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2" r:id="rId4"/>
    <p:sldId id="265" r:id="rId5"/>
    <p:sldId id="263" r:id="rId6"/>
    <p:sldId id="266" r:id="rId7"/>
    <p:sldId id="261" r:id="rId8"/>
    <p:sldId id="268" r:id="rId9"/>
    <p:sldId id="262" r:id="rId10"/>
    <p:sldId id="269" r:id="rId11"/>
    <p:sldId id="267" r:id="rId12"/>
    <p:sldId id="273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E88"/>
    <a:srgbClr val="A5C2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86" autoAdjust="0"/>
    <p:restoredTop sz="94660"/>
  </p:normalViewPr>
  <p:slideViewPr>
    <p:cSldViewPr>
      <p:cViewPr varScale="1">
        <p:scale>
          <a:sx n="83" d="100"/>
          <a:sy n="83" d="100"/>
        </p:scale>
        <p:origin x="-8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21895-D541-4E60-B03F-838172FE6FB0}" type="doc">
      <dgm:prSet loTypeId="urn:microsoft.com/office/officeart/2005/8/layout/cycle6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4845B7-A951-4DE3-A961-BBE6AC7327CD}">
      <dgm:prSet phldrT="[Text]"/>
      <dgm:spPr/>
      <dgm:t>
        <a:bodyPr/>
        <a:lstStyle/>
        <a:p>
          <a:r>
            <a:rPr lang="en-US" dirty="0" smtClean="0"/>
            <a:t>Billing and accounting support</a:t>
          </a:r>
          <a:endParaRPr lang="en-US" dirty="0"/>
        </a:p>
      </dgm:t>
    </dgm:pt>
    <dgm:pt modelId="{2C5CD607-8545-47E8-9ADC-8FD7FEE3D8AC}" type="parTrans" cxnId="{C76A0E31-CF23-40BC-9EFF-FB241BF8F498}">
      <dgm:prSet/>
      <dgm:spPr/>
      <dgm:t>
        <a:bodyPr/>
        <a:lstStyle/>
        <a:p>
          <a:endParaRPr lang="en-US"/>
        </a:p>
      </dgm:t>
    </dgm:pt>
    <dgm:pt modelId="{1A61FA9C-BF54-4533-BB04-9DAA96DDE922}" type="sibTrans" cxnId="{C76A0E31-CF23-40BC-9EFF-FB241BF8F498}">
      <dgm:prSet/>
      <dgm:spPr/>
      <dgm:t>
        <a:bodyPr/>
        <a:lstStyle/>
        <a:p>
          <a:endParaRPr lang="en-US"/>
        </a:p>
      </dgm:t>
    </dgm:pt>
    <dgm:pt modelId="{6B2054C0-5BC6-44D5-B38A-7D3EBAC21765}">
      <dgm:prSet phldrT="[Text]"/>
      <dgm:spPr/>
      <dgm:t>
        <a:bodyPr/>
        <a:lstStyle/>
        <a:p>
          <a:r>
            <a:rPr lang="en-US" dirty="0" smtClean="0"/>
            <a:t>Brand hoarding</a:t>
          </a:r>
          <a:endParaRPr lang="en-US" dirty="0"/>
        </a:p>
      </dgm:t>
    </dgm:pt>
    <dgm:pt modelId="{D4BC76AB-7B96-421D-AD5F-942AD1A6CD92}" type="parTrans" cxnId="{94EF8DA6-10A1-4DA0-8200-E8539F1FD15E}">
      <dgm:prSet/>
      <dgm:spPr/>
      <dgm:t>
        <a:bodyPr/>
        <a:lstStyle/>
        <a:p>
          <a:endParaRPr lang="en-US"/>
        </a:p>
      </dgm:t>
    </dgm:pt>
    <dgm:pt modelId="{FF161B67-980F-403B-A77F-871E8BB7D695}" type="sibTrans" cxnId="{94EF8DA6-10A1-4DA0-8200-E8539F1FD15E}">
      <dgm:prSet/>
      <dgm:spPr/>
      <dgm:t>
        <a:bodyPr/>
        <a:lstStyle/>
        <a:p>
          <a:endParaRPr lang="en-US"/>
        </a:p>
      </dgm:t>
    </dgm:pt>
    <dgm:pt modelId="{CE321582-34FC-46B3-AA41-64D614CBD7BC}">
      <dgm:prSet phldrT="[Text]"/>
      <dgm:spPr/>
      <dgm:t>
        <a:bodyPr/>
        <a:lstStyle/>
        <a:p>
          <a:r>
            <a:rPr lang="en-US" dirty="0" smtClean="0"/>
            <a:t>Certified </a:t>
          </a:r>
          <a:endParaRPr lang="en-US" dirty="0"/>
        </a:p>
      </dgm:t>
    </dgm:pt>
    <dgm:pt modelId="{5207F6CF-AB24-4BA2-852D-CF2546479514}" type="parTrans" cxnId="{D5662E1B-E0E0-4FEB-BF1B-36BD13F95E01}">
      <dgm:prSet/>
      <dgm:spPr/>
      <dgm:t>
        <a:bodyPr/>
        <a:lstStyle/>
        <a:p>
          <a:endParaRPr lang="en-US"/>
        </a:p>
      </dgm:t>
    </dgm:pt>
    <dgm:pt modelId="{D28FD0C7-5436-480F-9F3C-0365BC5BB32D}" type="sibTrans" cxnId="{D5662E1B-E0E0-4FEB-BF1B-36BD13F95E01}">
      <dgm:prSet/>
      <dgm:spPr/>
      <dgm:t>
        <a:bodyPr/>
        <a:lstStyle/>
        <a:p>
          <a:endParaRPr lang="en-US"/>
        </a:p>
      </dgm:t>
    </dgm:pt>
    <dgm:pt modelId="{95883108-D115-44C0-BE66-97AB2ACEADFE}">
      <dgm:prSet phldrT="[Text]"/>
      <dgm:spPr/>
      <dgm:t>
        <a:bodyPr/>
        <a:lstStyle/>
        <a:p>
          <a:r>
            <a:rPr lang="en-US" dirty="0" smtClean="0"/>
            <a:t>Hand holding support for six months</a:t>
          </a:r>
          <a:endParaRPr lang="en-US" dirty="0"/>
        </a:p>
      </dgm:t>
    </dgm:pt>
    <dgm:pt modelId="{8C7AB899-1F5D-4228-9588-4A1B1439F2BE}" type="parTrans" cxnId="{8D073BA0-51D4-4B07-B80D-881779163706}">
      <dgm:prSet/>
      <dgm:spPr/>
      <dgm:t>
        <a:bodyPr/>
        <a:lstStyle/>
        <a:p>
          <a:endParaRPr lang="en-US"/>
        </a:p>
      </dgm:t>
    </dgm:pt>
    <dgm:pt modelId="{DB67A079-FE19-49A5-89FC-0379EF864D9C}" type="sibTrans" cxnId="{8D073BA0-51D4-4B07-B80D-881779163706}">
      <dgm:prSet/>
      <dgm:spPr/>
      <dgm:t>
        <a:bodyPr/>
        <a:lstStyle/>
        <a:p>
          <a:endParaRPr lang="en-US"/>
        </a:p>
      </dgm:t>
    </dgm:pt>
    <dgm:pt modelId="{C24A964B-BC64-42FB-A278-CF5E770154EF}">
      <dgm:prSet phldrT="[Text]"/>
      <dgm:spPr/>
      <dgm:t>
        <a:bodyPr/>
        <a:lstStyle/>
        <a:p>
          <a:r>
            <a:rPr lang="en-US" dirty="0" smtClean="0"/>
            <a:t>Digital marketing</a:t>
          </a:r>
          <a:endParaRPr lang="en-US" dirty="0"/>
        </a:p>
      </dgm:t>
    </dgm:pt>
    <dgm:pt modelId="{3EB6E41D-9B6D-4497-8FCB-06BBD413A0A0}" type="parTrans" cxnId="{D0EF63FD-2CFE-4F6D-BFD3-E2680927FACA}">
      <dgm:prSet/>
      <dgm:spPr/>
      <dgm:t>
        <a:bodyPr/>
        <a:lstStyle/>
        <a:p>
          <a:endParaRPr lang="en-US"/>
        </a:p>
      </dgm:t>
    </dgm:pt>
    <dgm:pt modelId="{0554DAA0-055B-491E-A2EC-307F98AE8297}" type="sibTrans" cxnId="{D0EF63FD-2CFE-4F6D-BFD3-E2680927FACA}">
      <dgm:prSet/>
      <dgm:spPr/>
      <dgm:t>
        <a:bodyPr/>
        <a:lstStyle/>
        <a:p>
          <a:endParaRPr lang="en-US"/>
        </a:p>
      </dgm:t>
    </dgm:pt>
    <dgm:pt modelId="{8937A589-3509-4C05-AAF7-215DDF288B97}" type="pres">
      <dgm:prSet presAssocID="{05821895-D541-4E60-B03F-838172FE6FB0}" presName="cycle" presStyleCnt="0">
        <dgm:presLayoutVars>
          <dgm:dir/>
          <dgm:resizeHandles val="exact"/>
        </dgm:presLayoutVars>
      </dgm:prSet>
      <dgm:spPr/>
    </dgm:pt>
    <dgm:pt modelId="{27404BCF-8576-4843-93D9-6D173ED97809}" type="pres">
      <dgm:prSet presAssocID="{E54845B7-A951-4DE3-A961-BBE6AC7327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EAA8-9713-4F9C-982F-FFC409CB8F5A}" type="pres">
      <dgm:prSet presAssocID="{E54845B7-A951-4DE3-A961-BBE6AC7327CD}" presName="spNode" presStyleCnt="0"/>
      <dgm:spPr/>
    </dgm:pt>
    <dgm:pt modelId="{5DD3D3DD-2B5D-47E5-AA42-A0F1E73541CD}" type="pres">
      <dgm:prSet presAssocID="{1A61FA9C-BF54-4533-BB04-9DAA96DDE922}" presName="sibTrans" presStyleLbl="sibTrans1D1" presStyleIdx="0" presStyleCnt="5"/>
      <dgm:spPr/>
    </dgm:pt>
    <dgm:pt modelId="{BD519D56-C11B-4BB2-B19F-14668CE0926B}" type="pres">
      <dgm:prSet presAssocID="{6B2054C0-5BC6-44D5-B38A-7D3EBAC21765}" presName="node" presStyleLbl="node1" presStyleIdx="1" presStyleCnt="5">
        <dgm:presLayoutVars>
          <dgm:bulletEnabled val="1"/>
        </dgm:presLayoutVars>
      </dgm:prSet>
      <dgm:spPr/>
    </dgm:pt>
    <dgm:pt modelId="{40E8BFE2-C144-4699-88BD-A6BF98DD29D6}" type="pres">
      <dgm:prSet presAssocID="{6B2054C0-5BC6-44D5-B38A-7D3EBAC21765}" presName="spNode" presStyleCnt="0"/>
      <dgm:spPr/>
    </dgm:pt>
    <dgm:pt modelId="{45A46E59-B0C7-444D-B6DF-8B6B3D3889C2}" type="pres">
      <dgm:prSet presAssocID="{FF161B67-980F-403B-A77F-871E8BB7D695}" presName="sibTrans" presStyleLbl="sibTrans1D1" presStyleIdx="1" presStyleCnt="5"/>
      <dgm:spPr/>
    </dgm:pt>
    <dgm:pt modelId="{F9E5DB00-7F07-423A-AD1B-8BB110BADF32}" type="pres">
      <dgm:prSet presAssocID="{CE321582-34FC-46B3-AA41-64D614CBD7BC}" presName="node" presStyleLbl="node1" presStyleIdx="2" presStyleCnt="5">
        <dgm:presLayoutVars>
          <dgm:bulletEnabled val="1"/>
        </dgm:presLayoutVars>
      </dgm:prSet>
      <dgm:spPr/>
    </dgm:pt>
    <dgm:pt modelId="{A5317474-A23E-4CBE-9C2A-40FFB714E7CC}" type="pres">
      <dgm:prSet presAssocID="{CE321582-34FC-46B3-AA41-64D614CBD7BC}" presName="spNode" presStyleCnt="0"/>
      <dgm:spPr/>
    </dgm:pt>
    <dgm:pt modelId="{DFEE9AD7-4DF5-49D1-8527-E4F2C096D5A5}" type="pres">
      <dgm:prSet presAssocID="{D28FD0C7-5436-480F-9F3C-0365BC5BB32D}" presName="sibTrans" presStyleLbl="sibTrans1D1" presStyleIdx="2" presStyleCnt="5"/>
      <dgm:spPr/>
    </dgm:pt>
    <dgm:pt modelId="{B4EE3C34-A2F5-4475-8898-EF2DF952302F}" type="pres">
      <dgm:prSet presAssocID="{95883108-D115-44C0-BE66-97AB2ACEAD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1E6F1-5F76-4D16-9780-59FCD4238FAD}" type="pres">
      <dgm:prSet presAssocID="{95883108-D115-44C0-BE66-97AB2ACEADFE}" presName="spNode" presStyleCnt="0"/>
      <dgm:spPr/>
    </dgm:pt>
    <dgm:pt modelId="{2587F5AF-8762-430A-A68F-5F0E9B1AE213}" type="pres">
      <dgm:prSet presAssocID="{DB67A079-FE19-49A5-89FC-0379EF864D9C}" presName="sibTrans" presStyleLbl="sibTrans1D1" presStyleIdx="3" presStyleCnt="5"/>
      <dgm:spPr/>
    </dgm:pt>
    <dgm:pt modelId="{5BC44CC1-AD76-42F3-AE67-19BC91CB6BF3}" type="pres">
      <dgm:prSet presAssocID="{C24A964B-BC64-42FB-A278-CF5E770154EF}" presName="node" presStyleLbl="node1" presStyleIdx="4" presStyleCnt="5">
        <dgm:presLayoutVars>
          <dgm:bulletEnabled val="1"/>
        </dgm:presLayoutVars>
      </dgm:prSet>
      <dgm:spPr/>
    </dgm:pt>
    <dgm:pt modelId="{78A543DD-AC67-434F-85CB-E7E092304972}" type="pres">
      <dgm:prSet presAssocID="{C24A964B-BC64-42FB-A278-CF5E770154EF}" presName="spNode" presStyleCnt="0"/>
      <dgm:spPr/>
    </dgm:pt>
    <dgm:pt modelId="{E1C7CB72-7121-4629-9A7E-FCCAAC043D13}" type="pres">
      <dgm:prSet presAssocID="{0554DAA0-055B-491E-A2EC-307F98AE8297}" presName="sibTrans" presStyleLbl="sibTrans1D1" presStyleIdx="4" presStyleCnt="5"/>
      <dgm:spPr/>
    </dgm:pt>
  </dgm:ptLst>
  <dgm:cxnLst>
    <dgm:cxn modelId="{751E53CB-3D8B-44F4-9ABE-226129C1B3A4}" type="presOf" srcId="{C24A964B-BC64-42FB-A278-CF5E770154EF}" destId="{5BC44CC1-AD76-42F3-AE67-19BC91CB6BF3}" srcOrd="0" destOrd="0" presId="urn:microsoft.com/office/officeart/2005/8/layout/cycle6"/>
    <dgm:cxn modelId="{BCF8473D-FFE7-4175-8BC5-03E783F09E12}" type="presOf" srcId="{DB67A079-FE19-49A5-89FC-0379EF864D9C}" destId="{2587F5AF-8762-430A-A68F-5F0E9B1AE213}" srcOrd="0" destOrd="0" presId="urn:microsoft.com/office/officeart/2005/8/layout/cycle6"/>
    <dgm:cxn modelId="{94EF8DA6-10A1-4DA0-8200-E8539F1FD15E}" srcId="{05821895-D541-4E60-B03F-838172FE6FB0}" destId="{6B2054C0-5BC6-44D5-B38A-7D3EBAC21765}" srcOrd="1" destOrd="0" parTransId="{D4BC76AB-7B96-421D-AD5F-942AD1A6CD92}" sibTransId="{FF161B67-980F-403B-A77F-871E8BB7D695}"/>
    <dgm:cxn modelId="{3BDB343B-1D24-44A5-89B0-E6361A4FC7D1}" type="presOf" srcId="{CE321582-34FC-46B3-AA41-64D614CBD7BC}" destId="{F9E5DB00-7F07-423A-AD1B-8BB110BADF32}" srcOrd="0" destOrd="0" presId="urn:microsoft.com/office/officeart/2005/8/layout/cycle6"/>
    <dgm:cxn modelId="{85965ABE-D108-4E8F-B070-2B57F73AE061}" type="presOf" srcId="{05821895-D541-4E60-B03F-838172FE6FB0}" destId="{8937A589-3509-4C05-AAF7-215DDF288B97}" srcOrd="0" destOrd="0" presId="urn:microsoft.com/office/officeart/2005/8/layout/cycle6"/>
    <dgm:cxn modelId="{8D073BA0-51D4-4B07-B80D-881779163706}" srcId="{05821895-D541-4E60-B03F-838172FE6FB0}" destId="{95883108-D115-44C0-BE66-97AB2ACEADFE}" srcOrd="3" destOrd="0" parTransId="{8C7AB899-1F5D-4228-9588-4A1B1439F2BE}" sibTransId="{DB67A079-FE19-49A5-89FC-0379EF864D9C}"/>
    <dgm:cxn modelId="{D0EF63FD-2CFE-4F6D-BFD3-E2680927FACA}" srcId="{05821895-D541-4E60-B03F-838172FE6FB0}" destId="{C24A964B-BC64-42FB-A278-CF5E770154EF}" srcOrd="4" destOrd="0" parTransId="{3EB6E41D-9B6D-4497-8FCB-06BBD413A0A0}" sibTransId="{0554DAA0-055B-491E-A2EC-307F98AE8297}"/>
    <dgm:cxn modelId="{63E60453-C5EE-4A07-B606-38E88071A059}" type="presOf" srcId="{D28FD0C7-5436-480F-9F3C-0365BC5BB32D}" destId="{DFEE9AD7-4DF5-49D1-8527-E4F2C096D5A5}" srcOrd="0" destOrd="0" presId="urn:microsoft.com/office/officeart/2005/8/layout/cycle6"/>
    <dgm:cxn modelId="{AD84DF9D-3316-4595-8F64-EEC122B7BC37}" type="presOf" srcId="{6B2054C0-5BC6-44D5-B38A-7D3EBAC21765}" destId="{BD519D56-C11B-4BB2-B19F-14668CE0926B}" srcOrd="0" destOrd="0" presId="urn:microsoft.com/office/officeart/2005/8/layout/cycle6"/>
    <dgm:cxn modelId="{DABBEA15-E98E-44E2-8AD6-430F95245B40}" type="presOf" srcId="{0554DAA0-055B-491E-A2EC-307F98AE8297}" destId="{E1C7CB72-7121-4629-9A7E-FCCAAC043D13}" srcOrd="0" destOrd="0" presId="urn:microsoft.com/office/officeart/2005/8/layout/cycle6"/>
    <dgm:cxn modelId="{D5662E1B-E0E0-4FEB-BF1B-36BD13F95E01}" srcId="{05821895-D541-4E60-B03F-838172FE6FB0}" destId="{CE321582-34FC-46B3-AA41-64D614CBD7BC}" srcOrd="2" destOrd="0" parTransId="{5207F6CF-AB24-4BA2-852D-CF2546479514}" sibTransId="{D28FD0C7-5436-480F-9F3C-0365BC5BB32D}"/>
    <dgm:cxn modelId="{C76A0E31-CF23-40BC-9EFF-FB241BF8F498}" srcId="{05821895-D541-4E60-B03F-838172FE6FB0}" destId="{E54845B7-A951-4DE3-A961-BBE6AC7327CD}" srcOrd="0" destOrd="0" parTransId="{2C5CD607-8545-47E8-9ADC-8FD7FEE3D8AC}" sibTransId="{1A61FA9C-BF54-4533-BB04-9DAA96DDE922}"/>
    <dgm:cxn modelId="{4176F739-3E92-4A03-92B9-3BFDCFBA7CCB}" type="presOf" srcId="{95883108-D115-44C0-BE66-97AB2ACEADFE}" destId="{B4EE3C34-A2F5-4475-8898-EF2DF952302F}" srcOrd="0" destOrd="0" presId="urn:microsoft.com/office/officeart/2005/8/layout/cycle6"/>
    <dgm:cxn modelId="{8DD04970-3368-449A-AD54-8968E67CD5E0}" type="presOf" srcId="{E54845B7-A951-4DE3-A961-BBE6AC7327CD}" destId="{27404BCF-8576-4843-93D9-6D173ED97809}" srcOrd="0" destOrd="0" presId="urn:microsoft.com/office/officeart/2005/8/layout/cycle6"/>
    <dgm:cxn modelId="{0F911960-D289-4050-AD6C-45C7E344B536}" type="presOf" srcId="{FF161B67-980F-403B-A77F-871E8BB7D695}" destId="{45A46E59-B0C7-444D-B6DF-8B6B3D3889C2}" srcOrd="0" destOrd="0" presId="urn:microsoft.com/office/officeart/2005/8/layout/cycle6"/>
    <dgm:cxn modelId="{4010369C-6336-4C67-84C1-B3184274248D}" type="presOf" srcId="{1A61FA9C-BF54-4533-BB04-9DAA96DDE922}" destId="{5DD3D3DD-2B5D-47E5-AA42-A0F1E73541CD}" srcOrd="0" destOrd="0" presId="urn:microsoft.com/office/officeart/2005/8/layout/cycle6"/>
    <dgm:cxn modelId="{DFEEA75B-3FD5-4C83-B0B0-E6DE004FAA45}" type="presParOf" srcId="{8937A589-3509-4C05-AAF7-215DDF288B97}" destId="{27404BCF-8576-4843-93D9-6D173ED97809}" srcOrd="0" destOrd="0" presId="urn:microsoft.com/office/officeart/2005/8/layout/cycle6"/>
    <dgm:cxn modelId="{704B266C-E8BE-4A70-AD35-1B14DED7DFD0}" type="presParOf" srcId="{8937A589-3509-4C05-AAF7-215DDF288B97}" destId="{40AAEAA8-9713-4F9C-982F-FFC409CB8F5A}" srcOrd="1" destOrd="0" presId="urn:microsoft.com/office/officeart/2005/8/layout/cycle6"/>
    <dgm:cxn modelId="{9ABC2F93-CA9F-4AAD-86A3-FD938E478F09}" type="presParOf" srcId="{8937A589-3509-4C05-AAF7-215DDF288B97}" destId="{5DD3D3DD-2B5D-47E5-AA42-A0F1E73541CD}" srcOrd="2" destOrd="0" presId="urn:microsoft.com/office/officeart/2005/8/layout/cycle6"/>
    <dgm:cxn modelId="{DACF674A-CF39-473A-AC4C-692B854EA3B0}" type="presParOf" srcId="{8937A589-3509-4C05-AAF7-215DDF288B97}" destId="{BD519D56-C11B-4BB2-B19F-14668CE0926B}" srcOrd="3" destOrd="0" presId="urn:microsoft.com/office/officeart/2005/8/layout/cycle6"/>
    <dgm:cxn modelId="{9217B1CC-28F9-461B-931A-73B8558A09B9}" type="presParOf" srcId="{8937A589-3509-4C05-AAF7-215DDF288B97}" destId="{40E8BFE2-C144-4699-88BD-A6BF98DD29D6}" srcOrd="4" destOrd="0" presId="urn:microsoft.com/office/officeart/2005/8/layout/cycle6"/>
    <dgm:cxn modelId="{85D3D944-82B7-481C-9181-76194890A00A}" type="presParOf" srcId="{8937A589-3509-4C05-AAF7-215DDF288B97}" destId="{45A46E59-B0C7-444D-B6DF-8B6B3D3889C2}" srcOrd="5" destOrd="0" presId="urn:microsoft.com/office/officeart/2005/8/layout/cycle6"/>
    <dgm:cxn modelId="{8C8A13E2-F29C-44D4-9373-10E8D994BD6E}" type="presParOf" srcId="{8937A589-3509-4C05-AAF7-215DDF288B97}" destId="{F9E5DB00-7F07-423A-AD1B-8BB110BADF32}" srcOrd="6" destOrd="0" presId="urn:microsoft.com/office/officeart/2005/8/layout/cycle6"/>
    <dgm:cxn modelId="{FD650566-F3AE-4B17-A3BD-52DC4171C5A9}" type="presParOf" srcId="{8937A589-3509-4C05-AAF7-215DDF288B97}" destId="{A5317474-A23E-4CBE-9C2A-40FFB714E7CC}" srcOrd="7" destOrd="0" presId="urn:microsoft.com/office/officeart/2005/8/layout/cycle6"/>
    <dgm:cxn modelId="{2CA2B78D-AA1E-474C-BB6F-D1D768163FB2}" type="presParOf" srcId="{8937A589-3509-4C05-AAF7-215DDF288B97}" destId="{DFEE9AD7-4DF5-49D1-8527-E4F2C096D5A5}" srcOrd="8" destOrd="0" presId="urn:microsoft.com/office/officeart/2005/8/layout/cycle6"/>
    <dgm:cxn modelId="{6D1202CA-D88F-4508-B9DE-65242125A8EE}" type="presParOf" srcId="{8937A589-3509-4C05-AAF7-215DDF288B97}" destId="{B4EE3C34-A2F5-4475-8898-EF2DF952302F}" srcOrd="9" destOrd="0" presId="urn:microsoft.com/office/officeart/2005/8/layout/cycle6"/>
    <dgm:cxn modelId="{1DF14F3E-E7E3-4ED3-B2C8-50015159962E}" type="presParOf" srcId="{8937A589-3509-4C05-AAF7-215DDF288B97}" destId="{1B81E6F1-5F76-4D16-9780-59FCD4238FAD}" srcOrd="10" destOrd="0" presId="urn:microsoft.com/office/officeart/2005/8/layout/cycle6"/>
    <dgm:cxn modelId="{B398BE23-CC06-4460-9C8B-DC1AF7FBD89B}" type="presParOf" srcId="{8937A589-3509-4C05-AAF7-215DDF288B97}" destId="{2587F5AF-8762-430A-A68F-5F0E9B1AE213}" srcOrd="11" destOrd="0" presId="urn:microsoft.com/office/officeart/2005/8/layout/cycle6"/>
    <dgm:cxn modelId="{861F8966-E4C4-4072-BF6A-C615EA5E0068}" type="presParOf" srcId="{8937A589-3509-4C05-AAF7-215DDF288B97}" destId="{5BC44CC1-AD76-42F3-AE67-19BC91CB6BF3}" srcOrd="12" destOrd="0" presId="urn:microsoft.com/office/officeart/2005/8/layout/cycle6"/>
    <dgm:cxn modelId="{9DC45B0F-B02C-407F-BCF8-96F69247E569}" type="presParOf" srcId="{8937A589-3509-4C05-AAF7-215DDF288B97}" destId="{78A543DD-AC67-434F-85CB-E7E092304972}" srcOrd="13" destOrd="0" presId="urn:microsoft.com/office/officeart/2005/8/layout/cycle6"/>
    <dgm:cxn modelId="{8F72CFD0-BA0C-4EEF-8C7F-11C3BD3E307A}" type="presParOf" srcId="{8937A589-3509-4C05-AAF7-215DDF288B97}" destId="{E1C7CB72-7121-4629-9A7E-FCCAAC043D13}" srcOrd="14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DDFC-3804-4AE8-9DDE-0E18D02EF6DF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5541-E28A-4078-9A65-AA7C7897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etary_supplem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-20180722-WA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895600"/>
          </a:xfrm>
          <a:prstGeom prst="rect">
            <a:avLst/>
          </a:prstGeom>
        </p:spPr>
      </p:pic>
      <p:pic>
        <p:nvPicPr>
          <p:cNvPr id="8" name="Picture 7" descr="IMG-20180610-WA0003.jpg"/>
          <p:cNvPicPr>
            <a:picLocks noChangeAspect="1"/>
          </p:cNvPicPr>
          <p:nvPr/>
        </p:nvPicPr>
        <p:blipFill>
          <a:blip r:embed="rId3"/>
          <a:srcRect t="24481" b="26556"/>
          <a:stretch>
            <a:fillRect/>
          </a:stretch>
        </p:blipFill>
        <p:spPr>
          <a:xfrm>
            <a:off x="3048000" y="3810000"/>
            <a:ext cx="252222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0" y="4876800"/>
            <a:ext cx="38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914400" y="4800600"/>
            <a:ext cx="1524000" cy="609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Pollution Control </a:t>
            </a:r>
            <a:endParaRPr lang="en-US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914400" y="3429000"/>
            <a:ext cx="1524000" cy="609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Hunger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6172200" y="4876800"/>
            <a:ext cx="1447800" cy="685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Creating jobs and employment</a:t>
            </a:r>
            <a:endParaRPr lang="en-US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914400" y="4114800"/>
            <a:ext cx="1524000" cy="609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 Malnutrition</a:t>
            </a:r>
            <a:endParaRPr lang="en-US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6172200" y="3505200"/>
            <a:ext cx="1447800" cy="609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Doubling farmers income</a:t>
            </a:r>
            <a:endParaRPr lang="en-US" sz="1400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6172200" y="4191000"/>
            <a:ext cx="1447800" cy="609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Solutions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6400800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REGISTERED OFFICE </a:t>
            </a:r>
            <a:r>
              <a:rPr lang="en-US" sz="1200" dirty="0" smtClean="0"/>
              <a:t>– Agra –</a:t>
            </a:r>
            <a:r>
              <a:rPr lang="en-US" sz="1200" dirty="0" err="1" smtClean="0"/>
              <a:t>Jaipur</a:t>
            </a:r>
            <a:r>
              <a:rPr lang="en-US" sz="1200" dirty="0" smtClean="0"/>
              <a:t> National Highway, 300, </a:t>
            </a:r>
            <a:r>
              <a:rPr lang="en-US" sz="1200" dirty="0" err="1" smtClean="0"/>
              <a:t>Uncha</a:t>
            </a:r>
            <a:r>
              <a:rPr lang="en-US" sz="1200" dirty="0" smtClean="0"/>
              <a:t> </a:t>
            </a:r>
            <a:r>
              <a:rPr lang="en-US" sz="1200" dirty="0" err="1" smtClean="0"/>
              <a:t>Nagla</a:t>
            </a:r>
            <a:r>
              <a:rPr lang="en-US" sz="1200" dirty="0" smtClean="0"/>
              <a:t> , </a:t>
            </a:r>
            <a:r>
              <a:rPr lang="en-US" sz="1200" dirty="0" err="1" smtClean="0"/>
              <a:t>Bahnera</a:t>
            </a:r>
            <a:r>
              <a:rPr lang="en-US" sz="1200" dirty="0" smtClean="0"/>
              <a:t> , </a:t>
            </a:r>
            <a:r>
              <a:rPr lang="en-US" sz="1200" dirty="0" err="1" smtClean="0"/>
              <a:t>Bharatpur</a:t>
            </a:r>
            <a:r>
              <a:rPr lang="en-US" sz="1200" dirty="0" smtClean="0"/>
              <a:t>, Rajasthan IN. 321001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8862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4648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Caradora is registered trademark of Caradora Health Solutions Pvt. Ltd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228600" y="4191000"/>
            <a:ext cx="2971800" cy="60960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4343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</a:t>
            </a:r>
            <a:r>
              <a:rPr lang="en-US" sz="2000" dirty="0" smtClean="0"/>
              <a:t>MARKETING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8006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Facebook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Twitter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Instagram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Whatsapp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Pinterest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LinkedIn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Youtube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Google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go4Worldbusiness</a:t>
            </a:r>
            <a:endParaRPr lang="en-US" sz="14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971800" y="1752600"/>
          <a:ext cx="6705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Diamond 11"/>
          <p:cNvSpPr/>
          <p:nvPr/>
        </p:nvSpPr>
        <p:spPr>
          <a:xfrm>
            <a:off x="5334000" y="3276600"/>
            <a:ext cx="2057400" cy="16002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Caradora Outlet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" name="Picture 12" descr="IMG-20180610-WA001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219200"/>
            <a:ext cx="2133600" cy="2861989"/>
          </a:xfrm>
          <a:prstGeom prst="rect">
            <a:avLst/>
          </a:prstGeom>
        </p:spPr>
      </p:pic>
      <p:pic>
        <p:nvPicPr>
          <p:cNvPr id="14" name="Picture 13" descr="IMG-20180610-WA002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1219200"/>
            <a:ext cx="2209800" cy="1486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3886199"/>
          </a:xfrm>
        </p:spPr>
        <p:txBody>
          <a:bodyPr numCol="2">
            <a:noAutofit/>
          </a:bodyPr>
          <a:lstStyle/>
          <a:p>
            <a:r>
              <a:rPr lang="en-US" sz="1800" dirty="0" smtClean="0"/>
              <a:t>Hiring People </a:t>
            </a:r>
          </a:p>
          <a:p>
            <a:r>
              <a:rPr lang="en-US" sz="1800" dirty="0" smtClean="0"/>
              <a:t>Training ,Learning &amp; academics</a:t>
            </a:r>
          </a:p>
          <a:p>
            <a:r>
              <a:rPr lang="en-US" sz="1800" dirty="0" smtClean="0"/>
              <a:t>Raw material &amp; Fertilizers</a:t>
            </a:r>
          </a:p>
          <a:p>
            <a:r>
              <a:rPr lang="en-US" sz="1800" dirty="0" smtClean="0"/>
              <a:t>Upgrading of equipments</a:t>
            </a:r>
          </a:p>
          <a:p>
            <a:r>
              <a:rPr lang="en-US" sz="1800" dirty="0" smtClean="0"/>
              <a:t>Algae Laboratory Setup</a:t>
            </a:r>
          </a:p>
          <a:p>
            <a:r>
              <a:rPr lang="en-US" sz="1800" dirty="0" smtClean="0"/>
              <a:t>Transportation</a:t>
            </a:r>
          </a:p>
          <a:p>
            <a:r>
              <a:rPr lang="en-US" sz="1800" dirty="0" smtClean="0"/>
              <a:t>Loading Unloading </a:t>
            </a:r>
          </a:p>
          <a:p>
            <a:r>
              <a:rPr lang="en-US" sz="1800" dirty="0" smtClean="0"/>
              <a:t>Packaging , </a:t>
            </a:r>
            <a:r>
              <a:rPr lang="en-US" sz="1800" dirty="0" err="1" smtClean="0"/>
              <a:t>Biopackaging</a:t>
            </a:r>
            <a:endParaRPr lang="en-US" sz="1800" dirty="0" smtClean="0"/>
          </a:p>
          <a:p>
            <a:r>
              <a:rPr lang="en-US" sz="1800" dirty="0" smtClean="0"/>
              <a:t>Products (Caps, </a:t>
            </a:r>
            <a:r>
              <a:rPr lang="en-US" sz="1800" dirty="0" err="1" smtClean="0"/>
              <a:t>Tabs,etc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Office Equipments </a:t>
            </a:r>
          </a:p>
          <a:p>
            <a:r>
              <a:rPr lang="en-US" sz="1800" dirty="0" smtClean="0"/>
              <a:t>Stationery</a:t>
            </a:r>
          </a:p>
          <a:p>
            <a:r>
              <a:rPr lang="en-US" sz="1800" dirty="0" smtClean="0"/>
              <a:t>Industrial Dryers(Spray dryer, Freeze dryer,Vaccum dryer etc.)</a:t>
            </a:r>
          </a:p>
          <a:p>
            <a:r>
              <a:rPr lang="en-US" sz="1800" dirty="0" smtClean="0"/>
              <a:t>Marketing </a:t>
            </a:r>
          </a:p>
          <a:p>
            <a:r>
              <a:rPr lang="en-US" sz="1800" dirty="0" smtClean="0"/>
              <a:t>Promotions</a:t>
            </a:r>
          </a:p>
          <a:p>
            <a:r>
              <a:rPr lang="en-US" sz="1800" dirty="0" smtClean="0"/>
              <a:t>Factory/Boundary wall</a:t>
            </a:r>
          </a:p>
          <a:p>
            <a:r>
              <a:rPr lang="en-US" sz="1800" dirty="0" smtClean="0"/>
              <a:t>Billing &amp; Accounting</a:t>
            </a:r>
          </a:p>
          <a:p>
            <a:r>
              <a:rPr lang="en-US" sz="1800" dirty="0" smtClean="0"/>
              <a:t>Certifications &amp; IPR</a:t>
            </a:r>
          </a:p>
          <a:p>
            <a:r>
              <a:rPr lang="en-US" sz="1800" dirty="0" smtClean="0"/>
              <a:t>Working Capital </a:t>
            </a:r>
          </a:p>
          <a:p>
            <a:r>
              <a:rPr lang="en-US" sz="1800" dirty="0" smtClean="0"/>
              <a:t>Vehicle for transport</a:t>
            </a:r>
          </a:p>
          <a:p>
            <a:r>
              <a:rPr lang="en-US" sz="1800" dirty="0" smtClean="0"/>
              <a:t>Installation of Machineries</a:t>
            </a: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USE OF FINANCE</a:t>
            </a:r>
            <a:endParaRPr lang="en-US" dirty="0">
              <a:latin typeface="Book Antiqua" pitchFamily="18" charset="0"/>
            </a:endParaRPr>
          </a:p>
        </p:txBody>
      </p:sp>
      <p:pic>
        <p:nvPicPr>
          <p:cNvPr id="6" name="Content Placeholder 4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953000"/>
            <a:ext cx="3438500" cy="1564207"/>
          </a:xfrm>
          <a:prstGeom prst="rect">
            <a:avLst/>
          </a:prstGeom>
        </p:spPr>
      </p:pic>
      <p:pic>
        <p:nvPicPr>
          <p:cNvPr id="7" name="Picture 6" descr="Untitled.jpg"/>
          <p:cNvPicPr>
            <a:picLocks noChangeAspect="1"/>
          </p:cNvPicPr>
          <p:nvPr/>
        </p:nvPicPr>
        <p:blipFill>
          <a:blip r:embed="rId3"/>
          <a:srcRect r="78875"/>
          <a:stretch>
            <a:fillRect/>
          </a:stretch>
        </p:blipFill>
        <p:spPr>
          <a:xfrm>
            <a:off x="4267200" y="4953000"/>
            <a:ext cx="1059180" cy="17907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 l="47273" t="22606" r="27500" b="24445"/>
          <a:stretch>
            <a:fillRect/>
          </a:stretch>
        </p:blipFill>
        <p:spPr bwMode="auto">
          <a:xfrm>
            <a:off x="2133600" y="4953000"/>
            <a:ext cx="198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929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SPIRULINA : Supporting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Spirulina is one of the most environmentally efficient crop. Spirulina produces 20 times more protein per acre than common crops such as beef ,corn &amp; soybean while using 10 times less water.</a:t>
            </a:r>
          </a:p>
          <a:p>
            <a:r>
              <a:rPr lang="en-US" sz="2000" b="1" dirty="0" smtClean="0"/>
              <a:t>Reduces Carbon Footprint 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Clean Energy </a:t>
            </a:r>
            <a:r>
              <a:rPr lang="en-US" sz="2000" dirty="0" smtClean="0"/>
              <a:t>: Spirulina &amp; other micro algae can be used to produce  renewable bio-fuels, that is future of Global Technology.</a:t>
            </a:r>
          </a:p>
          <a:p>
            <a:endParaRPr lang="en-US" sz="2000" dirty="0" smtClean="0"/>
          </a:p>
          <a:p>
            <a:r>
              <a:rPr lang="en-US" sz="2000" b="1" dirty="0" smtClean="0"/>
              <a:t>Treatment of Nuclear waste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Conserves Water</a:t>
            </a:r>
            <a:r>
              <a:rPr lang="en-US" sz="2000" dirty="0" smtClean="0"/>
              <a:t> </a:t>
            </a:r>
            <a:r>
              <a:rPr lang="en-US" sz="2000" smtClean="0"/>
              <a:t>- Unlike </a:t>
            </a:r>
            <a:r>
              <a:rPr lang="en-US" sz="2000" dirty="0" smtClean="0"/>
              <a:t>fruit &amp; </a:t>
            </a:r>
            <a:r>
              <a:rPr lang="en-US" sz="2000" dirty="0" err="1" smtClean="0"/>
              <a:t>veg</a:t>
            </a:r>
            <a:r>
              <a:rPr lang="en-US" sz="2000" dirty="0" smtClean="0"/>
              <a:t> that constantly need watering , Spirulina grows on a set amount of water avoiding unnecessary water consumption.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038"/>
            <a:ext cx="739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 &amp; GALLERY</a:t>
            </a:r>
            <a:endParaRPr lang="en-US" dirty="0"/>
          </a:p>
        </p:txBody>
      </p:sp>
      <p:pic>
        <p:nvPicPr>
          <p:cNvPr id="13" name="Picture 12" descr="IMG-20180719-WA0008.jpg"/>
          <p:cNvPicPr>
            <a:picLocks noChangeAspect="1"/>
          </p:cNvPicPr>
          <p:nvPr/>
        </p:nvPicPr>
        <p:blipFill>
          <a:blip r:embed="rId2"/>
          <a:srcRect l="1389" t="5335" r="26389"/>
          <a:stretch>
            <a:fillRect/>
          </a:stretch>
        </p:blipFill>
        <p:spPr>
          <a:xfrm>
            <a:off x="228600" y="914401"/>
            <a:ext cx="4191000" cy="2438400"/>
          </a:xfrm>
          <a:prstGeom prst="rect">
            <a:avLst/>
          </a:prstGeom>
        </p:spPr>
      </p:pic>
      <p:pic>
        <p:nvPicPr>
          <p:cNvPr id="14" name="Picture 13" descr="IMG-20180719-WA0007.jpg"/>
          <p:cNvPicPr>
            <a:picLocks noChangeAspect="1"/>
          </p:cNvPicPr>
          <p:nvPr/>
        </p:nvPicPr>
        <p:blipFill>
          <a:blip r:embed="rId3"/>
          <a:srcRect l="13250" r="1000" b="44444"/>
          <a:stretch>
            <a:fillRect/>
          </a:stretch>
        </p:blipFill>
        <p:spPr>
          <a:xfrm>
            <a:off x="228600" y="3429000"/>
            <a:ext cx="3352800" cy="3192624"/>
          </a:xfrm>
          <a:prstGeom prst="rect">
            <a:avLst/>
          </a:prstGeom>
        </p:spPr>
      </p:pic>
      <p:pic>
        <p:nvPicPr>
          <p:cNvPr id="15" name="Picture 14" descr="20180719_085138.jpg"/>
          <p:cNvPicPr>
            <a:picLocks noChangeAspect="1"/>
          </p:cNvPicPr>
          <p:nvPr/>
        </p:nvPicPr>
        <p:blipFill>
          <a:blip r:embed="rId4" cstate="print"/>
          <a:srcRect t="8760"/>
          <a:stretch>
            <a:fillRect/>
          </a:stretch>
        </p:blipFill>
        <p:spPr>
          <a:xfrm>
            <a:off x="3714934" y="3429000"/>
            <a:ext cx="2609666" cy="3429000"/>
          </a:xfrm>
          <a:prstGeom prst="rect">
            <a:avLst/>
          </a:prstGeom>
        </p:spPr>
      </p:pic>
      <p:pic>
        <p:nvPicPr>
          <p:cNvPr id="17" name="Content Placeholder 16" descr="IMG-20180719-WA0005.jp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95800" y="914400"/>
            <a:ext cx="4648200" cy="2438400"/>
          </a:xfrm>
        </p:spPr>
      </p:pic>
      <p:pic>
        <p:nvPicPr>
          <p:cNvPr id="18" name="Picture 17" descr="IMG-20180719-WA000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505200"/>
            <a:ext cx="246330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80612-WA00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3323"/>
            <a:ext cx="8704081" cy="459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Spirulina?</a:t>
            </a:r>
            <a:endParaRPr lang="en-US" dirty="0"/>
          </a:p>
        </p:txBody>
      </p:sp>
      <p:pic>
        <p:nvPicPr>
          <p:cNvPr id="4" name="Content Placeholder 3" descr="preview (7).png"/>
          <p:cNvPicPr>
            <a:picLocks noGrp="1" noChangeAspect="1"/>
          </p:cNvPicPr>
          <p:nvPr>
            <p:ph idx="1"/>
          </p:nvPr>
        </p:nvPicPr>
        <p:blipFill>
          <a:blip r:embed="rId2"/>
          <a:srcRect b="27604"/>
          <a:stretch>
            <a:fillRect/>
          </a:stretch>
        </p:blipFill>
        <p:spPr>
          <a:xfrm>
            <a:off x="533400" y="3124200"/>
            <a:ext cx="7990666" cy="3276600"/>
          </a:xfrm>
        </p:spPr>
      </p:pic>
      <p:sp>
        <p:nvSpPr>
          <p:cNvPr id="5" name="TextBox 4"/>
          <p:cNvSpPr txBox="1"/>
          <p:nvPr/>
        </p:nvSpPr>
        <p:spPr>
          <a:xfrm>
            <a:off x="609600" y="1295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Spirulina</a:t>
            </a:r>
            <a:r>
              <a:rPr lang="en-US" dirty="0" smtClean="0"/>
              <a:t> </a:t>
            </a:r>
            <a:r>
              <a:rPr lang="en-US" dirty="0" smtClean="0"/>
              <a:t>is a blue-green algae (cyanobacteria) that </a:t>
            </a:r>
            <a:r>
              <a:rPr lang="en-US" dirty="0" smtClean="0"/>
              <a:t>can be consumed by humans and other animals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being cultivated worldwide to fight </a:t>
            </a:r>
            <a:r>
              <a:rPr lang="en-US" b="1" i="1" dirty="0" smtClean="0"/>
              <a:t>malnutrition</a:t>
            </a:r>
            <a:r>
              <a:rPr lang="en-US" dirty="0" smtClean="0"/>
              <a:t> &amp; </a:t>
            </a:r>
            <a:r>
              <a:rPr lang="en-US" dirty="0" smtClean="0"/>
              <a:t>as a </a:t>
            </a:r>
            <a:r>
              <a:rPr lang="en-US" dirty="0" smtClean="0">
                <a:hlinkClick r:id="rId3" tooltip="Dietary supplement"/>
              </a:rPr>
              <a:t>dietary </a:t>
            </a:r>
            <a:r>
              <a:rPr lang="en-US" dirty="0" smtClean="0">
                <a:hlinkClick r:id="rId3" tooltip="Dietary supplement"/>
              </a:rPr>
              <a:t>supplement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r>
              <a:rPr lang="en-US" dirty="0" smtClean="0"/>
              <a:t>Gram per gram Spirulina has the highest nutrients than any other food in 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180610-WA00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91940"/>
            <a:ext cx="3688080" cy="2766060"/>
          </a:xfrm>
        </p:spPr>
      </p:pic>
      <p:pic>
        <p:nvPicPr>
          <p:cNvPr id="5" name="Picture 4" descr="IMG-20180610-WA00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3657600" cy="2379428"/>
          </a:xfrm>
          <a:prstGeom prst="rect">
            <a:avLst/>
          </a:prstGeom>
        </p:spPr>
      </p:pic>
      <p:pic>
        <p:nvPicPr>
          <p:cNvPr id="6" name="Picture 5" descr="IMG-20180610-WA003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819400"/>
            <a:ext cx="3124200" cy="4038600"/>
          </a:xfrm>
          <a:prstGeom prst="rect">
            <a:avLst/>
          </a:prstGeom>
        </p:spPr>
      </p:pic>
      <p:pic>
        <p:nvPicPr>
          <p:cNvPr id="7" name="Picture 6" descr="IMG-20180610-WA004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4114800"/>
            <a:ext cx="1981200" cy="2641600"/>
          </a:xfrm>
          <a:prstGeom prst="rect">
            <a:avLst/>
          </a:prstGeom>
        </p:spPr>
      </p:pic>
      <p:pic>
        <p:nvPicPr>
          <p:cNvPr id="8" name="Picture 7" descr="IMG-20180610-WA003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929" y="1524000"/>
            <a:ext cx="3184071" cy="1219200"/>
          </a:xfrm>
          <a:prstGeom prst="rect">
            <a:avLst/>
          </a:prstGeom>
        </p:spPr>
      </p:pic>
      <p:pic>
        <p:nvPicPr>
          <p:cNvPr id="9" name="Picture 8" descr="IMG-20180610-WA000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1447800"/>
            <a:ext cx="2209800" cy="25908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28600" y="152400"/>
            <a:ext cx="8763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ell MT" pitchFamily="18" charset="0"/>
              </a:rPr>
              <a:t>SPIRULINA is very much useful in BIOTECH industry</a:t>
            </a:r>
            <a:endParaRPr 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eview (8).png"/>
          <p:cNvPicPr>
            <a:picLocks noGrp="1" noChangeAspect="1"/>
          </p:cNvPicPr>
          <p:nvPr>
            <p:ph idx="1"/>
          </p:nvPr>
        </p:nvPicPr>
        <p:blipFill>
          <a:blip r:embed="rId2"/>
          <a:srcRect b="19841"/>
          <a:stretch>
            <a:fillRect/>
          </a:stretch>
        </p:blipFill>
        <p:spPr>
          <a:xfrm>
            <a:off x="2971800" y="1676400"/>
            <a:ext cx="3262967" cy="5029200"/>
          </a:xfrm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 Narrow" pitchFamily="34" charset="0"/>
              </a:rPr>
              <a:t>Caradora Spirulina</a:t>
            </a:r>
            <a:endParaRPr lang="en-US" sz="6000" dirty="0">
              <a:latin typeface="Arial Narrow" pitchFamily="34" charset="0"/>
            </a:endParaRPr>
          </a:p>
        </p:txBody>
      </p:sp>
      <p:pic>
        <p:nvPicPr>
          <p:cNvPr id="6" name="Picture 5" descr="IMG-20180610-WA00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76400"/>
            <a:ext cx="2590800" cy="5029200"/>
          </a:xfrm>
          <a:prstGeom prst="rect">
            <a:avLst/>
          </a:prstGeom>
        </p:spPr>
      </p:pic>
      <p:pic>
        <p:nvPicPr>
          <p:cNvPr id="7" name="Picture 6" descr="IMG-20180610-WA001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76400"/>
            <a:ext cx="2667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4572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Caradora is among few startups recognized by DIPP, (</a:t>
            </a:r>
            <a:r>
              <a:rPr lang="en-US" dirty="0" err="1" smtClean="0"/>
              <a:t>Govt</a:t>
            </a:r>
            <a:r>
              <a:rPr lang="en-US" dirty="0" smtClean="0"/>
              <a:t>' of India) and </a:t>
            </a:r>
            <a:r>
              <a:rPr lang="en-US" dirty="0" err="1" smtClean="0"/>
              <a:t>iStart</a:t>
            </a:r>
            <a:r>
              <a:rPr lang="en-US" dirty="0" smtClean="0"/>
              <a:t> , (</a:t>
            </a:r>
            <a:r>
              <a:rPr lang="en-US" dirty="0" err="1" smtClean="0"/>
              <a:t>Govt</a:t>
            </a:r>
            <a:r>
              <a:rPr lang="en-US" dirty="0" smtClean="0"/>
              <a:t>‘ of Rajasthan) .</a:t>
            </a:r>
          </a:p>
          <a:p>
            <a:endParaRPr lang="en-US" dirty="0"/>
          </a:p>
        </p:txBody>
      </p:sp>
      <p:pic>
        <p:nvPicPr>
          <p:cNvPr id="5" name="Picture 4" descr="IMG-20180719-WA0003.jpg"/>
          <p:cNvPicPr>
            <a:picLocks noChangeAspect="1"/>
          </p:cNvPicPr>
          <p:nvPr/>
        </p:nvPicPr>
        <p:blipFill>
          <a:blip r:embed="rId2"/>
          <a:srcRect t="1807" r="4082"/>
          <a:stretch>
            <a:fillRect/>
          </a:stretch>
        </p:blipFill>
        <p:spPr>
          <a:xfrm>
            <a:off x="2503692" y="5334000"/>
            <a:ext cx="1992108" cy="1219200"/>
          </a:xfrm>
          <a:prstGeom prst="rect">
            <a:avLst/>
          </a:prstGeom>
        </p:spPr>
      </p:pic>
      <p:pic>
        <p:nvPicPr>
          <p:cNvPr id="6" name="Picture 5" descr="IMG-20180719-WA0000.jpg"/>
          <p:cNvPicPr>
            <a:picLocks noChangeAspect="1"/>
          </p:cNvPicPr>
          <p:nvPr/>
        </p:nvPicPr>
        <p:blipFill>
          <a:blip r:embed="rId3"/>
          <a:srcRect l="13107" t="22826" r="13107" b="11957"/>
          <a:stretch>
            <a:fillRect/>
          </a:stretch>
        </p:blipFill>
        <p:spPr>
          <a:xfrm>
            <a:off x="228600" y="5324959"/>
            <a:ext cx="2133600" cy="1228241"/>
          </a:xfrm>
          <a:prstGeom prst="rect">
            <a:avLst/>
          </a:prstGeom>
        </p:spPr>
      </p:pic>
      <p:pic>
        <p:nvPicPr>
          <p:cNvPr id="7" name="Picture 6" descr="IMG-20180719-WA0002.jpg"/>
          <p:cNvPicPr>
            <a:picLocks noChangeAspect="1"/>
          </p:cNvPicPr>
          <p:nvPr/>
        </p:nvPicPr>
        <p:blipFill>
          <a:blip r:embed="rId4"/>
          <a:srcRect l="1899" t="3668" r="4430" b="7529"/>
          <a:stretch>
            <a:fillRect/>
          </a:stretch>
        </p:blipFill>
        <p:spPr>
          <a:xfrm>
            <a:off x="6934200" y="5334000"/>
            <a:ext cx="1905000" cy="1184189"/>
          </a:xfrm>
          <a:prstGeom prst="rect">
            <a:avLst/>
          </a:prstGeom>
        </p:spPr>
      </p:pic>
      <p:pic>
        <p:nvPicPr>
          <p:cNvPr id="8" name="Picture 7" descr="Scan_20180527_103131.jpg"/>
          <p:cNvPicPr>
            <a:picLocks noChangeAspect="1"/>
          </p:cNvPicPr>
          <p:nvPr/>
        </p:nvPicPr>
        <p:blipFill>
          <a:blip r:embed="rId5" cstate="print"/>
          <a:srcRect l="48683" t="5556" r="8916" b="74444"/>
          <a:stretch>
            <a:fillRect/>
          </a:stretch>
        </p:blipFill>
        <p:spPr>
          <a:xfrm>
            <a:off x="4876800" y="5257800"/>
            <a:ext cx="1981200" cy="1320800"/>
          </a:xfrm>
          <a:prstGeom prst="rect">
            <a:avLst/>
          </a:prstGeom>
        </p:spPr>
      </p:pic>
      <p:pic>
        <p:nvPicPr>
          <p:cNvPr id="9" name="Picture 8" descr="IMG-20180521-WA0018.jpg"/>
          <p:cNvPicPr>
            <a:picLocks noChangeAspect="1"/>
          </p:cNvPicPr>
          <p:nvPr/>
        </p:nvPicPr>
        <p:blipFill>
          <a:blip r:embed="rId6"/>
          <a:srcRect l="2593" t="36666" r="2593" b="27778"/>
          <a:stretch>
            <a:fillRect/>
          </a:stretch>
        </p:blipFill>
        <p:spPr>
          <a:xfrm>
            <a:off x="838200" y="1295400"/>
            <a:ext cx="73533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Market  :-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    The algae products market was valued at USD 3.78 Billion in 2017; this is projected to grow at a CAGR of 5.4% to reach USD 5.17 Billion by 2023.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Products  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Lipids , carrageenan , carotenoids , Alginate and algal protein, Biofuels ,Biodiesel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Applications 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Food &amp; Beverages , Nutraceuticals &amp; Dietary  supplements , Personal care , Feed &amp; Pharmaceuticals.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19670"/>
            <a:ext cx="7032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Algae Product Market 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304800"/>
            <a:ext cx="4648200" cy="1295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6344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Caradora Farms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89607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are joining hands with farmers ,investors, SHGs , Non-Profits &amp;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Govt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' agencies for Spirulina cultivation project,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where We agree to purchase any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spirulina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they produce using our technology 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200400"/>
            <a:ext cx="5791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work for producers :-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Fertilizers &amp; Raw material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Technical support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Free training &amp; learning programs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Brand name &amp; hoarding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Marketing Support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Minimum documentation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Processing &amp; packaging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Quality Test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Algae Laboratory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Mobile Laboratory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752600" y="3200400"/>
            <a:ext cx="381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152400" y="2590800"/>
            <a:ext cx="1676400" cy="1600200"/>
          </a:xfrm>
          <a:prstGeom prst="flowChartInputOutp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7467600" y="2743200"/>
            <a:ext cx="1600200" cy="14478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124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CARADORA FARMS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772400" y="31490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CARADORA OUTLET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886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Site layout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Skilled Manpower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Training &amp; Learning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Fertilizers &amp; Raw mat.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Cultivation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Harvesting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Drying</a:t>
            </a:r>
          </a:p>
          <a:p>
            <a:pPr marL="342900" indent="-342900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752600" y="3124200"/>
            <a:ext cx="58674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867694" y="3466306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961072"/>
            <a:ext cx="28956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Processing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Lab Analysis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Quality Control Program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Transportation 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838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Products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Caps, Tabs etc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Packaging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Distribution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Supply Chain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Loading Unloading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960674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Marketing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Branding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Sales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Promotions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CRM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Helpdesk</a:t>
            </a:r>
            <a:endParaRPr lang="en-US" dirty="0"/>
          </a:p>
        </p:txBody>
      </p:sp>
      <p:sp>
        <p:nvSpPr>
          <p:cNvPr id="21" name="Circular Arrow 20"/>
          <p:cNvSpPr/>
          <p:nvPr/>
        </p:nvSpPr>
        <p:spPr>
          <a:xfrm>
            <a:off x="3581400" y="2514600"/>
            <a:ext cx="1905000" cy="2590800"/>
          </a:xfrm>
          <a:prstGeom prst="circular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7239000" y="1295400"/>
            <a:ext cx="1524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239000" y="3657600"/>
            <a:ext cx="1524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228600"/>
            <a:ext cx="2209800" cy="99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Non Profits and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</a:rPr>
              <a:t>ovt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'    Agencies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Caradora Hunger Project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5562600"/>
            <a:ext cx="21336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</a:rPr>
              <a:t>Pharma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 companies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Biotech Industry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</a:rPr>
              <a:t>Nutraceutical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 companies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304800"/>
            <a:ext cx="2286000" cy="1066800"/>
          </a:xfrm>
          <a:prstGeom prst="ellipse">
            <a:avLst/>
          </a:prstGeom>
          <a:solidFill>
            <a:srgbClr val="B7CE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685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Caradora Outlet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524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B2B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553200" y="16002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B2C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2971800"/>
          <a:ext cx="2514600" cy="2966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Gym Centers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Beauty Parlors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Bakery</a:t>
                      </a:r>
                      <a:r>
                        <a:rPr lang="en-US" baseline="0" dirty="0" smtClean="0"/>
                        <a:t> Shops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r>
                        <a:rPr lang="en-US" baseline="0" dirty="0" smtClean="0"/>
                        <a:t> bars &amp; Cafe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Grocery Stores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Shops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Doctors &amp; Hospitals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400" y="2971800"/>
          <a:ext cx="2514600" cy="2966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Cancer</a:t>
                      </a:r>
                      <a:r>
                        <a:rPr lang="en-US" b="0" baseline="0" dirty="0" smtClean="0"/>
                        <a:t> patients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Asthama</a:t>
                      </a:r>
                      <a:r>
                        <a:rPr lang="en-US" baseline="0" dirty="0" smtClean="0"/>
                        <a:t> &amp; blood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HIV/AIDS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Orders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Individuals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Amazon, </a:t>
                      </a:r>
                      <a:r>
                        <a:rPr lang="en-US" dirty="0" err="1" smtClean="0"/>
                        <a:t>Flipkart</a:t>
                      </a:r>
                      <a:r>
                        <a:rPr lang="en-US" dirty="0" smtClean="0"/>
                        <a:t> &amp; GEM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1752600"/>
            <a:ext cx="259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than 25 products have been made with the help of </a:t>
            </a:r>
            <a:r>
              <a:rPr lang="en-US" b="1" dirty="0" smtClean="0"/>
              <a:t>Spirulina..</a:t>
            </a:r>
          </a:p>
          <a:p>
            <a:pPr algn="ctr"/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Powder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Capsules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Tablets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Chocolate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Biscuits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Energy Drinks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Shampoo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Face Wash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Face Mask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Ice Cream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Bio-fuels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Bio ink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rot="10800000" flipV="1">
            <a:off x="2590800" y="838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715000" y="8382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4572000" y="1447800"/>
            <a:ext cx="152400" cy="15240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3165</TotalTime>
  <Words>550</Words>
  <Application>Microsoft Office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Spirulina?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USE OF FINANCE</vt:lpstr>
      <vt:lpstr>SPIRULINA : Supporting the Environment </vt:lpstr>
      <vt:lpstr>MEDIA &amp; GALLERY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IN MARKET PLACE</dc:title>
  <dc:creator>lenovo</dc:creator>
  <cp:lastModifiedBy>lenovo</cp:lastModifiedBy>
  <cp:revision>110</cp:revision>
  <dcterms:created xsi:type="dcterms:W3CDTF">2018-07-23T17:11:30Z</dcterms:created>
  <dcterms:modified xsi:type="dcterms:W3CDTF">2018-07-26T13:11:05Z</dcterms:modified>
</cp:coreProperties>
</file>