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7" r:id="rId2"/>
    <p:sldId id="260" r:id="rId3"/>
    <p:sldId id="265" r:id="rId4"/>
    <p:sldId id="258" r:id="rId5"/>
    <p:sldId id="259" r:id="rId6"/>
    <p:sldId id="263" r:id="rId7"/>
    <p:sldId id="271" r:id="rId8"/>
    <p:sldId id="272" r:id="rId9"/>
    <p:sldId id="273" r:id="rId10"/>
    <p:sldId id="267" r:id="rId11"/>
    <p:sldId id="269" r:id="rId12"/>
    <p:sldId id="268" r:id="rId13"/>
    <p:sldId id="270" r:id="rId14"/>
    <p:sldId id="274" r:id="rId15"/>
    <p:sldId id="262"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FC8C0-2136-43F3-BC3D-ED45C393120F}" v="1" dt="2023-02-15T17:40:40.993"/>
    <p1510:client id="{2799910F-D0EA-4928-B6C2-0EAEBE6F8B67}" v="174" dt="2023-02-16T20:56:50.874"/>
    <p1510:client id="{2A252EF0-6816-49A1-AC18-35CC5F0F910A}" v="209" dt="2023-02-15T19:05:47.230"/>
    <p1510:client id="{7A39A6BF-2EA3-4791-BCE7-907DB45256C1}" v="1" dt="2023-02-15T19:11:47.940"/>
    <p1510:client id="{84A46C09-A147-4E20-9668-F3431BA8D71A}" v="32" dt="2023-02-15T18:16:37.159"/>
    <p1510:client id="{AEBC001B-D249-467C-ADDE-21FDC33A2800}" v="10" dt="2023-02-15T05:48:51.773"/>
    <p1510:client id="{E754B733-1082-49B5-8836-15CEE534E8AE}" v="720" dt="2023-02-16T19:08:46.641"/>
    <p1510:client id="{EA62FEED-AA0D-40DF-B264-59029B237CD5}" v="75" dt="2023-02-17T13:48:53.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8AE7F-F272-413E-8B44-5E1E57381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5581856-5C94-4434-A8B1-64CE513C600B}">
      <dgm:prSet/>
      <dgm:spPr/>
      <dgm:t>
        <a:bodyPr/>
        <a:lstStyle/>
        <a:p>
          <a:r>
            <a:rPr lang="en-US"/>
            <a:t>Lasso regression is a linear regression method that applies L1 regularization to the model. This regularization technique adds a penalty term to the ordinary least squares (OLS) cost function, which encourages the model to use fewer features in the final prediction.</a:t>
          </a:r>
        </a:p>
      </dgm:t>
    </dgm:pt>
    <dgm:pt modelId="{FA772648-A7E8-4B84-A98A-BDCD56877A52}" type="parTrans" cxnId="{FC4DCA37-D9FB-4CAF-AED8-18454165A3D5}">
      <dgm:prSet/>
      <dgm:spPr/>
      <dgm:t>
        <a:bodyPr/>
        <a:lstStyle/>
        <a:p>
          <a:endParaRPr lang="en-US"/>
        </a:p>
      </dgm:t>
    </dgm:pt>
    <dgm:pt modelId="{96CF7452-7904-4F12-AA6E-F1F43445C808}" type="sibTrans" cxnId="{FC4DCA37-D9FB-4CAF-AED8-18454165A3D5}">
      <dgm:prSet/>
      <dgm:spPr/>
      <dgm:t>
        <a:bodyPr/>
        <a:lstStyle/>
        <a:p>
          <a:endParaRPr lang="en-US"/>
        </a:p>
      </dgm:t>
    </dgm:pt>
    <dgm:pt modelId="{D2DDBA67-564C-454D-A8A5-11AE975CE47D}">
      <dgm:prSet/>
      <dgm:spPr/>
      <dgm:t>
        <a:bodyPr/>
        <a:lstStyle/>
        <a:p>
          <a:r>
            <a:rPr lang="en-US"/>
            <a:t>Research on lasso regression has shown that it is particularly useful for high-dimensional datasets, where the number of features is much larger than the number of observations. Lasso can effectively identify and remove irrelevant or redundant features, leading to better model performance and interpretability. Additionally, lasso has been shown to outperform other regularization techniques, such as ridge regression, in cases where only a subset of the features have a significant impact on the response variable.</a:t>
          </a:r>
        </a:p>
      </dgm:t>
    </dgm:pt>
    <dgm:pt modelId="{C458A68C-47DE-4BB1-9919-785F41E23DEC}" type="parTrans" cxnId="{1862A7FF-9C3F-4479-8E08-05DF5B354418}">
      <dgm:prSet/>
      <dgm:spPr/>
      <dgm:t>
        <a:bodyPr/>
        <a:lstStyle/>
        <a:p>
          <a:endParaRPr lang="en-US"/>
        </a:p>
      </dgm:t>
    </dgm:pt>
    <dgm:pt modelId="{29590DFF-D321-4A79-90EA-3C57D8FAFB76}" type="sibTrans" cxnId="{1862A7FF-9C3F-4479-8E08-05DF5B354418}">
      <dgm:prSet/>
      <dgm:spPr/>
      <dgm:t>
        <a:bodyPr/>
        <a:lstStyle/>
        <a:p>
          <a:endParaRPr lang="en-US"/>
        </a:p>
      </dgm:t>
    </dgm:pt>
    <dgm:pt modelId="{34146B97-3314-468E-8E49-13B5EB3AD41B}">
      <dgm:prSet/>
      <dgm:spPr/>
      <dgm:t>
        <a:bodyPr/>
        <a:lstStyle/>
        <a:p>
          <a:r>
            <a:rPr lang="en-US"/>
            <a:t>Lasso has also been used in a variety of fields, including finance, engineering, and medicine. Some common applications include feature selection in high-dimensional datasets, prediction of stock prices, and identifying biomarkers for disease diagnosis.</a:t>
          </a:r>
        </a:p>
      </dgm:t>
    </dgm:pt>
    <dgm:pt modelId="{53EE99F4-D055-4A31-BCC8-4522FB71B96E}" type="parTrans" cxnId="{6875D272-83B4-4A1B-8B8A-B74EB0833601}">
      <dgm:prSet/>
      <dgm:spPr/>
      <dgm:t>
        <a:bodyPr/>
        <a:lstStyle/>
        <a:p>
          <a:endParaRPr lang="en-US"/>
        </a:p>
      </dgm:t>
    </dgm:pt>
    <dgm:pt modelId="{8B58B7B7-E700-4047-96CF-D5BBF5F02BB5}" type="sibTrans" cxnId="{6875D272-83B4-4A1B-8B8A-B74EB0833601}">
      <dgm:prSet/>
      <dgm:spPr/>
      <dgm:t>
        <a:bodyPr/>
        <a:lstStyle/>
        <a:p>
          <a:endParaRPr lang="en-US"/>
        </a:p>
      </dgm:t>
    </dgm:pt>
    <dgm:pt modelId="{AB041D7C-0513-47CB-93E3-26DFC4D11CD0}" type="pres">
      <dgm:prSet presAssocID="{11E8AE7F-F272-413E-8B44-5E1E57381057}" presName="root" presStyleCnt="0">
        <dgm:presLayoutVars>
          <dgm:dir/>
          <dgm:resizeHandles val="exact"/>
        </dgm:presLayoutVars>
      </dgm:prSet>
      <dgm:spPr/>
    </dgm:pt>
    <dgm:pt modelId="{797A6502-B712-4FD4-98CD-9F7596D7E823}" type="pres">
      <dgm:prSet presAssocID="{B5581856-5C94-4434-A8B1-64CE513C600B}" presName="compNode" presStyleCnt="0"/>
      <dgm:spPr/>
    </dgm:pt>
    <dgm:pt modelId="{316091F0-0941-4378-AF11-979FFBB10FC6}" type="pres">
      <dgm:prSet presAssocID="{B5581856-5C94-4434-A8B1-64CE513C600B}" presName="bgRect" presStyleLbl="bgShp" presStyleIdx="0" presStyleCnt="3"/>
      <dgm:spPr/>
    </dgm:pt>
    <dgm:pt modelId="{2B9173AA-9C17-4FD2-AC82-DC5439BB9B89}" type="pres">
      <dgm:prSet presAssocID="{B5581856-5C94-4434-A8B1-64CE513C60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t"/>
        </a:ext>
      </dgm:extLst>
    </dgm:pt>
    <dgm:pt modelId="{9416B3A6-48A3-46B7-9827-80E4B07F6AB3}" type="pres">
      <dgm:prSet presAssocID="{B5581856-5C94-4434-A8B1-64CE513C600B}" presName="spaceRect" presStyleCnt="0"/>
      <dgm:spPr/>
    </dgm:pt>
    <dgm:pt modelId="{C7B65BEC-DFCB-4486-8F5A-82689D0140D5}" type="pres">
      <dgm:prSet presAssocID="{B5581856-5C94-4434-A8B1-64CE513C600B}" presName="parTx" presStyleLbl="revTx" presStyleIdx="0" presStyleCnt="3">
        <dgm:presLayoutVars>
          <dgm:chMax val="0"/>
          <dgm:chPref val="0"/>
        </dgm:presLayoutVars>
      </dgm:prSet>
      <dgm:spPr/>
    </dgm:pt>
    <dgm:pt modelId="{3E8E1B92-A74A-4553-8BD0-9592AE6D42D1}" type="pres">
      <dgm:prSet presAssocID="{96CF7452-7904-4F12-AA6E-F1F43445C808}" presName="sibTrans" presStyleCnt="0"/>
      <dgm:spPr/>
    </dgm:pt>
    <dgm:pt modelId="{0B402EE8-CEF2-4B53-9308-58B11BFA0049}" type="pres">
      <dgm:prSet presAssocID="{D2DDBA67-564C-454D-A8A5-11AE975CE47D}" presName="compNode" presStyleCnt="0"/>
      <dgm:spPr/>
    </dgm:pt>
    <dgm:pt modelId="{7D10D914-FC92-4935-B6CE-968AEAB3CF73}" type="pres">
      <dgm:prSet presAssocID="{D2DDBA67-564C-454D-A8A5-11AE975CE47D}" presName="bgRect" presStyleLbl="bgShp" presStyleIdx="1" presStyleCnt="3"/>
      <dgm:spPr/>
    </dgm:pt>
    <dgm:pt modelId="{36A7E673-221C-473D-8E90-17B80FE693F6}" type="pres">
      <dgm:prSet presAssocID="{D2DDBA67-564C-454D-A8A5-11AE975CE4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97F8167-EE23-442E-A822-F15C85E68B13}" type="pres">
      <dgm:prSet presAssocID="{D2DDBA67-564C-454D-A8A5-11AE975CE47D}" presName="spaceRect" presStyleCnt="0"/>
      <dgm:spPr/>
    </dgm:pt>
    <dgm:pt modelId="{82E14F79-AC3E-40F2-A5E6-8E3B0F3CD98F}" type="pres">
      <dgm:prSet presAssocID="{D2DDBA67-564C-454D-A8A5-11AE975CE47D}" presName="parTx" presStyleLbl="revTx" presStyleIdx="1" presStyleCnt="3">
        <dgm:presLayoutVars>
          <dgm:chMax val="0"/>
          <dgm:chPref val="0"/>
        </dgm:presLayoutVars>
      </dgm:prSet>
      <dgm:spPr/>
    </dgm:pt>
    <dgm:pt modelId="{D86D8CAF-B1C9-4E5C-86C3-39837E52A5D0}" type="pres">
      <dgm:prSet presAssocID="{29590DFF-D321-4A79-90EA-3C57D8FAFB76}" presName="sibTrans" presStyleCnt="0"/>
      <dgm:spPr/>
    </dgm:pt>
    <dgm:pt modelId="{22816460-D54F-467C-A519-294C920D6A14}" type="pres">
      <dgm:prSet presAssocID="{34146B97-3314-468E-8E49-13B5EB3AD41B}" presName="compNode" presStyleCnt="0"/>
      <dgm:spPr/>
    </dgm:pt>
    <dgm:pt modelId="{C1121C96-400A-4913-B72C-8155B59DBD24}" type="pres">
      <dgm:prSet presAssocID="{34146B97-3314-468E-8E49-13B5EB3AD41B}" presName="bgRect" presStyleLbl="bgShp" presStyleIdx="2" presStyleCnt="3"/>
      <dgm:spPr/>
    </dgm:pt>
    <dgm:pt modelId="{0CF79E65-DD11-4A3F-AAED-D30B28C33AD5}" type="pres">
      <dgm:prSet presAssocID="{34146B97-3314-468E-8E49-13B5EB3AD4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268B374A-AB80-4AA3-AEA7-A03257A9E4F7}" type="pres">
      <dgm:prSet presAssocID="{34146B97-3314-468E-8E49-13B5EB3AD41B}" presName="spaceRect" presStyleCnt="0"/>
      <dgm:spPr/>
    </dgm:pt>
    <dgm:pt modelId="{28F73557-2FF5-4EAF-BD79-737B29A8A36E}" type="pres">
      <dgm:prSet presAssocID="{34146B97-3314-468E-8E49-13B5EB3AD41B}" presName="parTx" presStyleLbl="revTx" presStyleIdx="2" presStyleCnt="3">
        <dgm:presLayoutVars>
          <dgm:chMax val="0"/>
          <dgm:chPref val="0"/>
        </dgm:presLayoutVars>
      </dgm:prSet>
      <dgm:spPr/>
    </dgm:pt>
  </dgm:ptLst>
  <dgm:cxnLst>
    <dgm:cxn modelId="{FC4DCA37-D9FB-4CAF-AED8-18454165A3D5}" srcId="{11E8AE7F-F272-413E-8B44-5E1E57381057}" destId="{B5581856-5C94-4434-A8B1-64CE513C600B}" srcOrd="0" destOrd="0" parTransId="{FA772648-A7E8-4B84-A98A-BDCD56877A52}" sibTransId="{96CF7452-7904-4F12-AA6E-F1F43445C808}"/>
    <dgm:cxn modelId="{83778F67-6452-4AA3-8B99-D86D0C0042F0}" type="presOf" srcId="{D2DDBA67-564C-454D-A8A5-11AE975CE47D}" destId="{82E14F79-AC3E-40F2-A5E6-8E3B0F3CD98F}" srcOrd="0" destOrd="0" presId="urn:microsoft.com/office/officeart/2018/2/layout/IconVerticalSolidList"/>
    <dgm:cxn modelId="{6875D272-83B4-4A1B-8B8A-B74EB0833601}" srcId="{11E8AE7F-F272-413E-8B44-5E1E57381057}" destId="{34146B97-3314-468E-8E49-13B5EB3AD41B}" srcOrd="2" destOrd="0" parTransId="{53EE99F4-D055-4A31-BCC8-4522FB71B96E}" sibTransId="{8B58B7B7-E700-4047-96CF-D5BBF5F02BB5}"/>
    <dgm:cxn modelId="{AB006C9D-F7D2-4A07-8828-B5C0E935CAAD}" type="presOf" srcId="{11E8AE7F-F272-413E-8B44-5E1E57381057}" destId="{AB041D7C-0513-47CB-93E3-26DFC4D11CD0}" srcOrd="0" destOrd="0" presId="urn:microsoft.com/office/officeart/2018/2/layout/IconVerticalSolidList"/>
    <dgm:cxn modelId="{CB8301C6-D98A-4278-9C1F-B1D1B853E457}" type="presOf" srcId="{34146B97-3314-468E-8E49-13B5EB3AD41B}" destId="{28F73557-2FF5-4EAF-BD79-737B29A8A36E}" srcOrd="0" destOrd="0" presId="urn:microsoft.com/office/officeart/2018/2/layout/IconVerticalSolidList"/>
    <dgm:cxn modelId="{D4F448DF-8FB5-4698-BB3E-44F7B96EFA27}" type="presOf" srcId="{B5581856-5C94-4434-A8B1-64CE513C600B}" destId="{C7B65BEC-DFCB-4486-8F5A-82689D0140D5}" srcOrd="0" destOrd="0" presId="urn:microsoft.com/office/officeart/2018/2/layout/IconVerticalSolidList"/>
    <dgm:cxn modelId="{1862A7FF-9C3F-4479-8E08-05DF5B354418}" srcId="{11E8AE7F-F272-413E-8B44-5E1E57381057}" destId="{D2DDBA67-564C-454D-A8A5-11AE975CE47D}" srcOrd="1" destOrd="0" parTransId="{C458A68C-47DE-4BB1-9919-785F41E23DEC}" sibTransId="{29590DFF-D321-4A79-90EA-3C57D8FAFB76}"/>
    <dgm:cxn modelId="{DE7AAE5B-7472-4718-AA52-92BE362BD162}" type="presParOf" srcId="{AB041D7C-0513-47CB-93E3-26DFC4D11CD0}" destId="{797A6502-B712-4FD4-98CD-9F7596D7E823}" srcOrd="0" destOrd="0" presId="urn:microsoft.com/office/officeart/2018/2/layout/IconVerticalSolidList"/>
    <dgm:cxn modelId="{B4F80B9F-293A-4663-B0E0-835C23819A6B}" type="presParOf" srcId="{797A6502-B712-4FD4-98CD-9F7596D7E823}" destId="{316091F0-0941-4378-AF11-979FFBB10FC6}" srcOrd="0" destOrd="0" presId="urn:microsoft.com/office/officeart/2018/2/layout/IconVerticalSolidList"/>
    <dgm:cxn modelId="{675E27E9-A4D8-4475-90B3-AAA04F740A87}" type="presParOf" srcId="{797A6502-B712-4FD4-98CD-9F7596D7E823}" destId="{2B9173AA-9C17-4FD2-AC82-DC5439BB9B89}" srcOrd="1" destOrd="0" presId="urn:microsoft.com/office/officeart/2018/2/layout/IconVerticalSolidList"/>
    <dgm:cxn modelId="{3DD40DD7-6988-4216-BC56-F926A927983F}" type="presParOf" srcId="{797A6502-B712-4FD4-98CD-9F7596D7E823}" destId="{9416B3A6-48A3-46B7-9827-80E4B07F6AB3}" srcOrd="2" destOrd="0" presId="urn:microsoft.com/office/officeart/2018/2/layout/IconVerticalSolidList"/>
    <dgm:cxn modelId="{E8AE1A4C-E0C2-4A8E-A885-C816C2414D65}" type="presParOf" srcId="{797A6502-B712-4FD4-98CD-9F7596D7E823}" destId="{C7B65BEC-DFCB-4486-8F5A-82689D0140D5}" srcOrd="3" destOrd="0" presId="urn:microsoft.com/office/officeart/2018/2/layout/IconVerticalSolidList"/>
    <dgm:cxn modelId="{97CE8AE3-8A35-460F-B9B1-0499A65FCD73}" type="presParOf" srcId="{AB041D7C-0513-47CB-93E3-26DFC4D11CD0}" destId="{3E8E1B92-A74A-4553-8BD0-9592AE6D42D1}" srcOrd="1" destOrd="0" presId="urn:microsoft.com/office/officeart/2018/2/layout/IconVerticalSolidList"/>
    <dgm:cxn modelId="{F1446A66-7C6D-496E-916D-A4E2B2C21601}" type="presParOf" srcId="{AB041D7C-0513-47CB-93E3-26DFC4D11CD0}" destId="{0B402EE8-CEF2-4B53-9308-58B11BFA0049}" srcOrd="2" destOrd="0" presId="urn:microsoft.com/office/officeart/2018/2/layout/IconVerticalSolidList"/>
    <dgm:cxn modelId="{B2DE88F8-5377-48E0-8288-2FF549934AE1}" type="presParOf" srcId="{0B402EE8-CEF2-4B53-9308-58B11BFA0049}" destId="{7D10D914-FC92-4935-B6CE-968AEAB3CF73}" srcOrd="0" destOrd="0" presId="urn:microsoft.com/office/officeart/2018/2/layout/IconVerticalSolidList"/>
    <dgm:cxn modelId="{181B9E08-198E-4664-8F24-B754B178D438}" type="presParOf" srcId="{0B402EE8-CEF2-4B53-9308-58B11BFA0049}" destId="{36A7E673-221C-473D-8E90-17B80FE693F6}" srcOrd="1" destOrd="0" presId="urn:microsoft.com/office/officeart/2018/2/layout/IconVerticalSolidList"/>
    <dgm:cxn modelId="{CC1643B2-2192-41DD-8B3C-3E43D32100B3}" type="presParOf" srcId="{0B402EE8-CEF2-4B53-9308-58B11BFA0049}" destId="{497F8167-EE23-442E-A822-F15C85E68B13}" srcOrd="2" destOrd="0" presId="urn:microsoft.com/office/officeart/2018/2/layout/IconVerticalSolidList"/>
    <dgm:cxn modelId="{49FE4BFA-BB54-4C85-B452-5822530F1152}" type="presParOf" srcId="{0B402EE8-CEF2-4B53-9308-58B11BFA0049}" destId="{82E14F79-AC3E-40F2-A5E6-8E3B0F3CD98F}" srcOrd="3" destOrd="0" presId="urn:microsoft.com/office/officeart/2018/2/layout/IconVerticalSolidList"/>
    <dgm:cxn modelId="{311C4B70-395B-4A26-A5EC-5A3994777F9E}" type="presParOf" srcId="{AB041D7C-0513-47CB-93E3-26DFC4D11CD0}" destId="{D86D8CAF-B1C9-4E5C-86C3-39837E52A5D0}" srcOrd="3" destOrd="0" presId="urn:microsoft.com/office/officeart/2018/2/layout/IconVerticalSolidList"/>
    <dgm:cxn modelId="{883DCC79-10E3-4F67-B5FE-E5B6B93DB48F}" type="presParOf" srcId="{AB041D7C-0513-47CB-93E3-26DFC4D11CD0}" destId="{22816460-D54F-467C-A519-294C920D6A14}" srcOrd="4" destOrd="0" presId="urn:microsoft.com/office/officeart/2018/2/layout/IconVerticalSolidList"/>
    <dgm:cxn modelId="{28D6331F-302E-48DE-A7EC-2E37DFBCA5D6}" type="presParOf" srcId="{22816460-D54F-467C-A519-294C920D6A14}" destId="{C1121C96-400A-4913-B72C-8155B59DBD24}" srcOrd="0" destOrd="0" presId="urn:microsoft.com/office/officeart/2018/2/layout/IconVerticalSolidList"/>
    <dgm:cxn modelId="{DE16ADC5-78EC-4048-B2F3-88305CC10029}" type="presParOf" srcId="{22816460-D54F-467C-A519-294C920D6A14}" destId="{0CF79E65-DD11-4A3F-AAED-D30B28C33AD5}" srcOrd="1" destOrd="0" presId="urn:microsoft.com/office/officeart/2018/2/layout/IconVerticalSolidList"/>
    <dgm:cxn modelId="{9700BB02-1289-42C8-8F9F-3564EE0ACBAE}" type="presParOf" srcId="{22816460-D54F-467C-A519-294C920D6A14}" destId="{268B374A-AB80-4AA3-AEA7-A03257A9E4F7}" srcOrd="2" destOrd="0" presId="urn:microsoft.com/office/officeart/2018/2/layout/IconVerticalSolidList"/>
    <dgm:cxn modelId="{30CD8569-8191-4128-B3AD-2893228FC979}" type="presParOf" srcId="{22816460-D54F-467C-A519-294C920D6A14}" destId="{28F73557-2FF5-4EAF-BD79-737B29A8A3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091F0-0941-4378-AF11-979FFBB10FC6}">
      <dsp:nvSpPr>
        <dsp:cNvPr id="0" name=""/>
        <dsp:cNvSpPr/>
      </dsp:nvSpPr>
      <dsp:spPr>
        <a:xfrm>
          <a:off x="0" y="727"/>
          <a:ext cx="10058399" cy="17020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173AA-9C17-4FD2-AC82-DC5439BB9B89}">
      <dsp:nvSpPr>
        <dsp:cNvPr id="0" name=""/>
        <dsp:cNvSpPr/>
      </dsp:nvSpPr>
      <dsp:spPr>
        <a:xfrm>
          <a:off x="514878" y="383695"/>
          <a:ext cx="936143" cy="9361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B65BEC-DFCB-4486-8F5A-82689D0140D5}">
      <dsp:nvSpPr>
        <dsp:cNvPr id="0" name=""/>
        <dsp:cNvSpPr/>
      </dsp:nvSpPr>
      <dsp:spPr>
        <a:xfrm>
          <a:off x="1965900" y="727"/>
          <a:ext cx="8092499" cy="170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137" tIns="180137" rIns="180137" bIns="180137" numCol="1" spcCol="1270" anchor="ctr" anchorCtr="0">
          <a:noAutofit/>
        </a:bodyPr>
        <a:lstStyle/>
        <a:p>
          <a:pPr marL="0" lvl="0" indent="0" algn="l" defTabSz="755650">
            <a:lnSpc>
              <a:spcPct val="90000"/>
            </a:lnSpc>
            <a:spcBef>
              <a:spcPct val="0"/>
            </a:spcBef>
            <a:spcAft>
              <a:spcPct val="35000"/>
            </a:spcAft>
            <a:buNone/>
          </a:pPr>
          <a:r>
            <a:rPr lang="en-US" sz="1700" kern="1200"/>
            <a:t>Lasso regression is a linear regression method that applies L1 regularization to the model. This regularization technique adds a penalty term to the ordinary least squares (OLS) cost function, which encourages the model to use fewer features in the final prediction.</a:t>
          </a:r>
        </a:p>
      </dsp:txBody>
      <dsp:txXfrm>
        <a:off x="1965900" y="727"/>
        <a:ext cx="8092499" cy="1702078"/>
      </dsp:txXfrm>
    </dsp:sp>
    <dsp:sp modelId="{7D10D914-FC92-4935-B6CE-968AEAB3CF73}">
      <dsp:nvSpPr>
        <dsp:cNvPr id="0" name=""/>
        <dsp:cNvSpPr/>
      </dsp:nvSpPr>
      <dsp:spPr>
        <a:xfrm>
          <a:off x="0" y="2128325"/>
          <a:ext cx="10058399" cy="17020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7E673-221C-473D-8E90-17B80FE693F6}">
      <dsp:nvSpPr>
        <dsp:cNvPr id="0" name=""/>
        <dsp:cNvSpPr/>
      </dsp:nvSpPr>
      <dsp:spPr>
        <a:xfrm>
          <a:off x="514878" y="2511292"/>
          <a:ext cx="936143" cy="9361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14F79-AC3E-40F2-A5E6-8E3B0F3CD98F}">
      <dsp:nvSpPr>
        <dsp:cNvPr id="0" name=""/>
        <dsp:cNvSpPr/>
      </dsp:nvSpPr>
      <dsp:spPr>
        <a:xfrm>
          <a:off x="1965900" y="2128325"/>
          <a:ext cx="8092499" cy="170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137" tIns="180137" rIns="180137" bIns="180137" numCol="1" spcCol="1270" anchor="ctr" anchorCtr="0">
          <a:noAutofit/>
        </a:bodyPr>
        <a:lstStyle/>
        <a:p>
          <a:pPr marL="0" lvl="0" indent="0" algn="l" defTabSz="755650">
            <a:lnSpc>
              <a:spcPct val="90000"/>
            </a:lnSpc>
            <a:spcBef>
              <a:spcPct val="0"/>
            </a:spcBef>
            <a:spcAft>
              <a:spcPct val="35000"/>
            </a:spcAft>
            <a:buNone/>
          </a:pPr>
          <a:r>
            <a:rPr lang="en-US" sz="1700" kern="1200"/>
            <a:t>Research on lasso regression has shown that it is particularly useful for high-dimensional datasets, where the number of features is much larger than the number of observations. Lasso can effectively identify and remove irrelevant or redundant features, leading to better model performance and interpretability. Additionally, lasso has been shown to outperform other regularization techniques, such as ridge regression, in cases where only a subset of the features have a significant impact on the response variable.</a:t>
          </a:r>
        </a:p>
      </dsp:txBody>
      <dsp:txXfrm>
        <a:off x="1965900" y="2128325"/>
        <a:ext cx="8092499" cy="1702078"/>
      </dsp:txXfrm>
    </dsp:sp>
    <dsp:sp modelId="{C1121C96-400A-4913-B72C-8155B59DBD24}">
      <dsp:nvSpPr>
        <dsp:cNvPr id="0" name=""/>
        <dsp:cNvSpPr/>
      </dsp:nvSpPr>
      <dsp:spPr>
        <a:xfrm>
          <a:off x="0" y="4255923"/>
          <a:ext cx="10058399" cy="17020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79E65-DD11-4A3F-AAED-D30B28C33AD5}">
      <dsp:nvSpPr>
        <dsp:cNvPr id="0" name=""/>
        <dsp:cNvSpPr/>
      </dsp:nvSpPr>
      <dsp:spPr>
        <a:xfrm>
          <a:off x="514878" y="4638890"/>
          <a:ext cx="936143" cy="9361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73557-2FF5-4EAF-BD79-737B29A8A36E}">
      <dsp:nvSpPr>
        <dsp:cNvPr id="0" name=""/>
        <dsp:cNvSpPr/>
      </dsp:nvSpPr>
      <dsp:spPr>
        <a:xfrm>
          <a:off x="1965900" y="4255923"/>
          <a:ext cx="8092499" cy="170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137" tIns="180137" rIns="180137" bIns="180137" numCol="1" spcCol="1270" anchor="ctr" anchorCtr="0">
          <a:noAutofit/>
        </a:bodyPr>
        <a:lstStyle/>
        <a:p>
          <a:pPr marL="0" lvl="0" indent="0" algn="l" defTabSz="755650">
            <a:lnSpc>
              <a:spcPct val="90000"/>
            </a:lnSpc>
            <a:spcBef>
              <a:spcPct val="0"/>
            </a:spcBef>
            <a:spcAft>
              <a:spcPct val="35000"/>
            </a:spcAft>
            <a:buNone/>
          </a:pPr>
          <a:r>
            <a:rPr lang="en-US" sz="1700" kern="1200"/>
            <a:t>Lasso has also been used in a variety of fields, including finance, engineering, and medicine. Some common applications include feature selection in high-dimensional datasets, prediction of stock prices, and identifying biomarkers for disease diagnosis.</a:t>
          </a:r>
        </a:p>
      </dsp:txBody>
      <dsp:txXfrm>
        <a:off x="1965900" y="4255923"/>
        <a:ext cx="8092499" cy="17020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2/17/2023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644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186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069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930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2/17/2023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0193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371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1593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64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230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2/17/2023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5045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2/17/2023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057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7387163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36" r:id="rId5"/>
    <p:sldLayoutId id="2147483842" r:id="rId6"/>
    <p:sldLayoutId id="2147483837" r:id="rId7"/>
    <p:sldLayoutId id="2147483838" r:id="rId8"/>
    <p:sldLayoutId id="2147483839" r:id="rId9"/>
    <p:sldLayoutId id="2147483840" r:id="rId10"/>
    <p:sldLayoutId id="214748384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statisticshowto.com/integer/#ab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Network Technology Background">
            <a:extLst>
              <a:ext uri="{FF2B5EF4-FFF2-40B4-BE49-F238E27FC236}">
                <a16:creationId xmlns:a16="http://schemas.microsoft.com/office/drawing/2014/main" id="{37BA8DA0-3F27-129E-9AC3-E02CF8D0CD41}"/>
              </a:ext>
            </a:extLst>
          </p:cNvPr>
          <p:cNvPicPr>
            <a:picLocks noChangeAspect="1"/>
          </p:cNvPicPr>
          <p:nvPr/>
        </p:nvPicPr>
        <p:blipFill rotWithShape="1">
          <a:blip r:embed="rId2">
            <a:alphaModFix/>
          </a:blip>
          <a:srcRect b="3434"/>
          <a:stretch/>
        </p:blipFill>
        <p:spPr>
          <a:xfrm>
            <a:off x="1" y="10"/>
            <a:ext cx="12191999" cy="6857989"/>
          </a:xfrm>
          <a:prstGeom prst="rect">
            <a:avLst/>
          </a:prstGeom>
        </p:spPr>
      </p:pic>
      <p:sp>
        <p:nvSpPr>
          <p:cNvPr id="60" name="Rectangle 59">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71D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AEE12C80-9B4B-0E12-D0D3-705F662008E6}"/>
              </a:ext>
            </a:extLst>
          </p:cNvPr>
          <p:cNvSpPr>
            <a:spLocks noGrp="1"/>
          </p:cNvSpPr>
          <p:nvPr>
            <p:ph type="ctrTitle"/>
          </p:nvPr>
        </p:nvSpPr>
        <p:spPr>
          <a:xfrm>
            <a:off x="1769532" y="2091263"/>
            <a:ext cx="8652938" cy="2461504"/>
          </a:xfrm>
        </p:spPr>
        <p:txBody>
          <a:bodyPr>
            <a:normAutofit/>
          </a:bodyPr>
          <a:lstStyle/>
          <a:p>
            <a:r>
              <a:rPr lang="en-US">
                <a:cs typeface="Aharoni"/>
              </a:rPr>
              <a:t>Lasso Regression</a:t>
            </a:r>
          </a:p>
        </p:txBody>
      </p:sp>
      <p:sp>
        <p:nvSpPr>
          <p:cNvPr id="3" name="Subtitle 2">
            <a:extLst>
              <a:ext uri="{FF2B5EF4-FFF2-40B4-BE49-F238E27FC236}">
                <a16:creationId xmlns:a16="http://schemas.microsoft.com/office/drawing/2014/main" id="{02633125-5CA6-17E9-08F7-FB172100B66C}"/>
              </a:ext>
            </a:extLst>
          </p:cNvPr>
          <p:cNvSpPr>
            <a:spLocks noGrp="1"/>
          </p:cNvSpPr>
          <p:nvPr>
            <p:ph type="subTitle" idx="1"/>
          </p:nvPr>
        </p:nvSpPr>
        <p:spPr>
          <a:xfrm>
            <a:off x="1769532" y="4623127"/>
            <a:ext cx="8655200" cy="457201"/>
          </a:xfrm>
        </p:spPr>
        <p:txBody>
          <a:bodyPr vert="horz" lIns="91440" tIns="45720" rIns="91440" bIns="45720" rtlCol="0" anchor="t">
            <a:normAutofit/>
          </a:bodyPr>
          <a:lstStyle/>
          <a:p>
            <a:pPr>
              <a:spcAft>
                <a:spcPts val="600"/>
              </a:spcAft>
            </a:pPr>
            <a:r>
              <a:rPr lang="en-US" dirty="0">
                <a:solidFill>
                  <a:schemeClr val="tx1"/>
                </a:solidFill>
              </a:rPr>
              <a:t>                                                                       P. Tarun  </a:t>
            </a:r>
          </a:p>
        </p:txBody>
      </p:sp>
      <p:sp>
        <p:nvSpPr>
          <p:cNvPr id="66" name="Rectangle 6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00447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D6830F37-A94C-C6AE-8281-D42B464B5284}"/>
              </a:ext>
            </a:extLst>
          </p:cNvPr>
          <p:cNvSpPr>
            <a:spLocks noGrp="1"/>
          </p:cNvSpPr>
          <p:nvPr>
            <p:ph type="title"/>
          </p:nvPr>
        </p:nvSpPr>
        <p:spPr>
          <a:xfrm>
            <a:off x="1066800" y="642594"/>
            <a:ext cx="10058400" cy="1371600"/>
          </a:xfrm>
        </p:spPr>
        <p:txBody>
          <a:bodyPr>
            <a:normAutofit/>
          </a:bodyPr>
          <a:lstStyle/>
          <a:p>
            <a:r>
              <a:rPr lang="en-US" b="1" i="0"/>
              <a:t>Regularization</a:t>
            </a:r>
            <a:endParaRPr lang="en-US"/>
          </a:p>
          <a:p>
            <a:endParaRPr lang="en-US"/>
          </a:p>
        </p:txBody>
      </p:sp>
      <p:sp>
        <p:nvSpPr>
          <p:cNvPr id="3" name="Content Placeholder 2">
            <a:extLst>
              <a:ext uri="{FF2B5EF4-FFF2-40B4-BE49-F238E27FC236}">
                <a16:creationId xmlns:a16="http://schemas.microsoft.com/office/drawing/2014/main" id="{3FFFCD9D-4435-99D9-5C6C-26DF712621DF}"/>
              </a:ext>
            </a:extLst>
          </p:cNvPr>
          <p:cNvSpPr>
            <a:spLocks noGrp="1"/>
          </p:cNvSpPr>
          <p:nvPr>
            <p:ph idx="1"/>
          </p:nvPr>
        </p:nvSpPr>
        <p:spPr>
          <a:xfrm>
            <a:off x="1066800" y="2103120"/>
            <a:ext cx="6485467" cy="3931920"/>
          </a:xfrm>
        </p:spPr>
        <p:txBody>
          <a:bodyPr vert="horz" lIns="91440" tIns="45720" rIns="91440" bIns="45720" rtlCol="0">
            <a:normAutofit/>
          </a:bodyPr>
          <a:lstStyle/>
          <a:p>
            <a:pPr>
              <a:buFont typeface="Wingdings" pitchFamily="18" charset="0"/>
              <a:buChar char="Ø"/>
            </a:pPr>
            <a:r>
              <a:rPr lang="en-US">
                <a:ea typeface="+mn-lt"/>
                <a:cs typeface="+mn-lt"/>
              </a:rPr>
              <a:t>Regularization is an important concept that is used to avoid overfitting of the data, especially when the trained and test data are much varying.</a:t>
            </a:r>
            <a:endParaRPr lang="en-US"/>
          </a:p>
          <a:p>
            <a:pPr>
              <a:buClr>
                <a:srgbClr val="262626"/>
              </a:buClr>
              <a:buFont typeface="Wingdings" pitchFamily="18" charset="0"/>
              <a:buChar char="Ø"/>
            </a:pPr>
            <a:r>
              <a:rPr lang="en-US">
                <a:ea typeface="+mn-lt"/>
                <a:cs typeface="+mn-lt"/>
              </a:rPr>
              <a:t>Regularization is implemented by adding a “penalty” term to the best fit derived from the trained data, to achieve a </a:t>
            </a:r>
            <a:r>
              <a:rPr lang="en-US" i="1">
                <a:ea typeface="+mn-lt"/>
                <a:cs typeface="+mn-lt"/>
              </a:rPr>
              <a:t>lesser variance</a:t>
            </a:r>
            <a:r>
              <a:rPr lang="en-US">
                <a:ea typeface="+mn-lt"/>
                <a:cs typeface="+mn-lt"/>
              </a:rPr>
              <a:t> with the tested data and also restricts the influence of predictor variables over the output variable by compressing their coefficients.</a:t>
            </a:r>
            <a:endParaRPr lang="en-US"/>
          </a:p>
          <a:p>
            <a:pPr>
              <a:buClr>
                <a:srgbClr val="262626"/>
              </a:buClr>
              <a:buFont typeface="Wingdings" pitchFamily="18" charset="0"/>
              <a:buChar char="Ø"/>
            </a:pPr>
            <a:r>
              <a:rPr lang="en-US">
                <a:ea typeface="+mn-lt"/>
                <a:cs typeface="+mn-lt"/>
              </a:rPr>
              <a:t>In regularization, what we do is normally we keep the same number of features but reduce the magnitude of the coefficients. We can reduce the magnitude of the coefficients by using different types of regression techniques which uses regularization to overcome this problem. </a:t>
            </a:r>
            <a:endParaRPr lang="en-US"/>
          </a:p>
          <a:p>
            <a:pPr>
              <a:buClr>
                <a:srgbClr val="262626"/>
              </a:buClr>
            </a:pPr>
            <a:endParaRPr lang="en-US"/>
          </a:p>
        </p:txBody>
      </p:sp>
      <p:pic>
        <p:nvPicPr>
          <p:cNvPr id="4" name="Picture 4">
            <a:extLst>
              <a:ext uri="{FF2B5EF4-FFF2-40B4-BE49-F238E27FC236}">
                <a16:creationId xmlns:a16="http://schemas.microsoft.com/office/drawing/2014/main" id="{94E00487-3674-803E-0EFB-CC7E495B07A4}"/>
              </a:ext>
            </a:extLst>
          </p:cNvPr>
          <p:cNvPicPr>
            <a:picLocks noChangeAspect="1"/>
          </p:cNvPicPr>
          <p:nvPr/>
        </p:nvPicPr>
        <p:blipFill>
          <a:blip r:embed="rId2"/>
          <a:stretch>
            <a:fillRect/>
          </a:stretch>
        </p:blipFill>
        <p:spPr>
          <a:xfrm>
            <a:off x="7651478" y="1844056"/>
            <a:ext cx="3662583" cy="2148194"/>
          </a:xfrm>
          <a:prstGeom prst="rect">
            <a:avLst/>
          </a:prstGeom>
        </p:spPr>
      </p:pic>
    </p:spTree>
    <p:extLst>
      <p:ext uri="{BB962C8B-B14F-4D97-AF65-F5344CB8AC3E}">
        <p14:creationId xmlns:p14="http://schemas.microsoft.com/office/powerpoint/2010/main" val="45522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12E3C6FD-7DA8-5B94-DD69-1D86598A2E65}"/>
              </a:ext>
            </a:extLst>
          </p:cNvPr>
          <p:cNvSpPr>
            <a:spLocks noGrp="1"/>
          </p:cNvSpPr>
          <p:nvPr>
            <p:ph type="title"/>
          </p:nvPr>
        </p:nvSpPr>
        <p:spPr>
          <a:xfrm>
            <a:off x="1066800" y="642594"/>
            <a:ext cx="10058400" cy="1371600"/>
          </a:xfrm>
        </p:spPr>
        <p:txBody>
          <a:bodyPr>
            <a:normAutofit/>
          </a:bodyPr>
          <a:lstStyle/>
          <a:p>
            <a:r>
              <a:rPr lang="en-US" i="0"/>
              <a:t>L1 Regularization</a:t>
            </a:r>
            <a:endParaRPr lang="en-US"/>
          </a:p>
          <a:p>
            <a:endParaRPr lang="en-US"/>
          </a:p>
        </p:txBody>
      </p:sp>
      <p:sp>
        <p:nvSpPr>
          <p:cNvPr id="3" name="Content Placeholder 2">
            <a:extLst>
              <a:ext uri="{FF2B5EF4-FFF2-40B4-BE49-F238E27FC236}">
                <a16:creationId xmlns:a16="http://schemas.microsoft.com/office/drawing/2014/main" id="{35957854-86BA-B832-DAD1-60295261CC4F}"/>
              </a:ext>
            </a:extLst>
          </p:cNvPr>
          <p:cNvSpPr>
            <a:spLocks noGrp="1"/>
          </p:cNvSpPr>
          <p:nvPr>
            <p:ph idx="1"/>
          </p:nvPr>
        </p:nvSpPr>
        <p:spPr>
          <a:xfrm>
            <a:off x="821872" y="1871799"/>
            <a:ext cx="6485467" cy="4067991"/>
          </a:xfrm>
        </p:spPr>
        <p:txBody>
          <a:bodyPr vert="horz" lIns="91440" tIns="45720" rIns="91440" bIns="45720" rtlCol="0" anchor="t">
            <a:normAutofit/>
          </a:bodyPr>
          <a:lstStyle/>
          <a:p>
            <a:pPr>
              <a:buFont typeface="Wingdings" pitchFamily="18" charset="0"/>
              <a:buChar char="Ø"/>
            </a:pPr>
            <a:r>
              <a:rPr lang="en-US" sz="1300" dirty="0">
                <a:ea typeface="+mn-lt"/>
                <a:cs typeface="+mn-lt"/>
              </a:rPr>
              <a:t>Lasso regression performs L1 regularization, which adds a penalty equal to the absolute value</a:t>
            </a:r>
            <a:r>
              <a:rPr lang="en-US" sz="1300" dirty="0">
                <a:ea typeface="+mn-lt"/>
                <a:cs typeface="+mn-lt"/>
                <a:hlinkClick r:id="rId2"/>
              </a:rPr>
              <a:t> </a:t>
            </a:r>
            <a:r>
              <a:rPr lang="en-US" sz="1300" dirty="0">
                <a:ea typeface="+mn-lt"/>
                <a:cs typeface="+mn-lt"/>
              </a:rPr>
              <a:t>of the magnitude of coefficients. This type of regularization can result in sparse models with few coefficients; Some coefficients can become zero and eliminated from the model. Larger penalties result in coefficient values closer to zero, which is the ideal for producing simpler models.</a:t>
            </a:r>
            <a:endParaRPr lang="en-US"/>
          </a:p>
          <a:p>
            <a:pPr>
              <a:buClr>
                <a:srgbClr val="262626"/>
              </a:buClr>
              <a:buFont typeface="Wingdings" pitchFamily="18" charset="0"/>
              <a:buChar char="Ø"/>
            </a:pPr>
            <a:endParaRPr lang="en-US" sz="1300"/>
          </a:p>
          <a:p>
            <a:pPr>
              <a:buClr>
                <a:srgbClr val="262626"/>
              </a:buClr>
              <a:buFont typeface="Wingdings" pitchFamily="18" charset="0"/>
              <a:buChar char="Ø"/>
            </a:pPr>
            <a:r>
              <a:rPr lang="en-US" sz="1300" dirty="0">
                <a:ea typeface="+mn-lt"/>
                <a:cs typeface="+mn-lt"/>
              </a:rPr>
              <a:t>On the other hand, L2 regularization (e.g. Ridge regression) </a:t>
            </a:r>
            <a:r>
              <a:rPr lang="en-US" sz="1300" i="1" dirty="0">
                <a:ea typeface="+mn-lt"/>
                <a:cs typeface="+mn-lt"/>
              </a:rPr>
              <a:t>doesn’t </a:t>
            </a:r>
            <a:r>
              <a:rPr lang="en-US" sz="1300" dirty="0">
                <a:ea typeface="+mn-lt"/>
                <a:cs typeface="+mn-lt"/>
              </a:rPr>
              <a:t>result in elimination of coefficients or sparse models. This makes the Lasso far easier to interpret than the Ridge.</a:t>
            </a:r>
            <a:endParaRPr lang="en-US" sz="1300" dirty="0"/>
          </a:p>
          <a:p>
            <a:pPr>
              <a:buClr>
                <a:srgbClr val="262626"/>
              </a:buClr>
              <a:buFont typeface="Wingdings" pitchFamily="18" charset="0"/>
              <a:buChar char="Ø"/>
            </a:pPr>
            <a:endParaRPr lang="en-US" sz="1300"/>
          </a:p>
          <a:p>
            <a:pPr>
              <a:buClr>
                <a:srgbClr val="262626"/>
              </a:buClr>
            </a:pPr>
            <a:endParaRPr lang="en-US" sz="1300"/>
          </a:p>
          <a:p>
            <a:pPr marL="0" indent="0">
              <a:buClr>
                <a:srgbClr val="262626"/>
              </a:buClr>
              <a:buNone/>
            </a:pPr>
            <a:br>
              <a:rPr lang="en-US" sz="1300" dirty="0"/>
            </a:br>
            <a:endParaRPr lang="en-US" sz="1300"/>
          </a:p>
          <a:p>
            <a:pPr>
              <a:buClr>
                <a:srgbClr val="262626"/>
              </a:buClr>
            </a:pPr>
            <a:endParaRPr lang="en-US" sz="1300"/>
          </a:p>
        </p:txBody>
      </p:sp>
      <p:pic>
        <p:nvPicPr>
          <p:cNvPr id="4" name="Picture 4">
            <a:extLst>
              <a:ext uri="{FF2B5EF4-FFF2-40B4-BE49-F238E27FC236}">
                <a16:creationId xmlns:a16="http://schemas.microsoft.com/office/drawing/2014/main" id="{6B2805AF-D520-2834-E907-CDEE00737A10}"/>
              </a:ext>
            </a:extLst>
          </p:cNvPr>
          <p:cNvPicPr>
            <a:picLocks noChangeAspect="1"/>
          </p:cNvPicPr>
          <p:nvPr/>
        </p:nvPicPr>
        <p:blipFill>
          <a:blip r:embed="rId3"/>
          <a:stretch>
            <a:fillRect/>
          </a:stretch>
        </p:blipFill>
        <p:spPr>
          <a:xfrm>
            <a:off x="7313000" y="2507497"/>
            <a:ext cx="4067395" cy="1838447"/>
          </a:xfrm>
          <a:prstGeom prst="rect">
            <a:avLst/>
          </a:prstGeom>
        </p:spPr>
      </p:pic>
    </p:spTree>
    <p:extLst>
      <p:ext uri="{BB962C8B-B14F-4D97-AF65-F5344CB8AC3E}">
        <p14:creationId xmlns:p14="http://schemas.microsoft.com/office/powerpoint/2010/main" val="34752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06EF-3BB9-9BA6-5A75-4812EDCCF52D}"/>
              </a:ext>
            </a:extLst>
          </p:cNvPr>
          <p:cNvSpPr>
            <a:spLocks noGrp="1"/>
          </p:cNvSpPr>
          <p:nvPr>
            <p:ph type="title"/>
          </p:nvPr>
        </p:nvSpPr>
        <p:spPr/>
        <p:txBody>
          <a:bodyPr/>
          <a:lstStyle/>
          <a:p>
            <a:r>
              <a:rPr lang="en-US" sz="3200" i="0">
                <a:ea typeface="+mj-lt"/>
                <a:cs typeface="+mj-lt"/>
              </a:rPr>
              <a:t>Penalty</a:t>
            </a:r>
            <a:r>
              <a:rPr lang="en-US" sz="3200" i="0" dirty="0">
                <a:ea typeface="+mj-lt"/>
                <a:cs typeface="+mj-lt"/>
              </a:rPr>
              <a:t> Function in Lasso Regression</a:t>
            </a:r>
            <a:endParaRPr lang="en-US" sz="3200" dirty="0"/>
          </a:p>
        </p:txBody>
      </p:sp>
      <p:sp>
        <p:nvSpPr>
          <p:cNvPr id="3" name="Content Placeholder 2">
            <a:extLst>
              <a:ext uri="{FF2B5EF4-FFF2-40B4-BE49-F238E27FC236}">
                <a16:creationId xmlns:a16="http://schemas.microsoft.com/office/drawing/2014/main" id="{2D0255D8-DCDA-155F-B9F4-902C66AD7342}"/>
              </a:ext>
            </a:extLst>
          </p:cNvPr>
          <p:cNvSpPr>
            <a:spLocks noGrp="1"/>
          </p:cNvSpPr>
          <p:nvPr>
            <p:ph idx="1"/>
          </p:nvPr>
        </p:nvSpPr>
        <p:spPr>
          <a:xfrm>
            <a:off x="1066800" y="1830978"/>
            <a:ext cx="10058400" cy="4448337"/>
          </a:xfrm>
        </p:spPr>
        <p:txBody>
          <a:bodyPr vert="horz" lIns="91440" tIns="45720" rIns="91440" bIns="45720" rtlCol="0" anchor="t">
            <a:normAutofit/>
          </a:bodyPr>
          <a:lstStyle/>
          <a:p>
            <a:pPr>
              <a:buFont typeface="Wingdings" pitchFamily="18" charset="0"/>
              <a:buChar char="Ø"/>
            </a:pPr>
            <a:r>
              <a:rPr lang="en-US" dirty="0">
                <a:ea typeface="+mn-lt"/>
                <a:cs typeface="+mn-lt"/>
              </a:rPr>
              <a:t>In Lasso (Least Absolute Shrinkage and Selection Operator) regression, a penalty function is added to the cost function to avoid overfitting and encourage feature selection. The penalty function is a term added to the sum of squared errors (SSE) that represents the magnitude of the coefficients of the regression equation.</a:t>
            </a:r>
            <a:endParaRPr lang="en-US"/>
          </a:p>
          <a:p>
            <a:pPr>
              <a:buClr>
                <a:srgbClr val="262626"/>
              </a:buClr>
              <a:buFont typeface="Wingdings" pitchFamily="18" charset="0"/>
              <a:buChar char="Ø"/>
            </a:pPr>
            <a:endParaRPr lang="en-US" dirty="0"/>
          </a:p>
          <a:p>
            <a:pPr>
              <a:buClr>
                <a:srgbClr val="262626"/>
              </a:buClr>
              <a:buFont typeface="Wingdings" pitchFamily="18" charset="0"/>
              <a:buChar char="Ø"/>
            </a:pPr>
            <a:r>
              <a:rPr lang="en-US" dirty="0">
                <a:ea typeface="+mn-lt"/>
                <a:cs typeface="+mn-lt"/>
              </a:rPr>
              <a:t>The penalty function for Lasso regression is given by the absolute sum of the coefficients (L1 regularization):</a:t>
            </a:r>
          </a:p>
          <a:p>
            <a:pPr>
              <a:buClr>
                <a:srgbClr val="262626"/>
              </a:buClr>
              <a:buFont typeface="Wingdings" pitchFamily="18" charset="0"/>
              <a:buChar char="Ø"/>
            </a:pPr>
            <a:endParaRPr lang="en-US" dirty="0">
              <a:ea typeface="+mn-lt"/>
              <a:cs typeface="+mn-lt"/>
            </a:endParaRPr>
          </a:p>
          <a:p>
            <a:pPr>
              <a:buClr>
                <a:srgbClr val="262626"/>
              </a:buClr>
              <a:buFont typeface="Wingdings" pitchFamily="18" charset="0"/>
              <a:buChar char="Ø"/>
            </a:pPr>
            <a:r>
              <a:rPr lang="en-US" dirty="0">
                <a:ea typeface="+mn-lt"/>
                <a:cs typeface="+mn-lt"/>
              </a:rPr>
              <a:t>Lasso Penalty = λ * ∑|β</a:t>
            </a:r>
            <a:r>
              <a:rPr lang="en-US" dirty="0" err="1">
                <a:ea typeface="+mn-lt"/>
                <a:cs typeface="+mn-lt"/>
              </a:rPr>
              <a:t>i</a:t>
            </a:r>
            <a:r>
              <a:rPr lang="en-US" dirty="0">
                <a:ea typeface="+mn-lt"/>
                <a:cs typeface="+mn-lt"/>
              </a:rPr>
              <a:t>|</a:t>
            </a:r>
            <a:endParaRPr lang="en-US"/>
          </a:p>
          <a:p>
            <a:pPr>
              <a:buClr>
                <a:srgbClr val="262626"/>
              </a:buClr>
              <a:buFont typeface="Wingdings" pitchFamily="18" charset="0"/>
              <a:buChar char="Ø"/>
            </a:pPr>
            <a:endParaRPr lang="en-US" dirty="0"/>
          </a:p>
          <a:p>
            <a:pPr>
              <a:buClr>
                <a:srgbClr val="262626"/>
              </a:buClr>
              <a:buFont typeface="Wingdings" pitchFamily="18" charset="0"/>
              <a:buChar char="Ø"/>
            </a:pPr>
            <a:r>
              <a:rPr lang="en-US" dirty="0">
                <a:ea typeface="+mn-lt"/>
                <a:cs typeface="+mn-lt"/>
              </a:rPr>
              <a:t>where β</a:t>
            </a:r>
            <a:r>
              <a:rPr lang="en-US" dirty="0" err="1">
                <a:ea typeface="+mn-lt"/>
                <a:cs typeface="+mn-lt"/>
              </a:rPr>
              <a:t>i</a:t>
            </a:r>
            <a:r>
              <a:rPr lang="en-US" dirty="0">
                <a:ea typeface="+mn-lt"/>
                <a:cs typeface="+mn-lt"/>
              </a:rPr>
              <a:t> represents the coefficients in the regression equation, and λ is a tuning parameter that controls the strength of the penalty.</a:t>
            </a:r>
          </a:p>
          <a:p>
            <a:pPr>
              <a:buClr>
                <a:srgbClr val="262626"/>
              </a:buClr>
              <a:buFont typeface="Wingdings" pitchFamily="18" charset="0"/>
              <a:buChar char="Ø"/>
            </a:pPr>
            <a:endParaRPr lang="en-US" dirty="0"/>
          </a:p>
          <a:p>
            <a:pPr>
              <a:buClr>
                <a:srgbClr val="262626"/>
              </a:buClr>
              <a:buFont typeface="Wingdings" pitchFamily="18" charset="0"/>
              <a:buChar char="Ø"/>
            </a:pPr>
            <a:r>
              <a:rPr lang="en-US" dirty="0">
                <a:ea typeface="+mn-lt"/>
                <a:cs typeface="+mn-lt"/>
              </a:rPr>
              <a:t>By adding the penalty term, Lasso regression encourages sparse solutions, where only a subset of the features has non-zero coefficients. This can lead to better generalization performance, as it helps to reduce the variance in the model.</a:t>
            </a:r>
            <a:endParaRPr lang="en-US" dirty="0"/>
          </a:p>
          <a:p>
            <a:pPr marL="0" indent="0">
              <a:buClr>
                <a:srgbClr val="262626"/>
              </a:buClr>
              <a:buNone/>
            </a:pPr>
            <a:endParaRPr lang="en-US" dirty="0"/>
          </a:p>
          <a:p>
            <a:pPr marL="0" indent="0">
              <a:buClr>
                <a:prstClr val="black">
                  <a:lumMod val="85000"/>
                  <a:lumOff val="15000"/>
                </a:prstClr>
              </a:buClr>
              <a:buNone/>
            </a:pPr>
            <a:endParaRPr lang="en-US" dirty="0"/>
          </a:p>
          <a:p>
            <a:pPr>
              <a:buClr>
                <a:srgbClr val="262626"/>
              </a:buClr>
            </a:pPr>
            <a:endParaRPr lang="en-US" dirty="0"/>
          </a:p>
        </p:txBody>
      </p:sp>
    </p:spTree>
    <p:extLst>
      <p:ext uri="{BB962C8B-B14F-4D97-AF65-F5344CB8AC3E}">
        <p14:creationId xmlns:p14="http://schemas.microsoft.com/office/powerpoint/2010/main" val="25078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BF07-4DBF-70C9-484F-D26E917D9B2B}"/>
              </a:ext>
            </a:extLst>
          </p:cNvPr>
          <p:cNvSpPr>
            <a:spLocks noGrp="1"/>
          </p:cNvSpPr>
          <p:nvPr>
            <p:ph type="title"/>
          </p:nvPr>
        </p:nvSpPr>
        <p:spPr/>
        <p:txBody>
          <a:bodyPr/>
          <a:lstStyle/>
          <a:p>
            <a:r>
              <a:rPr lang="en-US" sz="3200" i="0"/>
              <a:t>Performing the Lasso Regression</a:t>
            </a:r>
            <a:endParaRPr lang="en-US" sz="3200"/>
          </a:p>
          <a:p>
            <a:endParaRPr lang="en-US"/>
          </a:p>
        </p:txBody>
      </p:sp>
      <p:sp>
        <p:nvSpPr>
          <p:cNvPr id="3" name="Content Placeholder 2">
            <a:extLst>
              <a:ext uri="{FF2B5EF4-FFF2-40B4-BE49-F238E27FC236}">
                <a16:creationId xmlns:a16="http://schemas.microsoft.com/office/drawing/2014/main" id="{02986E27-77FA-F09E-3DF4-C2CB1A91CC68}"/>
              </a:ext>
            </a:extLst>
          </p:cNvPr>
          <p:cNvSpPr>
            <a:spLocks noGrp="1"/>
          </p:cNvSpPr>
          <p:nvPr>
            <p:ph idx="1"/>
          </p:nvPr>
        </p:nvSpPr>
        <p:spPr>
          <a:xfrm>
            <a:off x="876300" y="1490800"/>
            <a:ext cx="9731829" cy="3904052"/>
          </a:xfrm>
        </p:spPr>
        <p:txBody>
          <a:bodyPr vert="horz" lIns="91440" tIns="45720" rIns="91440" bIns="45720" rtlCol="0" anchor="t">
            <a:normAutofit fontScale="92500" lnSpcReduction="20000"/>
          </a:bodyPr>
          <a:lstStyle/>
          <a:p>
            <a:r>
              <a:rPr lang="en-US" dirty="0">
                <a:ea typeface="+mn-lt"/>
                <a:cs typeface="+mn-lt"/>
              </a:rPr>
              <a:t>Lasso solutions are quadratic programming problems, which are best solved with software (like Matlab ). The goal of the algorithm is to minimize</a:t>
            </a:r>
          </a:p>
          <a:p>
            <a:pPr>
              <a:buClr>
                <a:srgbClr val="262626"/>
              </a:buClr>
            </a:pPr>
            <a:endParaRPr lang="en-US" dirty="0">
              <a:ea typeface="+mn-lt"/>
              <a:cs typeface="+mn-lt"/>
            </a:endParaRPr>
          </a:p>
          <a:p>
            <a:pPr>
              <a:buClr>
                <a:srgbClr val="262626"/>
              </a:buClr>
            </a:pPr>
            <a:r>
              <a:rPr lang="en-US" dirty="0">
                <a:ea typeface="+mn-lt"/>
                <a:cs typeface="+mn-lt"/>
              </a:rPr>
              <a:t>Which is the same as minimizing the sum of squares  with constraint Σ |B</a:t>
            </a:r>
            <a:r>
              <a:rPr lang="en-US" baseline="-25000" dirty="0">
                <a:ea typeface="+mn-lt"/>
                <a:cs typeface="+mn-lt"/>
              </a:rPr>
              <a:t>j</a:t>
            </a:r>
            <a:r>
              <a:rPr lang="en-US" dirty="0">
                <a:ea typeface="+mn-lt"/>
                <a:cs typeface="+mn-lt"/>
              </a:rPr>
              <a:t>≤ s (Σ = summation notation ). Some of the βs are shrunk to exactly zero, resulting in a regression model that’s easier to interpret.</a:t>
            </a:r>
          </a:p>
          <a:p>
            <a:pPr>
              <a:buClr>
                <a:srgbClr val="262626"/>
              </a:buClr>
            </a:pPr>
            <a:endParaRPr lang="en-US" dirty="0"/>
          </a:p>
          <a:p>
            <a:pPr>
              <a:buClr>
                <a:srgbClr val="262626"/>
              </a:buClr>
            </a:pPr>
            <a:r>
              <a:rPr lang="en-US" dirty="0">
                <a:ea typeface="+mn-lt"/>
                <a:cs typeface="+mn-lt"/>
              </a:rPr>
              <a:t>A </a:t>
            </a:r>
            <a:r>
              <a:rPr lang="en-US" b="1" dirty="0">
                <a:ea typeface="+mn-lt"/>
                <a:cs typeface="+mn-lt"/>
              </a:rPr>
              <a:t>tuning parameter </a:t>
            </a:r>
            <a:r>
              <a:rPr lang="en-US" dirty="0">
                <a:ea typeface="+mn-lt"/>
                <a:cs typeface="+mn-lt"/>
              </a:rPr>
              <a:t>, λ controls the strength of the L1 penalty. λ is basically the amount of shrinkage</a:t>
            </a:r>
            <a:endParaRPr lang="en-US" dirty="0"/>
          </a:p>
          <a:p>
            <a:pPr>
              <a:buClr>
                <a:srgbClr val="262626"/>
              </a:buClr>
            </a:pPr>
            <a:endParaRPr lang="en-US" dirty="0"/>
          </a:p>
          <a:p>
            <a:pPr>
              <a:buClr>
                <a:srgbClr val="262626"/>
              </a:buClr>
            </a:pPr>
            <a:r>
              <a:rPr lang="en-US" dirty="0">
                <a:ea typeface="+mn-lt"/>
                <a:cs typeface="+mn-lt"/>
              </a:rPr>
              <a:t>When λ = 0, no parameters are eliminated. The estimate is equal to the one found with linear regression.</a:t>
            </a:r>
            <a:endParaRPr lang="en-US" dirty="0"/>
          </a:p>
          <a:p>
            <a:pPr>
              <a:buClr>
                <a:srgbClr val="262626"/>
              </a:buClr>
            </a:pPr>
            <a:endParaRPr lang="en-US" dirty="0"/>
          </a:p>
          <a:p>
            <a:pPr>
              <a:buClr>
                <a:srgbClr val="262626"/>
              </a:buClr>
            </a:pPr>
            <a:r>
              <a:rPr lang="en-US" dirty="0">
                <a:ea typeface="+mn-lt"/>
                <a:cs typeface="+mn-lt"/>
              </a:rPr>
              <a:t>As λ increases, more and more coefficients are set to zero and eliminated (theoretically, when λ = ∞, </a:t>
            </a:r>
            <a:r>
              <a:rPr lang="en-US" i="1" dirty="0">
                <a:ea typeface="+mn-lt"/>
                <a:cs typeface="+mn-lt"/>
              </a:rPr>
              <a:t>all </a:t>
            </a:r>
            <a:r>
              <a:rPr lang="en-US" dirty="0">
                <a:ea typeface="+mn-lt"/>
                <a:cs typeface="+mn-lt"/>
              </a:rPr>
              <a:t>coefficients are eliminated).</a:t>
            </a:r>
            <a:endParaRPr lang="en-US" dirty="0"/>
          </a:p>
          <a:p>
            <a:pPr>
              <a:buClr>
                <a:srgbClr val="262626"/>
              </a:buClr>
            </a:pPr>
            <a:r>
              <a:rPr lang="en-US" dirty="0">
                <a:ea typeface="+mn-lt"/>
                <a:cs typeface="+mn-lt"/>
              </a:rPr>
              <a:t>As λ increases,   bias increases.</a:t>
            </a:r>
            <a:endParaRPr lang="en-US" dirty="0"/>
          </a:p>
          <a:p>
            <a:pPr>
              <a:buClr>
                <a:srgbClr val="262626"/>
              </a:buClr>
            </a:pPr>
            <a:endParaRPr lang="en-US" dirty="0"/>
          </a:p>
          <a:p>
            <a:pPr>
              <a:buClr>
                <a:srgbClr val="262626"/>
              </a:buClr>
            </a:pPr>
            <a:endParaRPr lang="en-US" dirty="0"/>
          </a:p>
          <a:p>
            <a:pPr>
              <a:buClr>
                <a:srgbClr val="262626"/>
              </a:buClr>
            </a:pPr>
            <a:endParaRPr lang="en-US" dirty="0"/>
          </a:p>
        </p:txBody>
      </p:sp>
      <p:pic>
        <p:nvPicPr>
          <p:cNvPr id="5" name="Picture 5">
            <a:extLst>
              <a:ext uri="{FF2B5EF4-FFF2-40B4-BE49-F238E27FC236}">
                <a16:creationId xmlns:a16="http://schemas.microsoft.com/office/drawing/2014/main" id="{4CBA407A-B542-2182-55D5-0FB7B24F489D}"/>
              </a:ext>
            </a:extLst>
          </p:cNvPr>
          <p:cNvPicPr>
            <a:picLocks noChangeAspect="1"/>
          </p:cNvPicPr>
          <p:nvPr/>
        </p:nvPicPr>
        <p:blipFill>
          <a:blip r:embed="rId2"/>
          <a:stretch>
            <a:fillRect/>
          </a:stretch>
        </p:blipFill>
        <p:spPr>
          <a:xfrm>
            <a:off x="4561114" y="5594419"/>
            <a:ext cx="2743200" cy="731018"/>
          </a:xfrm>
          <a:prstGeom prst="rect">
            <a:avLst/>
          </a:prstGeom>
        </p:spPr>
      </p:pic>
    </p:spTree>
    <p:extLst>
      <p:ext uri="{BB962C8B-B14F-4D97-AF65-F5344CB8AC3E}">
        <p14:creationId xmlns:p14="http://schemas.microsoft.com/office/powerpoint/2010/main" val="12935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A613-EA2F-5152-FF98-237F2CBBBCE5}"/>
              </a:ext>
            </a:extLst>
          </p:cNvPr>
          <p:cNvSpPr>
            <a:spLocks noGrp="1"/>
          </p:cNvSpPr>
          <p:nvPr>
            <p:ph type="title"/>
          </p:nvPr>
        </p:nvSpPr>
        <p:spPr/>
        <p:txBody>
          <a:bodyPr>
            <a:normAutofit/>
          </a:bodyPr>
          <a:lstStyle/>
          <a:p>
            <a:r>
              <a:rPr lang="en-US" sz="3200"/>
              <a:t>Hyperparameters in Lasso Regression</a:t>
            </a:r>
          </a:p>
        </p:txBody>
      </p:sp>
      <p:sp>
        <p:nvSpPr>
          <p:cNvPr id="3" name="Content Placeholder 2">
            <a:extLst>
              <a:ext uri="{FF2B5EF4-FFF2-40B4-BE49-F238E27FC236}">
                <a16:creationId xmlns:a16="http://schemas.microsoft.com/office/drawing/2014/main" id="{A2B7019E-181C-4615-A049-2DFE3146DBF4}"/>
              </a:ext>
            </a:extLst>
          </p:cNvPr>
          <p:cNvSpPr>
            <a:spLocks noGrp="1"/>
          </p:cNvSpPr>
          <p:nvPr>
            <p:ph idx="1"/>
          </p:nvPr>
        </p:nvSpPr>
        <p:spPr/>
        <p:txBody>
          <a:bodyPr vert="horz" lIns="91440" tIns="45720" rIns="91440" bIns="45720" rtlCol="0" anchor="t">
            <a:normAutofit/>
          </a:bodyPr>
          <a:lstStyle/>
          <a:p>
            <a:pPr>
              <a:buFont typeface="Wingdings" pitchFamily="18" charset="0"/>
              <a:buChar char="Ø"/>
            </a:pPr>
            <a:r>
              <a:rPr lang="en-US" dirty="0">
                <a:ea typeface="+mn-lt"/>
                <a:cs typeface="+mn-lt"/>
              </a:rPr>
              <a:t>Hyperparameters in Lasso regression refer to the parameters that control the behavior of the model during training. These parameters are not learned from the data but are set manually before training the model. The main hyperparameter in Lasso regression is the regularization parameter (often denoted by λ). This parameter controls the strength of the regularization applied to the model.</a:t>
            </a:r>
            <a:endParaRPr lang="en-US"/>
          </a:p>
          <a:p>
            <a:pPr>
              <a:buClr>
                <a:srgbClr val="262626"/>
              </a:buClr>
              <a:buFont typeface="Wingdings" pitchFamily="18" charset="0"/>
              <a:buChar char="Ø"/>
            </a:pPr>
            <a:r>
              <a:rPr lang="en-US" dirty="0">
                <a:ea typeface="+mn-lt"/>
                <a:cs typeface="+mn-lt"/>
              </a:rPr>
              <a:t>Regularization is a technique used to prevent overfitting in machine learning models. Lasso regression uses L1 regularization, which involves adding a penalty term to the cost function that is proportional to the absolute value of the model coefficients.</a:t>
            </a:r>
          </a:p>
          <a:p>
            <a:pPr>
              <a:buClr>
                <a:srgbClr val="262626"/>
              </a:buClr>
              <a:buFont typeface="Wingdings" pitchFamily="18" charset="0"/>
              <a:buChar char="Ø"/>
            </a:pPr>
            <a:r>
              <a:rPr lang="en-US" dirty="0">
                <a:ea typeface="+mn-lt"/>
                <a:cs typeface="+mn-lt"/>
              </a:rPr>
              <a:t>This penalty term shrinks the coefficients towards zero and can result in a sparse model with only a few non-zero coefficients.</a:t>
            </a:r>
          </a:p>
          <a:p>
            <a:pPr>
              <a:buClr>
                <a:srgbClr val="262626"/>
              </a:buClr>
              <a:buFont typeface="Wingdings" pitchFamily="18" charset="0"/>
              <a:buChar char="Ø"/>
            </a:pPr>
            <a:r>
              <a:rPr lang="en-US" dirty="0">
                <a:ea typeface="+mn-lt"/>
                <a:cs typeface="+mn-lt"/>
              </a:rPr>
              <a:t>The value of the regularization parameter determines the degree of shrinkage applied to the model coefficients. A higher value of λ leads to more shrinkage and a sparser model, while a lower value of λ allows more flexibility in the model and can result in overfitting. Therefore, the regularization parameter is a critical hyperparameter that needs to be tuned carefully to obtain a good model.</a:t>
            </a:r>
          </a:p>
          <a:p>
            <a:pPr marL="0" indent="0">
              <a:buClr>
                <a:srgbClr val="262626"/>
              </a:buClr>
              <a:buNone/>
            </a:pPr>
            <a:endParaRPr lang="en-US" dirty="0"/>
          </a:p>
        </p:txBody>
      </p:sp>
    </p:spTree>
    <p:extLst>
      <p:ext uri="{BB962C8B-B14F-4D97-AF65-F5344CB8AC3E}">
        <p14:creationId xmlns:p14="http://schemas.microsoft.com/office/powerpoint/2010/main" val="13542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E92D59-FD1B-47BC-9D02-0F3B959A6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2AE646-CC19-4A1F-900B-E512D06A7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4E4F834-34CB-4787-920F-CD1E1B8BC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DCF21DD9-C2F3-B049-D400-DB0080369810}"/>
              </a:ext>
            </a:extLst>
          </p:cNvPr>
          <p:cNvSpPr>
            <a:spLocks noGrp="1"/>
          </p:cNvSpPr>
          <p:nvPr>
            <p:ph type="title"/>
          </p:nvPr>
        </p:nvSpPr>
        <p:spPr>
          <a:xfrm>
            <a:off x="707830" y="727823"/>
            <a:ext cx="3329150" cy="5402353"/>
          </a:xfrm>
        </p:spPr>
        <p:txBody>
          <a:bodyPr>
            <a:normAutofit/>
          </a:bodyPr>
          <a:lstStyle/>
          <a:p>
            <a:r>
              <a:rPr lang="en-US" sz="3500" b="1" i="0"/>
              <a:t>Mathematical equation of Lasso Regression</a:t>
            </a:r>
            <a:endParaRPr lang="en-US" sz="3500"/>
          </a:p>
          <a:p>
            <a:endParaRPr lang="en-US" sz="3500"/>
          </a:p>
        </p:txBody>
      </p:sp>
      <p:sp>
        <p:nvSpPr>
          <p:cNvPr id="3" name="Content Placeholder 2">
            <a:extLst>
              <a:ext uri="{FF2B5EF4-FFF2-40B4-BE49-F238E27FC236}">
                <a16:creationId xmlns:a16="http://schemas.microsoft.com/office/drawing/2014/main" id="{BDE4FED9-1E53-E910-4BF2-9C36F225EF4D}"/>
              </a:ext>
            </a:extLst>
          </p:cNvPr>
          <p:cNvSpPr>
            <a:spLocks noGrp="1"/>
          </p:cNvSpPr>
          <p:nvPr>
            <p:ph idx="1"/>
          </p:nvPr>
        </p:nvSpPr>
        <p:spPr>
          <a:xfrm>
            <a:off x="4521614" y="727823"/>
            <a:ext cx="6927842" cy="3072900"/>
          </a:xfrm>
        </p:spPr>
        <p:txBody>
          <a:bodyPr vert="horz" lIns="91440" tIns="45720" rIns="91440" bIns="45720" rtlCol="0">
            <a:normAutofit/>
          </a:bodyPr>
          <a:lstStyle/>
          <a:p>
            <a:pPr>
              <a:lnSpc>
                <a:spcPct val="110000"/>
              </a:lnSpc>
              <a:buFont typeface="Wingdings" pitchFamily="18" charset="0"/>
              <a:buChar char="v"/>
            </a:pPr>
            <a:r>
              <a:rPr lang="en-US" sz="1300" b="1">
                <a:ea typeface="+mn-lt"/>
                <a:cs typeface="+mn-lt"/>
              </a:rPr>
              <a:t>Residual Sum of Squares + λ * (Sum of the absolute value of the magnitude of coefficients)</a:t>
            </a:r>
            <a:endParaRPr lang="en-US" sz="1300"/>
          </a:p>
          <a:p>
            <a:pPr>
              <a:lnSpc>
                <a:spcPct val="110000"/>
              </a:lnSpc>
              <a:buClr>
                <a:srgbClr val="262626"/>
              </a:buClr>
              <a:buFont typeface="Wingdings" pitchFamily="18" charset="0"/>
              <a:buChar char="Ø"/>
            </a:pPr>
            <a:r>
              <a:rPr lang="en-US" sz="1300">
                <a:ea typeface="+mn-lt"/>
                <a:cs typeface="+mn-lt"/>
              </a:rPr>
              <a:t>Where,</a:t>
            </a:r>
            <a:endParaRPr lang="en-US" sz="1300"/>
          </a:p>
          <a:p>
            <a:pPr>
              <a:lnSpc>
                <a:spcPct val="110000"/>
              </a:lnSpc>
              <a:buClr>
                <a:srgbClr val="262626"/>
              </a:buClr>
              <a:buFont typeface="Wingdings" pitchFamily="18" charset="0"/>
              <a:buChar char="Ø"/>
            </a:pPr>
            <a:r>
              <a:rPr lang="en-US" sz="1300">
                <a:ea typeface="+mn-lt"/>
                <a:cs typeface="+mn-lt"/>
              </a:rPr>
              <a:t>λ denotes the amount of shrinkage.</a:t>
            </a:r>
            <a:endParaRPr lang="en-US" sz="1300"/>
          </a:p>
          <a:p>
            <a:pPr>
              <a:lnSpc>
                <a:spcPct val="110000"/>
              </a:lnSpc>
              <a:buClr>
                <a:srgbClr val="262626"/>
              </a:buClr>
              <a:buFont typeface="Wingdings" pitchFamily="18" charset="0"/>
              <a:buChar char="Ø"/>
            </a:pPr>
            <a:r>
              <a:rPr lang="en-US" sz="1300">
                <a:ea typeface="+mn-lt"/>
                <a:cs typeface="+mn-lt"/>
              </a:rPr>
              <a:t>λ = 0 implies all features are considered and it is equivalent to the linear regression where only the residual sum of squares is considered to build a predictive model</a:t>
            </a:r>
            <a:endParaRPr lang="en-US" sz="1300"/>
          </a:p>
          <a:p>
            <a:pPr>
              <a:lnSpc>
                <a:spcPct val="110000"/>
              </a:lnSpc>
              <a:buClr>
                <a:srgbClr val="262626"/>
              </a:buClr>
              <a:buFont typeface="Wingdings" pitchFamily="18" charset="0"/>
              <a:buChar char="Ø"/>
            </a:pPr>
            <a:r>
              <a:rPr lang="en-US" sz="1300">
                <a:ea typeface="+mn-lt"/>
                <a:cs typeface="+mn-lt"/>
              </a:rPr>
              <a:t>λ = ∞ implies no feature is considered </a:t>
            </a:r>
            <a:r>
              <a:rPr lang="en-US" sz="1300" err="1">
                <a:ea typeface="+mn-lt"/>
                <a:cs typeface="+mn-lt"/>
              </a:rPr>
              <a:t>i.e</a:t>
            </a:r>
            <a:r>
              <a:rPr lang="en-US" sz="1300">
                <a:ea typeface="+mn-lt"/>
                <a:cs typeface="+mn-lt"/>
              </a:rPr>
              <a:t>, as λ closes to infinity it eliminates more and more features</a:t>
            </a:r>
            <a:endParaRPr lang="en-US" sz="1300"/>
          </a:p>
          <a:p>
            <a:pPr>
              <a:lnSpc>
                <a:spcPct val="110000"/>
              </a:lnSpc>
              <a:buClr>
                <a:srgbClr val="262626"/>
              </a:buClr>
              <a:buFont typeface="Wingdings" pitchFamily="18" charset="0"/>
              <a:buChar char="Ø"/>
            </a:pPr>
            <a:r>
              <a:rPr lang="en-US" sz="1300">
                <a:ea typeface="+mn-lt"/>
                <a:cs typeface="+mn-lt"/>
              </a:rPr>
              <a:t>The bias increases with increase in λ</a:t>
            </a:r>
            <a:endParaRPr lang="en-US" sz="1300"/>
          </a:p>
          <a:p>
            <a:pPr>
              <a:lnSpc>
                <a:spcPct val="110000"/>
              </a:lnSpc>
              <a:buClr>
                <a:srgbClr val="262626"/>
              </a:buClr>
              <a:buFont typeface="Wingdings" pitchFamily="18" charset="0"/>
              <a:buChar char="Ø"/>
            </a:pPr>
            <a:r>
              <a:rPr lang="en-US" sz="1300">
                <a:ea typeface="+mn-lt"/>
                <a:cs typeface="+mn-lt"/>
              </a:rPr>
              <a:t>variance increases with decrease in λ</a:t>
            </a:r>
            <a:endParaRPr lang="en-US" sz="1300"/>
          </a:p>
          <a:p>
            <a:pPr>
              <a:lnSpc>
                <a:spcPct val="110000"/>
              </a:lnSpc>
              <a:buClr>
                <a:srgbClr val="262626"/>
              </a:buClr>
              <a:buFont typeface="Wingdings" pitchFamily="18" charset="0"/>
              <a:buChar char="Ø"/>
            </a:pPr>
            <a:endParaRPr lang="en-US" sz="1300"/>
          </a:p>
        </p:txBody>
      </p:sp>
      <p:pic>
        <p:nvPicPr>
          <p:cNvPr id="4" name="Picture 4">
            <a:extLst>
              <a:ext uri="{FF2B5EF4-FFF2-40B4-BE49-F238E27FC236}">
                <a16:creationId xmlns:a16="http://schemas.microsoft.com/office/drawing/2014/main" id="{CC55B0CA-42B4-759A-F7F1-8BE3C625FEE2}"/>
              </a:ext>
            </a:extLst>
          </p:cNvPr>
          <p:cNvPicPr>
            <a:picLocks noChangeAspect="1"/>
          </p:cNvPicPr>
          <p:nvPr/>
        </p:nvPicPr>
        <p:blipFill>
          <a:blip r:embed="rId2"/>
          <a:stretch>
            <a:fillRect/>
          </a:stretch>
        </p:blipFill>
        <p:spPr>
          <a:xfrm>
            <a:off x="4521613" y="4402802"/>
            <a:ext cx="6938445" cy="1387689"/>
          </a:xfrm>
          <a:prstGeom prst="rect">
            <a:avLst/>
          </a:prstGeom>
        </p:spPr>
      </p:pic>
    </p:spTree>
    <p:extLst>
      <p:ext uri="{BB962C8B-B14F-4D97-AF65-F5344CB8AC3E}">
        <p14:creationId xmlns:p14="http://schemas.microsoft.com/office/powerpoint/2010/main" val="242093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0ECA-2C66-E150-FEAF-AD08FAE7DCF1}"/>
              </a:ext>
            </a:extLst>
          </p:cNvPr>
          <p:cNvSpPr>
            <a:spLocks noGrp="1"/>
          </p:cNvSpPr>
          <p:nvPr>
            <p:ph type="title"/>
          </p:nvPr>
        </p:nvSpPr>
        <p:spPr/>
        <p:txBody>
          <a:bodyPr/>
          <a:lstStyle/>
          <a:p>
            <a:r>
              <a:rPr lang="en-US" i="0"/>
              <a:t>Implementation of Lasso Regression</a:t>
            </a:r>
          </a:p>
        </p:txBody>
      </p:sp>
      <p:sp>
        <p:nvSpPr>
          <p:cNvPr id="3" name="Content Placeholder 2">
            <a:extLst>
              <a:ext uri="{FF2B5EF4-FFF2-40B4-BE49-F238E27FC236}">
                <a16:creationId xmlns:a16="http://schemas.microsoft.com/office/drawing/2014/main" id="{840CEB90-6B97-4689-BEBC-E3A8F6B4922B}"/>
              </a:ext>
            </a:extLst>
          </p:cNvPr>
          <p:cNvSpPr>
            <a:spLocks noGrp="1"/>
          </p:cNvSpPr>
          <p:nvPr>
            <p:ph idx="1"/>
          </p:nvPr>
        </p:nvSpPr>
        <p:spPr/>
        <p:txBody>
          <a:bodyPr vert="horz" lIns="91440" tIns="45720" rIns="91440" bIns="45720" rtlCol="0" anchor="t">
            <a:normAutofit lnSpcReduction="10000"/>
          </a:bodyPr>
          <a:lstStyle/>
          <a:p>
            <a:pPr>
              <a:buFont typeface="Wingdings" pitchFamily="18" charset="0"/>
              <a:buChar char="v"/>
            </a:pPr>
            <a:r>
              <a:rPr lang="en-US" dirty="0">
                <a:ea typeface="+mn-lt"/>
                <a:cs typeface="+mn-lt"/>
              </a:rPr>
              <a:t>Lasso regression can be implemented using various programming languages and machine learning libraries. Here's an example implementation using Python and scikit-learn:</a:t>
            </a:r>
            <a:endParaRPr lang="en-US" dirty="0"/>
          </a:p>
          <a:p>
            <a:pPr marL="0" indent="0">
              <a:buNone/>
            </a:pPr>
            <a:endParaRPr lang="en-US" dirty="0">
              <a:ea typeface="+mn-lt"/>
              <a:cs typeface="+mn-lt"/>
            </a:endParaRPr>
          </a:p>
          <a:p>
            <a:pPr>
              <a:buFont typeface="Wingdings" pitchFamily="18" charset="0"/>
              <a:buChar char="Ø"/>
            </a:pPr>
            <a:r>
              <a:rPr lang="en-US" dirty="0">
                <a:ea typeface="+mn-lt"/>
                <a:cs typeface="+mn-lt"/>
              </a:rPr>
              <a:t>In this implementation, we first load the dataset and split it into training and testing sets. We then create a Lasso regression object with a regularization parameter of 0.01.</a:t>
            </a:r>
            <a:endParaRPr lang="en-US" dirty="0"/>
          </a:p>
          <a:p>
            <a:pPr>
              <a:buFont typeface="Wingdings" pitchFamily="18" charset="0"/>
              <a:buChar char="Ø"/>
            </a:pPr>
            <a:endParaRPr lang="en-US" dirty="0">
              <a:ea typeface="+mn-lt"/>
              <a:cs typeface="+mn-lt"/>
            </a:endParaRPr>
          </a:p>
          <a:p>
            <a:pPr>
              <a:buFont typeface="Wingdings" pitchFamily="18" charset="0"/>
              <a:buChar char="Ø"/>
            </a:pPr>
            <a:r>
              <a:rPr lang="en-US" dirty="0">
                <a:ea typeface="+mn-lt"/>
                <a:cs typeface="+mn-lt"/>
              </a:rPr>
              <a:t>We train the Lasso regression model on the training data using the </a:t>
            </a:r>
            <a:r>
              <a:rPr lang="en-US" b="1" dirty="0">
                <a:latin typeface="Consolas"/>
              </a:rPr>
              <a:t>fit()</a:t>
            </a:r>
            <a:r>
              <a:rPr lang="en-US" dirty="0">
                <a:ea typeface="+mn-lt"/>
                <a:cs typeface="+mn-lt"/>
              </a:rPr>
              <a:t> method, and evaluate the model on the testing data using the </a:t>
            </a:r>
            <a:r>
              <a:rPr lang="en-US" b="1" dirty="0">
                <a:latin typeface="Consolas"/>
              </a:rPr>
              <a:t>predict()</a:t>
            </a:r>
            <a:r>
              <a:rPr lang="en-US" dirty="0">
                <a:ea typeface="+mn-lt"/>
                <a:cs typeface="+mn-lt"/>
              </a:rPr>
              <a:t> method. </a:t>
            </a:r>
            <a:endParaRPr lang="en-US">
              <a:ea typeface="+mn-lt"/>
              <a:cs typeface="+mn-lt"/>
            </a:endParaRPr>
          </a:p>
          <a:p>
            <a:pPr>
              <a:buFont typeface="Wingdings" pitchFamily="18" charset="0"/>
              <a:buChar char="Ø"/>
            </a:pPr>
            <a:endParaRPr lang="en-US" dirty="0">
              <a:ea typeface="+mn-lt"/>
              <a:cs typeface="+mn-lt"/>
            </a:endParaRPr>
          </a:p>
          <a:p>
            <a:pPr>
              <a:buFont typeface="Wingdings" pitchFamily="18" charset="0"/>
              <a:buChar char="Ø"/>
            </a:pPr>
            <a:r>
              <a:rPr lang="en-US" dirty="0">
                <a:ea typeface="+mn-lt"/>
                <a:cs typeface="+mn-lt"/>
              </a:rPr>
              <a:t>Finally, we calculate the mean squared error and R-squared score to assess the performance of the model. </a:t>
            </a:r>
            <a:endParaRPr lang="en-US">
              <a:ea typeface="+mn-lt"/>
              <a:cs typeface="+mn-lt"/>
            </a:endParaRPr>
          </a:p>
          <a:p>
            <a:pPr>
              <a:buFont typeface="Wingdings" pitchFamily="18" charset="0"/>
              <a:buChar char="Ø"/>
            </a:pPr>
            <a:endParaRPr lang="en-US" dirty="0">
              <a:ea typeface="+mn-lt"/>
              <a:cs typeface="+mn-lt"/>
            </a:endParaRPr>
          </a:p>
          <a:p>
            <a:pPr>
              <a:buFont typeface="Wingdings" pitchFamily="18" charset="0"/>
              <a:buChar char="Ø"/>
            </a:pPr>
            <a:r>
              <a:rPr lang="en-US" dirty="0">
                <a:ea typeface="+mn-lt"/>
                <a:cs typeface="+mn-lt"/>
              </a:rPr>
              <a:t>Note that in practice, you may need to tune the regularization parameter to find the optimal value for your specific problem.</a:t>
            </a:r>
            <a:endParaRPr lang="en-US" dirty="0"/>
          </a:p>
          <a:p>
            <a:pPr>
              <a:buClr>
                <a:srgbClr val="262626"/>
              </a:buClr>
              <a:buFont typeface="Wingdings" pitchFamily="18" charset="0"/>
              <a:buChar char="Ø"/>
            </a:pPr>
            <a:endParaRPr lang="en-US" dirty="0"/>
          </a:p>
        </p:txBody>
      </p:sp>
    </p:spTree>
    <p:extLst>
      <p:ext uri="{BB962C8B-B14F-4D97-AF65-F5344CB8AC3E}">
        <p14:creationId xmlns:p14="http://schemas.microsoft.com/office/powerpoint/2010/main" val="120117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4" name="Rectangle 36">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9" name="Rectangle 38">
            <a:extLst>
              <a:ext uri="{FF2B5EF4-FFF2-40B4-BE49-F238E27FC236}">
                <a16:creationId xmlns:a16="http://schemas.microsoft.com/office/drawing/2014/main" id="{6B57F45B-5417-4073-A67A-343F2C881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02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91B6077-4778-41B2-9147-335CF2F2F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tx1"/>
          </a:solidFill>
          <a:ln w="6350" cap="flat" cmpd="sng" algn="ctr">
            <a:noFill/>
            <a:prstDash val="solid"/>
          </a:ln>
          <a:effectLst>
            <a:softEdge rad="0"/>
          </a:effectLst>
        </p:spPr>
      </p:sp>
      <p:pic>
        <p:nvPicPr>
          <p:cNvPr id="4" name="Picture 4">
            <a:extLst>
              <a:ext uri="{FF2B5EF4-FFF2-40B4-BE49-F238E27FC236}">
                <a16:creationId xmlns:a16="http://schemas.microsoft.com/office/drawing/2014/main" id="{947E71AE-32CE-0A54-6242-F52AFA6123E0}"/>
              </a:ext>
            </a:extLst>
          </p:cNvPr>
          <p:cNvPicPr>
            <a:picLocks noGrp="1" noChangeAspect="1"/>
          </p:cNvPicPr>
          <p:nvPr>
            <p:ph idx="1"/>
          </p:nvPr>
        </p:nvPicPr>
        <p:blipFill>
          <a:blip r:embed="rId2"/>
          <a:stretch>
            <a:fillRect/>
          </a:stretch>
        </p:blipFill>
        <p:spPr>
          <a:xfrm>
            <a:off x="1875495" y="643467"/>
            <a:ext cx="8441010" cy="5571066"/>
          </a:xfrm>
          <a:prstGeom prst="rect">
            <a:avLst/>
          </a:prstGeom>
        </p:spPr>
      </p:pic>
      <p:sp>
        <p:nvSpPr>
          <p:cNvPr id="43" name="Rectangle 42">
            <a:extLst>
              <a:ext uri="{FF2B5EF4-FFF2-40B4-BE49-F238E27FC236}">
                <a16:creationId xmlns:a16="http://schemas.microsoft.com/office/drawing/2014/main" id="{D527D497-40EC-49CA-9C48-FE412708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bg1"/>
            </a:solidFill>
            <a:prstDash val="solid"/>
            <a:miter lim="800000"/>
          </a:ln>
          <a:effectLst/>
        </p:spPr>
      </p:sp>
    </p:spTree>
    <p:extLst>
      <p:ext uri="{BB962C8B-B14F-4D97-AF65-F5344CB8AC3E}">
        <p14:creationId xmlns:p14="http://schemas.microsoft.com/office/powerpoint/2010/main" val="984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88BF-DBDB-8C44-CD5E-C2E4DC64DC69}"/>
              </a:ext>
            </a:extLst>
          </p:cNvPr>
          <p:cNvSpPr>
            <a:spLocks noGrp="1"/>
          </p:cNvSpPr>
          <p:nvPr>
            <p:ph type="title"/>
          </p:nvPr>
        </p:nvSpPr>
        <p:spPr/>
        <p:txBody>
          <a:bodyPr>
            <a:normAutofit/>
          </a:bodyPr>
          <a:lstStyle/>
          <a:p>
            <a:r>
              <a:rPr lang="en-US" sz="3200"/>
              <a:t>Advantages of Lasso Regression</a:t>
            </a:r>
          </a:p>
        </p:txBody>
      </p:sp>
      <p:sp>
        <p:nvSpPr>
          <p:cNvPr id="3" name="Content Placeholder 2">
            <a:extLst>
              <a:ext uri="{FF2B5EF4-FFF2-40B4-BE49-F238E27FC236}">
                <a16:creationId xmlns:a16="http://schemas.microsoft.com/office/drawing/2014/main" id="{C213A992-BF02-6D5A-6F26-3FD6604051A4}"/>
              </a:ext>
            </a:extLst>
          </p:cNvPr>
          <p:cNvSpPr>
            <a:spLocks noGrp="1"/>
          </p:cNvSpPr>
          <p:nvPr>
            <p:ph idx="1"/>
          </p:nvPr>
        </p:nvSpPr>
        <p:spPr/>
        <p:txBody>
          <a:bodyPr vert="horz" lIns="91440" tIns="45720" rIns="91440" bIns="45720" rtlCol="0" anchor="t">
            <a:normAutofit/>
          </a:bodyPr>
          <a:lstStyle/>
          <a:p>
            <a:pPr>
              <a:buFont typeface="Wingdings" pitchFamily="18" charset="0"/>
              <a:buChar char="v"/>
            </a:pPr>
            <a:r>
              <a:rPr lang="en-US" dirty="0">
                <a:ea typeface="+mn-lt"/>
                <a:cs typeface="+mn-lt"/>
              </a:rPr>
              <a:t>Lasso regression is a popular technique for feature selection and regularization in linear regression. It has several advantages, including:</a:t>
            </a:r>
          </a:p>
          <a:p>
            <a:pPr>
              <a:buClr>
                <a:srgbClr val="262626"/>
              </a:buClr>
              <a:buFont typeface="Wingdings" pitchFamily="18" charset="0"/>
              <a:buChar char="v"/>
            </a:pPr>
            <a:endParaRPr lang="en-US" dirty="0"/>
          </a:p>
          <a:p>
            <a:pPr>
              <a:buClr>
                <a:srgbClr val="262626"/>
              </a:buClr>
              <a:buFont typeface="Wingdings" pitchFamily="18" charset="0"/>
              <a:buChar char="Ø"/>
            </a:pPr>
            <a:r>
              <a:rPr lang="en-US" b="1" dirty="0">
                <a:ea typeface="+mn-lt"/>
                <a:cs typeface="+mn-lt"/>
              </a:rPr>
              <a:t>Feature selection: </a:t>
            </a:r>
            <a:r>
              <a:rPr lang="en-US" dirty="0">
                <a:ea typeface="+mn-lt"/>
                <a:cs typeface="+mn-lt"/>
              </a:rPr>
              <a:t>Lasso regression can automatically perform feature selection by shrinking the coefficients of less important features to zero. This helps in identifying the most important features for prediction.</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Reducing overfitting: </a:t>
            </a:r>
            <a:r>
              <a:rPr lang="en-US" dirty="0">
                <a:ea typeface="+mn-lt"/>
                <a:cs typeface="+mn-lt"/>
              </a:rPr>
              <a:t>Lasso regression adds a penalty term to the cost function that limits the complexity of the model and prevents overfitting. This improves the generalization performance of the model and reduces the variance.</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Interpretability:</a:t>
            </a:r>
            <a:r>
              <a:rPr lang="en-US" dirty="0">
                <a:ea typeface="+mn-lt"/>
                <a:cs typeface="+mn-lt"/>
              </a:rPr>
              <a:t> The L1 penalty in Lasso regression encourages sparsity in the model, which means that only a subset of features have non-zero coefficients. This makes the model more interpretable and easier to understand.</a:t>
            </a:r>
            <a:endParaRPr lang="en-US" dirty="0"/>
          </a:p>
          <a:p>
            <a:pPr>
              <a:buClr>
                <a:srgbClr val="262626"/>
              </a:buClr>
              <a:buFont typeface="Wingdings" pitchFamily="18" charset="0"/>
              <a:buChar char="Ø"/>
            </a:pPr>
            <a:endParaRPr lang="en-US" dirty="0"/>
          </a:p>
          <a:p>
            <a:pPr>
              <a:buClr>
                <a:srgbClr val="262626"/>
              </a:buClr>
            </a:pPr>
            <a:endParaRPr lang="en-US" dirty="0"/>
          </a:p>
          <a:p>
            <a:pPr>
              <a:buClr>
                <a:srgbClr val="262626"/>
              </a:buClr>
              <a:buFont typeface="Wingdings" pitchFamily="18" charset="0"/>
              <a:buChar char="v"/>
            </a:pPr>
            <a:endParaRPr lang="en-US" dirty="0"/>
          </a:p>
          <a:p>
            <a:pPr>
              <a:buClr>
                <a:srgbClr val="262626"/>
              </a:buClr>
              <a:buFont typeface="Wingdings" pitchFamily="18" charset="0"/>
              <a:buChar char="v"/>
            </a:pPr>
            <a:endParaRPr lang="en-US" dirty="0"/>
          </a:p>
        </p:txBody>
      </p:sp>
    </p:spTree>
    <p:extLst>
      <p:ext uri="{BB962C8B-B14F-4D97-AF65-F5344CB8AC3E}">
        <p14:creationId xmlns:p14="http://schemas.microsoft.com/office/powerpoint/2010/main" val="262955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D50CC-02FF-CC04-CB12-7886FA8AF639}"/>
              </a:ext>
            </a:extLst>
          </p:cNvPr>
          <p:cNvSpPr>
            <a:spLocks noGrp="1"/>
          </p:cNvSpPr>
          <p:nvPr>
            <p:ph idx="1"/>
          </p:nvPr>
        </p:nvSpPr>
        <p:spPr>
          <a:xfrm>
            <a:off x="959644" y="864870"/>
            <a:ext cx="10058400" cy="3849624"/>
          </a:xfrm>
        </p:spPr>
        <p:txBody>
          <a:bodyPr vert="horz" lIns="91440" tIns="45720" rIns="91440" bIns="45720" rtlCol="0" anchor="t">
            <a:normAutofit/>
          </a:bodyPr>
          <a:lstStyle/>
          <a:p>
            <a:pPr>
              <a:buFont typeface="Wingdings" pitchFamily="18" charset="0"/>
              <a:buChar char="Ø"/>
            </a:pPr>
            <a:r>
              <a:rPr lang="en-US" b="1" dirty="0">
                <a:ea typeface="+mn-lt"/>
                <a:cs typeface="+mn-lt"/>
              </a:rPr>
              <a:t>Works well with high-dimensional data:</a:t>
            </a:r>
            <a:r>
              <a:rPr lang="en-US" dirty="0">
                <a:ea typeface="+mn-lt"/>
                <a:cs typeface="+mn-lt"/>
              </a:rPr>
              <a:t> Lasso regression is particularly useful when dealing with high-dimensional data, where the number of features is much larger than the number of observations. In such cases, Lasso regression can select a subset of important features and produce a simpler and more interpretable model.</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Can handle correlated predictors:</a:t>
            </a:r>
            <a:r>
              <a:rPr lang="en-US" dirty="0">
                <a:ea typeface="+mn-lt"/>
                <a:cs typeface="+mn-lt"/>
              </a:rPr>
              <a:t> Lasso regression performs well when dealing with highly correlated predictors, which can be problematic for other regression techniques like ridge regression. This is because Lasso regression can select one of the correlated features and shrink the coefficients of the others to zero.</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dirty="0">
                <a:ea typeface="+mn-lt"/>
                <a:cs typeface="+mn-lt"/>
              </a:rPr>
              <a:t>Overall, Lasso regression is a powerful technique that can improve the performance and interpretability of linear regression models, especially in cases where feature selection and regularization are important.</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endParaRPr lang="en-US" dirty="0"/>
          </a:p>
        </p:txBody>
      </p:sp>
    </p:spTree>
    <p:extLst>
      <p:ext uri="{BB962C8B-B14F-4D97-AF65-F5344CB8AC3E}">
        <p14:creationId xmlns:p14="http://schemas.microsoft.com/office/powerpoint/2010/main" val="218653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B4CE134-2A8C-E612-F17F-D3DB6CFF8CF2}"/>
              </a:ext>
            </a:extLst>
          </p:cNvPr>
          <p:cNvSpPr>
            <a:spLocks noGrp="1"/>
          </p:cNvSpPr>
          <p:nvPr>
            <p:ph type="title"/>
          </p:nvPr>
        </p:nvSpPr>
        <p:spPr>
          <a:xfrm>
            <a:off x="1066800" y="642594"/>
            <a:ext cx="10058400" cy="1371600"/>
          </a:xfrm>
        </p:spPr>
        <p:txBody>
          <a:bodyPr>
            <a:normAutofit/>
          </a:bodyPr>
          <a:lstStyle/>
          <a:p>
            <a:r>
              <a:rPr lang="en-US" b="1" i="0"/>
              <a:t>What is Lasso Regression?</a:t>
            </a:r>
            <a:endParaRPr lang="en-US"/>
          </a:p>
          <a:p>
            <a:endParaRPr lang="en-US"/>
          </a:p>
        </p:txBody>
      </p:sp>
      <p:sp>
        <p:nvSpPr>
          <p:cNvPr id="3" name="Content Placeholder 2">
            <a:extLst>
              <a:ext uri="{FF2B5EF4-FFF2-40B4-BE49-F238E27FC236}">
                <a16:creationId xmlns:a16="http://schemas.microsoft.com/office/drawing/2014/main" id="{86125180-CF08-A329-B02F-06DEEE24433F}"/>
              </a:ext>
            </a:extLst>
          </p:cNvPr>
          <p:cNvSpPr>
            <a:spLocks noGrp="1"/>
          </p:cNvSpPr>
          <p:nvPr>
            <p:ph idx="1"/>
          </p:nvPr>
        </p:nvSpPr>
        <p:spPr>
          <a:xfrm>
            <a:off x="1066800" y="2103120"/>
            <a:ext cx="6485467" cy="3931920"/>
          </a:xfrm>
        </p:spPr>
        <p:txBody>
          <a:bodyPr vert="horz" lIns="91440" tIns="45720" rIns="91440" bIns="45720" rtlCol="0" anchor="t">
            <a:normAutofit/>
          </a:bodyPr>
          <a:lstStyle/>
          <a:p>
            <a:pPr>
              <a:buFont typeface="Wingdings" pitchFamily="18" charset="0"/>
              <a:buChar char="Ø"/>
            </a:pPr>
            <a:r>
              <a:rPr lang="en-US">
                <a:ea typeface="+mn-lt"/>
                <a:cs typeface="+mn-lt"/>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US"/>
          </a:p>
          <a:p>
            <a:pPr>
              <a:buClr>
                <a:srgbClr val="262626"/>
              </a:buClr>
              <a:buFont typeface="Wingdings" pitchFamily="18" charset="0"/>
              <a:buChar char="Ø"/>
            </a:pPr>
            <a:r>
              <a:rPr lang="en-US">
                <a:ea typeface="+mn-lt"/>
                <a:cs typeface="+mn-lt"/>
              </a:rPr>
              <a:t>Lasso Regression uses L1 regularization technique . It is used when we have more features because it automatically performs feature selection.</a:t>
            </a:r>
            <a:endParaRPr lang="en-US"/>
          </a:p>
          <a:p>
            <a:pPr>
              <a:buClr>
                <a:srgbClr val="262626"/>
              </a:buClr>
            </a:pPr>
            <a:endParaRPr lang="en-US"/>
          </a:p>
        </p:txBody>
      </p:sp>
      <p:pic>
        <p:nvPicPr>
          <p:cNvPr id="4" name="Picture 4">
            <a:extLst>
              <a:ext uri="{FF2B5EF4-FFF2-40B4-BE49-F238E27FC236}">
                <a16:creationId xmlns:a16="http://schemas.microsoft.com/office/drawing/2014/main" id="{0129D449-8EF9-0DAA-33F4-B48E6D19F814}"/>
              </a:ext>
            </a:extLst>
          </p:cNvPr>
          <p:cNvPicPr>
            <a:picLocks noChangeAspect="1"/>
          </p:cNvPicPr>
          <p:nvPr/>
        </p:nvPicPr>
        <p:blipFill>
          <a:blip r:embed="rId2"/>
          <a:stretch>
            <a:fillRect/>
          </a:stretch>
        </p:blipFill>
        <p:spPr>
          <a:xfrm>
            <a:off x="8068197" y="2273034"/>
            <a:ext cx="3507801" cy="2052240"/>
          </a:xfrm>
          <a:prstGeom prst="rect">
            <a:avLst/>
          </a:prstGeom>
        </p:spPr>
      </p:pic>
    </p:spTree>
    <p:extLst>
      <p:ext uri="{BB962C8B-B14F-4D97-AF65-F5344CB8AC3E}">
        <p14:creationId xmlns:p14="http://schemas.microsoft.com/office/powerpoint/2010/main" val="288035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0EEF-497D-484A-7300-78B8BDB27DE7}"/>
              </a:ext>
            </a:extLst>
          </p:cNvPr>
          <p:cNvSpPr>
            <a:spLocks noGrp="1"/>
          </p:cNvSpPr>
          <p:nvPr>
            <p:ph type="title"/>
          </p:nvPr>
        </p:nvSpPr>
        <p:spPr/>
        <p:txBody>
          <a:bodyPr>
            <a:normAutofit/>
          </a:bodyPr>
          <a:lstStyle/>
          <a:p>
            <a:r>
              <a:rPr lang="en-US" sz="3200"/>
              <a:t>Disadvantages of Lasso Regression</a:t>
            </a:r>
          </a:p>
        </p:txBody>
      </p:sp>
      <p:sp>
        <p:nvSpPr>
          <p:cNvPr id="3" name="Content Placeholder 2">
            <a:extLst>
              <a:ext uri="{FF2B5EF4-FFF2-40B4-BE49-F238E27FC236}">
                <a16:creationId xmlns:a16="http://schemas.microsoft.com/office/drawing/2014/main" id="{C7EF8CBA-9CA6-4597-1839-9355B1D20BFB}"/>
              </a:ext>
            </a:extLst>
          </p:cNvPr>
          <p:cNvSpPr>
            <a:spLocks noGrp="1"/>
          </p:cNvSpPr>
          <p:nvPr>
            <p:ph idx="1"/>
          </p:nvPr>
        </p:nvSpPr>
        <p:spPr/>
        <p:txBody>
          <a:bodyPr vert="horz" lIns="91440" tIns="45720" rIns="91440" bIns="45720" rtlCol="0" anchor="t">
            <a:normAutofit fontScale="92500" lnSpcReduction="10000"/>
          </a:bodyPr>
          <a:lstStyle/>
          <a:p>
            <a:pPr>
              <a:buFont typeface="Wingdings" pitchFamily="18" charset="0"/>
              <a:buChar char="v"/>
            </a:pPr>
            <a:r>
              <a:rPr lang="en-US" dirty="0">
                <a:ea typeface="+mn-lt"/>
                <a:cs typeface="+mn-lt"/>
              </a:rPr>
              <a:t>Lasso regression is a type of linear regression that uses L1 regularization to promote sparsity in the model, meaning that it encourages some of the coefficients to be exactly zero. While lasso regression has some advantages, there are also some potential disadvantages to using this method:</a:t>
            </a:r>
          </a:p>
          <a:p>
            <a:pPr>
              <a:buClr>
                <a:srgbClr val="262626"/>
              </a:buClr>
              <a:buFont typeface="Wingdings" pitchFamily="18" charset="0"/>
              <a:buChar char="v"/>
            </a:pPr>
            <a:endParaRPr lang="en-US" dirty="0"/>
          </a:p>
          <a:p>
            <a:pPr>
              <a:buClr>
                <a:srgbClr val="262626"/>
              </a:buClr>
              <a:buFont typeface="Wingdings" pitchFamily="18" charset="0"/>
              <a:buChar char="Ø"/>
            </a:pPr>
            <a:r>
              <a:rPr lang="en-US" b="1" dirty="0">
                <a:ea typeface="+mn-lt"/>
                <a:cs typeface="+mn-lt"/>
              </a:rPr>
              <a:t>Feature selection bias:</a:t>
            </a:r>
            <a:r>
              <a:rPr lang="en-US" dirty="0">
                <a:ea typeface="+mn-lt"/>
                <a:cs typeface="+mn-lt"/>
              </a:rPr>
              <a:t> Lasso regression tends to select a subset of features that are most important for predicting the target variable, and can completely exclude other features that may also be relevant. This can be a disadvantage if there are other important features that are not included in the model.</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Instability:</a:t>
            </a:r>
            <a:r>
              <a:rPr lang="en-US" dirty="0">
                <a:ea typeface="+mn-lt"/>
                <a:cs typeface="+mn-lt"/>
              </a:rPr>
              <a:t> Lasso regression can be unstable when there is high correlation between predictors. This can result in some coefficients being overly emphasized or de-emphasized, leading to less accurate predictions.</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Tuning parameter selection</a:t>
            </a:r>
            <a:r>
              <a:rPr lang="en-US" dirty="0">
                <a:ea typeface="+mn-lt"/>
                <a:cs typeface="+mn-lt"/>
              </a:rPr>
              <a:t>: Lasso regression requires the selection of a tuning parameter, which determines the strength of the regularization penalty. Choosing the optimal tuning parameter can be difficult, and a poor choice can result in underfitting or overfitting the data.</a:t>
            </a:r>
            <a:endParaRPr lang="en-US" dirty="0"/>
          </a:p>
          <a:p>
            <a:pPr>
              <a:buClr>
                <a:srgbClr val="262626"/>
              </a:buClr>
            </a:pPr>
            <a:endParaRPr lang="en-US" dirty="0"/>
          </a:p>
          <a:p>
            <a:pPr>
              <a:buClr>
                <a:srgbClr val="262626"/>
              </a:buClr>
            </a:pPr>
            <a:endParaRPr lang="en-US" dirty="0"/>
          </a:p>
          <a:p>
            <a:pPr>
              <a:buClr>
                <a:srgbClr val="262626"/>
              </a:buClr>
              <a:buFont typeface="Wingdings" pitchFamily="18" charset="0"/>
              <a:buChar char="v"/>
            </a:pPr>
            <a:endParaRPr lang="en-US" dirty="0"/>
          </a:p>
        </p:txBody>
      </p:sp>
    </p:spTree>
    <p:extLst>
      <p:ext uri="{BB962C8B-B14F-4D97-AF65-F5344CB8AC3E}">
        <p14:creationId xmlns:p14="http://schemas.microsoft.com/office/powerpoint/2010/main" val="73507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12C84-6729-8773-BE84-D53B80072E14}"/>
              </a:ext>
            </a:extLst>
          </p:cNvPr>
          <p:cNvSpPr>
            <a:spLocks noGrp="1"/>
          </p:cNvSpPr>
          <p:nvPr>
            <p:ph idx="1"/>
          </p:nvPr>
        </p:nvSpPr>
        <p:spPr>
          <a:xfrm>
            <a:off x="1066800" y="1233963"/>
            <a:ext cx="10058400" cy="3849624"/>
          </a:xfrm>
        </p:spPr>
        <p:txBody>
          <a:bodyPr vert="horz" lIns="91440" tIns="45720" rIns="91440" bIns="45720" rtlCol="0" anchor="t">
            <a:normAutofit fontScale="92500" lnSpcReduction="20000"/>
          </a:bodyPr>
          <a:lstStyle/>
          <a:p>
            <a:pPr>
              <a:buFont typeface="Wingdings" pitchFamily="18" charset="0"/>
              <a:buChar char="Ø"/>
            </a:pPr>
            <a:r>
              <a:rPr lang="en-US" b="1" dirty="0">
                <a:ea typeface="+mn-lt"/>
                <a:cs typeface="+mn-lt"/>
              </a:rPr>
              <a:t>Bias towards small effect sizes:</a:t>
            </a:r>
            <a:r>
              <a:rPr lang="en-US" dirty="0">
                <a:ea typeface="+mn-lt"/>
                <a:cs typeface="+mn-lt"/>
              </a:rPr>
              <a:t> Lasso regression tends to shrink the coefficients of predictors towards zero, which can be problematic if there are important predictors with small effect sizes. In some cases, this can lead to an underestimation of the true effects.</a:t>
            </a:r>
            <a:endParaRPr lang="en-US" dirty="0"/>
          </a:p>
          <a:p>
            <a:pPr>
              <a:buClr>
                <a:srgbClr val="262626"/>
              </a:buClr>
              <a:buFont typeface="Wingdings" pitchFamily="18" charset="0"/>
              <a:buChar char="Ø"/>
            </a:pPr>
            <a:endParaRPr lang="en-US" dirty="0"/>
          </a:p>
          <a:p>
            <a:pPr>
              <a:buClr>
                <a:srgbClr val="262626"/>
              </a:buClr>
              <a:buFont typeface="Wingdings" pitchFamily="18" charset="0"/>
              <a:buChar char="Ø"/>
            </a:pPr>
            <a:r>
              <a:rPr lang="en-US" b="1" dirty="0">
                <a:ea typeface="+mn-lt"/>
                <a:cs typeface="+mn-lt"/>
              </a:rPr>
              <a:t>Model complexity:</a:t>
            </a:r>
            <a:r>
              <a:rPr lang="en-US" dirty="0">
                <a:ea typeface="+mn-lt"/>
                <a:cs typeface="+mn-lt"/>
              </a:rPr>
              <a:t> While lasso regression can lead to a simpler model with fewer predictors, this may not always be desirable. In some cases, a more complex model with more predictors may be necessary to capture the true underlying relationships between the predictors and the target variable.</a:t>
            </a:r>
            <a:endParaRPr lang="en-US" dirty="0"/>
          </a:p>
          <a:p>
            <a:pPr>
              <a:buClr>
                <a:srgbClr val="262626"/>
              </a:buClr>
              <a:buFont typeface="Wingdings" pitchFamily="18" charset="0"/>
              <a:buChar char="Ø"/>
            </a:pPr>
            <a:endParaRPr lang="en-US" dirty="0"/>
          </a:p>
          <a:p>
            <a:pPr>
              <a:buClr>
                <a:srgbClr val="262626"/>
              </a:buClr>
            </a:pPr>
            <a:endParaRPr lang="en-US" dirty="0"/>
          </a:p>
          <a:p>
            <a:pPr>
              <a:buClr>
                <a:srgbClr val="262626"/>
              </a:buClr>
            </a:pPr>
            <a:endParaRPr lang="en-US" dirty="0"/>
          </a:p>
          <a:p>
            <a:pPr marL="0" indent="0">
              <a:buClr>
                <a:srgbClr val="262626"/>
              </a:buClr>
              <a:buNone/>
            </a:pPr>
            <a:endParaRPr lang="en-US" dirty="0"/>
          </a:p>
          <a:p>
            <a:pPr>
              <a:buClr>
                <a:prstClr val="black">
                  <a:lumMod val="85000"/>
                  <a:lumOff val="15000"/>
                </a:prstClr>
              </a:buClr>
            </a:pPr>
            <a:endParaRPr lang="en-US"/>
          </a:p>
          <a:p>
            <a:pPr marL="0" indent="0">
              <a:buClr>
                <a:srgbClr val="262626"/>
              </a:buClr>
              <a:buNone/>
            </a:pPr>
            <a:br>
              <a:rPr lang="en-US" dirty="0"/>
            </a:br>
            <a:endParaRPr lang="en-US" dirty="0"/>
          </a:p>
        </p:txBody>
      </p:sp>
    </p:spTree>
    <p:extLst>
      <p:ext uri="{BB962C8B-B14F-4D97-AF65-F5344CB8AC3E}">
        <p14:creationId xmlns:p14="http://schemas.microsoft.com/office/powerpoint/2010/main" val="8853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9EC50A-248F-46D1-97CD-65A2766F7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B4C843F0-96F8-4DFC-93E8-E3533F223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2" name="Picture 3">
            <a:extLst>
              <a:ext uri="{FF2B5EF4-FFF2-40B4-BE49-F238E27FC236}">
                <a16:creationId xmlns:a16="http://schemas.microsoft.com/office/drawing/2014/main" id="{2AF34A73-6563-0DD1-AEC1-343D2EB8EA31}"/>
              </a:ext>
            </a:extLst>
          </p:cNvPr>
          <p:cNvPicPr>
            <a:picLocks noGrp="1" noChangeAspect="1"/>
          </p:cNvPicPr>
          <p:nvPr>
            <p:ph idx="1"/>
          </p:nvPr>
        </p:nvPicPr>
        <p:blipFill rotWithShape="1">
          <a:blip r:embed="rId2"/>
          <a:srcRect t="17807" r="1" b="14078"/>
          <a:stretch/>
        </p:blipFill>
        <p:spPr>
          <a:xfrm>
            <a:off x="643467" y="643467"/>
            <a:ext cx="10905066" cy="5571066"/>
          </a:xfrm>
          <a:prstGeom prst="rect">
            <a:avLst/>
          </a:prstGeom>
        </p:spPr>
      </p:pic>
    </p:spTree>
    <p:extLst>
      <p:ext uri="{BB962C8B-B14F-4D97-AF65-F5344CB8AC3E}">
        <p14:creationId xmlns:p14="http://schemas.microsoft.com/office/powerpoint/2010/main" val="176489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CAF96175-3CD2-11E2-00F4-978131A50591}"/>
              </a:ext>
            </a:extLst>
          </p:cNvPr>
          <p:cNvGraphicFramePr>
            <a:graphicFrameLocks noGrp="1"/>
          </p:cNvGraphicFramePr>
          <p:nvPr>
            <p:ph idx="4294967295"/>
            <p:extLst>
              <p:ext uri="{D42A27DB-BD31-4B8C-83A1-F6EECF244321}">
                <p14:modId xmlns:p14="http://schemas.microsoft.com/office/powerpoint/2010/main" val="2027766664"/>
              </p:ext>
            </p:extLst>
          </p:nvPr>
        </p:nvGraphicFramePr>
        <p:xfrm>
          <a:off x="917121" y="402228"/>
          <a:ext cx="10058400" cy="5958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43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733F92-5874-5912-0427-63C427E02C15}"/>
              </a:ext>
            </a:extLst>
          </p:cNvPr>
          <p:cNvSpPr>
            <a:spLocks noGrp="1"/>
          </p:cNvSpPr>
          <p:nvPr>
            <p:ph type="title"/>
          </p:nvPr>
        </p:nvSpPr>
        <p:spPr>
          <a:xfrm>
            <a:off x="868680" y="642593"/>
            <a:ext cx="6281928" cy="1744183"/>
          </a:xfrm>
        </p:spPr>
        <p:txBody>
          <a:bodyPr>
            <a:normAutofit/>
          </a:bodyPr>
          <a:lstStyle/>
          <a:p>
            <a:r>
              <a:rPr lang="en-US"/>
              <a:t>Pseudo Code for Lasso Regression</a:t>
            </a:r>
          </a:p>
        </p:txBody>
      </p:sp>
      <p:sp>
        <p:nvSpPr>
          <p:cNvPr id="3" name="Content Placeholder 2">
            <a:extLst>
              <a:ext uri="{FF2B5EF4-FFF2-40B4-BE49-F238E27FC236}">
                <a16:creationId xmlns:a16="http://schemas.microsoft.com/office/drawing/2014/main" id="{4533D4AE-3EA9-27F7-F17C-0E4D3CB50E80}"/>
              </a:ext>
            </a:extLst>
          </p:cNvPr>
          <p:cNvSpPr>
            <a:spLocks noGrp="1"/>
          </p:cNvSpPr>
          <p:nvPr>
            <p:ph idx="1"/>
          </p:nvPr>
        </p:nvSpPr>
        <p:spPr>
          <a:xfrm>
            <a:off x="868680" y="2386584"/>
            <a:ext cx="6281928" cy="3648456"/>
          </a:xfrm>
        </p:spPr>
        <p:txBody>
          <a:bodyPr vert="horz" lIns="91440" tIns="45720" rIns="91440" bIns="45720" rtlCol="0">
            <a:normAutofit/>
          </a:bodyPr>
          <a:lstStyle/>
          <a:p>
            <a:pPr>
              <a:lnSpc>
                <a:spcPct val="110000"/>
              </a:lnSpc>
              <a:buFont typeface="Wingdings" pitchFamily="18" charset="0"/>
              <a:buChar char="Ø"/>
            </a:pPr>
            <a:r>
              <a:rPr lang="en-US" sz="1200">
                <a:ea typeface="+mn-lt"/>
                <a:cs typeface="+mn-lt"/>
              </a:rPr>
              <a:t>Start by importing necessary libraries and data set.</a:t>
            </a:r>
            <a:endParaRPr lang="en-US" sz="1200"/>
          </a:p>
          <a:p>
            <a:pPr>
              <a:lnSpc>
                <a:spcPct val="110000"/>
              </a:lnSpc>
              <a:buFont typeface="Wingdings" pitchFamily="18" charset="0"/>
              <a:buChar char="Ø"/>
            </a:pPr>
            <a:r>
              <a:rPr lang="en-US" sz="1200">
                <a:ea typeface="+mn-lt"/>
                <a:cs typeface="+mn-lt"/>
              </a:rPr>
              <a:t>Preprocess data (clean, encode, scale).</a:t>
            </a:r>
            <a:endParaRPr lang="en-US" sz="1200"/>
          </a:p>
          <a:p>
            <a:pPr>
              <a:lnSpc>
                <a:spcPct val="110000"/>
              </a:lnSpc>
              <a:buFont typeface="Wingdings" pitchFamily="18" charset="0"/>
              <a:buChar char="Ø"/>
            </a:pPr>
            <a:r>
              <a:rPr lang="en-US" sz="1200">
                <a:ea typeface="+mn-lt"/>
                <a:cs typeface="+mn-lt"/>
              </a:rPr>
              <a:t>Split the data into training and testing sets.</a:t>
            </a:r>
            <a:endParaRPr lang="en-US" sz="1200"/>
          </a:p>
          <a:p>
            <a:pPr>
              <a:lnSpc>
                <a:spcPct val="110000"/>
              </a:lnSpc>
              <a:buFont typeface="Wingdings" pitchFamily="18" charset="0"/>
              <a:buChar char="Ø"/>
            </a:pPr>
            <a:r>
              <a:rPr lang="en-US" sz="1200">
                <a:ea typeface="+mn-lt"/>
                <a:cs typeface="+mn-lt"/>
              </a:rPr>
              <a:t>Define the alpha values to be used in Lasso Regression.</a:t>
            </a:r>
            <a:endParaRPr lang="en-US" sz="1200"/>
          </a:p>
          <a:p>
            <a:pPr>
              <a:lnSpc>
                <a:spcPct val="110000"/>
              </a:lnSpc>
              <a:buFont typeface="Wingdings" pitchFamily="18" charset="0"/>
              <a:buChar char="Ø"/>
            </a:pPr>
            <a:r>
              <a:rPr lang="en-US" sz="1200">
                <a:ea typeface="+mn-lt"/>
                <a:cs typeface="+mn-lt"/>
              </a:rPr>
              <a:t>Loop through the alpha values.</a:t>
            </a:r>
            <a:endParaRPr lang="en-US" sz="1200"/>
          </a:p>
          <a:p>
            <a:pPr>
              <a:lnSpc>
                <a:spcPct val="110000"/>
              </a:lnSpc>
              <a:buFont typeface="Wingdings" pitchFamily="18" charset="0"/>
              <a:buChar char="Ø"/>
            </a:pPr>
            <a:r>
              <a:rPr lang="en-US" sz="1200">
                <a:ea typeface="+mn-lt"/>
                <a:cs typeface="+mn-lt"/>
              </a:rPr>
              <a:t>Fit the model using the training data.</a:t>
            </a:r>
            <a:endParaRPr lang="en-US" sz="1200"/>
          </a:p>
          <a:p>
            <a:pPr>
              <a:lnSpc>
                <a:spcPct val="110000"/>
              </a:lnSpc>
              <a:buFont typeface="Wingdings" pitchFamily="18" charset="0"/>
              <a:buChar char="Ø"/>
            </a:pPr>
            <a:r>
              <a:rPr lang="en-US" sz="1200">
                <a:ea typeface="+mn-lt"/>
                <a:cs typeface="+mn-lt"/>
              </a:rPr>
              <a:t>Predict the response variable using the testing data.</a:t>
            </a:r>
            <a:endParaRPr lang="en-US" sz="1200"/>
          </a:p>
          <a:p>
            <a:pPr>
              <a:lnSpc>
                <a:spcPct val="110000"/>
              </a:lnSpc>
              <a:buFont typeface="Wingdings" pitchFamily="18" charset="0"/>
              <a:buChar char="Ø"/>
            </a:pPr>
            <a:r>
              <a:rPr lang="en-US" sz="1200">
                <a:ea typeface="+mn-lt"/>
                <a:cs typeface="+mn-lt"/>
              </a:rPr>
              <a:t>Evaluate the performance of the model using metrics such as mean squared error or R-squared.</a:t>
            </a:r>
            <a:endParaRPr lang="en-US" sz="1200"/>
          </a:p>
          <a:p>
            <a:pPr>
              <a:lnSpc>
                <a:spcPct val="110000"/>
              </a:lnSpc>
              <a:buFont typeface="Wingdings" pitchFamily="18" charset="0"/>
              <a:buChar char="Ø"/>
            </a:pPr>
            <a:r>
              <a:rPr lang="en-US" sz="1200">
                <a:ea typeface="+mn-lt"/>
                <a:cs typeface="+mn-lt"/>
              </a:rPr>
              <a:t>Select the best alpha value based on the performance metrics.</a:t>
            </a:r>
            <a:endParaRPr lang="en-US" sz="1200"/>
          </a:p>
          <a:p>
            <a:pPr>
              <a:lnSpc>
                <a:spcPct val="110000"/>
              </a:lnSpc>
              <a:buFont typeface="Wingdings" pitchFamily="18" charset="0"/>
              <a:buChar char="Ø"/>
            </a:pPr>
            <a:r>
              <a:rPr lang="en-US" sz="1200">
                <a:ea typeface="+mn-lt"/>
                <a:cs typeface="+mn-lt"/>
              </a:rPr>
              <a:t>Fit the final model using the best alpha value and the entire data set.</a:t>
            </a:r>
            <a:endParaRPr lang="en-US" sz="1200"/>
          </a:p>
          <a:p>
            <a:pPr>
              <a:lnSpc>
                <a:spcPct val="110000"/>
              </a:lnSpc>
              <a:buFont typeface="Wingdings" pitchFamily="18" charset="0"/>
              <a:buChar char="Ø"/>
            </a:pPr>
            <a:r>
              <a:rPr lang="en-US" sz="1200">
                <a:ea typeface="+mn-lt"/>
                <a:cs typeface="+mn-lt"/>
              </a:rPr>
              <a:t>Use the final model to make predictions on new data.</a:t>
            </a:r>
            <a:endParaRPr lang="en-US" sz="1200"/>
          </a:p>
          <a:p>
            <a:pPr>
              <a:lnSpc>
                <a:spcPct val="110000"/>
              </a:lnSpc>
              <a:buClr>
                <a:srgbClr val="262626"/>
              </a:buClr>
            </a:pPr>
            <a:endParaRPr lang="en-US" sz="1200"/>
          </a:p>
        </p:txBody>
      </p:sp>
      <p:pic>
        <p:nvPicPr>
          <p:cNvPr id="5" name="Picture 4" descr="Financial graphs on a dark display">
            <a:extLst>
              <a:ext uri="{FF2B5EF4-FFF2-40B4-BE49-F238E27FC236}">
                <a16:creationId xmlns:a16="http://schemas.microsoft.com/office/drawing/2014/main" id="{9D538EBB-96A0-8723-3D4E-9C5F981D3DB8}"/>
              </a:ext>
            </a:extLst>
          </p:cNvPr>
          <p:cNvPicPr>
            <a:picLocks noChangeAspect="1"/>
          </p:cNvPicPr>
          <p:nvPr/>
        </p:nvPicPr>
        <p:blipFill rotWithShape="1">
          <a:blip r:embed="rId2"/>
          <a:srcRect l="28284" r="31329"/>
          <a:stretch/>
        </p:blipFill>
        <p:spPr>
          <a:xfrm>
            <a:off x="7837371" y="237744"/>
            <a:ext cx="4124416" cy="6382512"/>
          </a:xfrm>
          <a:prstGeom prst="rect">
            <a:avLst/>
          </a:prstGeom>
        </p:spPr>
      </p:pic>
    </p:spTree>
    <p:extLst>
      <p:ext uri="{BB962C8B-B14F-4D97-AF65-F5344CB8AC3E}">
        <p14:creationId xmlns:p14="http://schemas.microsoft.com/office/powerpoint/2010/main" val="266703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D6C519B7-7E37-5FED-7336-8F72A5A3955C}"/>
              </a:ext>
            </a:extLst>
          </p:cNvPr>
          <p:cNvSpPr>
            <a:spLocks noGrp="1"/>
          </p:cNvSpPr>
          <p:nvPr>
            <p:ph type="title"/>
          </p:nvPr>
        </p:nvSpPr>
        <p:spPr>
          <a:xfrm>
            <a:off x="983456" y="464000"/>
            <a:ext cx="10058400" cy="1371600"/>
          </a:xfrm>
        </p:spPr>
        <p:txBody>
          <a:bodyPr>
            <a:normAutofit/>
          </a:bodyPr>
          <a:lstStyle/>
          <a:p>
            <a:r>
              <a:rPr lang="en-US"/>
              <a:t>Linear Regression Vs Lasso Regression</a:t>
            </a:r>
          </a:p>
        </p:txBody>
      </p:sp>
      <p:sp>
        <p:nvSpPr>
          <p:cNvPr id="8" name="Content Placeholder 7">
            <a:extLst>
              <a:ext uri="{FF2B5EF4-FFF2-40B4-BE49-F238E27FC236}">
                <a16:creationId xmlns:a16="http://schemas.microsoft.com/office/drawing/2014/main" id="{656A407F-4AA3-0C7B-B404-C20728596FCC}"/>
              </a:ext>
            </a:extLst>
          </p:cNvPr>
          <p:cNvSpPr>
            <a:spLocks noGrp="1"/>
          </p:cNvSpPr>
          <p:nvPr>
            <p:ph idx="1"/>
          </p:nvPr>
        </p:nvSpPr>
        <p:spPr>
          <a:xfrm>
            <a:off x="888207" y="1710214"/>
            <a:ext cx="7056966" cy="4991574"/>
          </a:xfrm>
        </p:spPr>
        <p:txBody>
          <a:bodyPr vert="horz" lIns="91440" tIns="45720" rIns="91440" bIns="45720" rtlCol="0" anchor="t">
            <a:noAutofit/>
          </a:bodyPr>
          <a:lstStyle/>
          <a:p>
            <a:pPr>
              <a:buFont typeface="Wingdings" pitchFamily="18" charset="0"/>
              <a:buChar char="Ø"/>
            </a:pPr>
            <a:r>
              <a:rPr lang="en-US" sz="1600">
                <a:ea typeface="+mn-lt"/>
                <a:cs typeface="+mn-lt"/>
              </a:rPr>
              <a:t>Linear regression and Lasso regression are both statistical methods used for modeling the relationship between a dependent variable and one or more independent variables, but they differ in their approach to model fitting and variable selection.</a:t>
            </a:r>
            <a:endParaRPr lang="en-US" sz="1600"/>
          </a:p>
          <a:p>
            <a:pPr>
              <a:buClr>
                <a:srgbClr val="262626"/>
              </a:buClr>
              <a:buFont typeface="Wingdings" pitchFamily="18" charset="0"/>
              <a:buChar char="Ø"/>
            </a:pPr>
            <a:r>
              <a:rPr lang="en-US" sz="1600">
                <a:ea typeface="+mn-lt"/>
                <a:cs typeface="+mn-lt"/>
              </a:rPr>
              <a:t>Linear regression aims to minimize the sum of squared residuals to find the best-fit line that describes the relationship between the variables. It assumes that all independent variables have a linear relationship with the dependent variable and that they all contribute equally to the model.</a:t>
            </a:r>
            <a:endParaRPr lang="en-US" sz="1600"/>
          </a:p>
          <a:p>
            <a:pPr>
              <a:buClr>
                <a:srgbClr val="262626"/>
              </a:buClr>
              <a:buFont typeface="Wingdings" pitchFamily="18" charset="0"/>
              <a:buChar char="Ø"/>
            </a:pPr>
            <a:r>
              <a:rPr lang="en-US" sz="1600">
                <a:ea typeface="+mn-lt"/>
                <a:cs typeface="+mn-lt"/>
              </a:rPr>
              <a:t>Lasso regression, on the other hand, adds a penalty term to the sum of squared residuals that is proportional to the absolute values of the regression coefficients. </a:t>
            </a:r>
          </a:p>
          <a:p>
            <a:pPr>
              <a:buClr>
                <a:srgbClr val="262626"/>
              </a:buClr>
              <a:buFont typeface="Wingdings" pitchFamily="18" charset="0"/>
              <a:buChar char="Ø"/>
            </a:pPr>
            <a:r>
              <a:rPr lang="en-US" sz="1600">
                <a:ea typeface="+mn-lt"/>
                <a:cs typeface="+mn-lt"/>
              </a:rPr>
              <a:t>This penalty term shrinks the coefficient estimates towards zero, effectively eliminating some of the independent variables that have little or no predictive power. </a:t>
            </a:r>
            <a:endParaRPr lang="en-US" sz="1600"/>
          </a:p>
          <a:p>
            <a:pPr>
              <a:buClr>
                <a:srgbClr val="262626"/>
              </a:buClr>
            </a:pPr>
            <a:endParaRPr lang="en-US"/>
          </a:p>
        </p:txBody>
      </p:sp>
      <p:pic>
        <p:nvPicPr>
          <p:cNvPr id="4" name="Picture 4">
            <a:extLst>
              <a:ext uri="{FF2B5EF4-FFF2-40B4-BE49-F238E27FC236}">
                <a16:creationId xmlns:a16="http://schemas.microsoft.com/office/drawing/2014/main" id="{31A4B29B-194C-3672-9A3F-92C9428A935C}"/>
              </a:ext>
            </a:extLst>
          </p:cNvPr>
          <p:cNvPicPr>
            <a:picLocks noChangeAspect="1"/>
          </p:cNvPicPr>
          <p:nvPr/>
        </p:nvPicPr>
        <p:blipFill>
          <a:blip r:embed="rId2"/>
          <a:stretch>
            <a:fillRect/>
          </a:stretch>
        </p:blipFill>
        <p:spPr>
          <a:xfrm>
            <a:off x="8020571" y="2779537"/>
            <a:ext cx="3019646" cy="2396544"/>
          </a:xfrm>
          <a:prstGeom prst="rect">
            <a:avLst/>
          </a:prstGeom>
        </p:spPr>
      </p:pic>
    </p:spTree>
    <p:extLst>
      <p:ext uri="{BB962C8B-B14F-4D97-AF65-F5344CB8AC3E}">
        <p14:creationId xmlns:p14="http://schemas.microsoft.com/office/powerpoint/2010/main" val="22781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44">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6">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48">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59D8CC7F-EAE1-7F41-B1AD-8FF1C89B19C3}"/>
              </a:ext>
            </a:extLst>
          </p:cNvPr>
          <p:cNvSpPr>
            <a:spLocks noGrp="1"/>
          </p:cNvSpPr>
          <p:nvPr>
            <p:ph type="title"/>
          </p:nvPr>
        </p:nvSpPr>
        <p:spPr>
          <a:xfrm>
            <a:off x="1066800" y="642594"/>
            <a:ext cx="10058400" cy="1371600"/>
          </a:xfrm>
        </p:spPr>
        <p:txBody>
          <a:bodyPr>
            <a:normAutofit/>
          </a:bodyPr>
          <a:lstStyle/>
          <a:p>
            <a:r>
              <a:rPr lang="en-US"/>
              <a:t>Overfitting </a:t>
            </a:r>
          </a:p>
        </p:txBody>
      </p:sp>
      <p:sp>
        <p:nvSpPr>
          <p:cNvPr id="3" name="Content Placeholder 2">
            <a:extLst>
              <a:ext uri="{FF2B5EF4-FFF2-40B4-BE49-F238E27FC236}">
                <a16:creationId xmlns:a16="http://schemas.microsoft.com/office/drawing/2014/main" id="{6DAD57DE-8496-E05E-5D4D-4208EBDB3AAC}"/>
              </a:ext>
            </a:extLst>
          </p:cNvPr>
          <p:cNvSpPr>
            <a:spLocks noGrp="1"/>
          </p:cNvSpPr>
          <p:nvPr>
            <p:ph idx="1"/>
          </p:nvPr>
        </p:nvSpPr>
        <p:spPr>
          <a:xfrm>
            <a:off x="1066800" y="2021477"/>
            <a:ext cx="6485467" cy="4285705"/>
          </a:xfrm>
        </p:spPr>
        <p:txBody>
          <a:bodyPr vert="horz" lIns="91440" tIns="45720" rIns="91440" bIns="45720" rtlCol="0" anchor="t">
            <a:normAutofit/>
          </a:bodyPr>
          <a:lstStyle/>
          <a:p>
            <a:pPr>
              <a:buFont typeface="Wingdings" pitchFamily="18" charset="0"/>
              <a:buChar char="Ø"/>
            </a:pPr>
            <a:r>
              <a:rPr lang="en-US" dirty="0">
                <a:ea typeface="+mn-lt"/>
                <a:cs typeface="+mn-lt"/>
              </a:rPr>
              <a:t>Overfitting occurs when a model is too complex and is trained to fit the training data too closely. </a:t>
            </a:r>
            <a:endParaRPr lang="en-US">
              <a:ea typeface="+mn-lt"/>
              <a:cs typeface="+mn-lt"/>
            </a:endParaRPr>
          </a:p>
          <a:p>
            <a:pPr>
              <a:buClr>
                <a:srgbClr val="262626"/>
              </a:buClr>
              <a:buFont typeface="Wingdings" pitchFamily="18" charset="0"/>
              <a:buChar char="Ø"/>
            </a:pPr>
            <a:endParaRPr lang="en-US" dirty="0">
              <a:ea typeface="+mn-lt"/>
              <a:cs typeface="+mn-lt"/>
            </a:endParaRPr>
          </a:p>
          <a:p>
            <a:pPr>
              <a:buClr>
                <a:srgbClr val="262626"/>
              </a:buClr>
              <a:buFont typeface="Wingdings" pitchFamily="18" charset="0"/>
              <a:buChar char="Ø"/>
            </a:pPr>
            <a:r>
              <a:rPr lang="en-US" dirty="0">
                <a:ea typeface="+mn-lt"/>
                <a:cs typeface="+mn-lt"/>
              </a:rPr>
              <a:t>This means that the model may perform very well on the training data, but it may not generalize well to new data.</a:t>
            </a:r>
            <a:endParaRPr lang="en-US"/>
          </a:p>
          <a:p>
            <a:pPr>
              <a:buClr>
                <a:srgbClr val="262626"/>
              </a:buClr>
              <a:buFont typeface="Wingdings" pitchFamily="18" charset="0"/>
              <a:buChar char="Ø"/>
            </a:pPr>
            <a:endParaRPr lang="en-US" dirty="0">
              <a:ea typeface="+mn-lt"/>
              <a:cs typeface="+mn-lt"/>
            </a:endParaRPr>
          </a:p>
          <a:p>
            <a:pPr>
              <a:buClr>
                <a:srgbClr val="262626"/>
              </a:buClr>
              <a:buFont typeface="Wingdings" pitchFamily="18" charset="0"/>
              <a:buChar char="Ø"/>
            </a:pPr>
            <a:r>
              <a:rPr lang="en-US" dirty="0">
                <a:ea typeface="+mn-lt"/>
                <a:cs typeface="+mn-lt"/>
              </a:rPr>
              <a:t>Overfitting is often a result of having too many features or parameters, or not having enough data to properly train the model. </a:t>
            </a:r>
          </a:p>
          <a:p>
            <a:pPr>
              <a:buClr>
                <a:srgbClr val="262626"/>
              </a:buClr>
              <a:buFont typeface="Wingdings" pitchFamily="18" charset="0"/>
              <a:buChar char="Ø"/>
            </a:pPr>
            <a:endParaRPr lang="en-US" dirty="0">
              <a:ea typeface="+mn-lt"/>
              <a:cs typeface="+mn-lt"/>
            </a:endParaRPr>
          </a:p>
          <a:p>
            <a:pPr>
              <a:buClr>
                <a:srgbClr val="262626"/>
              </a:buClr>
              <a:buFont typeface="Wingdings" pitchFamily="18" charset="0"/>
              <a:buChar char="Ø"/>
            </a:pPr>
            <a:r>
              <a:rPr lang="en-US" dirty="0">
                <a:ea typeface="+mn-lt"/>
                <a:cs typeface="+mn-lt"/>
              </a:rPr>
              <a:t>Overfitting can be detected by observing that the model has a high training accuracy, but a low test accuracy.</a:t>
            </a:r>
          </a:p>
          <a:p>
            <a:pPr marL="0" indent="0">
              <a:buClr>
                <a:srgbClr val="262626"/>
              </a:buClr>
              <a:buNone/>
            </a:pPr>
            <a:endParaRPr lang="en-US" dirty="0"/>
          </a:p>
          <a:p>
            <a:pPr marL="0" indent="0">
              <a:buClr>
                <a:prstClr val="black">
                  <a:lumMod val="85000"/>
                  <a:lumOff val="15000"/>
                </a:prstClr>
              </a:buClr>
              <a:buNone/>
            </a:pPr>
            <a:endParaRPr lang="en-US" dirty="0"/>
          </a:p>
          <a:p>
            <a:pPr marL="0" indent="0">
              <a:buClr>
                <a:prstClr val="black">
                  <a:lumMod val="85000"/>
                  <a:lumOff val="15000"/>
                </a:prstClr>
              </a:buClr>
              <a:buNone/>
            </a:pPr>
            <a:endParaRPr lang="en-US" dirty="0"/>
          </a:p>
          <a:p>
            <a:pPr>
              <a:buClr>
                <a:srgbClr val="262626"/>
              </a:buClr>
            </a:pPr>
            <a:endParaRPr lang="en-US" sz="3200" dirty="0"/>
          </a:p>
          <a:p>
            <a:pPr>
              <a:buClr>
                <a:srgbClr val="262626"/>
              </a:buClr>
            </a:pPr>
            <a:endParaRPr lang="en-US" dirty="0"/>
          </a:p>
        </p:txBody>
      </p:sp>
      <p:pic>
        <p:nvPicPr>
          <p:cNvPr id="5" name="Picture 5">
            <a:extLst>
              <a:ext uri="{FF2B5EF4-FFF2-40B4-BE49-F238E27FC236}">
                <a16:creationId xmlns:a16="http://schemas.microsoft.com/office/drawing/2014/main" id="{E651D4AF-718F-708A-BED2-D2194BA06B81}"/>
              </a:ext>
            </a:extLst>
          </p:cNvPr>
          <p:cNvPicPr>
            <a:picLocks noChangeAspect="1"/>
          </p:cNvPicPr>
          <p:nvPr/>
        </p:nvPicPr>
        <p:blipFill>
          <a:blip r:embed="rId2"/>
          <a:stretch>
            <a:fillRect/>
          </a:stretch>
        </p:blipFill>
        <p:spPr>
          <a:xfrm>
            <a:off x="7557929" y="2018575"/>
            <a:ext cx="3944931" cy="2979577"/>
          </a:xfrm>
          <a:prstGeom prst="rect">
            <a:avLst/>
          </a:prstGeom>
        </p:spPr>
      </p:pic>
    </p:spTree>
    <p:extLst>
      <p:ext uri="{BB962C8B-B14F-4D97-AF65-F5344CB8AC3E}">
        <p14:creationId xmlns:p14="http://schemas.microsoft.com/office/powerpoint/2010/main" val="274109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7655D5F9-31AD-C1A7-2FC2-731956BE0ED9}"/>
              </a:ext>
            </a:extLst>
          </p:cNvPr>
          <p:cNvSpPr>
            <a:spLocks noGrp="1"/>
          </p:cNvSpPr>
          <p:nvPr>
            <p:ph type="title"/>
          </p:nvPr>
        </p:nvSpPr>
        <p:spPr>
          <a:xfrm>
            <a:off x="1066800" y="642594"/>
            <a:ext cx="10058400" cy="1371600"/>
          </a:xfrm>
        </p:spPr>
        <p:txBody>
          <a:bodyPr>
            <a:normAutofit/>
          </a:bodyPr>
          <a:lstStyle/>
          <a:p>
            <a:r>
              <a:rPr lang="en-US" i="0">
                <a:ea typeface="+mj-lt"/>
                <a:cs typeface="+mj-lt"/>
              </a:rPr>
              <a:t>Over fitting Control Methods</a:t>
            </a:r>
            <a:endParaRPr lang="en-US"/>
          </a:p>
        </p:txBody>
      </p:sp>
      <p:sp>
        <p:nvSpPr>
          <p:cNvPr id="3" name="Content Placeholder 2">
            <a:extLst>
              <a:ext uri="{FF2B5EF4-FFF2-40B4-BE49-F238E27FC236}">
                <a16:creationId xmlns:a16="http://schemas.microsoft.com/office/drawing/2014/main" id="{5AE0C663-90EC-6161-F214-6DDA9678D1DB}"/>
              </a:ext>
            </a:extLst>
          </p:cNvPr>
          <p:cNvSpPr>
            <a:spLocks noGrp="1"/>
          </p:cNvSpPr>
          <p:nvPr>
            <p:ph idx="1"/>
          </p:nvPr>
        </p:nvSpPr>
        <p:spPr>
          <a:xfrm>
            <a:off x="1066800" y="2103120"/>
            <a:ext cx="6485467" cy="3931920"/>
          </a:xfrm>
        </p:spPr>
        <p:txBody>
          <a:bodyPr vert="horz" lIns="91440" tIns="45720" rIns="91440" bIns="45720" rtlCol="0" anchor="t">
            <a:normAutofit/>
          </a:bodyPr>
          <a:lstStyle/>
          <a:p>
            <a:pPr>
              <a:lnSpc>
                <a:spcPct val="110000"/>
              </a:lnSpc>
              <a:buFont typeface="Wingdings" pitchFamily="18" charset="0"/>
              <a:buChar char="v"/>
            </a:pPr>
            <a:r>
              <a:rPr lang="en-US" sz="1300" dirty="0">
                <a:ea typeface="+mn-lt"/>
                <a:cs typeface="+mn-lt"/>
              </a:rPr>
              <a:t>Overfitting is a common problem in machine learning where a model fits the training data too closely and performs poorly on new data. To control overfitting, we can use the following methods:</a:t>
            </a:r>
            <a:endParaRPr lang="en-US" sz="1300" dirty="0"/>
          </a:p>
          <a:p>
            <a:pPr>
              <a:lnSpc>
                <a:spcPct val="110000"/>
              </a:lnSpc>
              <a:buClr>
                <a:srgbClr val="262626"/>
              </a:buClr>
              <a:buFont typeface="Wingdings" pitchFamily="18" charset="0"/>
              <a:buChar char="q"/>
            </a:pPr>
            <a:r>
              <a:rPr lang="en-US" sz="1300" b="1" dirty="0">
                <a:ea typeface="+mn-lt"/>
                <a:cs typeface="+mn-lt"/>
              </a:rPr>
              <a:t>Cross-validation:</a:t>
            </a:r>
            <a:r>
              <a:rPr lang="en-US" sz="1300" dirty="0">
                <a:ea typeface="+mn-lt"/>
                <a:cs typeface="+mn-lt"/>
              </a:rPr>
              <a:t> Cross-validation is a method of dividing the data into multiple training and testing sets, allowing the model to be tested on multiple data subsets. This helps in identifying whether the model is overfitting to a particular training set.</a:t>
            </a:r>
            <a:endParaRPr lang="en-US" sz="1300" dirty="0"/>
          </a:p>
          <a:p>
            <a:pPr>
              <a:lnSpc>
                <a:spcPct val="110000"/>
              </a:lnSpc>
              <a:buClr>
                <a:srgbClr val="262626"/>
              </a:buClr>
              <a:buFont typeface="Wingdings" pitchFamily="18" charset="0"/>
              <a:buChar char="q"/>
            </a:pPr>
            <a:r>
              <a:rPr lang="en-US" sz="1300" b="1" dirty="0">
                <a:ea typeface="+mn-lt"/>
                <a:cs typeface="+mn-lt"/>
              </a:rPr>
              <a:t>Regularization</a:t>
            </a:r>
            <a:r>
              <a:rPr lang="en-US" sz="1300" dirty="0">
                <a:ea typeface="+mn-lt"/>
                <a:cs typeface="+mn-lt"/>
              </a:rPr>
              <a:t>: Regularization is a technique used to control the complexity of the model by adding a penalty term to the cost function. The penalty term adds a cost for large coefficients, which helps in reducing overfitting by keeping the model weights small.</a:t>
            </a:r>
            <a:endParaRPr lang="en-US" sz="1300" dirty="0"/>
          </a:p>
          <a:p>
            <a:pPr>
              <a:lnSpc>
                <a:spcPct val="110000"/>
              </a:lnSpc>
              <a:buClr>
                <a:srgbClr val="262626"/>
              </a:buClr>
              <a:buFont typeface="Wingdings" pitchFamily="18" charset="0"/>
              <a:buChar char="q"/>
            </a:pPr>
            <a:r>
              <a:rPr lang="en-US" sz="1300" b="1" dirty="0">
                <a:ea typeface="+mn-lt"/>
                <a:cs typeface="+mn-lt"/>
              </a:rPr>
              <a:t>Dropout</a:t>
            </a:r>
            <a:r>
              <a:rPr lang="en-US" sz="1300" dirty="0">
                <a:ea typeface="+mn-lt"/>
                <a:cs typeface="+mn-lt"/>
              </a:rPr>
              <a:t>: Dropout is a technique used to randomly drop out nodes from the neural network during training. This helps in reducing overfitting by preventing the network from relying too much on any particular node or set of nodes.</a:t>
            </a:r>
            <a:endParaRPr lang="en-US" sz="1300" dirty="0"/>
          </a:p>
          <a:p>
            <a:pPr>
              <a:lnSpc>
                <a:spcPct val="110000"/>
              </a:lnSpc>
              <a:buClr>
                <a:srgbClr val="262626"/>
              </a:buClr>
              <a:buFont typeface="Wingdings" pitchFamily="18" charset="0"/>
              <a:buChar char="q"/>
            </a:pPr>
            <a:r>
              <a:rPr lang="en-US" sz="1300" b="1" dirty="0">
                <a:ea typeface="+mn-lt"/>
                <a:cs typeface="+mn-lt"/>
              </a:rPr>
              <a:t>Reduce model complexity</a:t>
            </a:r>
            <a:r>
              <a:rPr lang="en-US" sz="1300" dirty="0">
                <a:ea typeface="+mn-lt"/>
                <a:cs typeface="+mn-lt"/>
              </a:rPr>
              <a:t>: Overfitting can be caused by having too many features or parameters in the model. </a:t>
            </a:r>
            <a:endParaRPr lang="en-US" sz="1300" dirty="0"/>
          </a:p>
          <a:p>
            <a:pPr>
              <a:lnSpc>
                <a:spcPct val="110000"/>
              </a:lnSpc>
              <a:buClr>
                <a:srgbClr val="262626"/>
              </a:buClr>
              <a:buFont typeface="Wingdings" pitchFamily="18" charset="0"/>
              <a:buChar char="q"/>
            </a:pPr>
            <a:endParaRPr lang="en-US" sz="1300"/>
          </a:p>
          <a:p>
            <a:pPr>
              <a:lnSpc>
                <a:spcPct val="110000"/>
              </a:lnSpc>
              <a:buClr>
                <a:srgbClr val="262626"/>
              </a:buClr>
            </a:pPr>
            <a:endParaRPr lang="en-US" sz="1300"/>
          </a:p>
          <a:p>
            <a:pPr>
              <a:lnSpc>
                <a:spcPct val="110000"/>
              </a:lnSpc>
              <a:buClr>
                <a:srgbClr val="262626"/>
              </a:buClr>
            </a:pPr>
            <a:endParaRPr lang="en-US" sz="1300"/>
          </a:p>
          <a:p>
            <a:pPr>
              <a:lnSpc>
                <a:spcPct val="110000"/>
              </a:lnSpc>
              <a:buClr>
                <a:srgbClr val="262626"/>
              </a:buClr>
            </a:pPr>
            <a:endParaRPr lang="en-US" sz="1300"/>
          </a:p>
        </p:txBody>
      </p:sp>
      <p:pic>
        <p:nvPicPr>
          <p:cNvPr id="4" name="Picture 4">
            <a:extLst>
              <a:ext uri="{FF2B5EF4-FFF2-40B4-BE49-F238E27FC236}">
                <a16:creationId xmlns:a16="http://schemas.microsoft.com/office/drawing/2014/main" id="{FDAAB072-B53F-4404-6214-54123C257637}"/>
              </a:ext>
            </a:extLst>
          </p:cNvPr>
          <p:cNvPicPr>
            <a:picLocks noChangeAspect="1"/>
          </p:cNvPicPr>
          <p:nvPr/>
        </p:nvPicPr>
        <p:blipFill rotWithShape="1">
          <a:blip r:embed="rId2"/>
          <a:srcRect l="8106" r="2353" b="-3"/>
          <a:stretch/>
        </p:blipFill>
        <p:spPr>
          <a:xfrm>
            <a:off x="8020571" y="2161488"/>
            <a:ext cx="3019646" cy="3632643"/>
          </a:xfrm>
          <a:prstGeom prst="rect">
            <a:avLst/>
          </a:prstGeom>
        </p:spPr>
      </p:pic>
    </p:spTree>
    <p:extLst>
      <p:ext uri="{BB962C8B-B14F-4D97-AF65-F5344CB8AC3E}">
        <p14:creationId xmlns:p14="http://schemas.microsoft.com/office/powerpoint/2010/main" val="387564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698B-268A-CF02-A453-5567FED652A2}"/>
              </a:ext>
            </a:extLst>
          </p:cNvPr>
          <p:cNvSpPr>
            <a:spLocks noGrp="1"/>
          </p:cNvSpPr>
          <p:nvPr>
            <p:ph type="title"/>
          </p:nvPr>
        </p:nvSpPr>
        <p:spPr>
          <a:xfrm>
            <a:off x="6579450" y="727627"/>
            <a:ext cx="4957553" cy="1645920"/>
          </a:xfrm>
        </p:spPr>
        <p:txBody>
          <a:bodyPr>
            <a:normAutofit/>
          </a:bodyPr>
          <a:lstStyle/>
          <a:p>
            <a:r>
              <a:rPr lang="en-US"/>
              <a:t>Underfitting</a:t>
            </a:r>
            <a:br>
              <a:rPr lang="en-US"/>
            </a:br>
            <a:endParaRPr lang="en-US"/>
          </a:p>
        </p:txBody>
      </p:sp>
      <p:sp>
        <p:nvSpPr>
          <p:cNvPr id="19" name="Rectangle 1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8" name="Picture 8">
            <a:extLst>
              <a:ext uri="{FF2B5EF4-FFF2-40B4-BE49-F238E27FC236}">
                <a16:creationId xmlns:a16="http://schemas.microsoft.com/office/drawing/2014/main" id="{0CFCCECC-853B-AD87-69CA-700599E01197}"/>
              </a:ext>
            </a:extLst>
          </p:cNvPr>
          <p:cNvPicPr>
            <a:picLocks noChangeAspect="1"/>
          </p:cNvPicPr>
          <p:nvPr/>
        </p:nvPicPr>
        <p:blipFill>
          <a:blip r:embed="rId2"/>
          <a:stretch>
            <a:fillRect/>
          </a:stretch>
        </p:blipFill>
        <p:spPr>
          <a:xfrm>
            <a:off x="1205256" y="2604857"/>
            <a:ext cx="4414438" cy="1666450"/>
          </a:xfrm>
          <a:prstGeom prst="rect">
            <a:avLst/>
          </a:prstGeom>
        </p:spPr>
      </p:pic>
      <p:sp>
        <p:nvSpPr>
          <p:cNvPr id="3" name="Content Placeholder 2">
            <a:extLst>
              <a:ext uri="{FF2B5EF4-FFF2-40B4-BE49-F238E27FC236}">
                <a16:creationId xmlns:a16="http://schemas.microsoft.com/office/drawing/2014/main" id="{B691BECF-8B5C-9D0A-61F0-22C16C24D102}"/>
              </a:ext>
            </a:extLst>
          </p:cNvPr>
          <p:cNvSpPr>
            <a:spLocks noGrp="1"/>
          </p:cNvSpPr>
          <p:nvPr>
            <p:ph idx="1"/>
          </p:nvPr>
        </p:nvSpPr>
        <p:spPr>
          <a:xfrm>
            <a:off x="6579450" y="2538919"/>
            <a:ext cx="4957554" cy="3496120"/>
          </a:xfrm>
        </p:spPr>
        <p:txBody>
          <a:bodyPr vert="horz" lIns="91440" tIns="45720" rIns="91440" bIns="45720" rtlCol="0">
            <a:normAutofit/>
          </a:bodyPr>
          <a:lstStyle/>
          <a:p>
            <a:pPr>
              <a:lnSpc>
                <a:spcPct val="110000"/>
              </a:lnSpc>
              <a:buFont typeface="Wingdings" pitchFamily="18" charset="0"/>
              <a:buChar char="v"/>
            </a:pPr>
            <a:r>
              <a:rPr lang="en-US" sz="1000">
                <a:ea typeface="+mn-lt"/>
                <a:cs typeface="+mn-lt"/>
              </a:rPr>
              <a:t>Underfitting of machine learning models happens when you are not able to reduce the training error. This can happen in some of the following scenarios:</a:t>
            </a:r>
            <a:endParaRPr lang="en-US" sz="1000"/>
          </a:p>
          <a:p>
            <a:pPr>
              <a:lnSpc>
                <a:spcPct val="110000"/>
              </a:lnSpc>
              <a:buClr>
                <a:srgbClr val="262626"/>
              </a:buClr>
              <a:buFont typeface="Wingdings" pitchFamily="18" charset="0"/>
              <a:buChar char="v"/>
            </a:pPr>
            <a:endParaRPr lang="en-US" sz="1000">
              <a:ea typeface="+mn-lt"/>
              <a:cs typeface="+mn-lt"/>
            </a:endParaRPr>
          </a:p>
          <a:p>
            <a:pPr>
              <a:lnSpc>
                <a:spcPct val="110000"/>
              </a:lnSpc>
              <a:buClr>
                <a:srgbClr val="262626"/>
              </a:buClr>
              <a:buFont typeface="Wingdings" pitchFamily="18" charset="0"/>
              <a:buChar char="Ø"/>
            </a:pPr>
            <a:r>
              <a:rPr lang="en-US" sz="1000">
                <a:ea typeface="+mn-lt"/>
                <a:cs typeface="+mn-lt"/>
              </a:rPr>
              <a:t>When the training set has far fewer observations than variables, this may lead to underfitting or low bias machine learning models. In such cases, the machine learning models cannot find any relationship between input data and the response variable because the model is not complex enough to model the data.</a:t>
            </a:r>
            <a:endParaRPr lang="en-US" sz="1000"/>
          </a:p>
          <a:p>
            <a:pPr>
              <a:lnSpc>
                <a:spcPct val="110000"/>
              </a:lnSpc>
              <a:buClr>
                <a:srgbClr val="262626"/>
              </a:buClr>
            </a:pPr>
            <a:endParaRPr lang="en-US" sz="1000">
              <a:ea typeface="+mn-lt"/>
              <a:cs typeface="+mn-lt"/>
            </a:endParaRPr>
          </a:p>
          <a:p>
            <a:pPr>
              <a:lnSpc>
                <a:spcPct val="110000"/>
              </a:lnSpc>
              <a:buClr>
                <a:srgbClr val="262626"/>
              </a:buClr>
              <a:buFont typeface="Wingdings" pitchFamily="18" charset="0"/>
              <a:buChar char="Ø"/>
            </a:pPr>
            <a:r>
              <a:rPr lang="en-US" sz="1000">
                <a:ea typeface="+mn-lt"/>
                <a:cs typeface="+mn-lt"/>
              </a:rPr>
              <a:t>When machine learning algorithm cannot find any pattern between training and testing set variables which may happen in the high-dimensional dataset or a large number of input variables. This could be due to insufficient machine learning model complexity, limited available training observations for learning patterns, limited computing power that limits machine learning algorithms’ ability to search for patterns in high dimensional space</a:t>
            </a:r>
            <a:endParaRPr lang="en-US" sz="1000"/>
          </a:p>
          <a:p>
            <a:pPr>
              <a:lnSpc>
                <a:spcPct val="110000"/>
              </a:lnSpc>
              <a:buClr>
                <a:srgbClr val="262626"/>
              </a:buClr>
              <a:buFont typeface="Wingdings" pitchFamily="18" charset="0"/>
              <a:buChar char="Ø"/>
            </a:pPr>
            <a:endParaRPr lang="en-US" sz="1000"/>
          </a:p>
        </p:txBody>
      </p:sp>
    </p:spTree>
    <p:extLst>
      <p:ext uri="{BB962C8B-B14F-4D97-AF65-F5344CB8AC3E}">
        <p14:creationId xmlns:p14="http://schemas.microsoft.com/office/powerpoint/2010/main" val="278264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3EDA-A2D2-A6AD-69B9-FB3D1896BEBC}"/>
              </a:ext>
            </a:extLst>
          </p:cNvPr>
          <p:cNvSpPr>
            <a:spLocks noGrp="1"/>
          </p:cNvSpPr>
          <p:nvPr>
            <p:ph type="title"/>
          </p:nvPr>
        </p:nvSpPr>
        <p:spPr/>
        <p:txBody>
          <a:bodyPr>
            <a:normAutofit/>
          </a:bodyPr>
          <a:lstStyle/>
          <a:p>
            <a:r>
              <a:rPr lang="en-US" sz="3200" i="0">
                <a:ea typeface="+mj-lt"/>
                <a:cs typeface="+mj-lt"/>
              </a:rPr>
              <a:t>Underfitting Control Methods</a:t>
            </a:r>
            <a:endParaRPr lang="en-US" sz="3200"/>
          </a:p>
        </p:txBody>
      </p:sp>
      <p:sp>
        <p:nvSpPr>
          <p:cNvPr id="3" name="Content Placeholder 2">
            <a:extLst>
              <a:ext uri="{FF2B5EF4-FFF2-40B4-BE49-F238E27FC236}">
                <a16:creationId xmlns:a16="http://schemas.microsoft.com/office/drawing/2014/main" id="{794C0F47-1765-23DE-77BA-9151F73E5F7D}"/>
              </a:ext>
            </a:extLst>
          </p:cNvPr>
          <p:cNvSpPr>
            <a:spLocks noGrp="1"/>
          </p:cNvSpPr>
          <p:nvPr>
            <p:ph idx="1"/>
          </p:nvPr>
        </p:nvSpPr>
        <p:spPr/>
        <p:txBody>
          <a:bodyPr vert="horz" lIns="91440" tIns="45720" rIns="91440" bIns="45720" rtlCol="0" anchor="t">
            <a:normAutofit/>
          </a:bodyPr>
          <a:lstStyle/>
          <a:p>
            <a:pPr>
              <a:buFont typeface="Wingdings" pitchFamily="18" charset="0"/>
              <a:buChar char="v"/>
            </a:pPr>
            <a:r>
              <a:rPr lang="en-US" dirty="0">
                <a:ea typeface="+mn-lt"/>
                <a:cs typeface="+mn-lt"/>
              </a:rPr>
              <a:t>Underfitting occurs when a model is too simple and is not able to capture the underlying patterns in the data. To control underfitting, the following methods can be used:</a:t>
            </a:r>
            <a:endParaRPr lang="en-US" dirty="0"/>
          </a:p>
          <a:p>
            <a:pPr>
              <a:buClr>
                <a:srgbClr val="262626"/>
              </a:buClr>
              <a:buFont typeface="Wingdings" pitchFamily="18" charset="0"/>
              <a:buChar char="q"/>
            </a:pPr>
            <a:r>
              <a:rPr lang="en-US" b="1" dirty="0">
                <a:ea typeface="+mn-lt"/>
                <a:cs typeface="+mn-lt"/>
              </a:rPr>
              <a:t>Increase the complexity of the model</a:t>
            </a:r>
            <a:r>
              <a:rPr lang="en-US" dirty="0">
                <a:ea typeface="+mn-lt"/>
                <a:cs typeface="+mn-lt"/>
              </a:rPr>
              <a:t>: One of the simplest ways to control underfitting is to increase the complexity of the model. This can be done by adding more layers or nodes to the neural network, or by increasing the number of features in the dataset.</a:t>
            </a:r>
            <a:endParaRPr lang="en-US" dirty="0"/>
          </a:p>
          <a:p>
            <a:pPr>
              <a:buClr>
                <a:srgbClr val="262626"/>
              </a:buClr>
              <a:buFont typeface="Wingdings" pitchFamily="18" charset="0"/>
              <a:buChar char="q"/>
            </a:pPr>
            <a:r>
              <a:rPr lang="en-US" b="1" dirty="0">
                <a:ea typeface="+mn-lt"/>
                <a:cs typeface="+mn-lt"/>
              </a:rPr>
              <a:t>Feature engineering: </a:t>
            </a:r>
            <a:r>
              <a:rPr lang="en-US" dirty="0">
                <a:ea typeface="+mn-lt"/>
                <a:cs typeface="+mn-lt"/>
              </a:rPr>
              <a:t>Feature engineering is the process of creating new features from existing features. This can be done by combining features, transforming features, or creating new features. Feature engineering can help the model to capture the underlying patterns in the data.</a:t>
            </a:r>
            <a:endParaRPr lang="en-US" dirty="0"/>
          </a:p>
          <a:p>
            <a:pPr>
              <a:buClr>
                <a:srgbClr val="262626"/>
              </a:buClr>
              <a:buFont typeface="Wingdings" pitchFamily="18" charset="0"/>
              <a:buChar char="q"/>
            </a:pPr>
            <a:r>
              <a:rPr lang="en-US" b="1" dirty="0">
                <a:ea typeface="+mn-lt"/>
                <a:cs typeface="+mn-lt"/>
              </a:rPr>
              <a:t>Increase the amount of training data</a:t>
            </a:r>
            <a:r>
              <a:rPr lang="en-US" dirty="0">
                <a:ea typeface="+mn-lt"/>
                <a:cs typeface="+mn-lt"/>
              </a:rPr>
              <a:t>: Underfitting can occur if the amount of training data is not sufficient. Increasing the amount of training data can help the model to capture more of the underlying patterns in the data.</a:t>
            </a:r>
            <a:endParaRPr lang="en-US" dirty="0"/>
          </a:p>
          <a:p>
            <a:pPr>
              <a:buClr>
                <a:srgbClr val="262626"/>
              </a:buClr>
              <a:buFont typeface="Wingdings" pitchFamily="18" charset="0"/>
              <a:buChar char="q"/>
            </a:pPr>
            <a:r>
              <a:rPr lang="en-US" b="1" dirty="0">
                <a:ea typeface="+mn-lt"/>
                <a:cs typeface="+mn-lt"/>
              </a:rPr>
              <a:t>Reduce bias</a:t>
            </a:r>
            <a:r>
              <a:rPr lang="en-US" dirty="0">
                <a:ea typeface="+mn-lt"/>
                <a:cs typeface="+mn-lt"/>
              </a:rPr>
              <a:t>: Bias is the difference between the true value and the predicted value. If the model has high bias, it means that the model is not able to capture the underlying patterns in the data. </a:t>
            </a:r>
            <a:endParaRPr lang="en-US" dirty="0"/>
          </a:p>
          <a:p>
            <a:pPr>
              <a:buClr>
                <a:srgbClr val="262626"/>
              </a:buClr>
            </a:pPr>
            <a:endParaRPr lang="en-US" dirty="0"/>
          </a:p>
          <a:p>
            <a:pPr>
              <a:buClr>
                <a:srgbClr val="262626"/>
              </a:buClr>
            </a:pPr>
            <a:endParaRPr lang="en-US" dirty="0"/>
          </a:p>
          <a:p>
            <a:pPr>
              <a:buClr>
                <a:srgbClr val="262626"/>
              </a:buClr>
            </a:pPr>
            <a:endParaRPr lang="en-US" dirty="0"/>
          </a:p>
          <a:p>
            <a:pPr>
              <a:buClr>
                <a:srgbClr val="262626"/>
              </a:buClr>
              <a:buFont typeface="Wingdings" pitchFamily="18" charset="0"/>
              <a:buChar char="v"/>
            </a:pPr>
            <a:endParaRPr lang="en-US" dirty="0"/>
          </a:p>
          <a:p>
            <a:pPr>
              <a:buClr>
                <a:srgbClr val="262626"/>
              </a:buClr>
              <a:buFont typeface="Wingdings" pitchFamily="18" charset="0"/>
              <a:buChar char="v"/>
            </a:pPr>
            <a:endParaRPr lang="en-US" dirty="0"/>
          </a:p>
          <a:p>
            <a:pPr>
              <a:buClr>
                <a:srgbClr val="262626"/>
              </a:buClr>
            </a:pPr>
            <a:endParaRPr lang="en-US" dirty="0"/>
          </a:p>
        </p:txBody>
      </p:sp>
    </p:spTree>
    <p:extLst>
      <p:ext uri="{BB962C8B-B14F-4D97-AF65-F5344CB8AC3E}">
        <p14:creationId xmlns:p14="http://schemas.microsoft.com/office/powerpoint/2010/main" val="44629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SavonVTI</vt:lpstr>
      <vt:lpstr>Lasso Regression</vt:lpstr>
      <vt:lpstr>What is Lasso Regression? </vt:lpstr>
      <vt:lpstr>PowerPoint Presentation</vt:lpstr>
      <vt:lpstr>Pseudo Code for Lasso Regression</vt:lpstr>
      <vt:lpstr>Linear Regression Vs Lasso Regression</vt:lpstr>
      <vt:lpstr>Overfitting </vt:lpstr>
      <vt:lpstr>Over fitting Control Methods</vt:lpstr>
      <vt:lpstr>Underfitting </vt:lpstr>
      <vt:lpstr>Underfitting Control Methods</vt:lpstr>
      <vt:lpstr>Regularization </vt:lpstr>
      <vt:lpstr>L1 Regularization </vt:lpstr>
      <vt:lpstr>Penalty Function in Lasso Regression</vt:lpstr>
      <vt:lpstr>Performing the Lasso Regression </vt:lpstr>
      <vt:lpstr>Hyperparameters in Lasso Regression</vt:lpstr>
      <vt:lpstr>Mathematical equation of Lasso Regression </vt:lpstr>
      <vt:lpstr>Implementation of Lasso Regression</vt:lpstr>
      <vt:lpstr>PowerPoint Presentation</vt:lpstr>
      <vt:lpstr>Advantages of Lasso Regression</vt:lpstr>
      <vt:lpstr>PowerPoint Presentation</vt:lpstr>
      <vt:lpstr>Disadvantages of Lasso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529</cp:revision>
  <dcterms:created xsi:type="dcterms:W3CDTF">2023-02-15T05:37:13Z</dcterms:created>
  <dcterms:modified xsi:type="dcterms:W3CDTF">2023-02-17T13:53:19Z</dcterms:modified>
</cp:coreProperties>
</file>