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401" r:id="rId2"/>
    <p:sldId id="402" r:id="rId3"/>
    <p:sldId id="415" r:id="rId4"/>
    <p:sldId id="416" r:id="rId5"/>
    <p:sldId id="411" r:id="rId6"/>
    <p:sldId id="427" r:id="rId7"/>
    <p:sldId id="426" r:id="rId8"/>
    <p:sldId id="412" r:id="rId9"/>
    <p:sldId id="423" r:id="rId10"/>
    <p:sldId id="424" r:id="rId11"/>
    <p:sldId id="264" r:id="rId12"/>
    <p:sldId id="273" r:id="rId13"/>
    <p:sldId id="274" r:id="rId14"/>
    <p:sldId id="265" r:id="rId15"/>
    <p:sldId id="267" r:id="rId16"/>
    <p:sldId id="269" r:id="rId17"/>
    <p:sldId id="268" r:id="rId18"/>
    <p:sldId id="272" r:id="rId19"/>
    <p:sldId id="428" r:id="rId2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5">
          <p15:clr>
            <a:srgbClr val="A4A3A4"/>
          </p15:clr>
        </p15:guide>
        <p15:guide id="2" pos="5493">
          <p15:clr>
            <a:srgbClr val="A4A3A4"/>
          </p15:clr>
        </p15:guide>
        <p15:guide id="3" pos="4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AE4E8"/>
    <a:srgbClr val="E0E4E8"/>
    <a:srgbClr val="FF781D"/>
    <a:srgbClr val="FF6600"/>
    <a:srgbClr val="FF9933"/>
    <a:srgbClr val="333399"/>
    <a:srgbClr val="0033CC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howGuides="1">
      <p:cViewPr varScale="1">
        <p:scale>
          <a:sx n="108" d="100"/>
          <a:sy n="108" d="100"/>
        </p:scale>
        <p:origin x="1704" y="96"/>
      </p:cViewPr>
      <p:guideLst>
        <p:guide orient="horz" pos="4135"/>
        <p:guide pos="5493"/>
        <p:guide pos="4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6779E-D130-4B38-B088-209E9775DF3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6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C076A-EB52-4DED-910C-458BEBA4BF6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81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243013"/>
            <a:ext cx="3968750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243013"/>
            <a:ext cx="3968750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-14288"/>
            <a:ext cx="8078788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243013"/>
            <a:ext cx="80899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/>
              <a:t> level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575175" y="6572250"/>
            <a:ext cx="422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nl-NL" sz="1200" dirty="0">
                <a:solidFill>
                  <a:srgbClr val="4D4D4D"/>
                </a:solidFill>
              </a:rPr>
              <a:t>JD+ </a:t>
            </a:r>
            <a:r>
              <a:rPr lang="nl-NL" sz="1200" dirty="0" err="1">
                <a:solidFill>
                  <a:srgbClr val="4D4D4D"/>
                </a:solidFill>
              </a:rPr>
              <a:t>Overview</a:t>
            </a:r>
            <a:endParaRPr lang="nl-NL" sz="1200" dirty="0">
              <a:solidFill>
                <a:srgbClr val="4D4D4D"/>
              </a:solidFill>
            </a:endParaRPr>
          </a:p>
        </p:txBody>
      </p:sp>
      <p:pic>
        <p:nvPicPr>
          <p:cNvPr id="20499" name="Picture 19" descr="arche-10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27975" y="6032500"/>
            <a:ext cx="796925" cy="56991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0" y="6592888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0" y="6592888"/>
            <a:ext cx="793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fld id="{D31D73D9-511E-49C1-B210-C3003A8C23FD}" type="slidenum">
              <a:rPr lang="en-GB" sz="1200" b="1">
                <a:solidFill>
                  <a:srgbClr val="4D4D4D"/>
                </a:solidFill>
              </a:rPr>
              <a:pPr algn="r"/>
              <a:t>‹#›</a:t>
            </a:fld>
            <a:r>
              <a:rPr lang="en-GB" sz="1200" b="1" dirty="0">
                <a:solidFill>
                  <a:srgbClr val="4D4D4D"/>
                </a:solidFill>
              </a:rPr>
              <a:t> / 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</a:defRPr>
      </a:lvl9pPr>
    </p:titleStyle>
    <p:bodyStyle>
      <a:lvl1pPr marL="452438" indent="-452438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90000"/>
        <a:buFont typeface="Arial" charset="0"/>
        <a:buChar char="►"/>
        <a:defRPr sz="2800">
          <a:solidFill>
            <a:srgbClr val="4D4D4D"/>
          </a:solidFill>
          <a:latin typeface="+mn-lt"/>
          <a:ea typeface="+mn-ea"/>
          <a:cs typeface="+mn-cs"/>
        </a:defRPr>
      </a:lvl1pPr>
      <a:lvl2pPr marL="982663" indent="-350838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105000"/>
        <a:buFont typeface="Arial" charset="0"/>
        <a:buChar char="●"/>
        <a:defRPr sz="2400">
          <a:solidFill>
            <a:srgbClr val="4D4D4D"/>
          </a:solidFill>
          <a:latin typeface="+mn-lt"/>
        </a:defRPr>
      </a:lvl2pPr>
      <a:lvl3pPr marL="139065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65000"/>
        <a:buFont typeface="Wingdings" pitchFamily="2" charset="2"/>
        <a:buChar char="n"/>
        <a:defRPr sz="2000">
          <a:solidFill>
            <a:srgbClr val="4D4D4D"/>
          </a:solidFill>
          <a:latin typeface="+mn-lt"/>
        </a:defRPr>
      </a:lvl3pPr>
      <a:lvl4pPr marL="1878013" indent="-307975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w"/>
        <a:defRPr>
          <a:solidFill>
            <a:srgbClr val="4D4D4D"/>
          </a:solidFill>
          <a:latin typeface="+mn-lt"/>
        </a:defRPr>
      </a:lvl4pPr>
      <a:lvl5pPr marL="22860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Char char="»"/>
        <a:defRPr sz="2000">
          <a:solidFill>
            <a:srgbClr val="B2B2B2"/>
          </a:solidFill>
          <a:latin typeface="+mn-lt"/>
        </a:defRPr>
      </a:lvl5pPr>
      <a:lvl6pPr marL="27432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Char char="»"/>
        <a:defRPr sz="2000">
          <a:solidFill>
            <a:srgbClr val="B2B2B2"/>
          </a:solidFill>
          <a:latin typeface="+mn-lt"/>
        </a:defRPr>
      </a:lvl6pPr>
      <a:lvl7pPr marL="32004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Char char="»"/>
        <a:defRPr sz="2000">
          <a:solidFill>
            <a:srgbClr val="B2B2B2"/>
          </a:solidFill>
          <a:latin typeface="+mn-lt"/>
        </a:defRPr>
      </a:lvl7pPr>
      <a:lvl8pPr marL="36576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Char char="»"/>
        <a:defRPr sz="2000">
          <a:solidFill>
            <a:srgbClr val="B2B2B2"/>
          </a:solidFill>
          <a:latin typeface="+mn-lt"/>
        </a:defRPr>
      </a:lvl8pPr>
      <a:lvl9pPr marL="41148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Char char="»"/>
        <a:defRPr sz="2000">
          <a:solidFill>
            <a:srgbClr val="B2B2B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fr-BE" dirty="0"/>
              <a:t>JDemetra+</a:t>
            </a:r>
            <a:br>
              <a:rPr lang="fr-BE" dirty="0"/>
            </a:br>
            <a:endParaRPr lang="nl-BE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i="1" dirty="0" err="1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0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343"/>
          </a:xfrm>
        </p:spPr>
        <p:txBody>
          <a:bodyPr>
            <a:normAutofit/>
          </a:bodyPr>
          <a:lstStyle/>
          <a:p>
            <a:r>
              <a:rPr lang="fr-BE" dirty="0"/>
              <a:t>3.2 </a:t>
            </a:r>
            <a:r>
              <a:rPr lang="fr-BE" dirty="0" err="1"/>
              <a:t>Algorithmic</a:t>
            </a:r>
            <a:r>
              <a:rPr lang="fr-BE" dirty="0"/>
              <a:t> </a:t>
            </a:r>
            <a:r>
              <a:rPr lang="fr-BE" dirty="0" err="1"/>
              <a:t>libraries</a:t>
            </a:r>
            <a:r>
              <a:rPr lang="fr-BE" dirty="0"/>
              <a:t> (</a:t>
            </a:r>
            <a:r>
              <a:rPr lang="fr-BE" dirty="0" err="1"/>
              <a:t>jtstoolkit</a:t>
            </a:r>
            <a:r>
              <a:rPr lang="fr-BE" dirty="0"/>
              <a:t>…)</a:t>
            </a:r>
            <a:endParaRPr 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251520" y="1484784"/>
            <a:ext cx="8812087" cy="4501862"/>
            <a:chOff x="1734" y="3796"/>
            <a:chExt cx="7287" cy="7869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734" y="3796"/>
              <a:ext cx="7287" cy="786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1895" y="4871"/>
              <a:ext cx="1826" cy="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Matrix computation</a:t>
              </a:r>
              <a:endParaRPr kumimoji="0" lang="fr-BE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1895" y="3940"/>
              <a:ext cx="1826" cy="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data handling 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1895" y="5805"/>
              <a:ext cx="1826" cy="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Complex, </a:t>
              </a:r>
              <a:r>
                <a:rPr kumimoji="0" lang="en-US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polynomi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als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1895" y="6740"/>
              <a:ext cx="1826" cy="7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filters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895" y="7671"/>
              <a:ext cx="1826" cy="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Function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optimization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895" y="10631"/>
              <a:ext cx="6858" cy="736"/>
            </a:xfrm>
            <a:prstGeom prst="rect">
              <a:avLst/>
            </a:prstGeom>
            <a:solidFill>
              <a:srgbClr val="C98DC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Time series, calendars, regression variables... 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1895" y="8603"/>
              <a:ext cx="1826" cy="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statistics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895" y="9535"/>
              <a:ext cx="1826" cy="7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Utilities...</a:t>
              </a:r>
              <a:endParaRPr kumimoji="0" lang="fr-BE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862" y="3942"/>
              <a:ext cx="1474" cy="73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Basic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econometrics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62" y="7078"/>
              <a:ext cx="1474" cy="161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Arima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,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Ucarima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7279" y="7182"/>
              <a:ext cx="1474" cy="14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VAR,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Dynamic factor model…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514" y="8014"/>
              <a:ext cx="1587" cy="67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Seats</a:t>
              </a:r>
              <a:endParaRPr kumimoji="0" lang="fr-BE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14" y="7182"/>
              <a:ext cx="1587" cy="67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X11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862" y="9007"/>
              <a:ext cx="4891" cy="126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State space framework</a:t>
              </a:r>
              <a:endParaRPr kumimoji="0" lang="fr-BE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862" y="4897"/>
              <a:ext cx="1474" cy="184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Regarima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modelling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14" y="5679"/>
              <a:ext cx="1587" cy="555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X12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preprocessing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5514" y="4967"/>
              <a:ext cx="1587" cy="55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Tramo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5514" y="6441"/>
              <a:ext cx="1587" cy="5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Structural models...</a:t>
              </a:r>
              <a:endParaRPr kumimoji="0" lang="fr-BE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280" y="5024"/>
              <a:ext cx="1473" cy="16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Benchmarking</a:t>
              </a:r>
              <a:r>
                <a:rPr kumimoji="0" lang="fr-BE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, temporal </a:t>
              </a:r>
              <a:r>
                <a:rPr kumimoji="0" lang="fr-BE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disaggregation</a:t>
              </a:r>
              <a:endParaRPr kumimoji="0" lang="fr-BE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3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4.1 SA </a:t>
            </a:r>
            <a:r>
              <a:rPr lang="fr-BE" dirty="0" err="1"/>
              <a:t>methods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992583" y="858982"/>
                <a:ext cx="2309091" cy="406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3" y="858982"/>
                <a:ext cx="2309091" cy="406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6546" y="1704108"/>
            <a:ext cx="3149600" cy="3417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Non </a:t>
            </a:r>
            <a:r>
              <a:rPr lang="fr-BE" dirty="0" err="1">
                <a:solidFill>
                  <a:schemeClr val="tx1"/>
                </a:solidFill>
              </a:rPr>
              <a:t>parametric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798" y="1704109"/>
            <a:ext cx="3634509" cy="3417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Parametric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" idx="2"/>
            <a:endCxn id="5" idx="0"/>
          </p:cNvCxnSpPr>
          <p:nvPr/>
        </p:nvCxnSpPr>
        <p:spPr>
          <a:xfrm rot="16200000" flipH="1">
            <a:off x="5074228" y="338283"/>
            <a:ext cx="438727" cy="22929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2"/>
            <a:endCxn id="4" idx="0"/>
          </p:cNvCxnSpPr>
          <p:nvPr/>
        </p:nvCxnSpPr>
        <p:spPr>
          <a:xfrm rot="5400000">
            <a:off x="2964875" y="521854"/>
            <a:ext cx="438726" cy="19257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1236" y="4034394"/>
            <a:ext cx="1099127" cy="586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STL</a:t>
            </a:r>
          </a:p>
        </p:txBody>
      </p:sp>
      <p:sp>
        <p:nvSpPr>
          <p:cNvPr id="16" name="Oval 15"/>
          <p:cNvSpPr/>
          <p:nvPr/>
        </p:nvSpPr>
        <p:spPr>
          <a:xfrm>
            <a:off x="554184" y="3142092"/>
            <a:ext cx="1533235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LOESS</a:t>
            </a:r>
          </a:p>
        </p:txBody>
      </p:sp>
      <p:sp>
        <p:nvSpPr>
          <p:cNvPr id="17" name="Oval 16"/>
          <p:cNvSpPr/>
          <p:nvPr/>
        </p:nvSpPr>
        <p:spPr>
          <a:xfrm>
            <a:off x="2355273" y="3142092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Moving</a:t>
            </a:r>
            <a:r>
              <a:rPr lang="fr-BE" sz="1400" dirty="0"/>
              <a:t> </a:t>
            </a:r>
            <a:r>
              <a:rPr lang="fr-BE" sz="1400" dirty="0" err="1"/>
              <a:t>averages</a:t>
            </a:r>
            <a:endParaRPr lang="fr-BE" sz="1400" dirty="0"/>
          </a:p>
        </p:txBody>
      </p:sp>
      <p:sp>
        <p:nvSpPr>
          <p:cNvPr id="18" name="Rectangle 17"/>
          <p:cNvSpPr/>
          <p:nvPr/>
        </p:nvSpPr>
        <p:spPr>
          <a:xfrm>
            <a:off x="156950" y="6211531"/>
            <a:ext cx="4808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1200" dirty="0"/>
              <a:t>Ladiray D. and </a:t>
            </a:r>
            <a:r>
              <a:rPr lang="fr-BE" sz="1200" dirty="0" err="1"/>
              <a:t>Quenneville</a:t>
            </a:r>
            <a:r>
              <a:rPr lang="fr-BE" sz="1200" dirty="0"/>
              <a:t> B. [1999], Comprendre la </a:t>
            </a:r>
            <a:r>
              <a:rPr lang="fr-BE" sz="1200" dirty="0" err="1"/>
              <a:t>methode</a:t>
            </a:r>
            <a:r>
              <a:rPr lang="fr-BE" sz="1200" dirty="0"/>
              <a:t> X11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26147" y="4034394"/>
            <a:ext cx="1099127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X11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26148" y="5030636"/>
            <a:ext cx="1099126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X12-ARIMA</a:t>
            </a:r>
          </a:p>
        </p:txBody>
      </p:sp>
      <p:cxnSp>
        <p:nvCxnSpPr>
          <p:cNvPr id="22" name="Elbow Connector 21"/>
          <p:cNvCxnSpPr>
            <a:stCxn id="4" idx="2"/>
            <a:endCxn id="16" idx="0"/>
          </p:cNvCxnSpPr>
          <p:nvPr/>
        </p:nvCxnSpPr>
        <p:spPr>
          <a:xfrm rot="5400000">
            <a:off x="1222955" y="2143701"/>
            <a:ext cx="1096238" cy="9005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7" idx="0"/>
          </p:cNvCxnSpPr>
          <p:nvPr/>
        </p:nvCxnSpPr>
        <p:spPr>
          <a:xfrm rot="16200000" flipH="1">
            <a:off x="2100408" y="2166791"/>
            <a:ext cx="1096238" cy="85436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4"/>
            <a:endCxn id="15" idx="0"/>
          </p:cNvCxnSpPr>
          <p:nvPr/>
        </p:nvCxnSpPr>
        <p:spPr>
          <a:xfrm rot="5400000">
            <a:off x="1202541" y="3916133"/>
            <a:ext cx="236520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4"/>
            <a:endCxn id="19" idx="0"/>
          </p:cNvCxnSpPr>
          <p:nvPr/>
        </p:nvCxnSpPr>
        <p:spPr>
          <a:xfrm rot="16200000" flipH="1">
            <a:off x="2957450" y="3916133"/>
            <a:ext cx="236520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2"/>
          </p:cNvCxnSpPr>
          <p:nvPr/>
        </p:nvCxnSpPr>
        <p:spPr>
          <a:xfrm rot="5400000">
            <a:off x="2918984" y="4777631"/>
            <a:ext cx="313455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28769" y="2369197"/>
            <a:ext cx="1667164" cy="424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Stochastic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27902" y="2369197"/>
            <a:ext cx="1542472" cy="424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Deterministic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5" idx="2"/>
            <a:endCxn id="37" idx="0"/>
          </p:cNvCxnSpPr>
          <p:nvPr/>
        </p:nvCxnSpPr>
        <p:spPr>
          <a:xfrm rot="16200000" flipH="1">
            <a:off x="7107924" y="1377982"/>
            <a:ext cx="323343" cy="16590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2"/>
            <a:endCxn id="36" idx="0"/>
          </p:cNvCxnSpPr>
          <p:nvPr/>
        </p:nvCxnSpPr>
        <p:spPr>
          <a:xfrm rot="5400000">
            <a:off x="5789531" y="1718674"/>
            <a:ext cx="323343" cy="9777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021479" y="3125067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ARIMA</a:t>
            </a:r>
          </a:p>
          <a:p>
            <a:pPr algn="ctr"/>
            <a:r>
              <a:rPr lang="fr-BE" sz="1400" dirty="0" err="1"/>
              <a:t>models</a:t>
            </a:r>
            <a:endParaRPr lang="fr-BE" sz="1400" dirty="0"/>
          </a:p>
        </p:txBody>
      </p:sp>
      <p:sp>
        <p:nvSpPr>
          <p:cNvPr id="48" name="Oval 47"/>
          <p:cNvSpPr/>
          <p:nvPr/>
        </p:nvSpPr>
        <p:spPr>
          <a:xfrm>
            <a:off x="7372351" y="3142091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 dirty="0"/>
              <a:t>Local </a:t>
            </a:r>
            <a:r>
              <a:rPr lang="fr-BE" sz="1200" dirty="0" err="1"/>
              <a:t>regressions</a:t>
            </a:r>
            <a:endParaRPr lang="fr-BE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7637318" y="4034394"/>
            <a:ext cx="923637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BV4</a:t>
            </a:r>
          </a:p>
        </p:txBody>
      </p:sp>
      <p:cxnSp>
        <p:nvCxnSpPr>
          <p:cNvPr id="50" name="Elbow Connector 49"/>
          <p:cNvCxnSpPr>
            <a:stCxn id="48" idx="4"/>
            <a:endCxn id="49" idx="0"/>
          </p:cNvCxnSpPr>
          <p:nvPr/>
        </p:nvCxnSpPr>
        <p:spPr>
          <a:xfrm rot="16200000" flipH="1">
            <a:off x="7977702" y="3912958"/>
            <a:ext cx="236521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19618" y="3125067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Structural </a:t>
            </a:r>
            <a:r>
              <a:rPr lang="fr-BE" sz="1400" dirty="0" err="1"/>
              <a:t>models</a:t>
            </a:r>
            <a:endParaRPr lang="fr-BE" sz="1400" dirty="0"/>
          </a:p>
        </p:txBody>
      </p:sp>
      <p:cxnSp>
        <p:nvCxnSpPr>
          <p:cNvPr id="79" name="Elbow Connector 78"/>
          <p:cNvCxnSpPr>
            <a:stCxn id="37" idx="2"/>
            <a:endCxn id="48" idx="0"/>
          </p:cNvCxnSpPr>
          <p:nvPr/>
        </p:nvCxnSpPr>
        <p:spPr>
          <a:xfrm rot="5400000">
            <a:off x="7921954" y="2964906"/>
            <a:ext cx="348019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6" idx="2"/>
            <a:endCxn id="47" idx="0"/>
          </p:cNvCxnSpPr>
          <p:nvPr/>
        </p:nvCxnSpPr>
        <p:spPr>
          <a:xfrm rot="5400000">
            <a:off x="4936636" y="2599351"/>
            <a:ext cx="330995" cy="7204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36" idx="2"/>
            <a:endCxn id="57" idx="0"/>
          </p:cNvCxnSpPr>
          <p:nvPr/>
        </p:nvCxnSpPr>
        <p:spPr>
          <a:xfrm rot="16200000" flipH="1">
            <a:off x="5785705" y="2470717"/>
            <a:ext cx="330995" cy="9777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7" idx="3"/>
            <a:endCxn id="20" idx="0"/>
          </p:cNvCxnSpPr>
          <p:nvPr/>
        </p:nvCxnSpPr>
        <p:spPr>
          <a:xfrm flipH="1">
            <a:off x="3075711" y="3684812"/>
            <a:ext cx="1156779" cy="13458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953164" y="4996000"/>
            <a:ext cx="1533443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UCARIMA</a:t>
            </a:r>
          </a:p>
          <a:p>
            <a:pPr algn="ctr"/>
            <a:r>
              <a:rPr lang="fr-BE" sz="1400" dirty="0" err="1"/>
              <a:t>models</a:t>
            </a:r>
            <a:endParaRPr lang="fr-BE" sz="1400" dirty="0"/>
          </a:p>
        </p:txBody>
      </p:sp>
      <p:sp>
        <p:nvSpPr>
          <p:cNvPr id="128" name="Rounded Rectangle 127"/>
          <p:cNvSpPr/>
          <p:nvPr/>
        </p:nvSpPr>
        <p:spPr>
          <a:xfrm>
            <a:off x="4172281" y="4034394"/>
            <a:ext cx="1099126" cy="6527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000" dirty="0"/>
              <a:t>Canonical </a:t>
            </a:r>
            <a:r>
              <a:rPr lang="fr-BE" sz="1000" dirty="0" err="1"/>
              <a:t>decomposition</a:t>
            </a:r>
            <a:endParaRPr lang="fr-BE" sz="1000" dirty="0"/>
          </a:p>
          <a:p>
            <a:pPr algn="ctr"/>
            <a:r>
              <a:rPr lang="fr-BE" dirty="0"/>
              <a:t>SEATS</a:t>
            </a:r>
          </a:p>
        </p:txBody>
      </p:sp>
      <p:cxnSp>
        <p:nvCxnSpPr>
          <p:cNvPr id="129" name="Elbow Connector 111"/>
          <p:cNvCxnSpPr>
            <a:stCxn id="57" idx="3"/>
            <a:endCxn id="127" idx="7"/>
          </p:cNvCxnSpPr>
          <p:nvPr/>
        </p:nvCxnSpPr>
        <p:spPr>
          <a:xfrm flipH="1">
            <a:off x="5262039" y="3684812"/>
            <a:ext cx="668590" cy="14072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47" idx="4"/>
            <a:endCxn id="128" idx="0"/>
          </p:cNvCxnSpPr>
          <p:nvPr/>
        </p:nvCxnSpPr>
        <p:spPr>
          <a:xfrm rot="5400000">
            <a:off x="4605108" y="3897586"/>
            <a:ext cx="253545" cy="200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8" idx="2"/>
            <a:endCxn id="127" idx="0"/>
          </p:cNvCxnSpPr>
          <p:nvPr/>
        </p:nvCxnSpPr>
        <p:spPr>
          <a:xfrm rot="5400000">
            <a:off x="4566418" y="4840574"/>
            <a:ext cx="308894" cy="1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5824966" y="5813674"/>
            <a:ext cx="1230169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WK </a:t>
            </a:r>
            <a:r>
              <a:rPr lang="fr-BE" dirty="0" err="1"/>
              <a:t>filters</a:t>
            </a:r>
            <a:endParaRPr lang="fr-BE" dirty="0"/>
          </a:p>
        </p:txBody>
      </p:sp>
      <p:sp>
        <p:nvSpPr>
          <p:cNvPr id="148" name="Rounded Rectangle 147"/>
          <p:cNvSpPr/>
          <p:nvPr/>
        </p:nvSpPr>
        <p:spPr>
          <a:xfrm>
            <a:off x="5824967" y="5030636"/>
            <a:ext cx="1230169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Kalman</a:t>
            </a:r>
            <a:r>
              <a:rPr lang="fr-BE" dirty="0"/>
              <a:t> </a:t>
            </a:r>
            <a:r>
              <a:rPr lang="fr-BE" dirty="0" err="1"/>
              <a:t>smoother</a:t>
            </a:r>
            <a:endParaRPr lang="fr-BE" dirty="0"/>
          </a:p>
        </p:txBody>
      </p:sp>
      <p:cxnSp>
        <p:nvCxnSpPr>
          <p:cNvPr id="153" name="Straight Arrow Connector 152"/>
          <p:cNvCxnSpPr>
            <a:stCxn id="57" idx="4"/>
            <a:endCxn id="148" idx="0"/>
          </p:cNvCxnSpPr>
          <p:nvPr/>
        </p:nvCxnSpPr>
        <p:spPr>
          <a:xfrm flipH="1">
            <a:off x="6440052" y="3780849"/>
            <a:ext cx="2" cy="1249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27" idx="4"/>
            <a:endCxn id="147" idx="1"/>
          </p:cNvCxnSpPr>
          <p:nvPr/>
        </p:nvCxnSpPr>
        <p:spPr>
          <a:xfrm>
            <a:off x="4719886" y="5651782"/>
            <a:ext cx="1105080" cy="455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7" idx="6"/>
            <a:endCxn id="148" idx="1"/>
          </p:cNvCxnSpPr>
          <p:nvPr/>
        </p:nvCxnSpPr>
        <p:spPr>
          <a:xfrm>
            <a:off x="5486607" y="5323891"/>
            <a:ext cx="338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1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4.1 SA </a:t>
            </a:r>
            <a:r>
              <a:rPr lang="fr-BE" dirty="0" err="1"/>
              <a:t>methods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992583" y="858982"/>
                <a:ext cx="2309091" cy="406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3" y="858982"/>
                <a:ext cx="2309091" cy="406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6546" y="1704108"/>
            <a:ext cx="3149600" cy="3417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Non </a:t>
            </a:r>
            <a:r>
              <a:rPr lang="fr-BE" dirty="0" err="1">
                <a:solidFill>
                  <a:schemeClr val="tx1"/>
                </a:solidFill>
              </a:rPr>
              <a:t>parametric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798" y="1704109"/>
            <a:ext cx="3634509" cy="3417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Parametric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" idx="2"/>
            <a:endCxn id="5" idx="0"/>
          </p:cNvCxnSpPr>
          <p:nvPr/>
        </p:nvCxnSpPr>
        <p:spPr>
          <a:xfrm rot="16200000" flipH="1">
            <a:off x="5074228" y="338283"/>
            <a:ext cx="438727" cy="229292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2"/>
            <a:endCxn id="4" idx="0"/>
          </p:cNvCxnSpPr>
          <p:nvPr/>
        </p:nvCxnSpPr>
        <p:spPr>
          <a:xfrm rot="5400000">
            <a:off x="2964875" y="521854"/>
            <a:ext cx="438726" cy="19257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1236" y="4034394"/>
            <a:ext cx="1099127" cy="586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STL</a:t>
            </a:r>
          </a:p>
        </p:txBody>
      </p:sp>
      <p:sp>
        <p:nvSpPr>
          <p:cNvPr id="16" name="Oval 15"/>
          <p:cNvSpPr/>
          <p:nvPr/>
        </p:nvSpPr>
        <p:spPr>
          <a:xfrm>
            <a:off x="554184" y="3142092"/>
            <a:ext cx="1533235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LO(W)ESS</a:t>
            </a:r>
          </a:p>
        </p:txBody>
      </p:sp>
      <p:sp>
        <p:nvSpPr>
          <p:cNvPr id="17" name="Oval 16"/>
          <p:cNvSpPr/>
          <p:nvPr/>
        </p:nvSpPr>
        <p:spPr>
          <a:xfrm>
            <a:off x="2355273" y="3142092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Moving</a:t>
            </a:r>
            <a:r>
              <a:rPr lang="fr-BE" sz="1400" dirty="0"/>
              <a:t> </a:t>
            </a:r>
            <a:r>
              <a:rPr lang="fr-BE" sz="1400" dirty="0" err="1"/>
              <a:t>averages</a:t>
            </a:r>
            <a:endParaRPr lang="fr-BE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6147" y="4034394"/>
            <a:ext cx="1099127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X11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26148" y="5030636"/>
            <a:ext cx="1099126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X12-ARIMA</a:t>
            </a:r>
          </a:p>
        </p:txBody>
      </p:sp>
      <p:cxnSp>
        <p:nvCxnSpPr>
          <p:cNvPr id="22" name="Elbow Connector 21"/>
          <p:cNvCxnSpPr>
            <a:stCxn id="4" idx="2"/>
            <a:endCxn id="16" idx="0"/>
          </p:cNvCxnSpPr>
          <p:nvPr/>
        </p:nvCxnSpPr>
        <p:spPr>
          <a:xfrm rot="5400000">
            <a:off x="1222955" y="2143701"/>
            <a:ext cx="1096238" cy="9005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7" idx="0"/>
          </p:cNvCxnSpPr>
          <p:nvPr/>
        </p:nvCxnSpPr>
        <p:spPr>
          <a:xfrm rot="16200000" flipH="1">
            <a:off x="2100408" y="2166791"/>
            <a:ext cx="1096238" cy="85436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4"/>
            <a:endCxn id="15" idx="0"/>
          </p:cNvCxnSpPr>
          <p:nvPr/>
        </p:nvCxnSpPr>
        <p:spPr>
          <a:xfrm rot="5400000">
            <a:off x="1202541" y="3916133"/>
            <a:ext cx="236520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4"/>
            <a:endCxn id="19" idx="0"/>
          </p:cNvCxnSpPr>
          <p:nvPr/>
        </p:nvCxnSpPr>
        <p:spPr>
          <a:xfrm rot="16200000" flipH="1">
            <a:off x="2957450" y="3916133"/>
            <a:ext cx="236520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2"/>
          </p:cNvCxnSpPr>
          <p:nvPr/>
        </p:nvCxnSpPr>
        <p:spPr>
          <a:xfrm rot="5400000">
            <a:off x="2918984" y="4777631"/>
            <a:ext cx="313455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28769" y="2369197"/>
            <a:ext cx="1667164" cy="424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Stochastic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27902" y="2369197"/>
            <a:ext cx="1542472" cy="424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Deterministic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5" idx="2"/>
            <a:endCxn id="37" idx="0"/>
          </p:cNvCxnSpPr>
          <p:nvPr/>
        </p:nvCxnSpPr>
        <p:spPr>
          <a:xfrm rot="16200000" flipH="1">
            <a:off x="7107924" y="1377982"/>
            <a:ext cx="323343" cy="16590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2"/>
            <a:endCxn id="36" idx="0"/>
          </p:cNvCxnSpPr>
          <p:nvPr/>
        </p:nvCxnSpPr>
        <p:spPr>
          <a:xfrm rot="5400000">
            <a:off x="5789531" y="1718674"/>
            <a:ext cx="323343" cy="9777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021479" y="3125067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ARIMA</a:t>
            </a:r>
          </a:p>
          <a:p>
            <a:pPr algn="ctr"/>
            <a:r>
              <a:rPr lang="fr-BE" sz="1400" dirty="0" err="1"/>
              <a:t>models</a:t>
            </a:r>
            <a:endParaRPr lang="fr-BE" sz="1400" dirty="0"/>
          </a:p>
        </p:txBody>
      </p:sp>
      <p:sp>
        <p:nvSpPr>
          <p:cNvPr id="48" name="Oval 47"/>
          <p:cNvSpPr/>
          <p:nvPr/>
        </p:nvSpPr>
        <p:spPr>
          <a:xfrm>
            <a:off x="7372351" y="3142091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200" dirty="0"/>
              <a:t>Local </a:t>
            </a:r>
            <a:r>
              <a:rPr lang="fr-BE" sz="1200" dirty="0" err="1"/>
              <a:t>regressions</a:t>
            </a:r>
            <a:endParaRPr lang="fr-BE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7637318" y="4034394"/>
            <a:ext cx="923637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BV4</a:t>
            </a:r>
          </a:p>
        </p:txBody>
      </p:sp>
      <p:cxnSp>
        <p:nvCxnSpPr>
          <p:cNvPr id="50" name="Elbow Connector 49"/>
          <p:cNvCxnSpPr>
            <a:stCxn id="48" idx="4"/>
            <a:endCxn id="49" idx="0"/>
          </p:cNvCxnSpPr>
          <p:nvPr/>
        </p:nvCxnSpPr>
        <p:spPr>
          <a:xfrm rot="16200000" flipH="1">
            <a:off x="7977702" y="3912958"/>
            <a:ext cx="236521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19618" y="3125067"/>
            <a:ext cx="1440871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Structural </a:t>
            </a:r>
            <a:r>
              <a:rPr lang="fr-BE" sz="1400" dirty="0" err="1"/>
              <a:t>models</a:t>
            </a:r>
            <a:endParaRPr lang="fr-BE" sz="1400" dirty="0"/>
          </a:p>
        </p:txBody>
      </p:sp>
      <p:cxnSp>
        <p:nvCxnSpPr>
          <p:cNvPr id="79" name="Elbow Connector 78"/>
          <p:cNvCxnSpPr>
            <a:stCxn id="37" idx="2"/>
            <a:endCxn id="48" idx="0"/>
          </p:cNvCxnSpPr>
          <p:nvPr/>
        </p:nvCxnSpPr>
        <p:spPr>
          <a:xfrm rot="5400000">
            <a:off x="7921954" y="2964906"/>
            <a:ext cx="348019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6" idx="2"/>
            <a:endCxn id="47" idx="0"/>
          </p:cNvCxnSpPr>
          <p:nvPr/>
        </p:nvCxnSpPr>
        <p:spPr>
          <a:xfrm rot="5400000">
            <a:off x="4936636" y="2599351"/>
            <a:ext cx="330995" cy="7204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36" idx="2"/>
            <a:endCxn id="57" idx="0"/>
          </p:cNvCxnSpPr>
          <p:nvPr/>
        </p:nvCxnSpPr>
        <p:spPr>
          <a:xfrm rot="16200000" flipH="1">
            <a:off x="5785705" y="2470717"/>
            <a:ext cx="330995" cy="9777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7" idx="3"/>
            <a:endCxn id="20" idx="0"/>
          </p:cNvCxnSpPr>
          <p:nvPr/>
        </p:nvCxnSpPr>
        <p:spPr>
          <a:xfrm flipH="1">
            <a:off x="3075711" y="3684812"/>
            <a:ext cx="1156779" cy="13458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953164" y="4996000"/>
            <a:ext cx="1533443" cy="65578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UCARIMA</a:t>
            </a:r>
          </a:p>
          <a:p>
            <a:pPr algn="ctr"/>
            <a:r>
              <a:rPr lang="fr-BE" sz="1400" dirty="0" err="1"/>
              <a:t>models</a:t>
            </a:r>
            <a:endParaRPr lang="fr-BE" sz="1400" dirty="0"/>
          </a:p>
        </p:txBody>
      </p:sp>
      <p:sp>
        <p:nvSpPr>
          <p:cNvPr id="128" name="Rounded Rectangle 127"/>
          <p:cNvSpPr/>
          <p:nvPr/>
        </p:nvSpPr>
        <p:spPr>
          <a:xfrm>
            <a:off x="4172281" y="4034394"/>
            <a:ext cx="1099126" cy="6527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000" dirty="0"/>
              <a:t>Canonical </a:t>
            </a:r>
            <a:r>
              <a:rPr lang="fr-BE" sz="1000" dirty="0" err="1"/>
              <a:t>decomposition</a:t>
            </a:r>
            <a:endParaRPr lang="fr-BE" sz="1000" dirty="0"/>
          </a:p>
          <a:p>
            <a:pPr algn="ctr"/>
            <a:r>
              <a:rPr lang="fr-BE" dirty="0"/>
              <a:t>SEATS</a:t>
            </a:r>
          </a:p>
        </p:txBody>
      </p:sp>
      <p:cxnSp>
        <p:nvCxnSpPr>
          <p:cNvPr id="129" name="Elbow Connector 111"/>
          <p:cNvCxnSpPr>
            <a:stCxn id="57" idx="3"/>
            <a:endCxn id="127" idx="7"/>
          </p:cNvCxnSpPr>
          <p:nvPr/>
        </p:nvCxnSpPr>
        <p:spPr>
          <a:xfrm flipH="1">
            <a:off x="5262039" y="3684812"/>
            <a:ext cx="668590" cy="14072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47" idx="4"/>
            <a:endCxn id="128" idx="0"/>
          </p:cNvCxnSpPr>
          <p:nvPr/>
        </p:nvCxnSpPr>
        <p:spPr>
          <a:xfrm rot="5400000">
            <a:off x="4605108" y="3897586"/>
            <a:ext cx="253545" cy="200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8" idx="2"/>
            <a:endCxn id="127" idx="0"/>
          </p:cNvCxnSpPr>
          <p:nvPr/>
        </p:nvCxnSpPr>
        <p:spPr>
          <a:xfrm rot="5400000">
            <a:off x="4566418" y="4840574"/>
            <a:ext cx="308894" cy="1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5824966" y="5813674"/>
            <a:ext cx="1230169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WK </a:t>
            </a:r>
            <a:r>
              <a:rPr lang="fr-BE" dirty="0" err="1"/>
              <a:t>filters</a:t>
            </a:r>
            <a:endParaRPr lang="fr-BE" dirty="0"/>
          </a:p>
        </p:txBody>
      </p:sp>
      <p:sp>
        <p:nvSpPr>
          <p:cNvPr id="148" name="Rounded Rectangle 147"/>
          <p:cNvSpPr/>
          <p:nvPr/>
        </p:nvSpPr>
        <p:spPr>
          <a:xfrm>
            <a:off x="5824967" y="5030636"/>
            <a:ext cx="1230169" cy="5865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Kalman</a:t>
            </a:r>
            <a:r>
              <a:rPr lang="fr-BE" dirty="0"/>
              <a:t> </a:t>
            </a:r>
            <a:r>
              <a:rPr lang="fr-BE" dirty="0" err="1"/>
              <a:t>smoother</a:t>
            </a:r>
            <a:endParaRPr lang="fr-BE" dirty="0"/>
          </a:p>
        </p:txBody>
      </p:sp>
      <p:cxnSp>
        <p:nvCxnSpPr>
          <p:cNvPr id="153" name="Straight Arrow Connector 152"/>
          <p:cNvCxnSpPr>
            <a:stCxn id="57" idx="4"/>
            <a:endCxn id="148" idx="0"/>
          </p:cNvCxnSpPr>
          <p:nvPr/>
        </p:nvCxnSpPr>
        <p:spPr>
          <a:xfrm flipH="1">
            <a:off x="6440052" y="3780849"/>
            <a:ext cx="2" cy="1249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27" idx="4"/>
            <a:endCxn id="147" idx="1"/>
          </p:cNvCxnSpPr>
          <p:nvPr/>
        </p:nvCxnSpPr>
        <p:spPr>
          <a:xfrm>
            <a:off x="4719886" y="5651782"/>
            <a:ext cx="1105080" cy="455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7" idx="6"/>
            <a:endCxn id="148" idx="1"/>
          </p:cNvCxnSpPr>
          <p:nvPr/>
        </p:nvCxnSpPr>
        <p:spPr>
          <a:xfrm>
            <a:off x="5486607" y="5323891"/>
            <a:ext cx="338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355273" y="2890982"/>
            <a:ext cx="4914323" cy="36021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fr-BE" b="1" dirty="0">
                <a:solidFill>
                  <a:srgbClr val="FF0000"/>
                </a:solidFill>
              </a:rPr>
              <a:t>JD+</a:t>
            </a:r>
            <a:r>
              <a:rPr lang="fr-B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6139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4.2 OO-Design of JD+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2655" y="1191491"/>
            <a:ext cx="3029527" cy="20966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Conceptual approach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Linear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Arima</a:t>
            </a:r>
            <a:r>
              <a:rPr lang="en-GB" dirty="0"/>
              <a:t>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2655" y="1191492"/>
            <a:ext cx="3708400" cy="20966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Generic algorithms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Kalman</a:t>
            </a:r>
            <a:r>
              <a:rPr lang="en-GB" dirty="0"/>
              <a:t>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WK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RegARIMA</a:t>
            </a:r>
            <a:r>
              <a:rPr lang="en-GB" dirty="0"/>
              <a:t>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654" y="3971636"/>
            <a:ext cx="3708401" cy="22074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Implementation of specific SA/modelling algorithms</a:t>
            </a:r>
          </a:p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X11, X12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Tramo</a:t>
            </a:r>
            <a:r>
              <a:rPr lang="en-GB" dirty="0"/>
              <a:t>-Seats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3602182" y="2239818"/>
            <a:ext cx="78047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3445164" y="3205018"/>
            <a:ext cx="2791691" cy="766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5" idx="2"/>
          </p:cNvCxnSpPr>
          <p:nvPr/>
        </p:nvCxnSpPr>
        <p:spPr>
          <a:xfrm flipV="1">
            <a:off x="6236855" y="3288146"/>
            <a:ext cx="0" cy="683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2655" y="3971636"/>
            <a:ext cx="3029527" cy="22074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Common tools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Presentation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r>
              <a:rPr lang="fr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cxnSp>
        <p:nvCxnSpPr>
          <p:cNvPr id="29" name="Straight Arrow Connector 28"/>
          <p:cNvCxnSpPr>
            <a:stCxn id="26" idx="0"/>
            <a:endCxn id="4" idx="2"/>
          </p:cNvCxnSpPr>
          <p:nvPr/>
        </p:nvCxnSpPr>
        <p:spPr>
          <a:xfrm flipV="1">
            <a:off x="2087419" y="3288145"/>
            <a:ext cx="0" cy="683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</p:cNvCxnSpPr>
          <p:nvPr/>
        </p:nvCxnSpPr>
        <p:spPr>
          <a:xfrm flipV="1">
            <a:off x="2087419" y="3205018"/>
            <a:ext cx="2447636" cy="766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3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8" y="1348274"/>
            <a:ext cx="2845202" cy="188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4.3 Common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p:cxnSp>
        <p:nvCxnSpPr>
          <p:cNvPr id="5" name="Straight Arrow Connector 4"/>
          <p:cNvCxnSpPr>
            <a:endCxn id="7" idx="1"/>
          </p:cNvCxnSpPr>
          <p:nvPr/>
        </p:nvCxnSpPr>
        <p:spPr>
          <a:xfrm>
            <a:off x="1791855" y="1422400"/>
            <a:ext cx="3011054" cy="1768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91" y="1769486"/>
            <a:ext cx="4273337" cy="2082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TextBox 6"/>
          <p:cNvSpPr txBox="1"/>
          <p:nvPr/>
        </p:nvSpPr>
        <p:spPr>
          <a:xfrm>
            <a:off x="4802909" y="1414607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dirty="0"/>
              <a:t>S-I ratios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6" y="4111671"/>
            <a:ext cx="4117541" cy="2337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TextBox 11"/>
          <p:cNvSpPr txBox="1"/>
          <p:nvPr/>
        </p:nvSpPr>
        <p:spPr>
          <a:xfrm>
            <a:off x="1011381" y="3666898"/>
            <a:ext cx="13644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dirty="0"/>
              <a:t>Main </a:t>
            </a:r>
            <a:r>
              <a:rPr lang="fr-BE" dirty="0" err="1"/>
              <a:t>series</a:t>
            </a:r>
            <a:endParaRPr lang="fr-BE" dirty="0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1514764" y="1510836"/>
            <a:ext cx="178855" cy="2156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0000"/>
            <a:ext cx="2856357" cy="18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4.4 Common (</a:t>
            </a:r>
            <a:r>
              <a:rPr lang="fr-BE" b="0" i="1" dirty="0"/>
              <a:t>non </a:t>
            </a:r>
            <a:r>
              <a:rPr lang="fr-BE" b="0" i="1" dirty="0" err="1"/>
              <a:t>parametric</a:t>
            </a:r>
            <a:r>
              <a:rPr lang="fr-BE" dirty="0"/>
              <a:t>) diagnostics</a:t>
            </a:r>
          </a:p>
        </p:txBody>
      </p:sp>
      <p:cxnSp>
        <p:nvCxnSpPr>
          <p:cNvPr id="5" name="Straight Arrow Connector 4"/>
          <p:cNvCxnSpPr>
            <a:endCxn id="7" idx="1"/>
          </p:cNvCxnSpPr>
          <p:nvPr/>
        </p:nvCxnSpPr>
        <p:spPr>
          <a:xfrm>
            <a:off x="1810327" y="1374486"/>
            <a:ext cx="3919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9367" y="1189820"/>
            <a:ext cx="19287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dirty="0" err="1"/>
              <a:t>Seasonality</a:t>
            </a:r>
            <a:r>
              <a:rPr lang="fr-BE" dirty="0"/>
              <a:t> tests</a:t>
            </a:r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82" y="1610642"/>
            <a:ext cx="3086100" cy="431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70105" y="3688164"/>
            <a:ext cx="19287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dirty="0"/>
              <a:t>Spectral </a:t>
            </a:r>
            <a:r>
              <a:rPr lang="fr-BE" dirty="0" err="1"/>
              <a:t>analysis</a:t>
            </a:r>
            <a:endParaRPr lang="fr-BE" dirty="0"/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1434472" y="1559152"/>
            <a:ext cx="0" cy="2129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4158673"/>
            <a:ext cx="2963606" cy="177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3273187" y="3697008"/>
            <a:ext cx="192873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dirty="0" err="1"/>
              <a:t>Sliding</a:t>
            </a:r>
            <a:r>
              <a:rPr lang="fr-BE" dirty="0"/>
              <a:t> </a:t>
            </a:r>
            <a:r>
              <a:rPr lang="fr-BE" dirty="0" err="1"/>
              <a:t>spans</a:t>
            </a:r>
            <a:r>
              <a:rPr lang="fr-BE" dirty="0"/>
              <a:t>,</a:t>
            </a:r>
          </a:p>
          <a:p>
            <a:r>
              <a:rPr lang="fr-BE" dirty="0" err="1"/>
              <a:t>Revisions</a:t>
            </a:r>
            <a:r>
              <a:rPr lang="fr-BE" dirty="0"/>
              <a:t> </a:t>
            </a:r>
            <a:r>
              <a:rPr lang="fr-BE" dirty="0" err="1"/>
              <a:t>history</a:t>
            </a:r>
            <a:endParaRPr lang="fr-BE" dirty="0"/>
          </a:p>
          <a:p>
            <a:r>
              <a:rPr lang="fr-BE" dirty="0"/>
              <a:t>…</a:t>
            </a:r>
          </a:p>
        </p:txBody>
      </p:sp>
      <p:cxnSp>
        <p:nvCxnSpPr>
          <p:cNvPr id="51" name="Straight Arrow Connector 50"/>
          <p:cNvCxnSpPr>
            <a:endCxn id="48" idx="0"/>
          </p:cNvCxnSpPr>
          <p:nvPr/>
        </p:nvCxnSpPr>
        <p:spPr>
          <a:xfrm>
            <a:off x="1698178" y="1559152"/>
            <a:ext cx="2539376" cy="2137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1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0000"/>
            <a:ext cx="2856357" cy="18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4.5 Common </a:t>
            </a:r>
            <a:r>
              <a:rPr lang="fr-BE" dirty="0" err="1"/>
              <a:t>regression</a:t>
            </a:r>
            <a:r>
              <a:rPr lang="fr-BE" dirty="0"/>
              <a:t>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55" y="1671692"/>
            <a:ext cx="5723658" cy="4257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1838036" y="1367533"/>
            <a:ext cx="2372642" cy="664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0678" y="1182867"/>
            <a:ext cx="3433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dirty="0" err="1"/>
              <a:t>RegArima</a:t>
            </a:r>
            <a:r>
              <a:rPr lang="fr-BE" dirty="0"/>
              <a:t> (</a:t>
            </a:r>
            <a:r>
              <a:rPr lang="fr-BE" dirty="0" err="1"/>
              <a:t>Tramo</a:t>
            </a:r>
            <a:r>
              <a:rPr lang="fr-BE" dirty="0"/>
              <a:t>, X12-ARIMA)</a:t>
            </a:r>
          </a:p>
        </p:txBody>
      </p:sp>
    </p:spTree>
    <p:extLst>
      <p:ext uri="{BB962C8B-B14F-4D97-AF65-F5344CB8AC3E}">
        <p14:creationId xmlns:p14="http://schemas.microsoft.com/office/powerpoint/2010/main" val="201960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50000"/>
            <a:ext cx="2856357" cy="18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4.6 Common estimation </a:t>
            </a:r>
            <a:r>
              <a:rPr lang="fr-BE" dirty="0" err="1"/>
              <a:t>methods</a:t>
            </a:r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494794" y="4297371"/>
            <a:ext cx="263633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UCARIMA components</a:t>
            </a:r>
          </a:p>
          <a:p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WK </a:t>
            </a:r>
            <a:r>
              <a:rPr lang="fr-BE" dirty="0" err="1"/>
              <a:t>filters</a:t>
            </a:r>
            <a:r>
              <a:rPr lang="fr-BE" dirty="0"/>
              <a:t> (</a:t>
            </a:r>
            <a:r>
              <a:rPr lang="fr-BE" dirty="0" err="1"/>
              <a:t>Burman</a:t>
            </a:r>
            <a:r>
              <a:rPr lang="fr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Kalman</a:t>
            </a:r>
            <a:r>
              <a:rPr lang="fr-BE" dirty="0"/>
              <a:t> </a:t>
            </a:r>
            <a:r>
              <a:rPr lang="fr-BE" dirty="0" err="1"/>
              <a:t>smoother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…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1625600" y="3038764"/>
            <a:ext cx="187361" cy="1258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9442" y="1552199"/>
            <a:ext cx="24117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BE" dirty="0"/>
              <a:t>WK </a:t>
            </a:r>
            <a:r>
              <a:rPr lang="fr-BE" dirty="0" err="1"/>
              <a:t>analysis</a:t>
            </a:r>
            <a:r>
              <a:rPr lang="fr-BE" dirty="0"/>
              <a:t> (SEATS)</a:t>
            </a: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 flipV="1">
            <a:off x="2540000" y="1736865"/>
            <a:ext cx="2169442" cy="1301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09" y="2050184"/>
            <a:ext cx="4333154" cy="3829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3883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</a:t>
            </a:r>
            <a:r>
              <a:rPr lang="fr-BE" dirty="0" err="1"/>
              <a:t>Next</a:t>
            </a:r>
            <a:r>
              <a:rPr lang="fr-BE" dirty="0"/>
              <a:t> challenges (JD+ 3.0…)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Basic structures</a:t>
            </a:r>
          </a:p>
          <a:p>
            <a:pPr lvl="1"/>
            <a:r>
              <a:rPr lang="en-GB" sz="2000" dirty="0"/>
              <a:t>Generic time series </a:t>
            </a:r>
          </a:p>
          <a:p>
            <a:pPr lvl="2"/>
            <a:r>
              <a:rPr lang="en-GB" sz="1800" dirty="0"/>
              <a:t>High-frequency…</a:t>
            </a:r>
          </a:p>
          <a:p>
            <a:r>
              <a:rPr lang="en-GB" sz="2400" dirty="0"/>
              <a:t>Time series methods for official statistics</a:t>
            </a:r>
          </a:p>
          <a:p>
            <a:pPr lvl="1"/>
            <a:r>
              <a:rPr lang="en-GB" sz="2000" dirty="0"/>
              <a:t>Integrated (« two-steps ») SA processing </a:t>
            </a:r>
          </a:p>
          <a:p>
            <a:pPr lvl="2"/>
            <a:r>
              <a:rPr lang="en-GB" sz="1800" dirty="0"/>
              <a:t>Common REGARIMA</a:t>
            </a:r>
          </a:p>
          <a:p>
            <a:pPr lvl="2"/>
            <a:r>
              <a:rPr lang="en-GB" sz="1800" dirty="0"/>
              <a:t>Different filters (X11, SEATS…)</a:t>
            </a:r>
          </a:p>
          <a:p>
            <a:pPr lvl="1"/>
            <a:r>
              <a:rPr lang="en-GB" sz="2000" dirty="0"/>
              <a:t>Advanced SA topics </a:t>
            </a:r>
          </a:p>
          <a:p>
            <a:pPr lvl="2"/>
            <a:r>
              <a:rPr lang="en-GB" sz="1800" dirty="0"/>
              <a:t>Structural models…</a:t>
            </a:r>
          </a:p>
          <a:p>
            <a:pPr lvl="1"/>
            <a:r>
              <a:rPr lang="en-GB" sz="2000" dirty="0"/>
              <a:t>Benchmarking, temporal disaggregation</a:t>
            </a:r>
          </a:p>
          <a:p>
            <a:pPr lvl="2"/>
            <a:r>
              <a:rPr lang="en-GB" sz="1800" dirty="0"/>
              <a:t>“</a:t>
            </a:r>
            <a:r>
              <a:rPr lang="en-GB" sz="1800" dirty="0" err="1"/>
              <a:t>JEcotrim</a:t>
            </a:r>
            <a:r>
              <a:rPr lang="en-GB" sz="1800" dirty="0"/>
              <a:t>” (in connection with the new guidelines)</a:t>
            </a:r>
          </a:p>
          <a:p>
            <a:pPr lvl="1"/>
            <a:r>
              <a:rPr lang="en-GB" sz="2000" dirty="0"/>
              <a:t>Rapid estimates</a:t>
            </a:r>
          </a:p>
          <a:p>
            <a:pPr lvl="2"/>
            <a:r>
              <a:rPr lang="en-GB" sz="1800" dirty="0"/>
              <a:t>Nowcasting…</a:t>
            </a:r>
          </a:p>
          <a:p>
            <a:endParaRPr lang="en-GB" dirty="0"/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24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5342-940F-4860-8858-11282E3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Next challenges (</a:t>
            </a:r>
            <a:r>
              <a:rPr lang="fr-BE" dirty="0" err="1"/>
              <a:t>cont</a:t>
            </a:r>
            <a:r>
              <a:rPr lang="fr-BE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F4DF-EE6A-4DAA-8DA0-CDFF61A7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  <a:p>
            <a:pPr lvl="1"/>
            <a:r>
              <a:rPr lang="en-GB" dirty="0"/>
              <a:t>Researchers: statistical methods</a:t>
            </a:r>
          </a:p>
          <a:p>
            <a:pPr lvl="1"/>
            <a:r>
              <a:rPr lang="en-GB" dirty="0"/>
              <a:t>Developers: API</a:t>
            </a:r>
          </a:p>
          <a:p>
            <a:pPr lvl="1"/>
            <a:r>
              <a:rPr lang="en-GB" dirty="0"/>
              <a:t>Users: graphical interfaces, command line tools</a:t>
            </a:r>
          </a:p>
          <a:p>
            <a:r>
              <a:rPr lang="en-GB" dirty="0"/>
              <a:t>Systematic connection with R</a:t>
            </a:r>
          </a:p>
          <a:p>
            <a:pPr lvl="1"/>
            <a:r>
              <a:rPr lang="en-GB"/>
              <a:t>See later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2528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112568"/>
          </a:xfrm>
        </p:spPr>
        <p:txBody>
          <a:bodyPr>
            <a:noAutofit/>
          </a:bodyPr>
          <a:lstStyle/>
          <a:p>
            <a:r>
              <a:rPr lang="en-GB" sz="2400" dirty="0"/>
              <a:t>Objectives of </a:t>
            </a:r>
            <a:r>
              <a:rPr lang="en-GB" sz="2400" dirty="0" err="1"/>
              <a:t>JDemetra</a:t>
            </a:r>
            <a:r>
              <a:rPr lang="en-GB" sz="2400" dirty="0"/>
              <a:t>+ (JD+)</a:t>
            </a:r>
          </a:p>
          <a:p>
            <a:pPr lvl="1"/>
            <a:r>
              <a:rPr lang="en-GB" sz="2400" dirty="0"/>
              <a:t>General</a:t>
            </a:r>
          </a:p>
          <a:p>
            <a:pPr lvl="1"/>
            <a:r>
              <a:rPr lang="en-GB" sz="2400" dirty="0"/>
              <a:t>For seasonal adjustment (SA)</a:t>
            </a:r>
          </a:p>
          <a:p>
            <a:r>
              <a:rPr lang="en-GB" sz="2400" dirty="0"/>
              <a:t>What is really JD+ ?</a:t>
            </a:r>
          </a:p>
          <a:p>
            <a:r>
              <a:rPr lang="en-GB" sz="2400" dirty="0"/>
              <a:t>Architecture, design</a:t>
            </a:r>
          </a:p>
          <a:p>
            <a:r>
              <a:rPr lang="en-GB" sz="2400" dirty="0"/>
              <a:t>Seasonal adjustment framework</a:t>
            </a:r>
          </a:p>
          <a:p>
            <a:pPr lvl="1"/>
            <a:r>
              <a:rPr lang="en-GB" sz="2400" dirty="0"/>
              <a:t>Methods, design, examples</a:t>
            </a:r>
          </a:p>
          <a:p>
            <a:r>
              <a:rPr lang="en-GB" sz="2400" dirty="0"/>
              <a:t>Final remarks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49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0" dirty="0"/>
              <a:t>1.1 General Objectives</a:t>
            </a:r>
            <a:endParaRPr lang="nl-BE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Providing algorithms for the production/analysis of [official] statistics</a:t>
            </a:r>
          </a:p>
          <a:p>
            <a:pPr lvl="1"/>
            <a:r>
              <a:rPr lang="en-GB" dirty="0"/>
              <a:t>Time series (JD+ 2.x: from monthly to yearly, JD+ 3.0: any)</a:t>
            </a:r>
          </a:p>
          <a:p>
            <a:pPr lvl="1"/>
            <a:r>
              <a:rPr lang="en-GB" dirty="0"/>
              <a:t>Algorithms for</a:t>
            </a:r>
          </a:p>
          <a:p>
            <a:pPr lvl="2"/>
            <a:r>
              <a:rPr lang="en-GB" dirty="0"/>
              <a:t>Seasonal adjustment, business cycle analysis</a:t>
            </a:r>
          </a:p>
          <a:p>
            <a:pPr lvl="2"/>
            <a:r>
              <a:rPr lang="en-GB" dirty="0"/>
              <a:t>Benchmarking, temporal disaggregation</a:t>
            </a:r>
          </a:p>
          <a:p>
            <a:pPr lvl="2"/>
            <a:r>
              <a:rPr lang="en-GB" dirty="0"/>
              <a:t>Modelling (nowcasting, forecasting, estimation of missing values, outliers detection…)</a:t>
            </a:r>
          </a:p>
          <a:p>
            <a:r>
              <a:rPr lang="en-GB" dirty="0"/>
              <a:t>Reusable modules, compatible with common IT infrastructure </a:t>
            </a:r>
          </a:p>
          <a:p>
            <a:pPr lvl="1"/>
            <a:r>
              <a:rPr lang="en-GB" dirty="0"/>
              <a:t>Java, WEB services, R...</a:t>
            </a:r>
          </a:p>
          <a:p>
            <a:r>
              <a:rPr lang="en-GB" dirty="0"/>
              <a:t>Designed for the whole statistical process</a:t>
            </a:r>
          </a:p>
          <a:p>
            <a:pPr lvl="1"/>
            <a:r>
              <a:rPr lang="en-GB" dirty="0"/>
              <a:t>From research to bulk production  (flexible, high-performance)</a:t>
            </a:r>
          </a:p>
          <a:p>
            <a:r>
              <a:rPr lang="en-GB" dirty="0"/>
              <a:t>Maintainable</a:t>
            </a:r>
          </a:p>
          <a:p>
            <a:pPr lvl="1"/>
            <a:r>
              <a:rPr lang="en-GB" dirty="0"/>
              <a:t>Open source solution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97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1.2 Objectives for 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Java implementation of the leading algorithms</a:t>
            </a:r>
          </a:p>
          <a:p>
            <a:pPr lvl="1"/>
            <a:r>
              <a:rPr lang="en-GB" b="1" dirty="0" err="1"/>
              <a:t>Tramo</a:t>
            </a:r>
            <a:r>
              <a:rPr lang="en-GB" b="1" dirty="0"/>
              <a:t>-Seats</a:t>
            </a:r>
            <a:r>
              <a:rPr lang="en-GB" dirty="0"/>
              <a:t>, </a:t>
            </a:r>
            <a:r>
              <a:rPr lang="en-GB" b="1" dirty="0"/>
              <a:t>X12-ARIMA</a:t>
            </a:r>
            <a:r>
              <a:rPr lang="en-GB" dirty="0"/>
              <a:t>, </a:t>
            </a:r>
            <a:r>
              <a:rPr lang="en-GB" i="1" dirty="0"/>
              <a:t>structural time series, STL</a:t>
            </a:r>
            <a:r>
              <a:rPr lang="en-GB" dirty="0"/>
              <a:t>...</a:t>
            </a:r>
          </a:p>
          <a:p>
            <a:r>
              <a:rPr lang="en-GB" dirty="0"/>
              <a:t> Flexible design</a:t>
            </a:r>
          </a:p>
          <a:p>
            <a:pPr lvl="1"/>
            <a:r>
              <a:rPr lang="en-GB" dirty="0"/>
              <a:t>Easier modifications of the core engines</a:t>
            </a:r>
          </a:p>
          <a:p>
            <a:pPr lvl="1"/>
            <a:r>
              <a:rPr lang="en-GB" dirty="0"/>
              <a:t>Developments of additional tools/algorithms</a:t>
            </a:r>
          </a:p>
          <a:p>
            <a:endParaRPr lang="en-GB" dirty="0"/>
          </a:p>
          <a:p>
            <a:r>
              <a:rPr lang="en-GB" dirty="0"/>
              <a:t>Challenge</a:t>
            </a:r>
          </a:p>
          <a:p>
            <a:pPr lvl="1"/>
            <a:r>
              <a:rPr lang="en-GB" dirty="0"/>
              <a:t>Keeping</a:t>
            </a:r>
          </a:p>
          <a:p>
            <a:pPr lvl="2"/>
            <a:r>
              <a:rPr lang="en-GB" dirty="0"/>
              <a:t> similar results</a:t>
            </a:r>
          </a:p>
          <a:p>
            <a:pPr lvl="2"/>
            <a:r>
              <a:rPr lang="en-GB" dirty="0"/>
              <a:t>high performances</a:t>
            </a:r>
          </a:p>
          <a:p>
            <a:pPr lvl="1"/>
            <a:r>
              <a:rPr lang="en-GB" dirty="0"/>
              <a:t>with </a:t>
            </a:r>
          </a:p>
          <a:p>
            <a:pPr lvl="2"/>
            <a:r>
              <a:rPr lang="en-GB" dirty="0"/>
              <a:t>flexible (more general) design and algorithms</a:t>
            </a:r>
          </a:p>
          <a:p>
            <a:pPr lvl="2"/>
            <a:r>
              <a:rPr lang="en-GB" dirty="0"/>
              <a:t>slower technical solution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77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2276872"/>
            <a:ext cx="4536503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 descr="jd+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4037" y="1487349"/>
            <a:ext cx="4824536" cy="4392488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4047108" cy="663575"/>
          </a:xfrm>
        </p:spPr>
        <p:txBody>
          <a:bodyPr>
            <a:normAutofit/>
          </a:bodyPr>
          <a:lstStyle/>
          <a:p>
            <a:r>
              <a:rPr lang="en-GB" dirty="0"/>
              <a:t>2 What is JD+ (I)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5" y="1340768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Rich graphical application (end-users)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0235" y="28702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Advanced Java toolkit for time series (SA) processing (IT-teams, researchers)</a:t>
            </a:r>
          </a:p>
        </p:txBody>
      </p:sp>
    </p:spTree>
    <p:extLst>
      <p:ext uri="{BB962C8B-B14F-4D97-AF65-F5344CB8AC3E}">
        <p14:creationId xmlns:p14="http://schemas.microsoft.com/office/powerpoint/2010/main" val="200608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B8488-74D8-4470-B0BC-B357638B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06" y="1268760"/>
            <a:ext cx="5811894" cy="48526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6D0FCD-23E8-4B1D-935D-DCEC3011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994122"/>
          </a:xfrm>
        </p:spPr>
        <p:txBody>
          <a:bodyPr>
            <a:normAutofit/>
          </a:bodyPr>
          <a:lstStyle/>
          <a:p>
            <a:r>
              <a:rPr lang="en-GB" sz="4000" dirty="0"/>
              <a:t>2 What</a:t>
            </a:r>
            <a:r>
              <a:rPr lang="en-GB" dirty="0"/>
              <a:t> is JD+ (II) ?</a:t>
            </a:r>
            <a:endParaRPr lang="fr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F12F8-D7C3-4CE0-A8A8-13A6685D17BD}"/>
              </a:ext>
            </a:extLst>
          </p:cNvPr>
          <p:cNvSpPr txBox="1"/>
          <p:nvPr/>
        </p:nvSpPr>
        <p:spPr>
          <a:xfrm>
            <a:off x="323528" y="300256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Call from R</a:t>
            </a:r>
          </a:p>
        </p:txBody>
      </p:sp>
    </p:spTree>
    <p:extLst>
      <p:ext uri="{BB962C8B-B14F-4D97-AF65-F5344CB8AC3E}">
        <p14:creationId xmlns:p14="http://schemas.microsoft.com/office/powerpoint/2010/main" val="38444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BD57-82CA-4D5E-BF50-CEA988E2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994122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2 What</a:t>
            </a:r>
            <a:r>
              <a:rPr lang="en-GB" dirty="0"/>
              <a:t> is JD+ (III) ?</a:t>
            </a:r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B829F-2D5A-482C-96CF-9DF99939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1268760"/>
            <a:ext cx="7740352" cy="5010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46BE7-819D-4051-A908-DA929752F22C}"/>
              </a:ext>
            </a:extLst>
          </p:cNvPr>
          <p:cNvSpPr txBox="1"/>
          <p:nvPr/>
        </p:nvSpPr>
        <p:spPr>
          <a:xfrm>
            <a:off x="4870376" y="771471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Use of the WEB service</a:t>
            </a:r>
          </a:p>
        </p:txBody>
      </p:sp>
    </p:spTree>
    <p:extLst>
      <p:ext uri="{BB962C8B-B14F-4D97-AF65-F5344CB8AC3E}">
        <p14:creationId xmlns:p14="http://schemas.microsoft.com/office/powerpoint/2010/main" val="459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84163"/>
            <a:ext cx="3975100" cy="663575"/>
          </a:xfrm>
        </p:spPr>
        <p:txBody>
          <a:bodyPr>
            <a:normAutofit/>
          </a:bodyPr>
          <a:lstStyle/>
          <a:p>
            <a:r>
              <a:rPr lang="en-GB" dirty="0"/>
              <a:t>2 What is JD+ ? (IV)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1254021"/>
            <a:ext cx="24837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Open Source project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(EUPL license)</a:t>
            </a:r>
          </a:p>
          <a:p>
            <a:endParaRPr lang="en-GB" sz="2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Supported by 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Eurostat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Developers: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NBB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Bundesbank</a:t>
            </a: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Originally based on: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Tramo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-Seats (BDE)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X12-Arima (USCB)</a:t>
            </a:r>
          </a:p>
          <a:p>
            <a:pPr lvl="1">
              <a:buFont typeface="Arial" pitchFamily="34" charset="0"/>
              <a:buChar char="•"/>
            </a:pPr>
            <a:endParaRPr lang="en-GB" sz="1800" dirty="0">
              <a:solidFill>
                <a:schemeClr val="accent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8222"/>
            <a:ext cx="5952660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59492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https://github.com/jdemetra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6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1869841" y="4544507"/>
            <a:ext cx="4597634" cy="17461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851943" y="1104194"/>
            <a:ext cx="4615532" cy="3386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3.1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50953" y="1604823"/>
            <a:ext cx="208823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800" dirty="0"/>
              <a:t>JTsToolkit</a:t>
            </a:r>
          </a:p>
          <a:p>
            <a:pPr algn="ctr"/>
            <a:r>
              <a:rPr lang="fr-BE" sz="1800" dirty="0"/>
              <a:t>Core algorithms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2250953" y="3067102"/>
            <a:ext cx="2088231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800" dirty="0"/>
              <a:t>Peripheral modules</a:t>
            </a:r>
            <a:endParaRPr lang="en-GB" sz="1800" dirty="0"/>
          </a:p>
        </p:txBody>
      </p:sp>
      <p:sp>
        <p:nvSpPr>
          <p:cNvPr id="5" name="Rectangle 4"/>
          <p:cNvSpPr/>
          <p:nvPr/>
        </p:nvSpPr>
        <p:spPr>
          <a:xfrm>
            <a:off x="107504" y="2920580"/>
            <a:ext cx="1368152" cy="792088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External</a:t>
            </a:r>
          </a:p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 flipV="1">
            <a:off x="1452933" y="3453066"/>
            <a:ext cx="798020" cy="1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50953" y="5089761"/>
            <a:ext cx="2088231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800" dirty="0"/>
              <a:t>JDemetra+ plug-ins</a:t>
            </a:r>
            <a:endParaRPr lang="en-GB" sz="1800" dirty="0"/>
          </a:p>
        </p:txBody>
      </p:sp>
      <p:sp>
        <p:nvSpPr>
          <p:cNvPr id="8" name="Rectangle 7"/>
          <p:cNvSpPr/>
          <p:nvPr/>
        </p:nvSpPr>
        <p:spPr>
          <a:xfrm>
            <a:off x="107504" y="5089761"/>
            <a:ext cx="1368152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NetBeans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1458013" y="5472997"/>
            <a:ext cx="792940" cy="12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7" idx="0"/>
            <a:endCxn id="4" idx="2"/>
          </p:cNvCxnSpPr>
          <p:nvPr/>
        </p:nvCxnSpPr>
        <p:spPr>
          <a:xfrm flipV="1">
            <a:off x="3295069" y="3859190"/>
            <a:ext cx="0" cy="12305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0"/>
            <a:endCxn id="3" idx="2"/>
          </p:cNvCxnSpPr>
          <p:nvPr/>
        </p:nvCxnSpPr>
        <p:spPr>
          <a:xfrm flipV="1">
            <a:off x="3295069" y="2612935"/>
            <a:ext cx="0" cy="454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stCxn id="7" idx="1"/>
            <a:endCxn id="3" idx="1"/>
          </p:cNvCxnSpPr>
          <p:nvPr/>
        </p:nvCxnSpPr>
        <p:spPr>
          <a:xfrm rot="10800000">
            <a:off x="2250953" y="2108879"/>
            <a:ext cx="12700" cy="337692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87503" y="2294329"/>
            <a:ext cx="1944216" cy="1008112"/>
          </a:xfrm>
          <a:prstGeom prst="rect">
            <a:avLst/>
          </a:prstGeom>
          <a:solidFill>
            <a:srgbClr val="EAE4E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house developments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7503" y="4977172"/>
            <a:ext cx="1760961" cy="880864"/>
          </a:xfrm>
          <a:prstGeom prst="rect">
            <a:avLst/>
          </a:prstGeom>
          <a:solidFill>
            <a:srgbClr val="EAE4E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Third party </a:t>
            </a:r>
          </a:p>
          <a:p>
            <a:pPr algn="ctr"/>
            <a:r>
              <a:rPr lang="fr-BE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plug-ins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14" idx="1"/>
            <a:endCxn id="51" idx="3"/>
          </p:cNvCxnSpPr>
          <p:nvPr/>
        </p:nvCxnSpPr>
        <p:spPr>
          <a:xfrm flipH="1" flipV="1">
            <a:off x="6467475" y="2797383"/>
            <a:ext cx="520028" cy="1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5" idx="1"/>
            <a:endCxn id="52" idx="3"/>
          </p:cNvCxnSpPr>
          <p:nvPr/>
        </p:nvCxnSpPr>
        <p:spPr>
          <a:xfrm flipH="1">
            <a:off x="6467475" y="5417604"/>
            <a:ext cx="520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90382" y="3762037"/>
            <a:ext cx="263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Jdemetra-core</a:t>
            </a:r>
            <a:endParaRPr lang="en-GB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0382" y="4573488"/>
            <a:ext cx="387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/>
              <a:t>Jdemetra-app</a:t>
            </a:r>
            <a:endParaRPr lang="en-GB" sz="2800" dirty="0"/>
          </a:p>
        </p:txBody>
      </p:sp>
      <p:sp>
        <p:nvSpPr>
          <p:cNvPr id="58" name="Rectangle 57"/>
          <p:cNvSpPr/>
          <p:nvPr/>
        </p:nvSpPr>
        <p:spPr>
          <a:xfrm>
            <a:off x="4571999" y="2249928"/>
            <a:ext cx="1484657" cy="948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BE" sz="1800" dirty="0">
                <a:solidFill>
                  <a:schemeClr val="bg1"/>
                </a:solidFill>
              </a:rPr>
              <a:t>Cruncher, R WEB service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60" name="Elbow Connector 59"/>
          <p:cNvCxnSpPr>
            <a:cxnSpLocks/>
            <a:stCxn id="58" idx="0"/>
            <a:endCxn id="3" idx="3"/>
          </p:cNvCxnSpPr>
          <p:nvPr/>
        </p:nvCxnSpPr>
        <p:spPr bwMode="auto">
          <a:xfrm rot="16200000" flipV="1">
            <a:off x="4756233" y="1691832"/>
            <a:ext cx="141049" cy="97514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58" idx="2"/>
            <a:endCxn id="4" idx="3"/>
          </p:cNvCxnSpPr>
          <p:nvPr/>
        </p:nvCxnSpPr>
        <p:spPr bwMode="auto">
          <a:xfrm rot="5400000">
            <a:off x="4694520" y="2843338"/>
            <a:ext cx="264472" cy="975144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3" grpId="0" animBg="1"/>
      <p:bldP spid="4" grpId="0" animBg="1"/>
      <p:bldP spid="5" grpId="0" animBg="1"/>
      <p:bldP spid="7" grpId="0" animBg="1"/>
      <p:bldP spid="8" grpId="0" animBg="1"/>
      <p:bldP spid="14" grpId="0" animBg="1"/>
      <p:bldP spid="15" grpId="0" animBg="1"/>
      <p:bldP spid="19" grpId="0"/>
      <p:bldP spid="20" grpId="0"/>
      <p:bldP spid="58" grpId="0" animBg="1"/>
    </p:bldLst>
  </p:timing>
</p:sld>
</file>

<file path=ppt/theme/theme1.xml><?xml version="1.0" encoding="utf-8"?>
<a:theme xmlns:a="http://schemas.openxmlformats.org/drawingml/2006/main" name="R&amp;D 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R&amp;D Presentation</Template>
  <TotalTime>398</TotalTime>
  <Words>619</Words>
  <Application>Microsoft Office PowerPoint</Application>
  <PresentationFormat>On-screen Show (4:3)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R&amp;D Presentation</vt:lpstr>
      <vt:lpstr>JDemetra+ </vt:lpstr>
      <vt:lpstr>Outline</vt:lpstr>
      <vt:lpstr>1.1 General Objectives</vt:lpstr>
      <vt:lpstr>1.2 Objectives for SA</vt:lpstr>
      <vt:lpstr>2 What is JD+ (I) ?</vt:lpstr>
      <vt:lpstr>2 What is JD+ (II) ?</vt:lpstr>
      <vt:lpstr>2 What is JD+ (III) ?</vt:lpstr>
      <vt:lpstr>2 What is JD+ ? (IV)</vt:lpstr>
      <vt:lpstr>3.1 Architecture</vt:lpstr>
      <vt:lpstr>3.2 Algorithmic libraries (jtstoolkit…)</vt:lpstr>
      <vt:lpstr>4.1 SA methods</vt:lpstr>
      <vt:lpstr>4.1 SA methods</vt:lpstr>
      <vt:lpstr>4.2 OO-Design of JD+</vt:lpstr>
      <vt:lpstr>4.3 Common presentation tools</vt:lpstr>
      <vt:lpstr>4.4 Common (non parametric) diagnostics</vt:lpstr>
      <vt:lpstr>4.5 Common regression model</vt:lpstr>
      <vt:lpstr>4.6 Common estimation methods</vt:lpstr>
      <vt:lpstr>5. Next challenges (JD+ 3.0…)</vt:lpstr>
      <vt:lpstr>5. Next challenges (cont.)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expandable seasonal adjustment framework of JDemetra+</dc:title>
  <dc:creator>Palate Jean</dc:creator>
  <cp:lastModifiedBy>Palate Jean</cp:lastModifiedBy>
  <cp:revision>45</cp:revision>
  <cp:lastPrinted>2016-10-13T13:09:14Z</cp:lastPrinted>
  <dcterms:created xsi:type="dcterms:W3CDTF">2016-10-13T08:17:28Z</dcterms:created>
  <dcterms:modified xsi:type="dcterms:W3CDTF">2018-09-14T07:58:19Z</dcterms:modified>
</cp:coreProperties>
</file>