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1" r:id="rId4"/>
    <p:sldId id="262" r:id="rId5"/>
    <p:sldId id="257" r:id="rId6"/>
    <p:sldId id="260" r:id="rId7"/>
    <p:sldId id="258" r:id="rId8"/>
    <p:sldId id="263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5" autoAdjust="0"/>
  </p:normalViewPr>
  <p:slideViewPr>
    <p:cSldViewPr>
      <p:cViewPr varScale="1">
        <p:scale>
          <a:sx n="100" d="100"/>
          <a:sy n="100" d="100"/>
        </p:scale>
        <p:origin x="2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10085-6DD0-4F6D-AFC7-7D9B2E62C120}" type="datetimeFigureOut">
              <a:rPr lang="fr-BE" smtClean="0"/>
              <a:t>09-09-19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9DDE1-0E02-4A1B-9F47-F093B161B9F5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43276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9DDE1-0E02-4A1B-9F47-F093B161B9F5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60573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10-12/9/2019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ESTP Training. JD+ SA Decomposition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pPr/>
              <a:t>‹#›</a:t>
            </a:fld>
            <a:r>
              <a:rPr lang="en-US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271862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10-12/9/2019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SA Decomposition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3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10-12/9/2019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SA Decomposition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2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10-12/9/2019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SA Decomposition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549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10-12/9/2019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SA Decomposition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0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10-12/9/2019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SA Decomposition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6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10-12/9/2019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SA Decomposition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0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10-12/9/2019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SA Decomposition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10-12/9/2019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SA Decomposition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1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10-12/9/2019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SA Decomposition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10-12/9/2019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SA Decomposition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9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10-12/9/2019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ESTP Training. JD+ SA Decomposition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CDA0C-01AE-4E2F-8829-AAF8EAAF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0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JD+ for </a:t>
            </a:r>
            <a:r>
              <a:rPr lang="fr-BE" dirty="0" err="1"/>
              <a:t>advanced</a:t>
            </a:r>
            <a:r>
              <a:rPr lang="fr-BE" dirty="0"/>
              <a:t> </a:t>
            </a:r>
            <a:r>
              <a:rPr lang="fr-BE" dirty="0" err="1"/>
              <a:t>users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fr-BE" dirty="0" err="1"/>
              <a:t>Decomposition</a:t>
            </a:r>
            <a:r>
              <a:rPr lang="fr-BE" dirty="0"/>
              <a:t> </a:t>
            </a:r>
            <a:r>
              <a:rPr lang="fr-BE" dirty="0" err="1"/>
              <a:t>models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10-12/9/2019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ESTP Training. JD+ SA Decomposition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27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Usual</a:t>
            </a:r>
            <a:r>
              <a:rPr lang="fr-BE" dirty="0"/>
              <a:t> SA </a:t>
            </a:r>
            <a:r>
              <a:rPr lang="fr-BE" dirty="0" err="1"/>
              <a:t>decomposition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BE" i="1" dirty="0"/>
                  <a:t>Additive case:</a:t>
                </a: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latin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𝑠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latin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𝑠𝑎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fr-BE" b="0" i="1" smtClean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latin typeface="Cambria Math"/>
                        </a:rPr>
                        <m:t>𝑠𝑎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fr-BE" b="0" i="1" smtClean="0">
                          <a:latin typeface="Cambria Math"/>
                        </a:rPr>
                        <m:t>𝑡</m:t>
                      </m:r>
                      <m:r>
                        <a:rPr lang="en-US" i="1" smtClean="0">
                          <a:latin typeface="Cambria Math"/>
                        </a:rPr>
                        <m:t>+</m:t>
                      </m:r>
                      <m:r>
                        <a:rPr lang="fr-BE" b="0" i="1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  <a:p>
                <a:r>
                  <a:rPr lang="fr-BE" i="1" dirty="0"/>
                  <a:t>Multiplicative case:</a:t>
                </a: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latin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𝑠</m:t>
                      </m:r>
                      <m:r>
                        <a:rPr lang="en-US" i="1" smtClean="0">
                          <a:latin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 smtClean="0">
                          <a:latin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latin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𝑠𝑎</m:t>
                      </m:r>
                      <m:r>
                        <a:rPr lang="en-US" i="1" smtClean="0">
                          <a:latin typeface="Cambria Math"/>
                        </a:rPr>
                        <m:t>∙</m:t>
                      </m:r>
                      <m:r>
                        <a:rPr lang="fr-BE" b="0" i="1" smtClean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latin typeface="Cambria Math"/>
                        </a:rPr>
                        <m:t>𝑠𝑎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fr-BE" b="0" i="1" smtClean="0">
                          <a:latin typeface="Cambria Math"/>
                        </a:rPr>
                        <m:t>𝑡</m:t>
                      </m:r>
                      <m:r>
                        <a:rPr lang="en-US" i="1" smtClean="0">
                          <a:latin typeface="Cambria Math"/>
                        </a:rPr>
                        <m:t>∙</m:t>
                      </m:r>
                      <m:r>
                        <a:rPr lang="fr-BE" b="0" i="1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fr-BE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10-12/9/2019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SA Decomposition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78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12" y="908720"/>
            <a:ext cx="8462269" cy="1700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19672" y="447110"/>
            <a:ext cx="1484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Volatile </a:t>
            </a:r>
            <a:r>
              <a:rPr lang="fr-BE" dirty="0" err="1"/>
              <a:t>series</a:t>
            </a:r>
            <a:endParaRPr lang="en-US" dirty="0"/>
          </a:p>
        </p:txBody>
      </p:sp>
      <p:sp>
        <p:nvSpPr>
          <p:cNvPr id="3" name="Down Arrow 2"/>
          <p:cNvSpPr/>
          <p:nvPr/>
        </p:nvSpPr>
        <p:spPr>
          <a:xfrm>
            <a:off x="3300245" y="2791355"/>
            <a:ext cx="331996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23594" y="4071671"/>
            <a:ext cx="342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Volatile </a:t>
            </a:r>
            <a:r>
              <a:rPr lang="fr-BE" dirty="0" err="1"/>
              <a:t>seasonally</a:t>
            </a:r>
            <a:r>
              <a:rPr lang="fr-BE" dirty="0"/>
              <a:t> </a:t>
            </a:r>
            <a:r>
              <a:rPr lang="fr-BE" dirty="0" err="1"/>
              <a:t>adjusted</a:t>
            </a:r>
            <a:r>
              <a:rPr lang="fr-BE" dirty="0"/>
              <a:t> </a:t>
            </a:r>
            <a:r>
              <a:rPr lang="fr-BE" dirty="0" err="1"/>
              <a:t>series</a:t>
            </a:r>
            <a:r>
              <a:rPr lang="fr-BE" dirty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04049" y="2879648"/>
            <a:ext cx="382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Stable trend and </a:t>
            </a:r>
            <a:r>
              <a:rPr lang="fr-BE" dirty="0" err="1"/>
              <a:t>seasonal</a:t>
            </a:r>
            <a:r>
              <a:rPr lang="fr-BE" dirty="0"/>
              <a:t> components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12" y="4581128"/>
            <a:ext cx="3775677" cy="1250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9" y="4581128"/>
            <a:ext cx="3823354" cy="1250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9" y="3302765"/>
            <a:ext cx="3823354" cy="113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10-12/9/2019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SA Decomposition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30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Two-steps</a:t>
            </a:r>
            <a:r>
              <a:rPr lang="fr-BE" dirty="0"/>
              <a:t> </a:t>
            </a:r>
            <a:r>
              <a:rPr lang="fr-BE" dirty="0" err="1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Identification of </a:t>
            </a:r>
            <a:r>
              <a:rPr lang="fr-BE" dirty="0" err="1"/>
              <a:t>deterministic</a:t>
            </a:r>
            <a:r>
              <a:rPr lang="fr-BE" dirty="0"/>
              <a:t> </a:t>
            </a:r>
            <a:r>
              <a:rPr lang="fr-BE" dirty="0" err="1"/>
              <a:t>effects</a:t>
            </a:r>
            <a:endParaRPr lang="fr-BE" dirty="0"/>
          </a:p>
          <a:p>
            <a:pPr lvl="1"/>
            <a:r>
              <a:rPr lang="fr-BE" dirty="0" err="1"/>
              <a:t>Regression</a:t>
            </a:r>
            <a:r>
              <a:rPr lang="fr-BE" dirty="0"/>
              <a:t> </a:t>
            </a:r>
            <a:r>
              <a:rPr lang="fr-BE" dirty="0" err="1"/>
              <a:t>models</a:t>
            </a:r>
            <a:r>
              <a:rPr lang="fr-BE" dirty="0"/>
              <a:t> (</a:t>
            </a:r>
            <a:r>
              <a:rPr lang="fr-BE" dirty="0" err="1"/>
              <a:t>RegArima</a:t>
            </a:r>
            <a:r>
              <a:rPr lang="fr-BE" dirty="0"/>
              <a:t>…)</a:t>
            </a:r>
          </a:p>
          <a:p>
            <a:r>
              <a:rPr lang="fr-BE" dirty="0" err="1"/>
              <a:t>Decomposition</a:t>
            </a:r>
            <a:r>
              <a:rPr lang="fr-BE" dirty="0"/>
              <a:t> of the « </a:t>
            </a:r>
            <a:r>
              <a:rPr lang="fr-BE" dirty="0" err="1"/>
              <a:t>linearized</a:t>
            </a:r>
            <a:r>
              <a:rPr lang="fr-BE" dirty="0"/>
              <a:t> » </a:t>
            </a:r>
            <a:r>
              <a:rPr lang="fr-BE" dirty="0" err="1"/>
              <a:t>series</a:t>
            </a:r>
            <a:endParaRPr lang="fr-BE" dirty="0"/>
          </a:p>
          <a:p>
            <a:pPr lvl="1"/>
            <a:r>
              <a:rPr lang="fr-BE" dirty="0"/>
              <a:t>Model-</a:t>
            </a:r>
            <a:r>
              <a:rPr lang="fr-BE" dirty="0" err="1"/>
              <a:t>based</a:t>
            </a:r>
            <a:r>
              <a:rPr lang="fr-BE" dirty="0"/>
              <a:t> </a:t>
            </a:r>
            <a:r>
              <a:rPr lang="fr-BE" dirty="0" err="1"/>
              <a:t>decomposition</a:t>
            </a:r>
            <a:endParaRPr lang="fr-BE" dirty="0"/>
          </a:p>
          <a:p>
            <a:pPr lvl="1"/>
            <a:r>
              <a:rPr lang="fr-BE" dirty="0" err="1"/>
              <a:t>Pre-defined</a:t>
            </a:r>
            <a:r>
              <a:rPr lang="fr-BE" dirty="0"/>
              <a:t> </a:t>
            </a:r>
            <a:r>
              <a:rPr lang="fr-BE" dirty="0" err="1"/>
              <a:t>filters</a:t>
            </a:r>
            <a:endParaRPr lang="fr-BE" dirty="0"/>
          </a:p>
          <a:p>
            <a:endParaRPr lang="fr-BE" dirty="0"/>
          </a:p>
          <a:p>
            <a:r>
              <a:rPr lang="fr-BE" dirty="0" err="1"/>
              <a:t>Examples</a:t>
            </a:r>
            <a:endParaRPr lang="fr-BE" dirty="0"/>
          </a:p>
          <a:p>
            <a:pPr lvl="1"/>
            <a:r>
              <a:rPr lang="fr-BE" dirty="0" err="1"/>
              <a:t>Tramo-Seats</a:t>
            </a:r>
            <a:r>
              <a:rPr lang="fr-BE" dirty="0"/>
              <a:t>, X12-Arima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10-12/9/2019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SA Decomposition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62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Regression</a:t>
            </a:r>
            <a:r>
              <a:rPr lang="fr-BE" dirty="0"/>
              <a:t> model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fr-BE" i="1" dirty="0"/>
                  <a:t>Additive case:</a:t>
                </a: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𝛼</m:t>
                      </m:r>
                      <m:r>
                        <a:rPr lang="en-US" i="1">
                          <a:latin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</a:rPr>
                        <m:t>𝑐𝑎𝑙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𝛽</m:t>
                      </m:r>
                      <m:r>
                        <a:rPr lang="en-US" i="1">
                          <a:latin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</a:rPr>
                        <m:t>𝑜𝑢𝑡</m:t>
                      </m:r>
                      <m:r>
                        <a:rPr lang="en-US" i="1">
                          <a:latin typeface="Cambria Math"/>
                        </a:rPr>
                        <m:t>+ </m:t>
                      </m:r>
                      <m:r>
                        <a:rPr lang="en-US" i="1">
                          <a:latin typeface="Cambria Math"/>
                        </a:rPr>
                        <m:t>𝛾</m:t>
                      </m:r>
                      <m:r>
                        <a:rPr lang="en-US" i="1">
                          <a:latin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</a:rPr>
                        <m:t>𝑟𝑒𝑔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  <a:p>
                <a:r>
                  <a:rPr lang="fr-BE" i="1" dirty="0"/>
                  <a:t>Multiplicative case:</a:t>
                </a: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/>
                            </a:rPr>
                            <m:t>𝑙𝑛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𝑙𝑝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𝛼</m:t>
                      </m:r>
                      <m:r>
                        <a:rPr lang="en-US" i="1">
                          <a:latin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</a:rPr>
                        <m:t>𝑐𝑎𝑙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𝛽</m:t>
                      </m:r>
                      <m:r>
                        <a:rPr lang="en-US" i="1">
                          <a:latin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</a:rPr>
                        <m:t>𝑜𝑢𝑡</m:t>
                      </m:r>
                      <m:r>
                        <a:rPr lang="en-US" i="1">
                          <a:latin typeface="Cambria Math"/>
                        </a:rPr>
                        <m:t>+ </m:t>
                      </m:r>
                      <m:r>
                        <a:rPr lang="en-US" i="1">
                          <a:latin typeface="Cambria Math"/>
                        </a:rPr>
                        <m:t>𝛾</m:t>
                      </m:r>
                      <m:r>
                        <a:rPr lang="en-US" i="1">
                          <a:latin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</a:rPr>
                        <m:t>𝑟𝑒𝑔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  <a:p>
                <a:endParaRPr lang="fr-BE" dirty="0"/>
              </a:p>
              <a:p>
                <a:endParaRPr lang="fr-BE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𝑐𝑎𝑙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𝑡𝑑𝑒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𝑒𝑒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𝑜𝑚h𝑒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𝑜𝑢𝑡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𝑜𝑢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𝑜𝑢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𝑜𝑢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𝑟𝑒𝑔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𝑠𝑎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𝜇</m:t>
                    </m:r>
                    <m:r>
                      <a:rPr lang="fr-BE" b="0" i="1" smtClean="0">
                        <a:latin typeface="Cambria Math"/>
                      </a:rPr>
                      <m:t>="</m:t>
                    </m:r>
                    <m:r>
                      <a:rPr lang="fr-BE" b="0" i="1" smtClean="0">
                        <a:latin typeface="Cambria Math"/>
                      </a:rPr>
                      <m:t>𝑙𝑖𝑛𝑒𝑎𝑟𝑖𝑧𝑒𝑑</m:t>
                    </m:r>
                    <m:r>
                      <a:rPr lang="fr-BE" b="0" i="1" smtClean="0">
                        <a:latin typeface="Cambria Math"/>
                      </a:rPr>
                      <m:t> </m:t>
                    </m:r>
                    <m:r>
                      <a:rPr lang="fr-BE" b="0" i="1" smtClean="0">
                        <a:latin typeface="Cambria Math"/>
                      </a:rPr>
                      <m:t>𝑠𝑒𝑟𝑖𝑒𝑠</m:t>
                    </m:r>
                    <m:r>
                      <a:rPr lang="fr-BE" b="0" i="1" smtClean="0">
                        <a:latin typeface="Cambria Math"/>
                      </a:rPr>
                      <m:t>"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10-12/9/2019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SA Decomposition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69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fr-BE" dirty="0"/>
              <a:t>Handling of the </a:t>
            </a:r>
            <a:r>
              <a:rPr lang="fr-BE" dirty="0" err="1"/>
              <a:t>regression</a:t>
            </a:r>
            <a:r>
              <a:rPr lang="fr-BE" dirty="0"/>
              <a:t> variables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2107929"/>
              </p:ext>
            </p:extLst>
          </p:nvPr>
        </p:nvGraphicFramePr>
        <p:xfrm>
          <a:off x="395536" y="1052728"/>
          <a:ext cx="8229599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8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8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43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9536">
                <a:tc>
                  <a:txBody>
                    <a:bodyPr/>
                    <a:lstStyle/>
                    <a:p>
                      <a:r>
                        <a:rPr lang="fr-BE" sz="1600" dirty="0"/>
                        <a:t>Code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Description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 err="1"/>
                        <a:t>Y_lin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/>
                        <a:t>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/>
                        <a:t>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/>
                        <a:t>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/>
                        <a:t>SA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536">
                <a:tc>
                  <a:txBody>
                    <a:bodyPr/>
                    <a:lstStyle/>
                    <a:p>
                      <a:r>
                        <a:rPr lang="fr-BE" sz="1600" dirty="0" err="1"/>
                        <a:t>tde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Trading </a:t>
                      </a:r>
                      <a:r>
                        <a:rPr lang="fr-BE" sz="1600" dirty="0" err="1"/>
                        <a:t>days</a:t>
                      </a:r>
                      <a:r>
                        <a:rPr lang="fr-BE" sz="1600" dirty="0"/>
                        <a:t>  (default,</a:t>
                      </a:r>
                      <a:r>
                        <a:rPr lang="fr-BE" sz="1600" baseline="0" dirty="0"/>
                        <a:t> </a:t>
                      </a:r>
                      <a:r>
                        <a:rPr lang="fr-BE" sz="1600" baseline="0" dirty="0" err="1"/>
                        <a:t>holidays</a:t>
                      </a:r>
                      <a:r>
                        <a:rPr lang="fr-BE" sz="1600" baseline="0" dirty="0"/>
                        <a:t>, user-</a:t>
                      </a:r>
                      <a:r>
                        <a:rPr lang="fr-BE" sz="1600" baseline="0" dirty="0" err="1"/>
                        <a:t>defined</a:t>
                      </a:r>
                      <a:r>
                        <a:rPr lang="fr-BE" sz="1600" baseline="0" dirty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/>
                        <a:t>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/>
                        <a:t>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536">
                <a:tc>
                  <a:txBody>
                    <a:bodyPr/>
                    <a:lstStyle/>
                    <a:p>
                      <a:r>
                        <a:rPr lang="fr-BE" sz="1600" dirty="0" err="1"/>
                        <a:t>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Easter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/>
                        <a:t>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/>
                        <a:t>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536">
                <a:tc>
                  <a:txBody>
                    <a:bodyPr/>
                    <a:lstStyle/>
                    <a:p>
                      <a:r>
                        <a:rPr lang="fr-BE" sz="1600" dirty="0" err="1"/>
                        <a:t>omhe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Other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moving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holidays</a:t>
                      </a:r>
                      <a:r>
                        <a:rPr lang="fr-BE" sz="1600" dirty="0"/>
                        <a:t> (TODO: Ramadan…)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/>
                        <a:t>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/>
                        <a:t>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53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536">
                <a:tc>
                  <a:txBody>
                    <a:bodyPr/>
                    <a:lstStyle/>
                    <a:p>
                      <a:r>
                        <a:rPr lang="fr-BE" sz="1600" dirty="0"/>
                        <a:t>AO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Additive </a:t>
                      </a:r>
                      <a:r>
                        <a:rPr lang="fr-BE" sz="1600" dirty="0" err="1"/>
                        <a:t>outlier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/>
                        <a:t>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/>
                        <a:t>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/>
                        <a:t>x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536">
                <a:tc>
                  <a:txBody>
                    <a:bodyPr/>
                    <a:lstStyle/>
                    <a:p>
                      <a:r>
                        <a:rPr lang="fr-BE" sz="1600" dirty="0"/>
                        <a:t>TC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Transitory</a:t>
                      </a:r>
                      <a:r>
                        <a:rPr lang="fr-BE" sz="1600" dirty="0"/>
                        <a:t> change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/>
                        <a:t>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/>
                        <a:t>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/>
                        <a:t>x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536">
                <a:tc>
                  <a:txBody>
                    <a:bodyPr/>
                    <a:lstStyle/>
                    <a:p>
                      <a:r>
                        <a:rPr lang="fr-BE" sz="1600" dirty="0"/>
                        <a:t>LS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Level</a:t>
                      </a:r>
                      <a:r>
                        <a:rPr lang="fr-BE" sz="1600" dirty="0"/>
                        <a:t> shift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/>
                        <a:t>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/>
                        <a:t>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/>
                        <a:t>x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536">
                <a:tc>
                  <a:txBody>
                    <a:bodyPr/>
                    <a:lstStyle/>
                    <a:p>
                      <a:r>
                        <a:rPr lang="fr-BE" sz="1600" dirty="0"/>
                        <a:t>SO, SLS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Seasonal </a:t>
                      </a:r>
                      <a:r>
                        <a:rPr lang="fr-BE" sz="1600" dirty="0" err="1"/>
                        <a:t>outlier</a:t>
                      </a:r>
                      <a:r>
                        <a:rPr lang="fr-BE" sz="1600" dirty="0"/>
                        <a:t> / </a:t>
                      </a:r>
                      <a:r>
                        <a:rPr lang="fr-BE" sz="1600" dirty="0" err="1"/>
                        <a:t>seasonal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level</a:t>
                      </a:r>
                      <a:r>
                        <a:rPr lang="fr-BE" sz="1600" dirty="0"/>
                        <a:t> shift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/>
                        <a:t>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/>
                        <a:t>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53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9536">
                <a:tc>
                  <a:txBody>
                    <a:bodyPr/>
                    <a:lstStyle/>
                    <a:p>
                      <a:r>
                        <a:rPr lang="fr-BE" sz="1600" dirty="0" err="1"/>
                        <a:t>Reg_i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600" dirty="0" err="1"/>
                        <a:t>Regression</a:t>
                      </a:r>
                      <a:r>
                        <a:rPr lang="fr-BE" sz="1600" baseline="0" dirty="0"/>
                        <a:t> variables </a:t>
                      </a:r>
                      <a:r>
                        <a:rPr lang="fr-BE" sz="1600" baseline="0" dirty="0" err="1"/>
                        <a:t>allocated</a:t>
                      </a:r>
                      <a:r>
                        <a:rPr lang="fr-BE" sz="1600" baseline="0" dirty="0"/>
                        <a:t> to </a:t>
                      </a:r>
                      <a:r>
                        <a:rPr lang="fr-BE" sz="1600" baseline="0" dirty="0" err="1"/>
                        <a:t>irregular</a:t>
                      </a:r>
                      <a:r>
                        <a:rPr lang="fr-BE" sz="1600" baseline="0" dirty="0"/>
                        <a:t>, IV (p)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/>
                        <a:t>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/>
                        <a:t>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/>
                        <a:t>x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9536">
                <a:tc>
                  <a:txBody>
                    <a:bodyPr/>
                    <a:lstStyle/>
                    <a:p>
                      <a:r>
                        <a:rPr lang="fr-BE" sz="1600" dirty="0" err="1"/>
                        <a:t>Reg_t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600" dirty="0" err="1"/>
                        <a:t>Regression</a:t>
                      </a:r>
                      <a:r>
                        <a:rPr lang="fr-BE" sz="1600" baseline="0" dirty="0"/>
                        <a:t> variables </a:t>
                      </a:r>
                      <a:r>
                        <a:rPr lang="fr-BE" sz="1600" baseline="0" dirty="0" err="1"/>
                        <a:t>allocated</a:t>
                      </a:r>
                      <a:r>
                        <a:rPr lang="fr-BE" sz="1600" baseline="0" dirty="0"/>
                        <a:t> to trend, </a:t>
                      </a:r>
                      <a:r>
                        <a:rPr lang="fr-BE" sz="1600" baseline="0" dirty="0" err="1"/>
                        <a:t>ramps</a:t>
                      </a:r>
                      <a:r>
                        <a:rPr lang="fr-BE" sz="1600" baseline="0" dirty="0"/>
                        <a:t>, IV (p)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/>
                        <a:t>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/>
                        <a:t>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/>
                        <a:t>x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9536">
                <a:tc>
                  <a:txBody>
                    <a:bodyPr/>
                    <a:lstStyle/>
                    <a:p>
                      <a:r>
                        <a:rPr lang="fr-BE" sz="1600" dirty="0" err="1"/>
                        <a:t>Reg_s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600" dirty="0" err="1"/>
                        <a:t>Regression</a:t>
                      </a:r>
                      <a:r>
                        <a:rPr lang="fr-BE" sz="1600" baseline="0" dirty="0"/>
                        <a:t> variables </a:t>
                      </a:r>
                      <a:r>
                        <a:rPr lang="fr-BE" sz="1600" baseline="0" dirty="0" err="1"/>
                        <a:t>allocated</a:t>
                      </a:r>
                      <a:r>
                        <a:rPr lang="fr-BE" sz="1600" baseline="0" dirty="0"/>
                        <a:t> to </a:t>
                      </a:r>
                      <a:r>
                        <a:rPr lang="fr-BE" sz="1600" baseline="0" dirty="0" err="1"/>
                        <a:t>seasonal</a:t>
                      </a:r>
                      <a:r>
                        <a:rPr lang="fr-BE" sz="1600" baseline="0" dirty="0"/>
                        <a:t>, IV (p)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/>
                        <a:t>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9536">
                <a:tc>
                  <a:txBody>
                    <a:bodyPr/>
                    <a:lstStyle/>
                    <a:p>
                      <a:r>
                        <a:rPr lang="fr-BE" sz="1600" dirty="0" err="1"/>
                        <a:t>Reg_sa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600" dirty="0" err="1"/>
                        <a:t>Regression</a:t>
                      </a:r>
                      <a:r>
                        <a:rPr lang="fr-BE" sz="1600" baseline="0" dirty="0"/>
                        <a:t> variables </a:t>
                      </a:r>
                      <a:r>
                        <a:rPr lang="fr-BE" sz="1600" baseline="0" dirty="0" err="1"/>
                        <a:t>allocated</a:t>
                      </a:r>
                      <a:r>
                        <a:rPr lang="fr-BE" sz="1600" baseline="0" dirty="0"/>
                        <a:t> to </a:t>
                      </a:r>
                      <a:r>
                        <a:rPr lang="fr-BE" sz="1600" baseline="0" dirty="0" err="1"/>
                        <a:t>seas</a:t>
                      </a:r>
                      <a:r>
                        <a:rPr lang="fr-BE" sz="1600" baseline="0" dirty="0"/>
                        <a:t>.</a:t>
                      </a:r>
                      <a:r>
                        <a:rPr lang="en-US" sz="1600" baseline="0" dirty="0"/>
                        <a:t> adjusted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/>
                        <a:t>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/>
                        <a:t>x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9536">
                <a:tc>
                  <a:txBody>
                    <a:bodyPr/>
                    <a:lstStyle/>
                    <a:p>
                      <a:r>
                        <a:rPr lang="fr-BE" sz="1600" dirty="0" err="1"/>
                        <a:t>Reg_y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600" dirty="0" err="1"/>
                        <a:t>Regression</a:t>
                      </a:r>
                      <a:r>
                        <a:rPr lang="fr-BE" sz="1600" baseline="0" dirty="0"/>
                        <a:t> variables </a:t>
                      </a:r>
                      <a:r>
                        <a:rPr lang="fr-BE" sz="1600" baseline="0" dirty="0" err="1"/>
                        <a:t>removed</a:t>
                      </a:r>
                      <a:r>
                        <a:rPr lang="fr-BE" sz="1600" baseline="0" dirty="0"/>
                        <a:t> </a:t>
                      </a:r>
                      <a:r>
                        <a:rPr lang="fr-BE" sz="1600" baseline="0" dirty="0" err="1"/>
                        <a:t>before</a:t>
                      </a:r>
                      <a:r>
                        <a:rPr lang="fr-BE" sz="1600" baseline="0" dirty="0"/>
                        <a:t> </a:t>
                      </a:r>
                      <a:r>
                        <a:rPr lang="fr-BE" sz="1600" baseline="0" dirty="0" err="1"/>
                        <a:t>decomp</a:t>
                      </a:r>
                      <a:r>
                        <a:rPr lang="fr-BE" sz="1600" baseline="0" dirty="0"/>
                        <a:t>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9536">
                <a:tc>
                  <a:txBody>
                    <a:bodyPr/>
                    <a:lstStyle/>
                    <a:p>
                      <a:r>
                        <a:rPr lang="fr-BE" sz="1600" dirty="0" err="1"/>
                        <a:t>Reg_u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/>
                        <a:t>Regression</a:t>
                      </a:r>
                      <a:r>
                        <a:rPr lang="en-US" sz="1600" baseline="0" noProof="0" dirty="0"/>
                        <a:t> variables unallocated to a component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/>
                        <a:t>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/>
                        <a:t>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/>
                        <a:t>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/>
                        <a:t>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/>
                        <a:t>p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27584" y="6453336"/>
            <a:ext cx="42792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1400" dirty="0"/>
              <a:t>IV (p) stands for intervention variables (</a:t>
            </a:r>
            <a:r>
              <a:rPr lang="fr-BE" sz="1400" dirty="0" err="1"/>
              <a:t>partially</a:t>
            </a:r>
            <a:r>
              <a:rPr lang="fr-BE" sz="1400" dirty="0"/>
              <a:t>)</a:t>
            </a:r>
            <a:endParaRPr lang="en-US" sz="1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10-12/9/2019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SA Decomposition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37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Decomposition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Additive case: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</a:rPr>
                        <m:t>𝑟𝑒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𝜇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𝑐𝑚𝑝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𝑐𝑚𝑝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𝑐𝑚𝑝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𝑐𝑚𝑝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Multiplicative case: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</a:rPr>
                        <m:t>𝑟𝑒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𝜇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𝑙𝑖𝑛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𝑙𝑖𝑛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𝑙𝑖𝑛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𝑙𝑖𝑛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𝑒𝑥𝑝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∙</m:t>
                          </m:r>
                          <m:r>
                            <a:rPr lang="en-US" i="1">
                              <a:latin typeface="Cambria Math"/>
                            </a:rPr>
                            <m:t>𝑟𝑒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𝑐𝑚𝑝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𝑐𝑚𝑝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𝑐𝑚𝑝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𝑐𝑚𝑝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10-12/9/2019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SA Decomposition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fr-BE" dirty="0"/>
              <a:t>Final </a:t>
            </a:r>
            <a:r>
              <a:rPr lang="fr-BE" dirty="0" err="1"/>
              <a:t>decomposition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196752"/>
                <a:ext cx="8856984" cy="5256584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b="1" dirty="0"/>
                  <a:t>Additive case: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𝑜𝑢𝑡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𝑟𝑒𝑔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𝑐𝑚𝑝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𝑐𝑎𝑙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𝑜𝑢𝑡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𝑟𝑒𝑔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𝑐𝑚𝑝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𝑜𝑢𝑡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𝑟𝑒𝑔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𝑐𝑚𝑝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𝑠𝑎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𝑟𝑒𝑔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𝑠𝑎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𝑟𝑒𝑔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𝑟𝑒𝑔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b="1" dirty="0"/>
                  <a:t>Multiplicative case: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𝑒𝑥𝑝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𝑜𝑢𝑡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∙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𝑟𝑒𝑔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𝑐𝑚𝑝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𝑒𝑥𝑝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𝑐𝑎𝑙</m:t>
                        </m:r>
                        <m:r>
                          <a:rPr lang="en-US" i="1">
                            <a:latin typeface="Cambria Math"/>
                          </a:rPr>
                          <m:t>∙</m:t>
                        </m:r>
                        <m:r>
                          <a:rPr lang="en-US" i="1">
                            <a:latin typeface="Cambria Math"/>
                          </a:rPr>
                          <m:t>𝑙𝑝</m:t>
                        </m:r>
                        <m:r>
                          <a:rPr lang="en-US" i="1">
                            <a:latin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𝑜𝑢𝑡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∙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𝑟𝑒𝑔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𝑐𝑚𝑝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𝑒𝑥𝑝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𝑐𝑎𝑙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𝑜𝑢𝑡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∙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𝑟𝑒𝑔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𝑐𝑚𝑝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𝑒𝑥𝑝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𝑜𝑢𝑡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∙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𝑟𝑒𝑔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𝑐𝑚𝑝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𝑠𝑎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∙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∙</m:t>
                    </m:r>
                    <m:r>
                      <a:rPr lang="en-US" i="1">
                        <a:latin typeface="Cambria Math"/>
                      </a:rPr>
                      <m:t>𝑒𝑥𝑝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𝑟𝑒𝑔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𝑠𝑎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/</m:t>
                        </m:r>
                        <m:r>
                          <a:rPr lang="en-US" i="1">
                            <a:latin typeface="Cambria Math"/>
                          </a:rPr>
                          <m:t>𝑒𝑥𝑝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𝑟𝑒𝑔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/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/ </m:t>
                    </m:r>
                    <m:r>
                      <a:rPr lang="en-US" i="1">
                        <a:latin typeface="Cambria Math"/>
                      </a:rPr>
                      <m:t>𝑒𝑥𝑝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𝑟𝑒𝑔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∙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∙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ü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196752"/>
                <a:ext cx="8856984" cy="5256584"/>
              </a:xfrm>
              <a:blipFill>
                <a:blip r:embed="rId2"/>
                <a:stretch>
                  <a:fillRect l="-1032" t="-2086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10-12/9/2019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SA Decomposition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86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1430683"/>
            <a:ext cx="2880320" cy="1080120"/>
          </a:xfrm>
          <a:prstGeom prst="rect">
            <a:avLst/>
          </a:prstGeom>
          <a:pattFill prst="pct30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>
                <a:solidFill>
                  <a:schemeClr val="tx1"/>
                </a:solidFill>
              </a:rPr>
              <a:t>LS </a:t>
            </a: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reg_trend</a:t>
            </a:r>
            <a:r>
              <a:rPr lang="fr-BE" dirty="0">
                <a:solidFill>
                  <a:schemeClr val="tx1"/>
                </a:solidFill>
              </a:rPr>
              <a:t>, </a:t>
            </a:r>
            <a:r>
              <a:rPr lang="fr-BE" dirty="0" err="1">
                <a:solidFill>
                  <a:schemeClr val="tx1"/>
                </a:solidFill>
              </a:rPr>
              <a:t>ramps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510803"/>
            <a:ext cx="2880320" cy="1080120"/>
          </a:xfrm>
          <a:prstGeom prst="rect">
            <a:avLst/>
          </a:prstGeom>
          <a:pattFill prst="pct30">
            <a:fgClr>
              <a:schemeClr val="accent4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>
                <a:solidFill>
                  <a:schemeClr val="tx1"/>
                </a:solidFill>
              </a:rPr>
              <a:t>AO + TC </a:t>
            </a: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reg_i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3590923"/>
            <a:ext cx="2880320" cy="1080120"/>
          </a:xfrm>
          <a:prstGeom prst="rect">
            <a:avLst/>
          </a:prstGeom>
          <a:pattFill prst="pct30">
            <a:fgClr>
              <a:schemeClr val="tx2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>
                <a:solidFill>
                  <a:srgbClr val="0070C0"/>
                </a:solidFill>
              </a:rPr>
              <a:t>TD + </a:t>
            </a:r>
            <a:r>
              <a:rPr lang="fr-BE" b="1" dirty="0" err="1">
                <a:solidFill>
                  <a:srgbClr val="0070C0"/>
                </a:solidFill>
              </a:rPr>
              <a:t>Hol</a:t>
            </a:r>
            <a:r>
              <a:rPr lang="fr-BE" b="1" dirty="0">
                <a:solidFill>
                  <a:srgbClr val="0070C0"/>
                </a:solidFill>
              </a:rPr>
              <a:t> </a:t>
            </a:r>
          </a:p>
          <a:p>
            <a:pPr algn="ctr"/>
            <a:r>
              <a:rPr lang="fr-BE" b="1" dirty="0">
                <a:solidFill>
                  <a:schemeClr val="tx1"/>
                </a:solidFill>
              </a:rPr>
              <a:t>SO [+ SLS] </a:t>
            </a:r>
          </a:p>
          <a:p>
            <a:pPr algn="ctr"/>
            <a:r>
              <a:rPr lang="fr-BE" dirty="0" err="1">
                <a:solidFill>
                  <a:srgbClr val="002060"/>
                </a:solidFill>
              </a:rPr>
              <a:t>reg_s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63888" y="1430683"/>
            <a:ext cx="2959503" cy="10801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T_lin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63888" y="2510803"/>
            <a:ext cx="2959503" cy="10801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I_lin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63888" y="3590923"/>
            <a:ext cx="2959147" cy="10801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chemeClr val="bg1"/>
                </a:solidFill>
              </a:rPr>
              <a:t>S_lin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55516" y="1770688"/>
            <a:ext cx="337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T</a:t>
            </a:r>
            <a:endParaRPr lang="en-US" sz="2000" b="1" dirty="0"/>
          </a:p>
        </p:txBody>
      </p:sp>
      <p:sp>
        <p:nvSpPr>
          <p:cNvPr id="11" name="Right Brace 10"/>
          <p:cNvSpPr/>
          <p:nvPr/>
        </p:nvSpPr>
        <p:spPr>
          <a:xfrm>
            <a:off x="7328857" y="1417901"/>
            <a:ext cx="504056" cy="2173021"/>
          </a:xfrm>
          <a:prstGeom prst="rightBrace">
            <a:avLst>
              <a:gd name="adj1" fmla="val 28489"/>
              <a:gd name="adj2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922749" y="2326137"/>
            <a:ext cx="458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dirty="0"/>
              <a:t>SA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964118" y="2850808"/>
            <a:ext cx="348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I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964118" y="3946317"/>
            <a:ext cx="36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S</a:t>
            </a:r>
            <a:endParaRPr lang="en-US" sz="2000" b="1" dirty="0"/>
          </a:p>
        </p:txBody>
      </p:sp>
      <p:sp>
        <p:nvSpPr>
          <p:cNvPr id="16" name="Right Brace 15"/>
          <p:cNvSpPr/>
          <p:nvPr/>
        </p:nvSpPr>
        <p:spPr>
          <a:xfrm rot="5400000">
            <a:off x="1879657" y="3806410"/>
            <a:ext cx="443480" cy="2712996"/>
          </a:xfrm>
          <a:prstGeom prst="rightBrace">
            <a:avLst>
              <a:gd name="adj1" fmla="val 33326"/>
              <a:gd name="adj2" fmla="val 50000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87624" y="5548590"/>
            <a:ext cx="2117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Deterministic</a:t>
            </a:r>
            <a:r>
              <a:rPr lang="fr-BE" dirty="0"/>
              <a:t> </a:t>
            </a:r>
            <a:r>
              <a:rPr lang="fr-BE" dirty="0" err="1"/>
              <a:t>effects</a:t>
            </a:r>
            <a:endParaRPr lang="en-US" dirty="0"/>
          </a:p>
        </p:txBody>
      </p:sp>
      <p:sp>
        <p:nvSpPr>
          <p:cNvPr id="18" name="Right Brace 17"/>
          <p:cNvSpPr/>
          <p:nvPr/>
        </p:nvSpPr>
        <p:spPr>
          <a:xfrm rot="5400000">
            <a:off x="4796870" y="3742099"/>
            <a:ext cx="443480" cy="2887495"/>
          </a:xfrm>
          <a:prstGeom prst="rightBrace">
            <a:avLst>
              <a:gd name="adj1" fmla="val 39574"/>
              <a:gd name="adj2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323331" y="5548590"/>
            <a:ext cx="235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Stochastic</a:t>
            </a:r>
            <a:r>
              <a:rPr lang="fr-BE" dirty="0"/>
              <a:t> components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3491880" y="1340768"/>
            <a:ext cx="3168351" cy="2376263"/>
          </a:xfrm>
          <a:prstGeom prst="roundRect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661194" y="938904"/>
            <a:ext cx="76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SA_lin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83568" y="2510803"/>
            <a:ext cx="66177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83567" y="3590923"/>
            <a:ext cx="66177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10-12/9/2019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SA Decomposition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559</Words>
  <Application>Microsoft Office PowerPoint</Application>
  <PresentationFormat>On-screen Show (4:3)</PresentationFormat>
  <Paragraphs>166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Wingdings</vt:lpstr>
      <vt:lpstr>Office Theme</vt:lpstr>
      <vt:lpstr>JD+ for advanced users</vt:lpstr>
      <vt:lpstr>Usual SA decomposition</vt:lpstr>
      <vt:lpstr>PowerPoint Presentation</vt:lpstr>
      <vt:lpstr>Two-steps methods</vt:lpstr>
      <vt:lpstr>Regression model </vt:lpstr>
      <vt:lpstr>Handling of the regression variables</vt:lpstr>
      <vt:lpstr>Decomposition</vt:lpstr>
      <vt:lpstr>Final decomposition</vt:lpstr>
      <vt:lpstr>PowerPoint Presentation</vt:lpstr>
    </vt:vector>
  </TitlesOfParts>
  <Company>National Bank of Belgium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Palate Jean</dc:creator>
  <cp:lastModifiedBy>Palate Jean</cp:lastModifiedBy>
  <cp:revision>40</cp:revision>
  <cp:lastPrinted>2014-10-23T12:14:25Z</cp:lastPrinted>
  <dcterms:created xsi:type="dcterms:W3CDTF">2014-10-22T08:51:40Z</dcterms:created>
  <dcterms:modified xsi:type="dcterms:W3CDTF">2019-09-09T09:49:06Z</dcterms:modified>
</cp:coreProperties>
</file>