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72" r:id="rId6"/>
    <p:sldId id="270" r:id="rId7"/>
    <p:sldId id="269" r:id="rId8"/>
    <p:sldId id="271"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Squared gain function of the henderson filters</a:t>
            </a:r>
          </a:p>
        </c:rich>
      </c:tx>
      <c:overlay val="0"/>
    </c:title>
    <c:autoTitleDeleted val="0"/>
    <c:plotArea>
      <c:layout/>
      <c:lineChart>
        <c:grouping val="standard"/>
        <c:varyColors val="0"/>
        <c:ser>
          <c:idx val="0"/>
          <c:order val="0"/>
          <c:tx>
            <c:strRef>
              <c:f>Sheet1!$C$2</c:f>
              <c:strCache>
                <c:ptCount val="1"/>
                <c:pt idx="0">
                  <c:v>H9</c:v>
                </c:pt>
              </c:strCache>
            </c:strRef>
          </c:tx>
          <c:marker>
            <c:symbol val="none"/>
          </c:marker>
          <c:cat>
            <c:numRef>
              <c:f>Sheet1!$B$3:$B$103</c:f>
              <c:numCache>
                <c:formatCode>0.00</c:formatCode>
                <c:ptCount val="101"/>
                <c:pt idx="0">
                  <c:v>0</c:v>
                </c:pt>
                <c:pt idx="1">
                  <c:v>3.1415926535897934E-2</c:v>
                </c:pt>
                <c:pt idx="2">
                  <c:v>6.2831853071795868E-2</c:v>
                </c:pt>
                <c:pt idx="3">
                  <c:v>9.4247779607693788E-2</c:v>
                </c:pt>
                <c:pt idx="4">
                  <c:v>0.12566370614359174</c:v>
                </c:pt>
                <c:pt idx="5">
                  <c:v>0.15707963267948966</c:v>
                </c:pt>
                <c:pt idx="6">
                  <c:v>0.18849555921538758</c:v>
                </c:pt>
                <c:pt idx="7">
                  <c:v>0.21991148575128552</c:v>
                </c:pt>
                <c:pt idx="8">
                  <c:v>0.25132741228718347</c:v>
                </c:pt>
                <c:pt idx="9">
                  <c:v>0.28274333882308139</c:v>
                </c:pt>
                <c:pt idx="10">
                  <c:v>0.31415926535897931</c:v>
                </c:pt>
                <c:pt idx="11">
                  <c:v>0.34557519189487723</c:v>
                </c:pt>
                <c:pt idx="12">
                  <c:v>0.37699111843077515</c:v>
                </c:pt>
                <c:pt idx="13">
                  <c:v>0.40840704496667313</c:v>
                </c:pt>
                <c:pt idx="14">
                  <c:v>0.43982297150257105</c:v>
                </c:pt>
                <c:pt idx="15">
                  <c:v>0.47123889803846891</c:v>
                </c:pt>
                <c:pt idx="16">
                  <c:v>0.50265482457436694</c:v>
                </c:pt>
                <c:pt idx="17">
                  <c:v>0.53407075111026492</c:v>
                </c:pt>
                <c:pt idx="18">
                  <c:v>0.56548667764616278</c:v>
                </c:pt>
                <c:pt idx="19">
                  <c:v>0.59690260418206065</c:v>
                </c:pt>
                <c:pt idx="20">
                  <c:v>0.62831853071795862</c:v>
                </c:pt>
                <c:pt idx="21">
                  <c:v>0.6597344572538566</c:v>
                </c:pt>
                <c:pt idx="22">
                  <c:v>0.69115038378975446</c:v>
                </c:pt>
                <c:pt idx="23">
                  <c:v>0.72256631032565233</c:v>
                </c:pt>
                <c:pt idx="24">
                  <c:v>0.7539822368615503</c:v>
                </c:pt>
                <c:pt idx="25">
                  <c:v>0.78539816339744828</c:v>
                </c:pt>
                <c:pt idx="26">
                  <c:v>0.81681408993334625</c:v>
                </c:pt>
                <c:pt idx="27">
                  <c:v>0.84823001646924412</c:v>
                </c:pt>
                <c:pt idx="28">
                  <c:v>0.87964594300514209</c:v>
                </c:pt>
                <c:pt idx="29">
                  <c:v>0.91106186954104007</c:v>
                </c:pt>
                <c:pt idx="30">
                  <c:v>0.94247779607693782</c:v>
                </c:pt>
                <c:pt idx="31">
                  <c:v>0.9738937226128358</c:v>
                </c:pt>
                <c:pt idx="32">
                  <c:v>1.0053096491487339</c:v>
                </c:pt>
                <c:pt idx="33">
                  <c:v>1.0367255756846319</c:v>
                </c:pt>
                <c:pt idx="34">
                  <c:v>1.0681415022205298</c:v>
                </c:pt>
                <c:pt idx="35">
                  <c:v>1.0995574287564276</c:v>
                </c:pt>
                <c:pt idx="36">
                  <c:v>1.1309733552923256</c:v>
                </c:pt>
                <c:pt idx="37">
                  <c:v>1.1623892818282235</c:v>
                </c:pt>
                <c:pt idx="38">
                  <c:v>1.1938052083641213</c:v>
                </c:pt>
                <c:pt idx="39">
                  <c:v>1.2252211349000193</c:v>
                </c:pt>
                <c:pt idx="40">
                  <c:v>1.2566370614359172</c:v>
                </c:pt>
                <c:pt idx="41">
                  <c:v>1.288052987971815</c:v>
                </c:pt>
                <c:pt idx="42">
                  <c:v>1.3194689145077132</c:v>
                </c:pt>
                <c:pt idx="43">
                  <c:v>1.350884841043611</c:v>
                </c:pt>
                <c:pt idx="44">
                  <c:v>1.3823007675795089</c:v>
                </c:pt>
                <c:pt idx="45">
                  <c:v>1.4137166941154069</c:v>
                </c:pt>
                <c:pt idx="46">
                  <c:v>1.4451326206513047</c:v>
                </c:pt>
                <c:pt idx="47">
                  <c:v>1.4765485471872029</c:v>
                </c:pt>
                <c:pt idx="48">
                  <c:v>1.5079644737231006</c:v>
                </c:pt>
                <c:pt idx="49">
                  <c:v>1.5393804002589986</c:v>
                </c:pt>
                <c:pt idx="50">
                  <c:v>1.5707963267948966</c:v>
                </c:pt>
                <c:pt idx="51">
                  <c:v>1.6022122533307945</c:v>
                </c:pt>
                <c:pt idx="52">
                  <c:v>1.6336281798666925</c:v>
                </c:pt>
                <c:pt idx="53">
                  <c:v>1.6650441064025905</c:v>
                </c:pt>
                <c:pt idx="54">
                  <c:v>1.6964600329384882</c:v>
                </c:pt>
                <c:pt idx="55">
                  <c:v>1.7278759594743862</c:v>
                </c:pt>
                <c:pt idx="56">
                  <c:v>1.7592918860102842</c:v>
                </c:pt>
                <c:pt idx="57">
                  <c:v>1.7907078125461819</c:v>
                </c:pt>
                <c:pt idx="58">
                  <c:v>1.8221237390820801</c:v>
                </c:pt>
                <c:pt idx="59">
                  <c:v>1.8535396656179779</c:v>
                </c:pt>
                <c:pt idx="60">
                  <c:v>1.8849555921538756</c:v>
                </c:pt>
                <c:pt idx="61">
                  <c:v>1.9163715186897738</c:v>
                </c:pt>
                <c:pt idx="62">
                  <c:v>1.9477874452256716</c:v>
                </c:pt>
                <c:pt idx="63">
                  <c:v>1.9792033717615698</c:v>
                </c:pt>
                <c:pt idx="64">
                  <c:v>2.0106192982974678</c:v>
                </c:pt>
                <c:pt idx="65">
                  <c:v>2.0420352248333655</c:v>
                </c:pt>
                <c:pt idx="66">
                  <c:v>2.0734511513692637</c:v>
                </c:pt>
                <c:pt idx="67">
                  <c:v>2.1048670779051615</c:v>
                </c:pt>
                <c:pt idx="68">
                  <c:v>2.1362830044410597</c:v>
                </c:pt>
                <c:pt idx="69">
                  <c:v>2.1676989309769574</c:v>
                </c:pt>
                <c:pt idx="70">
                  <c:v>2.1991148575128552</c:v>
                </c:pt>
                <c:pt idx="71">
                  <c:v>2.2305307840487534</c:v>
                </c:pt>
                <c:pt idx="72">
                  <c:v>2.2619467105846511</c:v>
                </c:pt>
                <c:pt idx="73">
                  <c:v>2.2933626371205489</c:v>
                </c:pt>
                <c:pt idx="74">
                  <c:v>2.3247785636564471</c:v>
                </c:pt>
                <c:pt idx="75">
                  <c:v>2.3561944901923448</c:v>
                </c:pt>
                <c:pt idx="76">
                  <c:v>2.3876104167282426</c:v>
                </c:pt>
                <c:pt idx="77">
                  <c:v>2.4190263432641408</c:v>
                </c:pt>
                <c:pt idx="78">
                  <c:v>2.4504422698000385</c:v>
                </c:pt>
                <c:pt idx="79">
                  <c:v>2.4818581963359367</c:v>
                </c:pt>
                <c:pt idx="80">
                  <c:v>2.5132741228718345</c:v>
                </c:pt>
                <c:pt idx="81">
                  <c:v>2.5446900494077322</c:v>
                </c:pt>
                <c:pt idx="82">
                  <c:v>2.57610597594363</c:v>
                </c:pt>
                <c:pt idx="83">
                  <c:v>2.6075219024795286</c:v>
                </c:pt>
                <c:pt idx="84">
                  <c:v>2.6389378290154264</c:v>
                </c:pt>
                <c:pt idx="85">
                  <c:v>2.6703537555513241</c:v>
                </c:pt>
                <c:pt idx="86">
                  <c:v>2.7017696820872219</c:v>
                </c:pt>
                <c:pt idx="87">
                  <c:v>2.7331856086231197</c:v>
                </c:pt>
                <c:pt idx="88">
                  <c:v>2.7646015351590179</c:v>
                </c:pt>
                <c:pt idx="89">
                  <c:v>2.7960174616949161</c:v>
                </c:pt>
                <c:pt idx="90">
                  <c:v>2.8274333882308138</c:v>
                </c:pt>
                <c:pt idx="91">
                  <c:v>2.8588493147667116</c:v>
                </c:pt>
                <c:pt idx="92">
                  <c:v>2.8902652413026093</c:v>
                </c:pt>
                <c:pt idx="93">
                  <c:v>2.9216811678385075</c:v>
                </c:pt>
                <c:pt idx="94">
                  <c:v>2.9530970943744057</c:v>
                </c:pt>
                <c:pt idx="95">
                  <c:v>2.9845130209103035</c:v>
                </c:pt>
                <c:pt idx="96">
                  <c:v>3.0159289474462012</c:v>
                </c:pt>
                <c:pt idx="97">
                  <c:v>3.0473448739820994</c:v>
                </c:pt>
                <c:pt idx="98">
                  <c:v>3.0787608005179972</c:v>
                </c:pt>
                <c:pt idx="99">
                  <c:v>3.1101767270538954</c:v>
                </c:pt>
                <c:pt idx="100">
                  <c:v>3.1415926535897931</c:v>
                </c:pt>
              </c:numCache>
            </c:numRef>
          </c:cat>
          <c:val>
            <c:numRef>
              <c:f>Sheet1!$C$3:$C$103</c:f>
              <c:numCache>
                <c:formatCode>General</c:formatCode>
                <c:ptCount val="101"/>
                <c:pt idx="0">
                  <c:v>0.999999999999999</c:v>
                </c:pt>
                <c:pt idx="1">
                  <c:v>0.99999852953361901</c:v>
                </c:pt>
                <c:pt idx="2">
                  <c:v>0.99997651520307096</c:v>
                </c:pt>
                <c:pt idx="3">
                  <c:v>0.99988146910449605</c:v>
                </c:pt>
                <c:pt idx="4">
                  <c:v>0.99962698645093995</c:v>
                </c:pt>
                <c:pt idx="5">
                  <c:v>0.99909437604892004</c:v>
                </c:pt>
                <c:pt idx="6">
                  <c:v>0.99813497500881698</c:v>
                </c:pt>
                <c:pt idx="7">
                  <c:v>0.99657317129358503</c:v>
                </c:pt>
                <c:pt idx="8">
                  <c:v>0.99421015318742301</c:v>
                </c:pt>
                <c:pt idx="9">
                  <c:v>0.99082839311212101</c:v>
                </c:pt>
                <c:pt idx="10">
                  <c:v>0.986196854200318</c:v>
                </c:pt>
                <c:pt idx="11">
                  <c:v>0.98007688207622001</c:v>
                </c:pt>
                <c:pt idx="12">
                  <c:v>0.97222871247308496</c:v>
                </c:pt>
                <c:pt idx="13">
                  <c:v>0.96241848931190799</c:v>
                </c:pt>
                <c:pt idx="14">
                  <c:v>0.95042564986020805</c:v>
                </c:pt>
                <c:pt idx="15">
                  <c:v>0.93605049613622004</c:v>
                </c:pt>
                <c:pt idx="16">
                  <c:v>0.91912173757797699</c:v>
                </c:pt>
                <c:pt idx="17">
                  <c:v>0.89950376193380199</c:v>
                </c:pt>
                <c:pt idx="18">
                  <c:v>0.877103371951092</c:v>
                </c:pt>
                <c:pt idx="19">
                  <c:v>0.85187571698300102</c:v>
                </c:pt>
                <c:pt idx="20">
                  <c:v>0.82382915280434399</c:v>
                </c:pt>
                <c:pt idx="21">
                  <c:v>0.79302878076196703</c:v>
                </c:pt>
                <c:pt idx="22">
                  <c:v>0.759598449138288</c:v>
                </c:pt>
                <c:pt idx="23">
                  <c:v>0.72372104470512999</c:v>
                </c:pt>
                <c:pt idx="24">
                  <c:v>0.68563695947711401</c:v>
                </c:pt>
                <c:pt idx="25">
                  <c:v>0.64564068443934097</c:v>
                </c:pt>
                <c:pt idx="26">
                  <c:v>0.60407555563221904</c:v>
                </c:pt>
                <c:pt idx="27">
                  <c:v>0.561326754990363</c:v>
                </c:pt>
                <c:pt idx="28">
                  <c:v>0.51781274495184904</c:v>
                </c:pt>
                <c:pt idx="29">
                  <c:v>0.47397538812427897</c:v>
                </c:pt>
                <c:pt idx="30">
                  <c:v>0.43026906733085601</c:v>
                </c:pt>
                <c:pt idx="31">
                  <c:v>0.38714917357620898</c:v>
                </c:pt>
                <c:pt idx="32">
                  <c:v>0.34506036679236302</c:v>
                </c:pt>
                <c:pt idx="33">
                  <c:v>0.30442503427533602</c:v>
                </c:pt>
                <c:pt idx="34">
                  <c:v>0.26563237298058301</c:v>
                </c:pt>
                <c:pt idx="35">
                  <c:v>0.22902850374776201</c:v>
                </c:pt>
                <c:pt idx="36">
                  <c:v>0.19490798851968999</c:v>
                </c:pt>
                <c:pt idx="37">
                  <c:v>0.16350706715996299</c:v>
                </c:pt>
                <c:pt idx="38">
                  <c:v>0.13499886095348501</c:v>
                </c:pt>
                <c:pt idx="39">
                  <c:v>0.10949070851378701</c:v>
                </c:pt>
                <c:pt idx="40">
                  <c:v>8.70237104976994E-2</c:v>
                </c:pt>
                <c:pt idx="41">
                  <c:v>6.7574466571975494E-2</c:v>
                </c:pt>
                <c:pt idx="42">
                  <c:v>5.1058896037699003E-2</c:v>
                </c:pt>
                <c:pt idx="43">
                  <c:v>3.733794692003E-2</c:v>
                </c:pt>
                <c:pt idx="44">
                  <c:v>2.6224921422807902E-2</c:v>
                </c:pt>
                <c:pt idx="45">
                  <c:v>1.7494082174268E-2</c:v>
                </c:pt>
                <c:pt idx="46">
                  <c:v>1.08901566867917E-2</c:v>
                </c:pt>
                <c:pt idx="47">
                  <c:v>6.1383290819842697E-3</c:v>
                </c:pt>
                <c:pt idx="48">
                  <c:v>2.9542995659731699E-3</c:v>
                </c:pt>
                <c:pt idx="49">
                  <c:v>1.0540035051138301E-3</c:v>
                </c:pt>
                <c:pt idx="50" formatCode="0.00E+00">
                  <c:v>1.6261232899266199E-4</c:v>
                </c:pt>
                <c:pt idx="51" formatCode="0.00E+00">
                  <c:v>2.2485968043175699E-5</c:v>
                </c:pt>
                <c:pt idx="52" formatCode="0.00E+00">
                  <c:v>3.9980833675682401E-4</c:v>
                </c:pt>
                <c:pt idx="53">
                  <c:v>1.0897100100695401E-3</c:v>
                </c:pt>
                <c:pt idx="54">
                  <c:v>1.9197617114778799E-3</c:v>
                </c:pt>
                <c:pt idx="55">
                  <c:v>2.7518042581417901E-3</c:v>
                </c:pt>
                <c:pt idx="56">
                  <c:v>3.4821608732608098E-3</c:v>
                </c:pt>
                <c:pt idx="57">
                  <c:v>4.0403521635000699E-3</c:v>
                </c:pt>
                <c:pt idx="58">
                  <c:v>4.3864988801656799E-3</c:v>
                </c:pt>
                <c:pt idx="59">
                  <c:v>4.5076497723443099E-3</c:v>
                </c:pt>
                <c:pt idx="60">
                  <c:v>4.4133091158587399E-3</c:v>
                </c:pt>
                <c:pt idx="61">
                  <c:v>4.1304594738606898E-3</c:v>
                </c:pt>
                <c:pt idx="62">
                  <c:v>3.69837947270331E-3</c:v>
                </c:pt>
                <c:pt idx="63">
                  <c:v>3.1635443696573198E-3</c:v>
                </c:pt>
                <c:pt idx="64">
                  <c:v>2.5748703511530198E-3</c:v>
                </c:pt>
                <c:pt idx="65">
                  <c:v>1.9795240244377299E-3</c:v>
                </c:pt>
                <c:pt idx="66">
                  <c:v>1.4194692835509399E-3</c:v>
                </c:pt>
                <c:pt idx="67" formatCode="0.00E+00">
                  <c:v>9.2886792868780298E-4</c:v>
                </c:pt>
                <c:pt idx="68" formatCode="0.00E+00">
                  <c:v>5.3239163061952297E-4</c:v>
                </c:pt>
                <c:pt idx="69" formatCode="0.00E+00">
                  <c:v>2.4444462468541599E-4</c:v>
                </c:pt>
                <c:pt idx="70" formatCode="0.00E+00">
                  <c:v>6.9242276520143397E-5</c:v>
                </c:pt>
                <c:pt idx="71" formatCode="0.00E+00">
                  <c:v>1.6433910305064E-6</c:v>
                </c:pt>
                <c:pt idx="72" formatCode="0.00E+00">
                  <c:v>2.85962980332384E-5</c:v>
                </c:pt>
                <c:pt idx="73" formatCode="0.00E+00">
                  <c:v>1.31032126525225E-4</c:v>
                </c:pt>
                <c:pt idx="74" formatCode="0.00E+00">
                  <c:v>2.8602429640965101E-4</c:v>
                </c:pt>
                <c:pt idx="75" formatCode="0.00E+00">
                  <c:v>4.6903133427425098E-4</c:v>
                </c:pt>
                <c:pt idx="76" formatCode="0.00E+00">
                  <c:v>6.5605009605602298E-4</c:v>
                </c:pt>
                <c:pt idx="77" formatCode="0.00E+00">
                  <c:v>8.2552706896742297E-4</c:v>
                </c:pt>
                <c:pt idx="78" formatCode="0.00E+00">
                  <c:v>9.5990472591333804E-4</c:v>
                </c:pt>
                <c:pt idx="79">
                  <c:v>1.04671554075976E-3</c:v>
                </c:pt>
                <c:pt idx="80">
                  <c:v>1.0791755580987299E-3</c:v>
                </c:pt>
                <c:pt idx="81">
                  <c:v>1.05626953829751E-3</c:v>
                </c:pt>
                <c:pt idx="82" formatCode="0.00E+00">
                  <c:v>9.8235792109153995E-4</c:v>
                </c:pt>
                <c:pt idx="83" formatCode="0.00E+00">
                  <c:v>8.6636966098458399E-4</c:v>
                </c:pt>
                <c:pt idx="84" formatCode="0.00E+00">
                  <c:v>7.2067227305332496E-4</c:v>
                </c:pt>
                <c:pt idx="85" formatCode="0.00E+00">
                  <c:v>5.5972959882820102E-4</c:v>
                </c:pt>
                <c:pt idx="86" formatCode="0.00E+00">
                  <c:v>3.9866788134004598E-4</c:v>
                </c:pt>
                <c:pt idx="87" formatCode="0.00E+00">
                  <c:v>2.5187140800102199E-4</c:v>
                </c:pt>
                <c:pt idx="88" formatCode="0.00E+00">
                  <c:v>1.3172058300493301E-4</c:v>
                </c:pt>
                <c:pt idx="89" formatCode="0.00E+00">
                  <c:v>4.7568790246993002E-5</c:v>
                </c:pt>
                <c:pt idx="90" formatCode="0.00E+00">
                  <c:v>5.0313034102550102E-6</c:v>
                </c:pt>
                <c:pt idx="91" formatCode="0.00E+00">
                  <c:v>5.6317122450216104E-6</c:v>
                </c:pt>
                <c:pt idx="92" formatCode="0.00E+00">
                  <c:v>4.6821061084830199E-5</c:v>
                </c:pt>
                <c:pt idx="93" formatCode="0.00E+00">
                  <c:v>1.2235445373476E-4</c:v>
                </c:pt>
                <c:pt idx="94" formatCode="0.00E+00">
                  <c:v>2.22981538795201E-4</c:v>
                </c:pt>
                <c:pt idx="95" formatCode="0.00E+00">
                  <c:v>3.3738311800003701E-4</c:v>
                </c:pt>
                <c:pt idx="96" formatCode="0.00E+00">
                  <c:v>4.5326783814147298E-4</c:v>
                </c:pt>
                <c:pt idx="97" formatCode="0.00E+00">
                  <c:v>5.5853179366280997E-4</c:v>
                </c:pt>
                <c:pt idx="98" formatCode="0.00E+00">
                  <c:v>6.4238059668442801E-4</c:v>
                </c:pt>
                <c:pt idx="99" formatCode="0.00E+00">
                  <c:v>6.9631819058121197E-4</c:v>
                </c:pt>
                <c:pt idx="100" formatCode="0.00E+00">
                  <c:v>7.1491892819354203E-4</c:v>
                </c:pt>
              </c:numCache>
            </c:numRef>
          </c:val>
          <c:smooth val="0"/>
          <c:extLst>
            <c:ext xmlns:c16="http://schemas.microsoft.com/office/drawing/2014/chart" uri="{C3380CC4-5D6E-409C-BE32-E72D297353CC}">
              <c16:uniqueId val="{00000000-CAF1-4A02-A6D6-D287BACCE27A}"/>
            </c:ext>
          </c:extLst>
        </c:ser>
        <c:ser>
          <c:idx val="1"/>
          <c:order val="1"/>
          <c:tx>
            <c:strRef>
              <c:f>Sheet1!$D$2</c:f>
              <c:strCache>
                <c:ptCount val="1"/>
                <c:pt idx="0">
                  <c:v>H13</c:v>
                </c:pt>
              </c:strCache>
            </c:strRef>
          </c:tx>
          <c:marker>
            <c:symbol val="none"/>
          </c:marker>
          <c:cat>
            <c:numRef>
              <c:f>Sheet1!$B$3:$B$103</c:f>
              <c:numCache>
                <c:formatCode>0.00</c:formatCode>
                <c:ptCount val="101"/>
                <c:pt idx="0">
                  <c:v>0</c:v>
                </c:pt>
                <c:pt idx="1">
                  <c:v>3.1415926535897934E-2</c:v>
                </c:pt>
                <c:pt idx="2">
                  <c:v>6.2831853071795868E-2</c:v>
                </c:pt>
                <c:pt idx="3">
                  <c:v>9.4247779607693788E-2</c:v>
                </c:pt>
                <c:pt idx="4">
                  <c:v>0.12566370614359174</c:v>
                </c:pt>
                <c:pt idx="5">
                  <c:v>0.15707963267948966</c:v>
                </c:pt>
                <c:pt idx="6">
                  <c:v>0.18849555921538758</c:v>
                </c:pt>
                <c:pt idx="7">
                  <c:v>0.21991148575128552</c:v>
                </c:pt>
                <c:pt idx="8">
                  <c:v>0.25132741228718347</c:v>
                </c:pt>
                <c:pt idx="9">
                  <c:v>0.28274333882308139</c:v>
                </c:pt>
                <c:pt idx="10">
                  <c:v>0.31415926535897931</c:v>
                </c:pt>
                <c:pt idx="11">
                  <c:v>0.34557519189487723</c:v>
                </c:pt>
                <c:pt idx="12">
                  <c:v>0.37699111843077515</c:v>
                </c:pt>
                <c:pt idx="13">
                  <c:v>0.40840704496667313</c:v>
                </c:pt>
                <c:pt idx="14">
                  <c:v>0.43982297150257105</c:v>
                </c:pt>
                <c:pt idx="15">
                  <c:v>0.47123889803846891</c:v>
                </c:pt>
                <c:pt idx="16">
                  <c:v>0.50265482457436694</c:v>
                </c:pt>
                <c:pt idx="17">
                  <c:v>0.53407075111026492</c:v>
                </c:pt>
                <c:pt idx="18">
                  <c:v>0.56548667764616278</c:v>
                </c:pt>
                <c:pt idx="19">
                  <c:v>0.59690260418206065</c:v>
                </c:pt>
                <c:pt idx="20">
                  <c:v>0.62831853071795862</c:v>
                </c:pt>
                <c:pt idx="21">
                  <c:v>0.6597344572538566</c:v>
                </c:pt>
                <c:pt idx="22">
                  <c:v>0.69115038378975446</c:v>
                </c:pt>
                <c:pt idx="23">
                  <c:v>0.72256631032565233</c:v>
                </c:pt>
                <c:pt idx="24">
                  <c:v>0.7539822368615503</c:v>
                </c:pt>
                <c:pt idx="25">
                  <c:v>0.78539816339744828</c:v>
                </c:pt>
                <c:pt idx="26">
                  <c:v>0.81681408993334625</c:v>
                </c:pt>
                <c:pt idx="27">
                  <c:v>0.84823001646924412</c:v>
                </c:pt>
                <c:pt idx="28">
                  <c:v>0.87964594300514209</c:v>
                </c:pt>
                <c:pt idx="29">
                  <c:v>0.91106186954104007</c:v>
                </c:pt>
                <c:pt idx="30">
                  <c:v>0.94247779607693782</c:v>
                </c:pt>
                <c:pt idx="31">
                  <c:v>0.9738937226128358</c:v>
                </c:pt>
                <c:pt idx="32">
                  <c:v>1.0053096491487339</c:v>
                </c:pt>
                <c:pt idx="33">
                  <c:v>1.0367255756846319</c:v>
                </c:pt>
                <c:pt idx="34">
                  <c:v>1.0681415022205298</c:v>
                </c:pt>
                <c:pt idx="35">
                  <c:v>1.0995574287564276</c:v>
                </c:pt>
                <c:pt idx="36">
                  <c:v>1.1309733552923256</c:v>
                </c:pt>
                <c:pt idx="37">
                  <c:v>1.1623892818282235</c:v>
                </c:pt>
                <c:pt idx="38">
                  <c:v>1.1938052083641213</c:v>
                </c:pt>
                <c:pt idx="39">
                  <c:v>1.2252211349000193</c:v>
                </c:pt>
                <c:pt idx="40">
                  <c:v>1.2566370614359172</c:v>
                </c:pt>
                <c:pt idx="41">
                  <c:v>1.288052987971815</c:v>
                </c:pt>
                <c:pt idx="42">
                  <c:v>1.3194689145077132</c:v>
                </c:pt>
                <c:pt idx="43">
                  <c:v>1.350884841043611</c:v>
                </c:pt>
                <c:pt idx="44">
                  <c:v>1.3823007675795089</c:v>
                </c:pt>
                <c:pt idx="45">
                  <c:v>1.4137166941154069</c:v>
                </c:pt>
                <c:pt idx="46">
                  <c:v>1.4451326206513047</c:v>
                </c:pt>
                <c:pt idx="47">
                  <c:v>1.4765485471872029</c:v>
                </c:pt>
                <c:pt idx="48">
                  <c:v>1.5079644737231006</c:v>
                </c:pt>
                <c:pt idx="49">
                  <c:v>1.5393804002589986</c:v>
                </c:pt>
                <c:pt idx="50">
                  <c:v>1.5707963267948966</c:v>
                </c:pt>
                <c:pt idx="51">
                  <c:v>1.6022122533307945</c:v>
                </c:pt>
                <c:pt idx="52">
                  <c:v>1.6336281798666925</c:v>
                </c:pt>
                <c:pt idx="53">
                  <c:v>1.6650441064025905</c:v>
                </c:pt>
                <c:pt idx="54">
                  <c:v>1.6964600329384882</c:v>
                </c:pt>
                <c:pt idx="55">
                  <c:v>1.7278759594743862</c:v>
                </c:pt>
                <c:pt idx="56">
                  <c:v>1.7592918860102842</c:v>
                </c:pt>
                <c:pt idx="57">
                  <c:v>1.7907078125461819</c:v>
                </c:pt>
                <c:pt idx="58">
                  <c:v>1.8221237390820801</c:v>
                </c:pt>
                <c:pt idx="59">
                  <c:v>1.8535396656179779</c:v>
                </c:pt>
                <c:pt idx="60">
                  <c:v>1.8849555921538756</c:v>
                </c:pt>
                <c:pt idx="61">
                  <c:v>1.9163715186897738</c:v>
                </c:pt>
                <c:pt idx="62">
                  <c:v>1.9477874452256716</c:v>
                </c:pt>
                <c:pt idx="63">
                  <c:v>1.9792033717615698</c:v>
                </c:pt>
                <c:pt idx="64">
                  <c:v>2.0106192982974678</c:v>
                </c:pt>
                <c:pt idx="65">
                  <c:v>2.0420352248333655</c:v>
                </c:pt>
                <c:pt idx="66">
                  <c:v>2.0734511513692637</c:v>
                </c:pt>
                <c:pt idx="67">
                  <c:v>2.1048670779051615</c:v>
                </c:pt>
                <c:pt idx="68">
                  <c:v>2.1362830044410597</c:v>
                </c:pt>
                <c:pt idx="69">
                  <c:v>2.1676989309769574</c:v>
                </c:pt>
                <c:pt idx="70">
                  <c:v>2.1991148575128552</c:v>
                </c:pt>
                <c:pt idx="71">
                  <c:v>2.2305307840487534</c:v>
                </c:pt>
                <c:pt idx="72">
                  <c:v>2.2619467105846511</c:v>
                </c:pt>
                <c:pt idx="73">
                  <c:v>2.2933626371205489</c:v>
                </c:pt>
                <c:pt idx="74">
                  <c:v>2.3247785636564471</c:v>
                </c:pt>
                <c:pt idx="75">
                  <c:v>2.3561944901923448</c:v>
                </c:pt>
                <c:pt idx="76">
                  <c:v>2.3876104167282426</c:v>
                </c:pt>
                <c:pt idx="77">
                  <c:v>2.4190263432641408</c:v>
                </c:pt>
                <c:pt idx="78">
                  <c:v>2.4504422698000385</c:v>
                </c:pt>
                <c:pt idx="79">
                  <c:v>2.4818581963359367</c:v>
                </c:pt>
                <c:pt idx="80">
                  <c:v>2.5132741228718345</c:v>
                </c:pt>
                <c:pt idx="81">
                  <c:v>2.5446900494077322</c:v>
                </c:pt>
                <c:pt idx="82">
                  <c:v>2.57610597594363</c:v>
                </c:pt>
                <c:pt idx="83">
                  <c:v>2.6075219024795286</c:v>
                </c:pt>
                <c:pt idx="84">
                  <c:v>2.6389378290154264</c:v>
                </c:pt>
                <c:pt idx="85">
                  <c:v>2.6703537555513241</c:v>
                </c:pt>
                <c:pt idx="86">
                  <c:v>2.7017696820872219</c:v>
                </c:pt>
                <c:pt idx="87">
                  <c:v>2.7331856086231197</c:v>
                </c:pt>
                <c:pt idx="88">
                  <c:v>2.7646015351590179</c:v>
                </c:pt>
                <c:pt idx="89">
                  <c:v>2.7960174616949161</c:v>
                </c:pt>
                <c:pt idx="90">
                  <c:v>2.8274333882308138</c:v>
                </c:pt>
                <c:pt idx="91">
                  <c:v>2.8588493147667116</c:v>
                </c:pt>
                <c:pt idx="92">
                  <c:v>2.8902652413026093</c:v>
                </c:pt>
                <c:pt idx="93">
                  <c:v>2.9216811678385075</c:v>
                </c:pt>
                <c:pt idx="94">
                  <c:v>2.9530970943744057</c:v>
                </c:pt>
                <c:pt idx="95">
                  <c:v>2.9845130209103035</c:v>
                </c:pt>
                <c:pt idx="96">
                  <c:v>3.0159289474462012</c:v>
                </c:pt>
                <c:pt idx="97">
                  <c:v>3.0473448739820994</c:v>
                </c:pt>
                <c:pt idx="98">
                  <c:v>3.0787608005179972</c:v>
                </c:pt>
                <c:pt idx="99">
                  <c:v>3.1101767270538954</c:v>
                </c:pt>
                <c:pt idx="100">
                  <c:v>3.1415926535897931</c:v>
                </c:pt>
              </c:numCache>
            </c:numRef>
          </c:cat>
          <c:val>
            <c:numRef>
              <c:f>Sheet1!$D$3:$D$103</c:f>
              <c:numCache>
                <c:formatCode>General</c:formatCode>
                <c:ptCount val="101"/>
                <c:pt idx="0">
                  <c:v>1</c:v>
                </c:pt>
                <c:pt idx="1">
                  <c:v>0.99999438708923905</c:v>
                </c:pt>
                <c:pt idx="2">
                  <c:v>0.99991052268676495</c:v>
                </c:pt>
                <c:pt idx="3">
                  <c:v>0.99954981092209305</c:v>
                </c:pt>
                <c:pt idx="4">
                  <c:v>0.99858959642768796</c:v>
                </c:pt>
                <c:pt idx="5">
                  <c:v>0.99659587647098702</c:v>
                </c:pt>
                <c:pt idx="6">
                  <c:v>0.99304140606622104</c:v>
                </c:pt>
                <c:pt idx="7">
                  <c:v>0.98732928192680203</c:v>
                </c:pt>
                <c:pt idx="8">
                  <c:v>0.97882184132835404</c:v>
                </c:pt>
                <c:pt idx="9">
                  <c:v>0.96687432527811001</c:v>
                </c:pt>
                <c:pt idx="10">
                  <c:v>0.95087226540366099</c:v>
                </c:pt>
                <c:pt idx="11">
                  <c:v>0.93027101713871996</c:v>
                </c:pt>
                <c:pt idx="12">
                  <c:v>0.90463535046273102</c:v>
                </c:pt>
                <c:pt idx="13">
                  <c:v>0.87367660235568401</c:v>
                </c:pt>
                <c:pt idx="14">
                  <c:v>0.83728466640092303</c:v>
                </c:pt>
                <c:pt idx="15">
                  <c:v>0.79555210338143201</c:v>
                </c:pt>
                <c:pt idx="16">
                  <c:v>0.74878793645990804</c:v>
                </c:pt>
                <c:pt idx="17">
                  <c:v>0.69751924886462302</c:v>
                </c:pt>
                <c:pt idx="18">
                  <c:v>0.64247950067905302</c:v>
                </c:pt>
                <c:pt idx="19">
                  <c:v>0.584583462285583</c:v>
                </c:pt>
                <c:pt idx="20">
                  <c:v>0.52488973715686404</c:v>
                </c:pt>
                <c:pt idx="21">
                  <c:v>0.46455291122375397</c:v>
                </c:pt>
                <c:pt idx="22">
                  <c:v>0.404768310171157</c:v>
                </c:pt>
                <c:pt idx="23">
                  <c:v>0.346713067602611</c:v>
                </c:pt>
                <c:pt idx="24">
                  <c:v>0.29148762375477499</c:v>
                </c:pt>
                <c:pt idx="25">
                  <c:v>0.24006183386149499</c:v>
                </c:pt>
                <c:pt idx="26">
                  <c:v>0.193229551442689</c:v>
                </c:pt>
                <c:pt idx="27">
                  <c:v>0.151574887878271</c:v>
                </c:pt>
                <c:pt idx="28">
                  <c:v>0.11545239584742301</c:v>
                </c:pt>
                <c:pt idx="29">
                  <c:v>8.4982271562670506E-2</c:v>
                </c:pt>
                <c:pt idx="30">
                  <c:v>6.0060431099594497E-2</c:v>
                </c:pt>
                <c:pt idx="31">
                  <c:v>4.0382110053909702E-2</c:v>
                </c:pt>
                <c:pt idx="32">
                  <c:v>2.5476579242398999E-2</c:v>
                </c:pt>
                <c:pt idx="33">
                  <c:v>1.47497610964515E-2</c:v>
                </c:pt>
                <c:pt idx="34">
                  <c:v>7.53104310433625E-3</c:v>
                </c:pt>
                <c:pt idx="35">
                  <c:v>3.1204527257415698E-3</c:v>
                </c:pt>
                <c:pt idx="36" formatCode="0.00E+00">
                  <c:v>8.3258136201516501E-4</c:v>
                </c:pt>
                <c:pt idx="37" formatCode="0.00E+00">
                  <c:v>3.4185334300001898E-5</c:v>
                </c:pt>
                <c:pt idx="38" formatCode="0.00E+00">
                  <c:v>1.73180232022217E-4</c:v>
                </c:pt>
                <c:pt idx="39" formatCode="0.00E+00">
                  <c:v>7.9768969046159304E-4</c:v>
                </c:pt>
                <c:pt idx="40">
                  <c:v>1.56480723651822E-3</c:v>
                </c:pt>
                <c:pt idx="41">
                  <c:v>2.2396770929144702E-3</c:v>
                </c:pt>
                <c:pt idx="42">
                  <c:v>2.6863050392821998E-3</c:v>
                </c:pt>
                <c:pt idx="43">
                  <c:v>2.8521028622777202E-3</c:v>
                </c:pt>
                <c:pt idx="44">
                  <c:v>2.74850645331367E-3</c:v>
                </c:pt>
                <c:pt idx="45">
                  <c:v>2.43007579901818E-3</c:v>
                </c:pt>
                <c:pt idx="46">
                  <c:v>1.97430261129641E-3</c:v>
                </c:pt>
                <c:pt idx="47">
                  <c:v>1.4639618396401601E-3</c:v>
                </c:pt>
                <c:pt idx="48" formatCode="0.00E+00">
                  <c:v>9.73309653497327E-4</c:v>
                </c:pt>
                <c:pt idx="49" formatCode="0.00E+00">
                  <c:v>5.5882605584997005E-4</c:v>
                </c:pt>
                <c:pt idx="50" formatCode="0.00E+00">
                  <c:v>2.5459968156039801E-4</c:v>
                </c:pt>
                <c:pt idx="51" formatCode="0.00E+00">
                  <c:v>7.1922547502492203E-5</c:v>
                </c:pt>
                <c:pt idx="52" formatCode="0.00E+00">
                  <c:v>2.2557188233916401E-6</c:v>
                </c:pt>
                <c:pt idx="53" formatCode="0.00E+00">
                  <c:v>2.2475449296033599E-5</c:v>
                </c:pt>
                <c:pt idx="54" formatCode="0.00E+00">
                  <c:v>1.01223882285452E-4</c:v>
                </c:pt>
                <c:pt idx="55" formatCode="0.00E+00">
                  <c:v>2.0525826252753499E-4</c:v>
                </c:pt>
                <c:pt idx="56" formatCode="0.00E+00">
                  <c:v>3.0488936749890102E-4</c:v>
                </c:pt>
                <c:pt idx="57" formatCode="0.00E+00">
                  <c:v>3.7788249750134498E-4</c:v>
                </c:pt>
                <c:pt idx="58" formatCode="0.00E+00">
                  <c:v>4.1151566090975302E-4</c:v>
                </c:pt>
                <c:pt idx="59" formatCode="0.00E+00">
                  <c:v>4.0280280517517199E-4</c:v>
                </c:pt>
                <c:pt idx="60" formatCode="0.00E+00">
                  <c:v>3.5715477314251202E-4</c:v>
                </c:pt>
                <c:pt idx="61" formatCode="0.00E+00">
                  <c:v>2.85937872206133E-4</c:v>
                </c:pt>
                <c:pt idx="62" formatCode="0.00E+00">
                  <c:v>2.0348410369161501E-4</c:v>
                </c:pt>
                <c:pt idx="63" formatCode="0.00E+00">
                  <c:v>1.2410724559329501E-4</c:v>
                </c:pt>
                <c:pt idx="64" formatCode="0.00E+00">
                  <c:v>5.95972515336298E-5</c:v>
                </c:pt>
                <c:pt idx="65" formatCode="0.00E+00">
                  <c:v>1.75240454963182E-5</c:v>
                </c:pt>
                <c:pt idx="66" formatCode="0.00E+00">
                  <c:v>5.08930024980318E-7</c:v>
                </c:pt>
                <c:pt idx="67" formatCode="0.00E+00">
                  <c:v>6.4470256425396903E-6</c:v>
                </c:pt>
                <c:pt idx="68" formatCode="0.00E+00">
                  <c:v>2.9513966002391898E-5</c:v>
                </c:pt>
                <c:pt idx="69" formatCode="0.00E+00">
                  <c:v>6.1684493834000494E-5</c:v>
                </c:pt>
                <c:pt idx="70" formatCode="0.00E+00">
                  <c:v>9.4440821384272105E-5</c:v>
                </c:pt>
                <c:pt idx="71" formatCode="0.00E+00">
                  <c:v>1.2035619603880501E-4</c:v>
                </c:pt>
                <c:pt idx="72" formatCode="0.00E+00">
                  <c:v>1.3429666443317699E-4</c:v>
                </c:pt>
                <c:pt idx="73" formatCode="0.00E+00">
                  <c:v>1.3407717892413099E-4</c:v>
                </c:pt>
                <c:pt idx="74" formatCode="0.00E+00">
                  <c:v>1.20518396303026E-4</c:v>
                </c:pt>
                <c:pt idx="75" formatCode="0.00E+00">
                  <c:v>9.6958298105405204E-5</c:v>
                </c:pt>
                <c:pt idx="76" formatCode="0.00E+00">
                  <c:v>6.83608012097877E-5</c:v>
                </c:pt>
                <c:pt idx="77" formatCode="0.00E+00">
                  <c:v>4.02192114858438E-5</c:v>
                </c:pt>
                <c:pt idx="78" formatCode="0.00E+00">
                  <c:v>1.7469393933079101E-5</c:v>
                </c:pt>
                <c:pt idx="79" formatCode="0.00E+00">
                  <c:v>3.6063937033218501E-6</c:v>
                </c:pt>
                <c:pt idx="80" formatCode="0.00E+00">
                  <c:v>1.45656869059852E-7</c:v>
                </c:pt>
                <c:pt idx="81" formatCode="0.00E+00">
                  <c:v>6.4973480018416801E-6</c:v>
                </c:pt>
                <c:pt idx="82" formatCode="0.00E+00">
                  <c:v>2.0243409121682999E-5</c:v>
                </c:pt>
                <c:pt idx="83" formatCode="0.00E+00">
                  <c:v>3.7735864682152801E-5</c:v>
                </c:pt>
                <c:pt idx="84" formatCode="0.00E+00">
                  <c:v>5.4883119005384699E-5</c:v>
                </c:pt>
                <c:pt idx="85" formatCode="0.00E+00">
                  <c:v>6.7966251309193297E-5</c:v>
                </c:pt>
                <c:pt idx="86" formatCode="0.00E+00">
                  <c:v>7.4332163160973399E-5</c:v>
                </c:pt>
                <c:pt idx="87" formatCode="0.00E+00">
                  <c:v>7.2842246116963105E-5</c:v>
                </c:pt>
                <c:pt idx="88" formatCode="0.00E+00">
                  <c:v>6.4006908973414302E-5</c:v>
                </c:pt>
                <c:pt idx="89" formatCode="0.00E+00">
                  <c:v>4.9797684016117399E-5</c:v>
                </c:pt>
                <c:pt idx="90" formatCode="0.00E+00">
                  <c:v>3.3188393937490702E-5</c:v>
                </c:pt>
                <c:pt idx="91" formatCode="0.00E+00">
                  <c:v>1.7524488047010801E-5</c:v>
                </c:pt>
                <c:pt idx="92" formatCode="0.00E+00">
                  <c:v>5.8472039257737496E-6</c:v>
                </c:pt>
                <c:pt idx="93" formatCode="0.00E+00">
                  <c:v>3.0257057939580502E-7</c:v>
                </c:pt>
                <c:pt idx="94" formatCode="0.00E+00">
                  <c:v>1.7447364149930599E-6</c:v>
                </c:pt>
                <c:pt idx="95" formatCode="0.00E+00">
                  <c:v>9.6031783457462804E-6</c:v>
                </c:pt>
                <c:pt idx="96" formatCode="0.00E+00">
                  <c:v>2.2031818311776799E-5</c:v>
                </c:pt>
                <c:pt idx="97" formatCode="0.00E+00">
                  <c:v>3.6304576339854303E-5</c:v>
                </c:pt>
                <c:pt idx="98" formatCode="0.00E+00">
                  <c:v>4.9376176415499298E-5</c:v>
                </c:pt>
                <c:pt idx="99" formatCode="0.00E+00">
                  <c:v>5.8497249176800998E-5</c:v>
                </c:pt>
                <c:pt idx="100" formatCode="0.00E+00">
                  <c:v>6.1764101853257206E-5</c:v>
                </c:pt>
              </c:numCache>
            </c:numRef>
          </c:val>
          <c:smooth val="0"/>
          <c:extLst>
            <c:ext xmlns:c16="http://schemas.microsoft.com/office/drawing/2014/chart" uri="{C3380CC4-5D6E-409C-BE32-E72D297353CC}">
              <c16:uniqueId val="{00000001-CAF1-4A02-A6D6-D287BACCE27A}"/>
            </c:ext>
          </c:extLst>
        </c:ser>
        <c:ser>
          <c:idx val="2"/>
          <c:order val="2"/>
          <c:tx>
            <c:strRef>
              <c:f>Sheet1!$E$2</c:f>
              <c:strCache>
                <c:ptCount val="1"/>
                <c:pt idx="0">
                  <c:v>H23</c:v>
                </c:pt>
              </c:strCache>
            </c:strRef>
          </c:tx>
          <c:marker>
            <c:symbol val="none"/>
          </c:marker>
          <c:cat>
            <c:numRef>
              <c:f>Sheet1!$B$3:$B$103</c:f>
              <c:numCache>
                <c:formatCode>0.00</c:formatCode>
                <c:ptCount val="101"/>
                <c:pt idx="0">
                  <c:v>0</c:v>
                </c:pt>
                <c:pt idx="1">
                  <c:v>3.1415926535897934E-2</c:v>
                </c:pt>
                <c:pt idx="2">
                  <c:v>6.2831853071795868E-2</c:v>
                </c:pt>
                <c:pt idx="3">
                  <c:v>9.4247779607693788E-2</c:v>
                </c:pt>
                <c:pt idx="4">
                  <c:v>0.12566370614359174</c:v>
                </c:pt>
                <c:pt idx="5">
                  <c:v>0.15707963267948966</c:v>
                </c:pt>
                <c:pt idx="6">
                  <c:v>0.18849555921538758</c:v>
                </c:pt>
                <c:pt idx="7">
                  <c:v>0.21991148575128552</c:v>
                </c:pt>
                <c:pt idx="8">
                  <c:v>0.25132741228718347</c:v>
                </c:pt>
                <c:pt idx="9">
                  <c:v>0.28274333882308139</c:v>
                </c:pt>
                <c:pt idx="10">
                  <c:v>0.31415926535897931</c:v>
                </c:pt>
                <c:pt idx="11">
                  <c:v>0.34557519189487723</c:v>
                </c:pt>
                <c:pt idx="12">
                  <c:v>0.37699111843077515</c:v>
                </c:pt>
                <c:pt idx="13">
                  <c:v>0.40840704496667313</c:v>
                </c:pt>
                <c:pt idx="14">
                  <c:v>0.43982297150257105</c:v>
                </c:pt>
                <c:pt idx="15">
                  <c:v>0.47123889803846891</c:v>
                </c:pt>
                <c:pt idx="16">
                  <c:v>0.50265482457436694</c:v>
                </c:pt>
                <c:pt idx="17">
                  <c:v>0.53407075111026492</c:v>
                </c:pt>
                <c:pt idx="18">
                  <c:v>0.56548667764616278</c:v>
                </c:pt>
                <c:pt idx="19">
                  <c:v>0.59690260418206065</c:v>
                </c:pt>
                <c:pt idx="20">
                  <c:v>0.62831853071795862</c:v>
                </c:pt>
                <c:pt idx="21">
                  <c:v>0.6597344572538566</c:v>
                </c:pt>
                <c:pt idx="22">
                  <c:v>0.69115038378975446</c:v>
                </c:pt>
                <c:pt idx="23">
                  <c:v>0.72256631032565233</c:v>
                </c:pt>
                <c:pt idx="24">
                  <c:v>0.7539822368615503</c:v>
                </c:pt>
                <c:pt idx="25">
                  <c:v>0.78539816339744828</c:v>
                </c:pt>
                <c:pt idx="26">
                  <c:v>0.81681408993334625</c:v>
                </c:pt>
                <c:pt idx="27">
                  <c:v>0.84823001646924412</c:v>
                </c:pt>
                <c:pt idx="28">
                  <c:v>0.87964594300514209</c:v>
                </c:pt>
                <c:pt idx="29">
                  <c:v>0.91106186954104007</c:v>
                </c:pt>
                <c:pt idx="30">
                  <c:v>0.94247779607693782</c:v>
                </c:pt>
                <c:pt idx="31">
                  <c:v>0.9738937226128358</c:v>
                </c:pt>
                <c:pt idx="32">
                  <c:v>1.0053096491487339</c:v>
                </c:pt>
                <c:pt idx="33">
                  <c:v>1.0367255756846319</c:v>
                </c:pt>
                <c:pt idx="34">
                  <c:v>1.0681415022205298</c:v>
                </c:pt>
                <c:pt idx="35">
                  <c:v>1.0995574287564276</c:v>
                </c:pt>
                <c:pt idx="36">
                  <c:v>1.1309733552923256</c:v>
                </c:pt>
                <c:pt idx="37">
                  <c:v>1.1623892818282235</c:v>
                </c:pt>
                <c:pt idx="38">
                  <c:v>1.1938052083641213</c:v>
                </c:pt>
                <c:pt idx="39">
                  <c:v>1.2252211349000193</c:v>
                </c:pt>
                <c:pt idx="40">
                  <c:v>1.2566370614359172</c:v>
                </c:pt>
                <c:pt idx="41">
                  <c:v>1.288052987971815</c:v>
                </c:pt>
                <c:pt idx="42">
                  <c:v>1.3194689145077132</c:v>
                </c:pt>
                <c:pt idx="43">
                  <c:v>1.350884841043611</c:v>
                </c:pt>
                <c:pt idx="44">
                  <c:v>1.3823007675795089</c:v>
                </c:pt>
                <c:pt idx="45">
                  <c:v>1.4137166941154069</c:v>
                </c:pt>
                <c:pt idx="46">
                  <c:v>1.4451326206513047</c:v>
                </c:pt>
                <c:pt idx="47">
                  <c:v>1.4765485471872029</c:v>
                </c:pt>
                <c:pt idx="48">
                  <c:v>1.5079644737231006</c:v>
                </c:pt>
                <c:pt idx="49">
                  <c:v>1.5393804002589986</c:v>
                </c:pt>
                <c:pt idx="50">
                  <c:v>1.5707963267948966</c:v>
                </c:pt>
                <c:pt idx="51">
                  <c:v>1.6022122533307945</c:v>
                </c:pt>
                <c:pt idx="52">
                  <c:v>1.6336281798666925</c:v>
                </c:pt>
                <c:pt idx="53">
                  <c:v>1.6650441064025905</c:v>
                </c:pt>
                <c:pt idx="54">
                  <c:v>1.6964600329384882</c:v>
                </c:pt>
                <c:pt idx="55">
                  <c:v>1.7278759594743862</c:v>
                </c:pt>
                <c:pt idx="56">
                  <c:v>1.7592918860102842</c:v>
                </c:pt>
                <c:pt idx="57">
                  <c:v>1.7907078125461819</c:v>
                </c:pt>
                <c:pt idx="58">
                  <c:v>1.8221237390820801</c:v>
                </c:pt>
                <c:pt idx="59">
                  <c:v>1.8535396656179779</c:v>
                </c:pt>
                <c:pt idx="60">
                  <c:v>1.8849555921538756</c:v>
                </c:pt>
                <c:pt idx="61">
                  <c:v>1.9163715186897738</c:v>
                </c:pt>
                <c:pt idx="62">
                  <c:v>1.9477874452256716</c:v>
                </c:pt>
                <c:pt idx="63">
                  <c:v>1.9792033717615698</c:v>
                </c:pt>
                <c:pt idx="64">
                  <c:v>2.0106192982974678</c:v>
                </c:pt>
                <c:pt idx="65">
                  <c:v>2.0420352248333655</c:v>
                </c:pt>
                <c:pt idx="66">
                  <c:v>2.0734511513692637</c:v>
                </c:pt>
                <c:pt idx="67">
                  <c:v>2.1048670779051615</c:v>
                </c:pt>
                <c:pt idx="68">
                  <c:v>2.1362830044410597</c:v>
                </c:pt>
                <c:pt idx="69">
                  <c:v>2.1676989309769574</c:v>
                </c:pt>
                <c:pt idx="70">
                  <c:v>2.1991148575128552</c:v>
                </c:pt>
                <c:pt idx="71">
                  <c:v>2.2305307840487534</c:v>
                </c:pt>
                <c:pt idx="72">
                  <c:v>2.2619467105846511</c:v>
                </c:pt>
                <c:pt idx="73">
                  <c:v>2.2933626371205489</c:v>
                </c:pt>
                <c:pt idx="74">
                  <c:v>2.3247785636564471</c:v>
                </c:pt>
                <c:pt idx="75">
                  <c:v>2.3561944901923448</c:v>
                </c:pt>
                <c:pt idx="76">
                  <c:v>2.3876104167282426</c:v>
                </c:pt>
                <c:pt idx="77">
                  <c:v>2.4190263432641408</c:v>
                </c:pt>
                <c:pt idx="78">
                  <c:v>2.4504422698000385</c:v>
                </c:pt>
                <c:pt idx="79">
                  <c:v>2.4818581963359367</c:v>
                </c:pt>
                <c:pt idx="80">
                  <c:v>2.5132741228718345</c:v>
                </c:pt>
                <c:pt idx="81">
                  <c:v>2.5446900494077322</c:v>
                </c:pt>
                <c:pt idx="82">
                  <c:v>2.57610597594363</c:v>
                </c:pt>
                <c:pt idx="83">
                  <c:v>2.6075219024795286</c:v>
                </c:pt>
                <c:pt idx="84">
                  <c:v>2.6389378290154264</c:v>
                </c:pt>
                <c:pt idx="85">
                  <c:v>2.6703537555513241</c:v>
                </c:pt>
                <c:pt idx="86">
                  <c:v>2.7017696820872219</c:v>
                </c:pt>
                <c:pt idx="87">
                  <c:v>2.7331856086231197</c:v>
                </c:pt>
                <c:pt idx="88">
                  <c:v>2.7646015351590179</c:v>
                </c:pt>
                <c:pt idx="89">
                  <c:v>2.7960174616949161</c:v>
                </c:pt>
                <c:pt idx="90">
                  <c:v>2.8274333882308138</c:v>
                </c:pt>
                <c:pt idx="91">
                  <c:v>2.8588493147667116</c:v>
                </c:pt>
                <c:pt idx="92">
                  <c:v>2.8902652413026093</c:v>
                </c:pt>
                <c:pt idx="93">
                  <c:v>2.9216811678385075</c:v>
                </c:pt>
                <c:pt idx="94">
                  <c:v>2.9530970943744057</c:v>
                </c:pt>
                <c:pt idx="95">
                  <c:v>2.9845130209103035</c:v>
                </c:pt>
                <c:pt idx="96">
                  <c:v>3.0159289474462012</c:v>
                </c:pt>
                <c:pt idx="97">
                  <c:v>3.0473448739820994</c:v>
                </c:pt>
                <c:pt idx="98">
                  <c:v>3.0787608005179972</c:v>
                </c:pt>
                <c:pt idx="99">
                  <c:v>3.1101767270538954</c:v>
                </c:pt>
                <c:pt idx="100">
                  <c:v>3.1415926535897931</c:v>
                </c:pt>
              </c:numCache>
            </c:numRef>
          </c:cat>
          <c:val>
            <c:numRef>
              <c:f>Sheet1!$E$3:$E$103</c:f>
              <c:numCache>
                <c:formatCode>General</c:formatCode>
                <c:ptCount val="101"/>
                <c:pt idx="0">
                  <c:v>0.999999999999999</c:v>
                </c:pt>
                <c:pt idx="1">
                  <c:v>0.999955200445242</c:v>
                </c:pt>
                <c:pt idx="2">
                  <c:v>0.99929085579555899</c:v>
                </c:pt>
                <c:pt idx="3">
                  <c:v>0.99647509965723102</c:v>
                </c:pt>
                <c:pt idx="4">
                  <c:v>0.98915089555596403</c:v>
                </c:pt>
                <c:pt idx="5">
                  <c:v>0.97443528181247796</c:v>
                </c:pt>
                <c:pt idx="6">
                  <c:v>0.94933369412453605</c:v>
                </c:pt>
                <c:pt idx="7">
                  <c:v>0.91123768995231702</c:v>
                </c:pt>
                <c:pt idx="8">
                  <c:v>0.85844321448513605</c:v>
                </c:pt>
                <c:pt idx="9">
                  <c:v>0.79060005167731395</c:v>
                </c:pt>
                <c:pt idx="10">
                  <c:v>0.70899396692101202</c:v>
                </c:pt>
                <c:pt idx="11">
                  <c:v>0.61657983647866899</c:v>
                </c:pt>
                <c:pt idx="12">
                  <c:v>0.51772726272162195</c:v>
                </c:pt>
                <c:pt idx="13">
                  <c:v>0.41770102471520798</c:v>
                </c:pt>
                <c:pt idx="14">
                  <c:v>0.32196136686909599</c:v>
                </c:pt>
                <c:pt idx="15">
                  <c:v>0.23541554515945501</c:v>
                </c:pt>
                <c:pt idx="16">
                  <c:v>0.16176789546449399</c:v>
                </c:pt>
                <c:pt idx="17">
                  <c:v>0.103095178076845</c:v>
                </c:pt>
                <c:pt idx="18">
                  <c:v>5.9721944033830299E-2</c:v>
                </c:pt>
                <c:pt idx="19">
                  <c:v>3.04012624671239E-2</c:v>
                </c:pt>
                <c:pt idx="20">
                  <c:v>1.2738292547897601E-2</c:v>
                </c:pt>
                <c:pt idx="21">
                  <c:v>3.7458076896482902E-3</c:v>
                </c:pt>
                <c:pt idx="22" formatCode="0.00E+00">
                  <c:v>4.0343037540079799E-4</c:v>
                </c:pt>
                <c:pt idx="23" formatCode="0.00E+00">
                  <c:v>1.0806070440294401E-4</c:v>
                </c:pt>
                <c:pt idx="24" formatCode="0.00E+00">
                  <c:v>9.4435726109813503E-4</c:v>
                </c:pt>
                <c:pt idx="25">
                  <c:v>1.75723430086417E-3</c:v>
                </c:pt>
                <c:pt idx="26">
                  <c:v>2.0575016771649099E-3</c:v>
                </c:pt>
                <c:pt idx="27">
                  <c:v>1.8244124207559601E-3</c:v>
                </c:pt>
                <c:pt idx="28">
                  <c:v>1.27888229153167E-3</c:v>
                </c:pt>
                <c:pt idx="29" formatCode="0.00E+00">
                  <c:v>6.8982557462058498E-4</c:v>
                </c:pt>
                <c:pt idx="30" formatCode="0.00E+00">
                  <c:v>2.5068880970386E-4</c:v>
                </c:pt>
                <c:pt idx="31" formatCode="0.00E+00">
                  <c:v>3.3947756229335302E-5</c:v>
                </c:pt>
                <c:pt idx="32" formatCode="0.00E+00">
                  <c:v>7.3936305707033799E-6</c:v>
                </c:pt>
                <c:pt idx="33" formatCode="0.00E+00">
                  <c:v>8.3281233494497802E-5</c:v>
                </c:pt>
                <c:pt idx="34" formatCode="0.00E+00">
                  <c:v>1.70963987412598E-4</c:v>
                </c:pt>
                <c:pt idx="35" formatCode="0.00E+00">
                  <c:v>2.1249878963114401E-4</c:v>
                </c:pt>
                <c:pt idx="36" formatCode="0.00E+00">
                  <c:v>1.9357222241255399E-4</c:v>
                </c:pt>
                <c:pt idx="37" formatCode="0.00E+00">
                  <c:v>1.3363545036629699E-4</c:v>
                </c:pt>
                <c:pt idx="38" formatCode="0.00E+00">
                  <c:v>6.5762361064738097E-5</c:v>
                </c:pt>
                <c:pt idx="39" formatCode="0.00E+00">
                  <c:v>1.74895277817036E-5</c:v>
                </c:pt>
                <c:pt idx="40" formatCode="0.00E+00">
                  <c:v>1.2592190509767601E-7</c:v>
                </c:pt>
                <c:pt idx="41" formatCode="0.00E+00">
                  <c:v>8.4033199421653097E-6</c:v>
                </c:pt>
                <c:pt idx="42" formatCode="0.00E+00">
                  <c:v>2.7551660751569701E-5</c:v>
                </c:pt>
                <c:pt idx="43" formatCode="0.00E+00">
                  <c:v>4.2601598459310002E-5</c:v>
                </c:pt>
                <c:pt idx="44" formatCode="0.00E+00">
                  <c:v>4.5205086747626902E-5</c:v>
                </c:pt>
                <c:pt idx="45" formatCode="0.00E+00">
                  <c:v>3.5610282020533398E-5</c:v>
                </c:pt>
                <c:pt idx="46" formatCode="0.00E+00">
                  <c:v>2.0178801366593901E-5</c:v>
                </c:pt>
                <c:pt idx="47" formatCode="0.00E+00">
                  <c:v>6.7203347708944697E-6</c:v>
                </c:pt>
                <c:pt idx="48" formatCode="0.00E+00">
                  <c:v>3.3663591024549102E-7</c:v>
                </c:pt>
                <c:pt idx="49" formatCode="0.00E+00">
                  <c:v>1.58009401832518E-6</c:v>
                </c:pt>
                <c:pt idx="50" formatCode="0.00E+00">
                  <c:v>7.2372737825651498E-6</c:v>
                </c:pt>
                <c:pt idx="51" formatCode="0.00E+00">
                  <c:v>1.27540454286659E-5</c:v>
                </c:pt>
                <c:pt idx="52" formatCode="0.00E+00">
                  <c:v>1.47692460177168E-5</c:v>
                </c:pt>
                <c:pt idx="53" formatCode="0.00E+00">
                  <c:v>1.25096046498392E-5</c:v>
                </c:pt>
                <c:pt idx="54" formatCode="0.00E+00">
                  <c:v>7.6110574885293801E-6</c:v>
                </c:pt>
                <c:pt idx="55" formatCode="0.00E+00">
                  <c:v>2.78188003470641E-6</c:v>
                </c:pt>
                <c:pt idx="56" formatCode="0.00E+00">
                  <c:v>2.0213994868084501E-7</c:v>
                </c:pt>
                <c:pt idx="57" formatCode="0.00E+00">
                  <c:v>5.0644278618380998E-7</c:v>
                </c:pt>
                <c:pt idx="58" formatCode="0.00E+00">
                  <c:v>2.7462564948015899E-6</c:v>
                </c:pt>
                <c:pt idx="59" formatCode="0.00E+00">
                  <c:v>5.1673724757734402E-6</c:v>
                </c:pt>
                <c:pt idx="60" formatCode="0.00E+00">
                  <c:v>6.2605239925946402E-6</c:v>
                </c:pt>
                <c:pt idx="61" formatCode="0.00E+00">
                  <c:v>5.5017696977311403E-6</c:v>
                </c:pt>
                <c:pt idx="62" formatCode="0.00E+00">
                  <c:v>3.4566543781858701E-6</c:v>
                </c:pt>
                <c:pt idx="63" formatCode="0.00E+00">
                  <c:v>1.30044260822491E-6</c:v>
                </c:pt>
                <c:pt idx="64" formatCode="0.00E+00">
                  <c:v>9.7006425170710698E-8</c:v>
                </c:pt>
                <c:pt idx="65" formatCode="0.00E+00">
                  <c:v>2.4908668459721901E-7</c:v>
                </c:pt>
                <c:pt idx="66" formatCode="0.00E+00">
                  <c:v>1.38095055477791E-6</c:v>
                </c:pt>
                <c:pt idx="67" formatCode="0.00E+00">
                  <c:v>2.6511736442463001E-6</c:v>
                </c:pt>
                <c:pt idx="68" formatCode="0.00E+00">
                  <c:v>3.2691627453157602E-6</c:v>
                </c:pt>
                <c:pt idx="69" formatCode="0.00E+00">
                  <c:v>2.91377834893456E-6</c:v>
                </c:pt>
                <c:pt idx="70" formatCode="0.00E+00">
                  <c:v>1.84463375875724E-6</c:v>
                </c:pt>
                <c:pt idx="71" formatCode="0.00E+00">
                  <c:v>6.8644248282672401E-7</c:v>
                </c:pt>
                <c:pt idx="72" formatCode="0.00E+00">
                  <c:v>4.2818590115356103E-8</c:v>
                </c:pt>
                <c:pt idx="73" formatCode="0.00E+00">
                  <c:v>1.67776776697764E-7</c:v>
                </c:pt>
                <c:pt idx="74" formatCode="0.00E+00">
                  <c:v>8.6548727976626098E-7</c:v>
                </c:pt>
                <c:pt idx="75" formatCode="0.00E+00">
                  <c:v>1.64695559010258E-6</c:v>
                </c:pt>
                <c:pt idx="76" formatCode="0.00E+00">
                  <c:v>2.03071869837931E-6</c:v>
                </c:pt>
                <c:pt idx="77" formatCode="0.00E+00">
                  <c:v>1.808628503299E-6</c:v>
                </c:pt>
                <c:pt idx="78" formatCode="0.00E+00">
                  <c:v>1.13479242969522E-6</c:v>
                </c:pt>
                <c:pt idx="79" formatCode="0.00E+00">
                  <c:v>4.05758267166706E-7</c:v>
                </c:pt>
                <c:pt idx="80" formatCode="0.00E+00">
                  <c:v>1.7004482388200702E-8</c:v>
                </c:pt>
                <c:pt idx="81" formatCode="0.00E+00">
                  <c:v>1.4101446001507501E-7</c:v>
                </c:pt>
                <c:pt idx="82" formatCode="0.00E+00">
                  <c:v>6.4803449648541199E-7</c:v>
                </c:pt>
                <c:pt idx="83" formatCode="0.00E+00">
                  <c:v>1.20218358383656E-6</c:v>
                </c:pt>
                <c:pt idx="84" formatCode="0.00E+00">
                  <c:v>1.4661403708486901E-6</c:v>
                </c:pt>
                <c:pt idx="85" formatCode="0.00E+00">
                  <c:v>1.2923153864236899E-6</c:v>
                </c:pt>
                <c:pt idx="86" formatCode="0.00E+00">
                  <c:v>7.9436209104155903E-7</c:v>
                </c:pt>
                <c:pt idx="87" formatCode="0.00E+00">
                  <c:v>2.6649840985337702E-7</c:v>
                </c:pt>
                <c:pt idx="88" formatCode="0.00E+00">
                  <c:v>5.1602200163171602E-9</c:v>
                </c:pt>
                <c:pt idx="89" formatCode="0.00E+00">
                  <c:v>1.3910185076001599E-7</c:v>
                </c:pt>
                <c:pt idx="90" formatCode="0.00E+00">
                  <c:v>5.6362470025799704E-7</c:v>
                </c:pt>
                <c:pt idx="91" formatCode="0.00E+00">
                  <c:v>1.01121320779586E-6</c:v>
                </c:pt>
                <c:pt idx="92" formatCode="0.00E+00">
                  <c:v>1.21236999716627E-6</c:v>
                </c:pt>
                <c:pt idx="93" formatCode="0.00E+00">
                  <c:v>1.0513482362201901E-6</c:v>
                </c:pt>
                <c:pt idx="94" formatCode="0.00E+00">
                  <c:v>6.2802474911185203E-7</c:v>
                </c:pt>
                <c:pt idx="95" formatCode="0.00E+00">
                  <c:v>1.9357750085515801E-7</c:v>
                </c:pt>
                <c:pt idx="96" formatCode="0.00E+00">
                  <c:v>5.2602640171066605E-10</c:v>
                </c:pt>
                <c:pt idx="97" formatCode="0.00E+00">
                  <c:v>1.5550507601054799E-7</c:v>
                </c:pt>
                <c:pt idx="98" formatCode="0.00E+00">
                  <c:v>5.5954051299460302E-7</c:v>
                </c:pt>
                <c:pt idx="99" formatCode="0.00E+00">
                  <c:v>9.6878465032891894E-7</c:v>
                </c:pt>
                <c:pt idx="100" formatCode="0.00E+00">
                  <c:v>1.1389336224350501E-6</c:v>
                </c:pt>
              </c:numCache>
            </c:numRef>
          </c:val>
          <c:smooth val="0"/>
          <c:extLst>
            <c:ext xmlns:c16="http://schemas.microsoft.com/office/drawing/2014/chart" uri="{C3380CC4-5D6E-409C-BE32-E72D297353CC}">
              <c16:uniqueId val="{00000002-CAF1-4A02-A6D6-D287BACCE27A}"/>
            </c:ext>
          </c:extLst>
        </c:ser>
        <c:dLbls>
          <c:showLegendKey val="0"/>
          <c:showVal val="0"/>
          <c:showCatName val="0"/>
          <c:showSerName val="0"/>
          <c:showPercent val="0"/>
          <c:showBubbleSize val="0"/>
        </c:dLbls>
        <c:smooth val="0"/>
        <c:axId val="227954048"/>
        <c:axId val="227955840"/>
      </c:lineChart>
      <c:catAx>
        <c:axId val="227954048"/>
        <c:scaling>
          <c:orientation val="minMax"/>
        </c:scaling>
        <c:delete val="0"/>
        <c:axPos val="b"/>
        <c:numFmt formatCode="0.00" sourceLinked="1"/>
        <c:majorTickMark val="out"/>
        <c:minorTickMark val="none"/>
        <c:tickLblPos val="nextTo"/>
        <c:crossAx val="227955840"/>
        <c:crosses val="autoZero"/>
        <c:auto val="1"/>
        <c:lblAlgn val="ctr"/>
        <c:lblOffset val="100"/>
        <c:tickLblSkip val="10"/>
        <c:tickMarkSkip val="10"/>
        <c:noMultiLvlLbl val="0"/>
      </c:catAx>
      <c:valAx>
        <c:axId val="227955840"/>
        <c:scaling>
          <c:orientation val="minMax"/>
        </c:scaling>
        <c:delete val="0"/>
        <c:axPos val="l"/>
        <c:majorGridlines/>
        <c:numFmt formatCode="General" sourceLinked="1"/>
        <c:majorTickMark val="out"/>
        <c:minorTickMark val="none"/>
        <c:tickLblPos val="nextTo"/>
        <c:crossAx val="227954048"/>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6D291E-CB4D-4A27-B2F0-3DB4002467E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ABF885A1-1194-4919-B4FF-40B0FFDA1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GB"/>
          </a:p>
        </p:txBody>
      </p:sp>
      <p:sp>
        <p:nvSpPr>
          <p:cNvPr id="4" name="Espace réservé de la date 3">
            <a:extLst>
              <a:ext uri="{FF2B5EF4-FFF2-40B4-BE49-F238E27FC236}">
                <a16:creationId xmlns:a16="http://schemas.microsoft.com/office/drawing/2014/main" id="{3145B3B8-F39A-467B-917A-911AB0242B1B}"/>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B80C924B-CA51-46A6-A266-71EA99FB687C}"/>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B3E7C492-969C-433D-B357-BB49B082A075}"/>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261073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3208F7-853F-4FCE-B452-FD9F9BFC40A0}"/>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5C26FAD-44DE-45E6-AB49-44A4BB0C4A43}"/>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6717D319-80E4-4A26-A5ED-459D00BB00C2}"/>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9A5FE6A2-8104-451D-A56A-4E62157272B1}"/>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751B06E-EBC5-4F05-B00C-7AA22710D369}"/>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368996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91F5E6-AFCC-44D1-A2D6-EB6504C350B3}"/>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823DC1AE-B171-4232-A272-241787583244}"/>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2EEF9CBC-A505-44A4-82C3-CBFA295099EA}"/>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A98CDA8E-2700-4824-8E2D-0FEA2E99E2E2}"/>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FD8DF7F8-4132-44B8-90EE-058A83398326}"/>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157615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52F076-E2EF-4E7A-9138-529BBD2B26DA}"/>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B82E1D9B-C0A2-4642-BF75-27589E150DE2}"/>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11EFC55-D377-4BE3-AC97-48DBF9395455}"/>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031E6968-8451-4DD6-AA8F-E5487738EF9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B7C6D8F0-D7A8-44AF-A420-B9C454798E11}"/>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32639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5B86C-C544-40E7-B80C-F892B8C672F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DC50CE79-D8AB-44A8-A9B8-DD38F2081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E4969CC-2A0B-4B22-8228-7A6E4B979958}"/>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ED8A122A-CD02-4FEE-9FAC-5AFDB1542C7F}"/>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9C41EC6E-6EF5-44AA-8841-A13606D45BC9}"/>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217125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722C83-4614-4F1E-BB91-C3D8FEB59D34}"/>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3C0E873-88DE-450E-A52F-82136FB9BBD7}"/>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E223889B-942F-45A2-8CD1-36113A01B94A}"/>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D2434803-7879-4381-9DEB-4DC7369EB144}"/>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6" name="Espace réservé du pied de page 5">
            <a:extLst>
              <a:ext uri="{FF2B5EF4-FFF2-40B4-BE49-F238E27FC236}">
                <a16:creationId xmlns:a16="http://schemas.microsoft.com/office/drawing/2014/main" id="{6B9256C2-C59F-422B-9AAC-102903A8B1FB}"/>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7DE65320-3F10-4941-A8D4-4E7F1B741171}"/>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42384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3B50D9-9AE5-420C-A6D7-63ACE71AF732}"/>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C0D27D7F-0E23-4937-92A0-D46AF67D2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E4EE14C-45C6-4151-B55F-2380DEFC5F6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71E1AB9A-48D6-43F2-AC3C-E957E1642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646738BF-4898-4224-B29E-A7445359C88E}"/>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E0A68391-2792-4585-9D85-489B1A9B33A9}"/>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8" name="Espace réservé du pied de page 7">
            <a:extLst>
              <a:ext uri="{FF2B5EF4-FFF2-40B4-BE49-F238E27FC236}">
                <a16:creationId xmlns:a16="http://schemas.microsoft.com/office/drawing/2014/main" id="{CF816498-123F-410F-B471-F9ED35FA7FEA}"/>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51055095-798E-4E86-9B3E-EE773E3C74AF}"/>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160280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63909-5136-4F1F-9AB5-5C73EA7F162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082F5E80-7C2A-43B7-B3A1-2508232251C4}"/>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4" name="Espace réservé du pied de page 3">
            <a:extLst>
              <a:ext uri="{FF2B5EF4-FFF2-40B4-BE49-F238E27FC236}">
                <a16:creationId xmlns:a16="http://schemas.microsoft.com/office/drawing/2014/main" id="{5F731FBA-315E-4397-A0FF-5218DCC3BD3C}"/>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51DB1B03-2F22-4760-823C-D2DD95AB3D7B}"/>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290468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F630391-2B85-4F5A-9D34-4A15CF0F7816}"/>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3" name="Espace réservé du pied de page 2">
            <a:extLst>
              <a:ext uri="{FF2B5EF4-FFF2-40B4-BE49-F238E27FC236}">
                <a16:creationId xmlns:a16="http://schemas.microsoft.com/office/drawing/2014/main" id="{9B6DEEFE-8BDA-4BC3-A321-CCD2B766875D}"/>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73FD5C9D-0F6B-4E59-ACC9-4E8DA3A16066}"/>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237411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3FAA3D-E8EF-4DAD-A2D0-F8D9EA9ACF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3B268977-7992-4C69-A92E-0B7C0530E4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4BABA6AD-D5F9-46C2-BE35-1B1F20F96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BFC26A5-BEB0-41EC-8C4D-84098E6DF022}"/>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6" name="Espace réservé du pied de page 5">
            <a:extLst>
              <a:ext uri="{FF2B5EF4-FFF2-40B4-BE49-F238E27FC236}">
                <a16:creationId xmlns:a16="http://schemas.microsoft.com/office/drawing/2014/main" id="{BE981627-1346-4A64-868B-8617CC02BF4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932EC3D-B57F-41D6-AA6B-5C24515183BD}"/>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207268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5D823-638B-4D8E-86EB-412448E6B54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1DCC081C-6707-4EB3-8185-E5663DF5B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EBF6C950-B5BF-40C8-97F7-213742094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37889AB4-39E6-43DA-B848-9A8F292DF44A}"/>
              </a:ext>
            </a:extLst>
          </p:cNvPr>
          <p:cNvSpPr>
            <a:spLocks noGrp="1"/>
          </p:cNvSpPr>
          <p:nvPr>
            <p:ph type="dt" sz="half" idx="10"/>
          </p:nvPr>
        </p:nvSpPr>
        <p:spPr/>
        <p:txBody>
          <a:bodyPr/>
          <a:lstStyle/>
          <a:p>
            <a:fld id="{30637A77-F9EA-404D-BAD2-16E9FA8EF7ED}" type="datetimeFigureOut">
              <a:rPr lang="en-GB" smtClean="0"/>
              <a:t>09/09/2019</a:t>
            </a:fld>
            <a:endParaRPr lang="en-GB"/>
          </a:p>
        </p:txBody>
      </p:sp>
      <p:sp>
        <p:nvSpPr>
          <p:cNvPr id="6" name="Espace réservé du pied de page 5">
            <a:extLst>
              <a:ext uri="{FF2B5EF4-FFF2-40B4-BE49-F238E27FC236}">
                <a16:creationId xmlns:a16="http://schemas.microsoft.com/office/drawing/2014/main" id="{3DB3E0E4-EFB4-45BC-9478-CDB5893C4705}"/>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FD6586-26C5-4D19-BAB1-ED723B966B28}"/>
              </a:ext>
            </a:extLst>
          </p:cNvPr>
          <p:cNvSpPr>
            <a:spLocks noGrp="1"/>
          </p:cNvSpPr>
          <p:nvPr>
            <p:ph type="sldNum" sz="quarter" idx="12"/>
          </p:nvPr>
        </p:nvSpPr>
        <p:spPr/>
        <p:txBody>
          <a:bodyPr/>
          <a:lstStyle/>
          <a:p>
            <a:fld id="{5FFDC5A1-42CC-42AD-8EF1-D81A8579E479}" type="slidenum">
              <a:rPr lang="en-GB" smtClean="0"/>
              <a:t>‹#›</a:t>
            </a:fld>
            <a:endParaRPr lang="en-GB"/>
          </a:p>
        </p:txBody>
      </p:sp>
    </p:spTree>
    <p:extLst>
      <p:ext uri="{BB962C8B-B14F-4D97-AF65-F5344CB8AC3E}">
        <p14:creationId xmlns:p14="http://schemas.microsoft.com/office/powerpoint/2010/main" val="186401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5805538-AB23-4BC4-988E-5182F8AD0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F0A5769-C1E7-4CA6-80C1-E9C29F36E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867ACD2B-4148-4BAB-B5E9-F0A50D5E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37A77-F9EA-404D-BAD2-16E9FA8EF7ED}" type="datetimeFigureOut">
              <a:rPr lang="en-GB" smtClean="0"/>
              <a:t>09/09/2019</a:t>
            </a:fld>
            <a:endParaRPr lang="en-GB"/>
          </a:p>
        </p:txBody>
      </p:sp>
      <p:sp>
        <p:nvSpPr>
          <p:cNvPr id="5" name="Espace réservé du pied de page 4">
            <a:extLst>
              <a:ext uri="{FF2B5EF4-FFF2-40B4-BE49-F238E27FC236}">
                <a16:creationId xmlns:a16="http://schemas.microsoft.com/office/drawing/2014/main" id="{79E6E311-2E0C-4904-BBFF-1D1B8CC871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37B3971D-D373-430A-905C-FBAC9D2880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DC5A1-42CC-42AD-8EF1-D81A8579E479}" type="slidenum">
              <a:rPr lang="en-GB" smtClean="0"/>
              <a:t>‹#›</a:t>
            </a:fld>
            <a:endParaRPr lang="en-GB"/>
          </a:p>
        </p:txBody>
      </p:sp>
    </p:spTree>
    <p:extLst>
      <p:ext uri="{BB962C8B-B14F-4D97-AF65-F5344CB8AC3E}">
        <p14:creationId xmlns:p14="http://schemas.microsoft.com/office/powerpoint/2010/main" val="2785974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0.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16.png"/><Relationship Id="rId5" Type="http://schemas.openxmlformats.org/officeDocument/2006/relationships/image" Target="../media/image190.png"/><Relationship Id="rId10" Type="http://schemas.openxmlformats.org/officeDocument/2006/relationships/image" Target="../media/image24.png"/><Relationship Id="rId4" Type="http://schemas.openxmlformats.org/officeDocument/2006/relationships/image" Target="../media/image6.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C6816-A43B-485C-9A65-9C34624F0506}"/>
              </a:ext>
            </a:extLst>
          </p:cNvPr>
          <p:cNvSpPr>
            <a:spLocks noGrp="1"/>
          </p:cNvSpPr>
          <p:nvPr>
            <p:ph type="ctrTitle"/>
          </p:nvPr>
        </p:nvSpPr>
        <p:spPr/>
        <p:txBody>
          <a:bodyPr/>
          <a:lstStyle/>
          <a:p>
            <a:r>
              <a:rPr lang="fr-BE" dirty="0"/>
              <a:t>X11 </a:t>
            </a:r>
            <a:r>
              <a:rPr lang="fr-BE" dirty="0" err="1"/>
              <a:t>Decomposition</a:t>
            </a:r>
            <a:endParaRPr lang="en-GB" dirty="0"/>
          </a:p>
        </p:txBody>
      </p:sp>
      <p:sp>
        <p:nvSpPr>
          <p:cNvPr id="3" name="Sous-titre 2">
            <a:extLst>
              <a:ext uri="{FF2B5EF4-FFF2-40B4-BE49-F238E27FC236}">
                <a16:creationId xmlns:a16="http://schemas.microsoft.com/office/drawing/2014/main" id="{B5289949-23C9-4DB8-B6C7-7FCAA574F9F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37011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8E369-D3AE-4F09-A668-47D723FC00AC}"/>
              </a:ext>
            </a:extLst>
          </p:cNvPr>
          <p:cNvSpPr>
            <a:spLocks noGrp="1"/>
          </p:cNvSpPr>
          <p:nvPr>
            <p:ph type="title"/>
          </p:nvPr>
        </p:nvSpPr>
        <p:spPr>
          <a:xfrm>
            <a:off x="933734" y="189279"/>
            <a:ext cx="10515600" cy="1325563"/>
          </a:xfrm>
        </p:spPr>
        <p:txBody>
          <a:bodyPr/>
          <a:lstStyle/>
          <a:p>
            <a:r>
              <a:rPr lang="fr-BE" dirty="0" err="1"/>
              <a:t>Step</a:t>
            </a:r>
            <a:r>
              <a:rPr lang="fr-BE" dirty="0"/>
              <a:t> D (final </a:t>
            </a:r>
            <a:r>
              <a:rPr lang="fr-BE" dirty="0" err="1"/>
              <a:t>step</a:t>
            </a:r>
            <a:r>
              <a:rPr lang="fr-BE" dirty="0"/>
              <a:t>, </a:t>
            </a:r>
            <a:r>
              <a:rPr lang="fr-BE" dirty="0" err="1"/>
              <a:t>monthly</a:t>
            </a:r>
            <a:r>
              <a:rPr lang="fr-BE" dirty="0"/>
              <a:t> </a:t>
            </a:r>
            <a:r>
              <a:rPr lang="fr-BE" dirty="0" err="1"/>
              <a:t>series</a:t>
            </a:r>
            <a:r>
              <a:rPr lang="fr-BE" dirty="0"/>
              <a:t>)</a:t>
            </a:r>
            <a:endParaRPr lang="en-GB" dirty="0"/>
          </a:p>
        </p:txBody>
      </p:sp>
      <mc:AlternateContent xmlns:mc="http://schemas.openxmlformats.org/markup-compatibility/2006" xmlns:a14="http://schemas.microsoft.com/office/drawing/2010/main">
        <mc:Choice Requires="a14">
          <p:sp>
            <p:nvSpPr>
              <p:cNvPr id="4" name="Rectangle : coins arrondis 3">
                <a:extLst>
                  <a:ext uri="{FF2B5EF4-FFF2-40B4-BE49-F238E27FC236}">
                    <a16:creationId xmlns:a16="http://schemas.microsoft.com/office/drawing/2014/main" id="{EEE27906-EA10-41B5-84A8-1E31C9E453E4}"/>
                  </a:ext>
                </a:extLst>
              </p:cNvPr>
              <p:cNvSpPr/>
              <p:nvPr/>
            </p:nvSpPr>
            <p:spPr>
              <a:xfrm>
                <a:off x="931988" y="170332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𝑌</m:t>
                              </m:r>
                            </m:e>
                            <m:sub>
                              <m:r>
                                <a:rPr lang="fr-BE" b="0" i="1" dirty="0" smtClean="0">
                                  <a:latin typeface="Cambria Math"/>
                                </a:rPr>
                                <m:t>𝐷</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1" dirty="0" smtClean="0">
                          <a:latin typeface="Cambria Math"/>
                        </a:rPr>
                        <m:t>−</m:t>
                      </m:r>
                      <m:sSub>
                        <m:sSubPr>
                          <m:ctrlPr>
                            <a:rPr lang="fr-BE" i="1" dirty="0">
                              <a:latin typeface="Cambria Math" panose="02040503050406030204" pitchFamily="18" charset="0"/>
                            </a:rPr>
                          </m:ctrlPr>
                        </m:sSubPr>
                        <m:e>
                          <m:r>
                            <a:rPr lang="fr-BE" i="1" dirty="0">
                              <a:latin typeface="Cambria Math"/>
                            </a:rPr>
                            <m:t>𝑋</m:t>
                          </m:r>
                        </m:e>
                        <m:sub>
                          <m:r>
                            <a:rPr lang="fr-BE" i="1" dirty="0">
                              <a:latin typeface="Cambria Math"/>
                            </a:rPr>
                            <m:t>𝑓𝑎𝑐</m:t>
                          </m:r>
                          <m:r>
                            <a:rPr lang="fr-BE" i="1" dirty="0">
                              <a:latin typeface="Cambria Math"/>
                            </a:rPr>
                            <m:t> </m:t>
                          </m:r>
                          <m:r>
                            <a:rPr lang="fr-BE" b="0" i="1" dirty="0" smtClean="0">
                              <a:latin typeface="Cambria Math"/>
                            </a:rPr>
                            <m:t>𝐶</m:t>
                          </m:r>
                        </m:sub>
                      </m:sSub>
                    </m:oMath>
                  </m:oMathPara>
                </a14:m>
                <a:endParaRPr lang="en-GB" dirty="0"/>
              </a:p>
            </p:txBody>
          </p:sp>
        </mc:Choice>
        <mc:Fallback xmlns="">
          <p:sp>
            <p:nvSpPr>
              <p:cNvPr id="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8" y="1703320"/>
                <a:ext cx="2561492" cy="478081"/>
              </a:xfrm>
              <a:prstGeom prst="roundRect">
                <a:avLst/>
              </a:prstGeom>
              <a:blipFill rotWithShape="1">
                <a:blip r:embed="rId2"/>
                <a:stretch>
                  <a:fillRect/>
                </a:stretch>
              </a:blipFill>
            </p:spPr>
            <p:txBody>
              <a:bodyPr/>
              <a:lstStyle/>
              <a:p>
                <a:r>
                  <a:rPr lang="fr-BE">
                    <a:noFill/>
                  </a:rPr>
                  <a:t> </a:t>
                </a:r>
              </a:p>
            </p:txBody>
          </p:sp>
        </mc:Fallback>
      </mc:AlternateContent>
      <p:sp>
        <p:nvSpPr>
          <p:cNvPr id="27" name="Rectangle : coins arrondis 4">
            <a:extLst>
              <a:ext uri="{FF2B5EF4-FFF2-40B4-BE49-F238E27FC236}">
                <a16:creationId xmlns:a16="http://schemas.microsoft.com/office/drawing/2014/main" id="{184E218C-70F3-48ED-97E5-62A195CE0E92}"/>
              </a:ext>
            </a:extLst>
          </p:cNvPr>
          <p:cNvSpPr/>
          <p:nvPr/>
        </p:nvSpPr>
        <p:spPr>
          <a:xfrm>
            <a:off x="91911" y="170332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D1</a:t>
            </a:r>
          </a:p>
        </p:txBody>
      </p:sp>
      <mc:AlternateContent xmlns:mc="http://schemas.openxmlformats.org/markup-compatibility/2006" xmlns:a14="http://schemas.microsoft.com/office/drawing/2010/main">
        <mc:Choice Requires="a14">
          <p:sp>
            <p:nvSpPr>
              <p:cNvPr id="36" name="Rectangle : coins arrondis 3">
                <a:extLst>
                  <a:ext uri="{FF2B5EF4-FFF2-40B4-BE49-F238E27FC236}">
                    <a16:creationId xmlns:a16="http://schemas.microsoft.com/office/drawing/2014/main" id="{EEE27906-EA10-41B5-84A8-1E31C9E453E4}"/>
                  </a:ext>
                </a:extLst>
              </p:cNvPr>
              <p:cNvSpPr/>
              <p:nvPr/>
            </p:nvSpPr>
            <p:spPr>
              <a:xfrm>
                <a:off x="931987" y="2917391"/>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𝑆𝐼</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𝑌</m:t>
                          </m:r>
                        </m:e>
                        <m:sub>
                          <m:r>
                            <a:rPr lang="fr-BE" b="0" i="1" dirty="0" smtClean="0">
                              <a:latin typeface="Cambria Math"/>
                            </a:rPr>
                            <m:t>𝐷</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oMath>
                  </m:oMathPara>
                </a14:m>
                <a:endParaRPr lang="en-GB" dirty="0"/>
              </a:p>
            </p:txBody>
          </p:sp>
        </mc:Choice>
        <mc:Fallback xmlns="">
          <p:sp>
            <p:nvSpPr>
              <p:cNvPr id="3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2917391"/>
                <a:ext cx="2561492" cy="478081"/>
              </a:xfrm>
              <a:prstGeom prst="roundRect">
                <a:avLst/>
              </a:prstGeom>
              <a:blipFill rotWithShape="1">
                <a:blip r:embed="rId3"/>
                <a:stretch>
                  <a:fillRect/>
                </a:stretch>
              </a:blipFill>
            </p:spPr>
            <p:txBody>
              <a:bodyPr/>
              <a:lstStyle/>
              <a:p>
                <a:r>
                  <a:rPr lang="fr-BE">
                    <a:noFill/>
                  </a:rPr>
                  <a:t> </a:t>
                </a:r>
              </a:p>
            </p:txBody>
          </p:sp>
        </mc:Fallback>
      </mc:AlternateContent>
      <p:sp>
        <p:nvSpPr>
          <p:cNvPr id="45" name="Rectangle : coins arrondis 4">
            <a:extLst>
              <a:ext uri="{FF2B5EF4-FFF2-40B4-BE49-F238E27FC236}">
                <a16:creationId xmlns:a16="http://schemas.microsoft.com/office/drawing/2014/main" id="{184E218C-70F3-48ED-97E5-62A195CE0E92}"/>
              </a:ext>
            </a:extLst>
          </p:cNvPr>
          <p:cNvSpPr/>
          <p:nvPr/>
        </p:nvSpPr>
        <p:spPr>
          <a:xfrm>
            <a:off x="91911" y="2917392"/>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D4</a:t>
            </a:r>
          </a:p>
        </p:txBody>
      </p:sp>
      <mc:AlternateContent xmlns:mc="http://schemas.openxmlformats.org/markup-compatibility/2006" xmlns:a14="http://schemas.microsoft.com/office/drawing/2010/main">
        <mc:Choice Requires="a14">
          <p:sp>
            <p:nvSpPr>
              <p:cNvPr id="68" name="Rectangle : coins arrondis 3">
                <a:extLst>
                  <a:ext uri="{FF2B5EF4-FFF2-40B4-BE49-F238E27FC236}">
                    <a16:creationId xmlns:a16="http://schemas.microsoft.com/office/drawing/2014/main" id="{EEE27906-EA10-41B5-84A8-1E31C9E453E4}"/>
                  </a:ext>
                </a:extLst>
              </p:cNvPr>
              <p:cNvSpPr/>
              <p:nvPr/>
            </p:nvSpPr>
            <p:spPr>
              <a:xfrm>
                <a:off x="931986" y="482477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1</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acc>
                            <m:accPr>
                              <m:chr m:val="̃"/>
                              <m:ctrlPr>
                                <a:rPr lang="fr-BE" i="1" dirty="0" smtClean="0">
                                  <a:latin typeface="Cambria Math" panose="02040503050406030204" pitchFamily="18" charset="0"/>
                                </a:rPr>
                              </m:ctrlPr>
                            </m:accPr>
                            <m:e>
                              <m:r>
                                <a:rPr lang="fr-BE" b="0" i="1" dirty="0" smtClean="0">
                                  <a:latin typeface="Cambria Math"/>
                                </a:rPr>
                                <m:t>𝑆𝐼</m:t>
                              </m:r>
                            </m:e>
                          </m:acc>
                        </m:e>
                        <m:sub>
                          <m:r>
                            <a:rPr lang="fr-BE" b="0" i="1" dirty="0" smtClean="0">
                              <a:latin typeface="Cambria Math"/>
                            </a:rPr>
                            <m:t>0</m:t>
                          </m:r>
                        </m:sub>
                      </m:sSub>
                      <m:r>
                        <a:rPr lang="fr-BE" b="0" i="1" dirty="0">
                          <a:latin typeface="Cambria Math"/>
                        </a:rPr>
                        <m:t>)</m:t>
                      </m:r>
                    </m:oMath>
                  </m:oMathPara>
                </a14:m>
                <a:endParaRPr lang="en-GB" dirty="0"/>
              </a:p>
            </p:txBody>
          </p:sp>
        </mc:Choice>
        <mc:Fallback xmlns="">
          <p:sp>
            <p:nvSpPr>
              <p:cNvPr id="6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4824779"/>
                <a:ext cx="2561492" cy="478081"/>
              </a:xfrm>
              <a:prstGeom prst="roundRect">
                <a:avLst/>
              </a:prstGeom>
              <a:blipFill rotWithShape="1">
                <a:blip r:embed="rId4"/>
                <a:stretch>
                  <a:fillRect/>
                </a:stretch>
              </a:blipFill>
            </p:spPr>
            <p:txBody>
              <a:bodyPr/>
              <a:lstStyle/>
              <a:p>
                <a:r>
                  <a:rPr lang="fr-BE">
                    <a:noFill/>
                  </a:rPr>
                  <a:t> </a:t>
                </a:r>
              </a:p>
            </p:txBody>
          </p:sp>
        </mc:Fallback>
      </mc:AlternateContent>
      <p:sp>
        <p:nvSpPr>
          <p:cNvPr id="69" name="Rectangle : coins arrondis 4">
            <a:extLst>
              <a:ext uri="{FF2B5EF4-FFF2-40B4-BE49-F238E27FC236}">
                <a16:creationId xmlns:a16="http://schemas.microsoft.com/office/drawing/2014/main" id="{184E218C-70F3-48ED-97E5-62A195CE0E92}"/>
              </a:ext>
            </a:extLst>
          </p:cNvPr>
          <p:cNvSpPr/>
          <p:nvPr/>
        </p:nvSpPr>
        <p:spPr>
          <a:xfrm>
            <a:off x="91910" y="482478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D5</a:t>
            </a:r>
          </a:p>
        </p:txBody>
      </p:sp>
      <p:sp>
        <p:nvSpPr>
          <p:cNvPr id="70" name="Rectangle : coins arrondis 4">
            <a:extLst>
              <a:ext uri="{FF2B5EF4-FFF2-40B4-BE49-F238E27FC236}">
                <a16:creationId xmlns:a16="http://schemas.microsoft.com/office/drawing/2014/main" id="{184E218C-70F3-48ED-97E5-62A195CE0E92}"/>
              </a:ext>
            </a:extLst>
          </p:cNvPr>
          <p:cNvSpPr/>
          <p:nvPr/>
        </p:nvSpPr>
        <p:spPr>
          <a:xfrm>
            <a:off x="3858765" y="4824778"/>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s3x3 </a:t>
            </a:r>
            <a:r>
              <a:rPr lang="fr-BE" dirty="0" err="1"/>
              <a:t>filter</a:t>
            </a:r>
            <a:endParaRPr lang="en-GB" dirty="0"/>
          </a:p>
        </p:txBody>
      </p:sp>
      <p:cxnSp>
        <p:nvCxnSpPr>
          <p:cNvPr id="71"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3463234" y="5063820"/>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 coins arrondis 3">
                <a:extLst>
                  <a:ext uri="{FF2B5EF4-FFF2-40B4-BE49-F238E27FC236}">
                    <a16:creationId xmlns:a16="http://schemas.microsoft.com/office/drawing/2014/main" id="{EEE27906-EA10-41B5-84A8-1E31C9E453E4}"/>
                  </a:ext>
                </a:extLst>
              </p:cNvPr>
              <p:cNvSpPr/>
              <p:nvPr/>
            </p:nvSpPr>
            <p:spPr>
              <a:xfrm>
                <a:off x="931986" y="543694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𝑆𝐴</m:t>
                              </m:r>
                            </m:e>
                            <m:sub>
                              <m:r>
                                <a:rPr lang="fr-BE" b="0" i="1" dirty="0" smtClean="0">
                                  <a:latin typeface="Cambria Math"/>
                                </a:rPr>
                                <m:t>1</m:t>
                              </m:r>
                            </m:sub>
                          </m:sSub>
                          <m:r>
                            <a:rPr lang="fr-BE" b="0" i="1" dirty="0" smtClean="0">
                              <a:latin typeface="Cambria Math"/>
                            </a:rPr>
                            <m:t>=</m:t>
                          </m:r>
                          <m:r>
                            <a:rPr lang="fr-BE" b="0" i="1" dirty="0" smtClean="0">
                              <a:latin typeface="Cambria Math"/>
                            </a:rPr>
                            <m:t>𝑌</m:t>
                          </m:r>
                        </m:e>
                        <m:sub>
                          <m:r>
                            <a:rPr lang="fr-BE" b="0" i="1" dirty="0" smtClean="0">
                              <a:latin typeface="Cambria Math"/>
                            </a:rPr>
                            <m:t>𝐷</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1</m:t>
                          </m:r>
                        </m:sub>
                      </m:sSub>
                    </m:oMath>
                  </m:oMathPara>
                </a14:m>
                <a:endParaRPr lang="en-GB" dirty="0"/>
              </a:p>
            </p:txBody>
          </p:sp>
        </mc:Choice>
        <mc:Fallback xmlns="">
          <p:sp>
            <p:nvSpPr>
              <p:cNvPr id="72"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5436944"/>
                <a:ext cx="2561492" cy="478081"/>
              </a:xfrm>
              <a:prstGeom prst="roundRect">
                <a:avLst/>
              </a:prstGeom>
              <a:blipFill rotWithShape="1">
                <a:blip r:embed="rId5"/>
                <a:stretch>
                  <a:fillRect/>
                </a:stretch>
              </a:blipFill>
            </p:spPr>
            <p:txBody>
              <a:bodyPr/>
              <a:lstStyle/>
              <a:p>
                <a:r>
                  <a:rPr lang="fr-BE">
                    <a:noFill/>
                  </a:rPr>
                  <a:t> </a:t>
                </a:r>
              </a:p>
            </p:txBody>
          </p:sp>
        </mc:Fallback>
      </mc:AlternateContent>
      <p:sp>
        <p:nvSpPr>
          <p:cNvPr id="73" name="Rectangle : coins arrondis 4">
            <a:extLst>
              <a:ext uri="{FF2B5EF4-FFF2-40B4-BE49-F238E27FC236}">
                <a16:creationId xmlns:a16="http://schemas.microsoft.com/office/drawing/2014/main" id="{184E218C-70F3-48ED-97E5-62A195CE0E92}"/>
              </a:ext>
            </a:extLst>
          </p:cNvPr>
          <p:cNvSpPr/>
          <p:nvPr/>
        </p:nvSpPr>
        <p:spPr>
          <a:xfrm>
            <a:off x="91910" y="543694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D6</a:t>
            </a:r>
          </a:p>
        </p:txBody>
      </p:sp>
      <mc:AlternateContent xmlns:mc="http://schemas.openxmlformats.org/markup-compatibility/2006" xmlns:a14="http://schemas.microsoft.com/office/drawing/2010/main">
        <mc:Choice Requires="a14">
          <p:sp>
            <p:nvSpPr>
              <p:cNvPr id="74" name="Rectangle : coins arrondis 3">
                <a:extLst>
                  <a:ext uri="{FF2B5EF4-FFF2-40B4-BE49-F238E27FC236}">
                    <a16:creationId xmlns:a16="http://schemas.microsoft.com/office/drawing/2014/main" id="{EEE27906-EA10-41B5-84A8-1E31C9E453E4}"/>
                  </a:ext>
                </a:extLst>
              </p:cNvPr>
              <p:cNvSpPr/>
              <p:nvPr/>
            </p:nvSpPr>
            <p:spPr>
              <a:xfrm>
                <a:off x="931987" y="6063396"/>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1</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𝑆𝐴</m:t>
                          </m:r>
                        </m:e>
                        <m:sub>
                          <m:r>
                            <a:rPr lang="fr-BE" b="0" i="1" dirty="0" smtClean="0">
                              <a:latin typeface="Cambria Math"/>
                            </a:rPr>
                            <m:t>1</m:t>
                          </m:r>
                        </m:sub>
                      </m:sSub>
                      <m:r>
                        <a:rPr lang="fr-BE" b="0" i="1" dirty="0" smtClean="0">
                          <a:latin typeface="Cambria Math"/>
                        </a:rPr>
                        <m:t>)</m:t>
                      </m:r>
                    </m:oMath>
                  </m:oMathPara>
                </a14:m>
                <a:endParaRPr lang="en-GB" dirty="0"/>
              </a:p>
            </p:txBody>
          </p:sp>
        </mc:Choice>
        <mc:Fallback xmlns="">
          <p:sp>
            <p:nvSpPr>
              <p:cNvPr id="7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6063396"/>
                <a:ext cx="2561492" cy="478081"/>
              </a:xfrm>
              <a:prstGeom prst="roundRect">
                <a:avLst/>
              </a:prstGeom>
              <a:blipFill rotWithShape="1">
                <a:blip r:embed="rId6"/>
                <a:stretch>
                  <a:fillRect/>
                </a:stretch>
              </a:blipFill>
            </p:spPr>
            <p:txBody>
              <a:bodyPr/>
              <a:lstStyle/>
              <a:p>
                <a:r>
                  <a:rPr lang="fr-BE">
                    <a:noFill/>
                  </a:rPr>
                  <a:t> </a:t>
                </a:r>
              </a:p>
            </p:txBody>
          </p:sp>
        </mc:Fallback>
      </mc:AlternateContent>
      <p:sp>
        <p:nvSpPr>
          <p:cNvPr id="75" name="Rectangle : coins arrondis 4">
            <a:extLst>
              <a:ext uri="{FF2B5EF4-FFF2-40B4-BE49-F238E27FC236}">
                <a16:creationId xmlns:a16="http://schemas.microsoft.com/office/drawing/2014/main" id="{184E218C-70F3-48ED-97E5-62A195CE0E92}"/>
              </a:ext>
            </a:extLst>
          </p:cNvPr>
          <p:cNvSpPr/>
          <p:nvPr/>
        </p:nvSpPr>
        <p:spPr>
          <a:xfrm>
            <a:off x="3858766" y="6063397"/>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Henderson </a:t>
            </a:r>
            <a:r>
              <a:rPr lang="fr-BE" dirty="0" err="1"/>
              <a:t>filter</a:t>
            </a:r>
            <a:endParaRPr lang="en-GB" dirty="0"/>
          </a:p>
        </p:txBody>
      </p:sp>
      <p:cxnSp>
        <p:nvCxnSpPr>
          <p:cNvPr id="76" name="Connecteur droit avec flèche 6">
            <a:extLst>
              <a:ext uri="{FF2B5EF4-FFF2-40B4-BE49-F238E27FC236}">
                <a16:creationId xmlns:a16="http://schemas.microsoft.com/office/drawing/2014/main" id="{03D8E2B2-D0FD-4071-9259-9B9A7979F8A0}"/>
              </a:ext>
            </a:extLst>
          </p:cNvPr>
          <p:cNvCxnSpPr>
            <a:cxnSpLocks/>
            <a:stCxn id="75" idx="1"/>
            <a:endCxn id="74" idx="3"/>
          </p:cNvCxnSpPr>
          <p:nvPr/>
        </p:nvCxnSpPr>
        <p:spPr>
          <a:xfrm flipH="1" flipV="1">
            <a:off x="3493479" y="6302437"/>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 coins arrondis 4">
            <a:extLst>
              <a:ext uri="{FF2B5EF4-FFF2-40B4-BE49-F238E27FC236}">
                <a16:creationId xmlns:a16="http://schemas.microsoft.com/office/drawing/2014/main" id="{184E218C-70F3-48ED-97E5-62A195CE0E92}"/>
              </a:ext>
            </a:extLst>
          </p:cNvPr>
          <p:cNvSpPr/>
          <p:nvPr/>
        </p:nvSpPr>
        <p:spPr>
          <a:xfrm>
            <a:off x="91910" y="6063397"/>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D7</a:t>
            </a:r>
          </a:p>
        </p:txBody>
      </p:sp>
      <mc:AlternateContent xmlns:mc="http://schemas.openxmlformats.org/markup-compatibility/2006" xmlns:a14="http://schemas.microsoft.com/office/drawing/2010/main">
        <mc:Choice Requires="a14">
          <p:sp>
            <p:nvSpPr>
              <p:cNvPr id="78" name="Rectangle : coins arrondis 3">
                <a:extLst>
                  <a:ext uri="{FF2B5EF4-FFF2-40B4-BE49-F238E27FC236}">
                    <a16:creationId xmlns:a16="http://schemas.microsoft.com/office/drawing/2014/main" id="{EEE27906-EA10-41B5-84A8-1E31C9E453E4}"/>
                  </a:ext>
                </a:extLst>
              </p:cNvPr>
              <p:cNvSpPr/>
              <p:nvPr/>
            </p:nvSpPr>
            <p:spPr>
              <a:xfrm>
                <a:off x="7029978" y="169984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𝐷</m:t>
                          </m:r>
                        </m:sub>
                      </m:sSub>
                      <m:r>
                        <a:rPr lang="fr-BE" b="0" i="1" dirty="0" smtClean="0">
                          <a:latin typeface="Cambria Math"/>
                        </a:rPr>
                        <m:t>=</m:t>
                      </m:r>
                      <m:sSub>
                        <m:sSubPr>
                          <m:ctrlPr>
                            <a:rPr lang="fr-BE" i="1" dirty="0" smtClean="0">
                              <a:latin typeface="Cambria Math" panose="02040503050406030204" pitchFamily="18" charset="0"/>
                            </a:rPr>
                          </m:ctrlPr>
                        </m:sSubPr>
                        <m:e>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1</m:t>
                          </m:r>
                        </m:sub>
                      </m:sSub>
                    </m:oMath>
                  </m:oMathPara>
                </a14:m>
                <a:endParaRPr lang="en-GB" dirty="0"/>
              </a:p>
            </p:txBody>
          </p:sp>
        </mc:Choice>
        <mc:Fallback xmlns="">
          <p:sp>
            <p:nvSpPr>
              <p:cNvPr id="7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1699849"/>
                <a:ext cx="2561492" cy="478081"/>
              </a:xfrm>
              <a:prstGeom prst="roundRect">
                <a:avLst/>
              </a:prstGeom>
              <a:blipFill rotWithShape="1">
                <a:blip r:embed="rId7"/>
                <a:stretch>
                  <a:fillRect/>
                </a:stretch>
              </a:blipFill>
            </p:spPr>
            <p:txBody>
              <a:bodyPr/>
              <a:lstStyle/>
              <a:p>
                <a:r>
                  <a:rPr lang="fr-BE">
                    <a:noFill/>
                  </a:rPr>
                  <a:t> </a:t>
                </a:r>
              </a:p>
            </p:txBody>
          </p:sp>
        </mc:Fallback>
      </mc:AlternateContent>
      <p:sp>
        <p:nvSpPr>
          <p:cNvPr id="79" name="Rectangle : coins arrondis 4">
            <a:extLst>
              <a:ext uri="{FF2B5EF4-FFF2-40B4-BE49-F238E27FC236}">
                <a16:creationId xmlns:a16="http://schemas.microsoft.com/office/drawing/2014/main" id="{184E218C-70F3-48ED-97E5-62A195CE0E92}"/>
              </a:ext>
            </a:extLst>
          </p:cNvPr>
          <p:cNvSpPr/>
          <p:nvPr/>
        </p:nvSpPr>
        <p:spPr>
          <a:xfrm>
            <a:off x="6189902" y="169985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D8</a:t>
            </a:r>
          </a:p>
        </p:txBody>
      </p:sp>
      <mc:AlternateContent xmlns:mc="http://schemas.openxmlformats.org/markup-compatibility/2006" xmlns:a14="http://schemas.microsoft.com/office/drawing/2010/main">
        <mc:Choice Requires="a14">
          <p:sp>
            <p:nvSpPr>
              <p:cNvPr id="90" name="Rectangle : coins arrondis 3">
                <a:extLst>
                  <a:ext uri="{FF2B5EF4-FFF2-40B4-BE49-F238E27FC236}">
                    <a16:creationId xmlns:a16="http://schemas.microsoft.com/office/drawing/2014/main" id="{EEE27906-EA10-41B5-84A8-1E31C9E453E4}"/>
                  </a:ext>
                </a:extLst>
              </p:cNvPr>
              <p:cNvSpPr/>
              <p:nvPr/>
            </p:nvSpPr>
            <p:spPr>
              <a:xfrm>
                <a:off x="7029984" y="294505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𝐷</m:t>
                          </m:r>
                        </m:sub>
                      </m:sSub>
                      <m:r>
                        <a:rPr lang="fr-BE" b="0" i="1" dirty="0">
                          <a:latin typeface="Cambria Math"/>
                        </a:rPr>
                        <m:t>=</m:t>
                      </m:r>
                      <m:r>
                        <a:rPr lang="fr-BE" b="0" i="1" dirty="0">
                          <a:latin typeface="Cambria Math"/>
                        </a:rPr>
                        <m:t>𝑓</m:t>
                      </m:r>
                      <m:r>
                        <a:rPr lang="fr-BE" b="0" i="1" dirty="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𝑌</m:t>
                          </m:r>
                        </m:e>
                        <m:sub>
                          <m:r>
                            <a:rPr lang="fr-BE" b="0" i="1" dirty="0" smtClean="0">
                              <a:latin typeface="Cambria Math"/>
                            </a:rPr>
                            <m:t>𝐷</m:t>
                          </m:r>
                        </m:sub>
                      </m:sSub>
                      <m:r>
                        <a:rPr lang="fr-BE" b="0" i="1"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𝑇</m:t>
                          </m:r>
                        </m:e>
                        <m:sub>
                          <m:r>
                            <a:rPr lang="fr-BE" b="0" i="1" dirty="0" smtClean="0">
                              <a:latin typeface="Cambria Math"/>
                            </a:rPr>
                            <m:t>1</m:t>
                          </m:r>
                        </m:sub>
                      </m:sSub>
                      <m:r>
                        <a:rPr lang="fr-BE" b="0" i="1" dirty="0">
                          <a:latin typeface="Cambria Math"/>
                        </a:rPr>
                        <m:t>)</m:t>
                      </m:r>
                    </m:oMath>
                  </m:oMathPara>
                </a14:m>
                <a:endParaRPr lang="en-GB" dirty="0"/>
              </a:p>
            </p:txBody>
          </p:sp>
        </mc:Choice>
        <mc:Fallback xmlns="">
          <p:sp>
            <p:nvSpPr>
              <p:cNvPr id="9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84" y="2945054"/>
                <a:ext cx="2561492" cy="478081"/>
              </a:xfrm>
              <a:prstGeom prst="roundRect">
                <a:avLst/>
              </a:prstGeom>
              <a:blipFill rotWithShape="1">
                <a:blip r:embed="rId8"/>
                <a:stretch>
                  <a:fillRect/>
                </a:stretch>
              </a:blipFill>
            </p:spPr>
            <p:txBody>
              <a:bodyPr/>
              <a:lstStyle/>
              <a:p>
                <a:r>
                  <a:rPr lang="fr-BE">
                    <a:noFill/>
                  </a:rPr>
                  <a:t> </a:t>
                </a:r>
              </a:p>
            </p:txBody>
          </p:sp>
        </mc:Fallback>
      </mc:AlternateContent>
      <p:sp>
        <p:nvSpPr>
          <p:cNvPr id="91" name="Rectangle : coins arrondis 4">
            <a:extLst>
              <a:ext uri="{FF2B5EF4-FFF2-40B4-BE49-F238E27FC236}">
                <a16:creationId xmlns:a16="http://schemas.microsoft.com/office/drawing/2014/main" id="{184E218C-70F3-48ED-97E5-62A195CE0E92}"/>
              </a:ext>
            </a:extLst>
          </p:cNvPr>
          <p:cNvSpPr/>
          <p:nvPr/>
        </p:nvSpPr>
        <p:spPr>
          <a:xfrm>
            <a:off x="6189908" y="294505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D10</a:t>
            </a:r>
          </a:p>
        </p:txBody>
      </p:sp>
      <p:sp>
        <p:nvSpPr>
          <p:cNvPr id="92" name="Rectangle : coins arrondis 4">
            <a:extLst>
              <a:ext uri="{FF2B5EF4-FFF2-40B4-BE49-F238E27FC236}">
                <a16:creationId xmlns:a16="http://schemas.microsoft.com/office/drawing/2014/main" id="{184E218C-70F3-48ED-97E5-62A195CE0E92}"/>
              </a:ext>
            </a:extLst>
          </p:cNvPr>
          <p:cNvSpPr/>
          <p:nvPr/>
        </p:nvSpPr>
        <p:spPr>
          <a:xfrm>
            <a:off x="9956763" y="2945053"/>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s3x5 </a:t>
            </a:r>
            <a:r>
              <a:rPr lang="fr-BE" dirty="0" err="1"/>
              <a:t>filter</a:t>
            </a:r>
            <a:endParaRPr lang="en-GB" dirty="0"/>
          </a:p>
        </p:txBody>
      </p:sp>
      <p:cxnSp>
        <p:nvCxnSpPr>
          <p:cNvPr id="93"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32" y="3184095"/>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 coins arrondis 3">
                <a:extLst>
                  <a:ext uri="{FF2B5EF4-FFF2-40B4-BE49-F238E27FC236}">
                    <a16:creationId xmlns:a16="http://schemas.microsoft.com/office/drawing/2014/main" id="{EEE27906-EA10-41B5-84A8-1E31C9E453E4}"/>
                  </a:ext>
                </a:extLst>
              </p:cNvPr>
              <p:cNvSpPr/>
              <p:nvPr/>
            </p:nvSpPr>
            <p:spPr>
              <a:xfrm>
                <a:off x="931987" y="2301197"/>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𝑌</m:t>
                          </m:r>
                        </m:e>
                        <m:sub>
                          <m:r>
                            <a:rPr lang="fr-BE" b="0" i="1" dirty="0" smtClean="0">
                              <a:latin typeface="Cambria Math"/>
                            </a:rPr>
                            <m:t>𝐷</m:t>
                          </m:r>
                        </m:sub>
                      </m:sSub>
                      <m:r>
                        <a:rPr lang="fr-BE" b="0" i="1" dirty="0" smtClean="0">
                          <a:latin typeface="Cambria Math"/>
                        </a:rPr>
                        <m:t>)</m:t>
                      </m:r>
                    </m:oMath>
                  </m:oMathPara>
                </a14:m>
                <a:endParaRPr lang="en-GB" dirty="0"/>
              </a:p>
            </p:txBody>
          </p:sp>
        </mc:Choice>
        <mc:Fallback xmlns="">
          <p:sp>
            <p:nvSpPr>
              <p:cNvPr id="53"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2301197"/>
                <a:ext cx="2561492" cy="478081"/>
              </a:xfrm>
              <a:prstGeom prst="roundRect">
                <a:avLst/>
              </a:prstGeom>
              <a:blipFill rotWithShape="1">
                <a:blip r:embed="rId9"/>
                <a:stretch>
                  <a:fillRect/>
                </a:stretch>
              </a:blipFill>
            </p:spPr>
            <p:txBody>
              <a:bodyPr/>
              <a:lstStyle/>
              <a:p>
                <a:r>
                  <a:rPr lang="fr-BE">
                    <a:noFill/>
                  </a:rPr>
                  <a:t> </a:t>
                </a:r>
              </a:p>
            </p:txBody>
          </p:sp>
        </mc:Fallback>
      </mc:AlternateContent>
      <p:sp>
        <p:nvSpPr>
          <p:cNvPr id="54" name="Rectangle : coins arrondis 4">
            <a:extLst>
              <a:ext uri="{FF2B5EF4-FFF2-40B4-BE49-F238E27FC236}">
                <a16:creationId xmlns:a16="http://schemas.microsoft.com/office/drawing/2014/main" id="{184E218C-70F3-48ED-97E5-62A195CE0E92}"/>
              </a:ext>
            </a:extLst>
          </p:cNvPr>
          <p:cNvSpPr/>
          <p:nvPr/>
        </p:nvSpPr>
        <p:spPr>
          <a:xfrm>
            <a:off x="3858766" y="2301198"/>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2 x 12 </a:t>
            </a:r>
            <a:r>
              <a:rPr lang="fr-BE" dirty="0" err="1"/>
              <a:t>filter</a:t>
            </a:r>
            <a:endParaRPr lang="en-GB" dirty="0"/>
          </a:p>
        </p:txBody>
      </p:sp>
      <p:cxnSp>
        <p:nvCxnSpPr>
          <p:cNvPr id="55" name="Connecteur droit avec flèche 6">
            <a:extLst>
              <a:ext uri="{FF2B5EF4-FFF2-40B4-BE49-F238E27FC236}">
                <a16:creationId xmlns:a16="http://schemas.microsoft.com/office/drawing/2014/main" id="{03D8E2B2-D0FD-4071-9259-9B9A7979F8A0}"/>
              </a:ext>
            </a:extLst>
          </p:cNvPr>
          <p:cNvCxnSpPr>
            <a:cxnSpLocks/>
            <a:stCxn id="54" idx="1"/>
            <a:endCxn id="53" idx="3"/>
          </p:cNvCxnSpPr>
          <p:nvPr/>
        </p:nvCxnSpPr>
        <p:spPr>
          <a:xfrm flipH="1" flipV="1">
            <a:off x="3493479" y="2540238"/>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 coins arrondis 4">
            <a:extLst>
              <a:ext uri="{FF2B5EF4-FFF2-40B4-BE49-F238E27FC236}">
                <a16:creationId xmlns:a16="http://schemas.microsoft.com/office/drawing/2014/main" id="{184E218C-70F3-48ED-97E5-62A195CE0E92}"/>
              </a:ext>
            </a:extLst>
          </p:cNvPr>
          <p:cNvSpPr/>
          <p:nvPr/>
        </p:nvSpPr>
        <p:spPr>
          <a:xfrm>
            <a:off x="91910" y="2301198"/>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D2</a:t>
            </a:r>
          </a:p>
        </p:txBody>
      </p:sp>
      <mc:AlternateContent xmlns:mc="http://schemas.openxmlformats.org/markup-compatibility/2006" xmlns:a14="http://schemas.microsoft.com/office/drawing/2010/main">
        <mc:Choice Requires="a14">
          <p:sp>
            <p:nvSpPr>
              <p:cNvPr id="35" name="Rectangle : coins arrondis 3">
                <a:extLst>
                  <a:ext uri="{FF2B5EF4-FFF2-40B4-BE49-F238E27FC236}">
                    <a16:creationId xmlns:a16="http://schemas.microsoft.com/office/drawing/2014/main" id="{EEE27906-EA10-41B5-84A8-1E31C9E453E4}"/>
                  </a:ext>
                </a:extLst>
              </p:cNvPr>
              <p:cNvSpPr/>
              <p:nvPr/>
            </p:nvSpPr>
            <p:spPr>
              <a:xfrm>
                <a:off x="7029980" y="3558687"/>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𝑆𝐴</m:t>
                          </m:r>
                        </m:e>
                        <m:sub>
                          <m:r>
                            <a:rPr lang="fr-BE" b="0" i="1" dirty="0" smtClean="0">
                              <a:latin typeface="Cambria Math"/>
                            </a:rPr>
                            <m:t>𝐷</m:t>
                          </m:r>
                        </m:sub>
                      </m:sSub>
                      <m:r>
                        <a:rPr lang="fr-BE" b="0" i="1" dirty="0" smtClean="0">
                          <a:latin typeface="Cambria Math"/>
                        </a:rPr>
                        <m:t>=</m:t>
                      </m:r>
                      <m:sSub>
                        <m:sSubPr>
                          <m:ctrlPr>
                            <a:rPr lang="fr-BE" i="1" dirty="0" smtClean="0">
                              <a:latin typeface="Cambria Math" panose="02040503050406030204" pitchFamily="18" charset="0"/>
                            </a:rPr>
                          </m:ctrlPr>
                        </m:sSubPr>
                        <m:e>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i="1" dirty="0">
                              <a:latin typeface="Cambria Math" panose="02040503050406030204" pitchFamily="18" charset="0"/>
                            </a:rPr>
                          </m:ctrlPr>
                        </m:sSubPr>
                        <m:e>
                          <m:r>
                            <a:rPr lang="fr-BE" b="0" i="1" dirty="0" smtClean="0">
                              <a:latin typeface="Cambria Math"/>
                            </a:rPr>
                            <m:t>𝑆</m:t>
                          </m:r>
                        </m:e>
                        <m:sub>
                          <m:r>
                            <a:rPr lang="fr-BE" b="0" i="1" dirty="0" smtClean="0">
                              <a:latin typeface="Cambria Math"/>
                            </a:rPr>
                            <m:t>𝐷</m:t>
                          </m:r>
                        </m:sub>
                      </m:sSub>
                    </m:oMath>
                  </m:oMathPara>
                </a14:m>
                <a:endParaRPr lang="en-GB" dirty="0"/>
              </a:p>
            </p:txBody>
          </p:sp>
        </mc:Choice>
        <mc:Fallback xmlns="">
          <p:sp>
            <p:nvSpPr>
              <p:cNvPr id="35"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80" y="3558687"/>
                <a:ext cx="2561492" cy="478081"/>
              </a:xfrm>
              <a:prstGeom prst="roundRect">
                <a:avLst/>
              </a:prstGeom>
              <a:blipFill rotWithShape="1">
                <a:blip r:embed="rId10"/>
                <a:stretch>
                  <a:fillRect/>
                </a:stretch>
              </a:blipFill>
            </p:spPr>
            <p:txBody>
              <a:bodyPr/>
              <a:lstStyle/>
              <a:p>
                <a:r>
                  <a:rPr lang="fr-BE">
                    <a:noFill/>
                  </a:rPr>
                  <a:t> </a:t>
                </a:r>
              </a:p>
            </p:txBody>
          </p:sp>
        </mc:Fallback>
      </mc:AlternateContent>
      <p:sp>
        <p:nvSpPr>
          <p:cNvPr id="37" name="Rectangle : coins arrondis 4">
            <a:extLst>
              <a:ext uri="{FF2B5EF4-FFF2-40B4-BE49-F238E27FC236}">
                <a16:creationId xmlns:a16="http://schemas.microsoft.com/office/drawing/2014/main" id="{184E218C-70F3-48ED-97E5-62A195CE0E92}"/>
              </a:ext>
            </a:extLst>
          </p:cNvPr>
          <p:cNvSpPr/>
          <p:nvPr/>
        </p:nvSpPr>
        <p:spPr>
          <a:xfrm>
            <a:off x="6189904" y="3558688"/>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D11</a:t>
            </a:r>
          </a:p>
        </p:txBody>
      </p:sp>
      <mc:AlternateContent xmlns:mc="http://schemas.openxmlformats.org/markup-compatibility/2006" xmlns:a14="http://schemas.microsoft.com/office/drawing/2010/main">
        <mc:Choice Requires="a14">
          <p:sp>
            <p:nvSpPr>
              <p:cNvPr id="38" name="Rectangle : coins arrondis 3">
                <a:extLst>
                  <a:ext uri="{FF2B5EF4-FFF2-40B4-BE49-F238E27FC236}">
                    <a16:creationId xmlns:a16="http://schemas.microsoft.com/office/drawing/2014/main" id="{EEE27906-EA10-41B5-84A8-1E31C9E453E4}"/>
                  </a:ext>
                </a:extLst>
              </p:cNvPr>
              <p:cNvSpPr/>
              <p:nvPr/>
            </p:nvSpPr>
            <p:spPr>
              <a:xfrm>
                <a:off x="7029980" y="4233685"/>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i="1" dirty="0">
                              <a:latin typeface="Cambria Math" panose="02040503050406030204" pitchFamily="18" charset="0"/>
                            </a:rPr>
                            <m:t>𝑇</m:t>
                          </m:r>
                        </m:e>
                        <m:sub>
                          <m:r>
                            <a:rPr lang="fr-BE" i="1" dirty="0">
                              <a:latin typeface="Cambria Math"/>
                            </a:rPr>
                            <m:t>𝐷</m:t>
                          </m:r>
                        </m:sub>
                      </m:sSub>
                      <m:r>
                        <a:rPr lang="fr-BE" i="1" dirty="0">
                          <a:latin typeface="Cambria Math"/>
                        </a:rPr>
                        <m:t>=</m:t>
                      </m:r>
                      <m:r>
                        <a:rPr lang="fr-BE" i="1" dirty="0">
                          <a:latin typeface="Cambria Math"/>
                        </a:rPr>
                        <m:t>𝑓</m:t>
                      </m:r>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𝑌</m:t>
                          </m:r>
                        </m:e>
                        <m:sub>
                          <m:r>
                            <a:rPr lang="fr-BE" b="0" i="1" dirty="0" smtClean="0">
                              <a:latin typeface="Cambria Math"/>
                            </a:rPr>
                            <m:t>𝐷</m:t>
                          </m:r>
                        </m:sub>
                      </m:sSub>
                      <m:r>
                        <a:rPr lang="fr-BE" b="0" i="1"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𝐷</m:t>
                          </m:r>
                        </m:sub>
                      </m:sSub>
                      <m:r>
                        <a:rPr lang="fr-BE" b="0" i="1" dirty="0" smtClean="0">
                          <a:latin typeface="Cambria Math"/>
                        </a:rPr>
                        <m:t>)</m:t>
                      </m:r>
                    </m:oMath>
                  </m:oMathPara>
                </a14:m>
                <a:endParaRPr lang="en-GB" dirty="0"/>
              </a:p>
            </p:txBody>
          </p:sp>
        </mc:Choice>
        <mc:Fallback xmlns="">
          <p:sp>
            <p:nvSpPr>
              <p:cNvPr id="3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80" y="4233685"/>
                <a:ext cx="2561492" cy="478081"/>
              </a:xfrm>
              <a:prstGeom prst="roundRect">
                <a:avLst/>
              </a:prstGeom>
              <a:blipFill rotWithShape="1">
                <a:blip r:embed="rId11"/>
                <a:stretch>
                  <a:fillRect/>
                </a:stretch>
              </a:blipFill>
            </p:spPr>
            <p:txBody>
              <a:bodyPr/>
              <a:lstStyle/>
              <a:p>
                <a:r>
                  <a:rPr lang="fr-BE">
                    <a:noFill/>
                  </a:rPr>
                  <a:t> </a:t>
                </a:r>
              </a:p>
            </p:txBody>
          </p:sp>
        </mc:Fallback>
      </mc:AlternateContent>
      <p:sp>
        <p:nvSpPr>
          <p:cNvPr id="39" name="Rectangle : coins arrondis 4">
            <a:extLst>
              <a:ext uri="{FF2B5EF4-FFF2-40B4-BE49-F238E27FC236}">
                <a16:creationId xmlns:a16="http://schemas.microsoft.com/office/drawing/2014/main" id="{184E218C-70F3-48ED-97E5-62A195CE0E92}"/>
              </a:ext>
            </a:extLst>
          </p:cNvPr>
          <p:cNvSpPr/>
          <p:nvPr/>
        </p:nvSpPr>
        <p:spPr>
          <a:xfrm>
            <a:off x="9956759" y="4233686"/>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Henderson </a:t>
            </a:r>
            <a:r>
              <a:rPr lang="fr-BE" dirty="0" err="1"/>
              <a:t>filter</a:t>
            </a:r>
            <a:endParaRPr lang="en-GB" dirty="0"/>
          </a:p>
        </p:txBody>
      </p:sp>
      <p:cxnSp>
        <p:nvCxnSpPr>
          <p:cNvPr id="40" name="Connecteur droit avec flèche 6">
            <a:extLst>
              <a:ext uri="{FF2B5EF4-FFF2-40B4-BE49-F238E27FC236}">
                <a16:creationId xmlns:a16="http://schemas.microsoft.com/office/drawing/2014/main" id="{03D8E2B2-D0FD-4071-9259-9B9A7979F8A0}"/>
              </a:ext>
            </a:extLst>
          </p:cNvPr>
          <p:cNvCxnSpPr>
            <a:cxnSpLocks/>
            <a:stCxn id="39" idx="1"/>
            <a:endCxn id="38" idx="3"/>
          </p:cNvCxnSpPr>
          <p:nvPr/>
        </p:nvCxnSpPr>
        <p:spPr>
          <a:xfrm flipH="1" flipV="1">
            <a:off x="9591472" y="4472726"/>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 coins arrondis 4">
            <a:extLst>
              <a:ext uri="{FF2B5EF4-FFF2-40B4-BE49-F238E27FC236}">
                <a16:creationId xmlns:a16="http://schemas.microsoft.com/office/drawing/2014/main" id="{184E218C-70F3-48ED-97E5-62A195CE0E92}"/>
              </a:ext>
            </a:extLst>
          </p:cNvPr>
          <p:cNvSpPr/>
          <p:nvPr/>
        </p:nvSpPr>
        <p:spPr>
          <a:xfrm>
            <a:off x="6189903" y="4233686"/>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D12</a:t>
            </a:r>
          </a:p>
        </p:txBody>
      </p:sp>
      <mc:AlternateContent xmlns:mc="http://schemas.openxmlformats.org/markup-compatibility/2006" xmlns:a14="http://schemas.microsoft.com/office/drawing/2010/main">
        <mc:Choice Requires="a14">
          <p:sp>
            <p:nvSpPr>
              <p:cNvPr id="42" name="Rectangle : coins arrondis 3">
                <a:extLst>
                  <a:ext uri="{FF2B5EF4-FFF2-40B4-BE49-F238E27FC236}">
                    <a16:creationId xmlns:a16="http://schemas.microsoft.com/office/drawing/2014/main" id="{EEE27906-EA10-41B5-84A8-1E31C9E453E4}"/>
                  </a:ext>
                </a:extLst>
              </p:cNvPr>
              <p:cNvSpPr/>
              <p:nvPr/>
            </p:nvSpPr>
            <p:spPr>
              <a:xfrm>
                <a:off x="7029978" y="482478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𝐼</m:t>
                          </m:r>
                        </m:e>
                        <m:sub>
                          <m:r>
                            <a:rPr lang="fr-BE" b="0" i="1" dirty="0" smtClean="0">
                              <a:latin typeface="Cambria Math"/>
                            </a:rPr>
                            <m:t>𝐷</m:t>
                          </m:r>
                        </m:sub>
                      </m:sSub>
                      <m:r>
                        <a:rPr lang="fr-BE" b="0" i="1" dirty="0" smtClean="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𝑆𝐴</m:t>
                          </m:r>
                        </m:e>
                        <m:sub>
                          <m:r>
                            <a:rPr lang="fr-BE" b="0" i="1" dirty="0" smtClean="0">
                              <a:latin typeface="Cambria Math"/>
                            </a:rPr>
                            <m:t>𝐷</m:t>
                          </m:r>
                        </m:sub>
                      </m:sSub>
                      <m:r>
                        <a:rPr lang="fr-BE" b="0" i="0" dirty="0" smtClean="0">
                          <a:latin typeface="Cambria Math"/>
                        </a:rPr>
                        <m:t>−</m:t>
                      </m:r>
                      <m:sSub>
                        <m:sSubPr>
                          <m:ctrlPr>
                            <a:rPr lang="fr-BE" i="1" dirty="0">
                              <a:latin typeface="Cambria Math" panose="02040503050406030204" pitchFamily="18" charset="0"/>
                            </a:rPr>
                          </m:ctrlPr>
                        </m:sSubPr>
                        <m:e>
                          <m:r>
                            <a:rPr lang="fr-BE" b="0" i="1" dirty="0" smtClean="0">
                              <a:latin typeface="Cambria Math"/>
                            </a:rPr>
                            <m:t>𝑇</m:t>
                          </m:r>
                        </m:e>
                        <m:sub>
                          <m:r>
                            <a:rPr lang="fr-BE" b="0" i="1" dirty="0" smtClean="0">
                              <a:latin typeface="Cambria Math"/>
                            </a:rPr>
                            <m:t>𝐷</m:t>
                          </m:r>
                        </m:sub>
                      </m:sSub>
                    </m:oMath>
                  </m:oMathPara>
                </a14:m>
                <a:endParaRPr lang="en-GB" dirty="0"/>
              </a:p>
            </p:txBody>
          </p:sp>
        </mc:Choice>
        <mc:Fallback xmlns="">
          <p:sp>
            <p:nvSpPr>
              <p:cNvPr id="42"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4824780"/>
                <a:ext cx="2561492" cy="478081"/>
              </a:xfrm>
              <a:prstGeom prst="roundRect">
                <a:avLst/>
              </a:prstGeom>
              <a:blipFill rotWithShape="1">
                <a:blip r:embed="rId12"/>
                <a:stretch>
                  <a:fillRect/>
                </a:stretch>
              </a:blipFill>
            </p:spPr>
            <p:txBody>
              <a:bodyPr/>
              <a:lstStyle/>
              <a:p>
                <a:r>
                  <a:rPr lang="fr-BE">
                    <a:noFill/>
                  </a:rPr>
                  <a:t> </a:t>
                </a:r>
              </a:p>
            </p:txBody>
          </p:sp>
        </mc:Fallback>
      </mc:AlternateContent>
      <p:sp>
        <p:nvSpPr>
          <p:cNvPr id="43" name="Rectangle : coins arrondis 4">
            <a:extLst>
              <a:ext uri="{FF2B5EF4-FFF2-40B4-BE49-F238E27FC236}">
                <a16:creationId xmlns:a16="http://schemas.microsoft.com/office/drawing/2014/main" id="{184E218C-70F3-48ED-97E5-62A195CE0E92}"/>
              </a:ext>
            </a:extLst>
          </p:cNvPr>
          <p:cNvSpPr/>
          <p:nvPr/>
        </p:nvSpPr>
        <p:spPr>
          <a:xfrm>
            <a:off x="6189902" y="482478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D13</a:t>
            </a:r>
          </a:p>
        </p:txBody>
      </p:sp>
    </p:spTree>
    <p:extLst>
      <p:ext uri="{BB962C8B-B14F-4D97-AF65-F5344CB8AC3E}">
        <p14:creationId xmlns:p14="http://schemas.microsoft.com/office/powerpoint/2010/main" val="279990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9583"/>
          </a:xfrm>
        </p:spPr>
        <p:txBody>
          <a:bodyPr/>
          <a:lstStyle/>
          <a:p>
            <a:r>
              <a:rPr lang="fr-BE" dirty="0"/>
              <a:t>X11 Diagnostics: M-</a:t>
            </a:r>
            <a:r>
              <a:rPr lang="fr-BE" dirty="0" err="1"/>
              <a:t>Statistics</a:t>
            </a:r>
            <a:r>
              <a:rPr lang="fr-BE" dirty="0"/>
              <a:t> </a:t>
            </a:r>
            <a:r>
              <a:rPr lang="fr-BE" sz="2800" dirty="0"/>
              <a:t>(</a:t>
            </a:r>
            <a:r>
              <a:rPr lang="fr-BE" sz="2800" dirty="0" err="1"/>
              <a:t>from</a:t>
            </a:r>
            <a:r>
              <a:rPr lang="fr-BE" sz="2800" dirty="0"/>
              <a:t> C. Hood consulting)</a:t>
            </a:r>
            <a:endParaRPr lang="fr-BE" dirty="0"/>
          </a:p>
        </p:txBody>
      </p:sp>
      <p:sp>
        <p:nvSpPr>
          <p:cNvPr id="3" name="Content Placeholder 2"/>
          <p:cNvSpPr>
            <a:spLocks noGrp="1"/>
          </p:cNvSpPr>
          <p:nvPr>
            <p:ph idx="1"/>
          </p:nvPr>
        </p:nvSpPr>
        <p:spPr>
          <a:xfrm>
            <a:off x="838200" y="1606062"/>
            <a:ext cx="10515600" cy="4570901"/>
          </a:xfrm>
        </p:spPr>
        <p:txBody>
          <a:bodyPr>
            <a:normAutofit fontScale="92500" lnSpcReduction="10000"/>
          </a:bodyPr>
          <a:lstStyle/>
          <a:p>
            <a:pPr fontAlgn="base"/>
            <a:r>
              <a:rPr lang="en-GB" b="1" dirty="0"/>
              <a:t>M1 and M2</a:t>
            </a:r>
            <a:r>
              <a:rPr lang="en-GB" dirty="0"/>
              <a:t> are designed to measure the </a:t>
            </a:r>
            <a:r>
              <a:rPr lang="en-GB" dirty="0">
                <a:solidFill>
                  <a:srgbClr val="FF0000"/>
                </a:solidFill>
              </a:rPr>
              <a:t>relative strength of the variation in the irregular component versus the variation of the seasonal component</a:t>
            </a:r>
            <a:r>
              <a:rPr lang="en-GB" dirty="0"/>
              <a:t>. The idea is that if there is too much irregular, then the program won’t be able to separate the irregular and seasonal well. M1 and M2 test this property by using two different functions to </a:t>
            </a:r>
            <a:r>
              <a:rPr lang="en-GB" dirty="0" err="1"/>
              <a:t>detrend</a:t>
            </a:r>
            <a:r>
              <a:rPr lang="en-GB" dirty="0"/>
              <a:t> the series.</a:t>
            </a:r>
          </a:p>
          <a:p>
            <a:pPr lvl="1" fontAlgn="base"/>
            <a:r>
              <a:rPr lang="en-GB" dirty="0"/>
              <a:t>M1 is the relative contribution of the irregular over three months span. You can improve the M1 diagnostic, sometimes, with changes to the seasonal filters or to the sigma limits. Shortening the series can also improve this diagnostic.</a:t>
            </a:r>
          </a:p>
          <a:p>
            <a:pPr lvl="1" fontAlgn="base"/>
            <a:r>
              <a:rPr lang="en-GB" dirty="0"/>
              <a:t>M2 is the relative contribution of the irregular component to the "stationary portion of the variance." M2 values can be misleading if the trend shows several changes of direction or in some other way is not well-approximated by a straight line. For this reason, X-12/X-13 computes Q2, a weighted average of the M statistics that excludes M2. Generally you can ignore failing M2 statistics.</a:t>
            </a:r>
          </a:p>
          <a:p>
            <a:endParaRPr lang="fr-BE" sz="2400" dirty="0"/>
          </a:p>
          <a:p>
            <a:pPr lvl="1"/>
            <a:endParaRPr lang="fr-BE" dirty="0"/>
          </a:p>
          <a:p>
            <a:endParaRPr lang="fr-BE" dirty="0"/>
          </a:p>
          <a:p>
            <a:pPr lvl="1"/>
            <a:endParaRPr lang="fr-BE" dirty="0"/>
          </a:p>
        </p:txBody>
      </p:sp>
    </p:spTree>
    <p:extLst>
      <p:ext uri="{BB962C8B-B14F-4D97-AF65-F5344CB8AC3E}">
        <p14:creationId xmlns:p14="http://schemas.microsoft.com/office/powerpoint/2010/main" val="257761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M-</a:t>
            </a:r>
            <a:r>
              <a:rPr lang="fr-BE" dirty="0" err="1"/>
              <a:t>statistics</a:t>
            </a:r>
            <a:r>
              <a:rPr lang="fr-BE" dirty="0"/>
              <a:t> (</a:t>
            </a:r>
            <a:r>
              <a:rPr lang="fr-BE" dirty="0" err="1"/>
              <a:t>cont</a:t>
            </a:r>
            <a:r>
              <a:rPr lang="fr-BE" dirty="0"/>
              <a:t>’)</a:t>
            </a:r>
          </a:p>
        </p:txBody>
      </p:sp>
      <p:sp>
        <p:nvSpPr>
          <p:cNvPr id="3" name="Content Placeholder 2"/>
          <p:cNvSpPr>
            <a:spLocks noGrp="1"/>
          </p:cNvSpPr>
          <p:nvPr>
            <p:ph idx="1"/>
          </p:nvPr>
        </p:nvSpPr>
        <p:spPr>
          <a:xfrm>
            <a:off x="838200" y="1547446"/>
            <a:ext cx="10515600" cy="5017477"/>
          </a:xfrm>
        </p:spPr>
        <p:txBody>
          <a:bodyPr>
            <a:normAutofit lnSpcReduction="10000"/>
          </a:bodyPr>
          <a:lstStyle/>
          <a:p>
            <a:pPr fontAlgn="base"/>
            <a:r>
              <a:rPr lang="en-GB" b="1" dirty="0"/>
              <a:t>M3 and M5</a:t>
            </a:r>
            <a:r>
              <a:rPr lang="en-GB" dirty="0"/>
              <a:t> are designed to see if there is </a:t>
            </a:r>
            <a:r>
              <a:rPr lang="en-GB" dirty="0">
                <a:solidFill>
                  <a:srgbClr val="FF0000"/>
                </a:solidFill>
              </a:rPr>
              <a:t>too much irregular in the series relative to the trend</a:t>
            </a:r>
            <a:r>
              <a:rPr lang="en-GB" dirty="0"/>
              <a:t>. Again, the idea is that if there is too much irregular in the series, the program will not be able to separate the trend from the irregular. M3 is the amount of month-to-month change in the irregular component as compared to the amount of month-to-month change in the trend-cycle. M5 is the number of months it takes the change in the trend-cycle to surpass the amount of change in the irregular, using a statistic called "months to cyclical dominance." </a:t>
            </a:r>
          </a:p>
          <a:p>
            <a:pPr lvl="1" fontAlgn="base"/>
            <a:r>
              <a:rPr lang="en-GB" dirty="0"/>
              <a:t>Both M3 and M5 may fail if we have a series with a very flat trend because the change in the irregular will always be more than the change in the trend. For a series like this, there is nothing we can do to improve the diagnostics, but nothing needs to be done. If the series has a flat trend, X-12/X-13 can estimate it quite easily, and there is no cause for concern if M3 and/or M5 fail.</a:t>
            </a:r>
          </a:p>
        </p:txBody>
      </p:sp>
    </p:spTree>
    <p:extLst>
      <p:ext uri="{BB962C8B-B14F-4D97-AF65-F5344CB8AC3E}">
        <p14:creationId xmlns:p14="http://schemas.microsoft.com/office/powerpoint/2010/main" val="338276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M-</a:t>
            </a:r>
            <a:r>
              <a:rPr lang="fr-BE" dirty="0" err="1"/>
              <a:t>statistics</a:t>
            </a:r>
            <a:r>
              <a:rPr lang="fr-BE" dirty="0"/>
              <a:t> (</a:t>
            </a:r>
            <a:r>
              <a:rPr lang="fr-BE" dirty="0" err="1"/>
              <a:t>cont</a:t>
            </a:r>
            <a:r>
              <a:rPr lang="fr-BE" dirty="0"/>
              <a:t>’)</a:t>
            </a:r>
          </a:p>
        </p:txBody>
      </p:sp>
      <p:sp>
        <p:nvSpPr>
          <p:cNvPr id="3" name="Content Placeholder 2"/>
          <p:cNvSpPr>
            <a:spLocks noGrp="1"/>
          </p:cNvSpPr>
          <p:nvPr>
            <p:ph idx="1"/>
          </p:nvPr>
        </p:nvSpPr>
        <p:spPr/>
        <p:txBody>
          <a:bodyPr>
            <a:normAutofit fontScale="92500"/>
          </a:bodyPr>
          <a:lstStyle/>
          <a:p>
            <a:pPr fontAlgn="base"/>
            <a:r>
              <a:rPr lang="en-GB" b="1" dirty="0"/>
              <a:t>M4</a:t>
            </a:r>
            <a:r>
              <a:rPr lang="en-GB" dirty="0"/>
              <a:t> tests for </a:t>
            </a:r>
            <a:r>
              <a:rPr lang="en-GB" dirty="0">
                <a:solidFill>
                  <a:srgbClr val="FF0000"/>
                </a:solidFill>
              </a:rPr>
              <a:t>randomness in the irregular component </a:t>
            </a:r>
            <a:r>
              <a:rPr lang="en-GB" dirty="0"/>
              <a:t>using a statistic called the average duration of run. </a:t>
            </a:r>
          </a:p>
          <a:p>
            <a:pPr lvl="1" fontAlgn="base"/>
            <a:r>
              <a:rPr lang="en-GB" dirty="0"/>
              <a:t>Because the irregular is not really white noise anyway, this statistic is not very important in the overall picture. It is the M statistics with the smallest weight in the Q and Q2 statistics.</a:t>
            </a:r>
          </a:p>
          <a:p>
            <a:pPr lvl="1" fontAlgn="base"/>
            <a:endParaRPr lang="en-GB" dirty="0"/>
          </a:p>
          <a:p>
            <a:pPr fontAlgn="base"/>
            <a:r>
              <a:rPr lang="en-GB" b="1" dirty="0"/>
              <a:t>M6</a:t>
            </a:r>
            <a:r>
              <a:rPr lang="en-GB" dirty="0"/>
              <a:t> checks if a </a:t>
            </a:r>
            <a:r>
              <a:rPr lang="en-GB" dirty="0">
                <a:solidFill>
                  <a:srgbClr val="FF0000"/>
                </a:solidFill>
              </a:rPr>
              <a:t>3x5 seasonal filter is the correct seasonal filter </a:t>
            </a:r>
            <a:r>
              <a:rPr lang="en-GB" dirty="0"/>
              <a:t>based on the moving seasonality ratio. If the seasonal filter used in the run is not a 3x5, the program will not use M6 to compute the overall Q statistic.</a:t>
            </a:r>
          </a:p>
          <a:p>
            <a:pPr lvl="1" fontAlgn="base"/>
            <a:r>
              <a:rPr lang="en-GB" dirty="0"/>
              <a:t>If this diagnostic fails, and you are using a 3x5 filter, then you should change the seasonal filter length. If you are NOT using a 3x5 filter, or if X-12/X-13 doesn't choose a 3x5 filter for the last seasonal estimation, then you can ignore the M6 diagnostic.</a:t>
            </a:r>
          </a:p>
          <a:p>
            <a:endParaRPr lang="fr-BE" dirty="0"/>
          </a:p>
        </p:txBody>
      </p:sp>
    </p:spTree>
    <p:extLst>
      <p:ext uri="{BB962C8B-B14F-4D97-AF65-F5344CB8AC3E}">
        <p14:creationId xmlns:p14="http://schemas.microsoft.com/office/powerpoint/2010/main" val="143841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M-</a:t>
            </a:r>
            <a:r>
              <a:rPr lang="fr-BE" dirty="0" err="1"/>
              <a:t>statistics</a:t>
            </a:r>
            <a:r>
              <a:rPr lang="fr-BE" dirty="0"/>
              <a:t> (</a:t>
            </a:r>
            <a:r>
              <a:rPr lang="fr-BE" dirty="0" err="1"/>
              <a:t>cont</a:t>
            </a:r>
            <a:r>
              <a:rPr lang="fr-BE" dirty="0"/>
              <a:t>’)</a:t>
            </a:r>
          </a:p>
        </p:txBody>
      </p:sp>
      <p:sp>
        <p:nvSpPr>
          <p:cNvPr id="3" name="Content Placeholder 2"/>
          <p:cNvSpPr>
            <a:spLocks noGrp="1"/>
          </p:cNvSpPr>
          <p:nvPr>
            <p:ph idx="1"/>
          </p:nvPr>
        </p:nvSpPr>
        <p:spPr>
          <a:xfrm>
            <a:off x="838200" y="1825625"/>
            <a:ext cx="10515600" cy="4117975"/>
          </a:xfrm>
        </p:spPr>
        <p:txBody>
          <a:bodyPr>
            <a:normAutofit lnSpcReduction="10000"/>
          </a:bodyPr>
          <a:lstStyle/>
          <a:p>
            <a:pPr fontAlgn="base">
              <a:lnSpc>
                <a:spcPct val="100000"/>
              </a:lnSpc>
            </a:pPr>
            <a:r>
              <a:rPr lang="en-GB" sz="2600" b="1" dirty="0"/>
              <a:t>M7</a:t>
            </a:r>
            <a:r>
              <a:rPr lang="en-GB" sz="2600" dirty="0"/>
              <a:t> is the </a:t>
            </a:r>
            <a:r>
              <a:rPr lang="en-GB" sz="2600" b="1" u="sng" dirty="0"/>
              <a:t>most important M statistic</a:t>
            </a:r>
            <a:r>
              <a:rPr lang="en-GB" sz="2600" dirty="0"/>
              <a:t>, and forms what X-11-ARIMA calls the "</a:t>
            </a:r>
            <a:r>
              <a:rPr lang="en-GB" sz="2600" dirty="0">
                <a:solidFill>
                  <a:srgbClr val="FF0000"/>
                </a:solidFill>
              </a:rPr>
              <a:t>test for identifiable seasonality</a:t>
            </a:r>
            <a:r>
              <a:rPr lang="en-GB" sz="2600" dirty="0"/>
              <a:t>." It tests the amount of moving seasonality present relative to the amount of stable seasonality. Because of the moving average procedures in X-11/X-12/X-13, too much moving seasonality may cause problems in the estimation of the series components.</a:t>
            </a:r>
          </a:p>
          <a:p>
            <a:pPr lvl="1" fontAlgn="base">
              <a:lnSpc>
                <a:spcPct val="100000"/>
              </a:lnSpc>
            </a:pPr>
            <a:r>
              <a:rPr lang="en-GB" sz="2200" dirty="0"/>
              <a:t>If this diagnostic fails, then there is probably nothing that can be done to correct it. The series probably is not seasonal and should not be seasonally adjusted. There are cases when we have a short series and a very bad model, and fixing the model may fix the M7 diagnostic. Also, there are times when we have a very long series, and shortening the series can fix the M7 if the problems.</a:t>
            </a:r>
          </a:p>
          <a:p>
            <a:pPr marL="457200" lvl="1" indent="0" fontAlgn="base">
              <a:buNone/>
            </a:pPr>
            <a:endParaRPr lang="en-GB" sz="2200" dirty="0"/>
          </a:p>
          <a:p>
            <a:endParaRPr lang="fr-BE" dirty="0"/>
          </a:p>
        </p:txBody>
      </p:sp>
    </p:spTree>
    <p:extLst>
      <p:ext uri="{BB962C8B-B14F-4D97-AF65-F5344CB8AC3E}">
        <p14:creationId xmlns:p14="http://schemas.microsoft.com/office/powerpoint/2010/main" val="91328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M-</a:t>
            </a:r>
            <a:r>
              <a:rPr lang="fr-BE" dirty="0" err="1"/>
              <a:t>statistics</a:t>
            </a:r>
            <a:r>
              <a:rPr lang="fr-BE" dirty="0"/>
              <a:t> (</a:t>
            </a:r>
            <a:r>
              <a:rPr lang="fr-BE" dirty="0" err="1"/>
              <a:t>cont</a:t>
            </a:r>
            <a:r>
              <a:rPr lang="fr-BE" dirty="0"/>
              <a:t>’)</a:t>
            </a:r>
          </a:p>
        </p:txBody>
      </p:sp>
      <p:sp>
        <p:nvSpPr>
          <p:cNvPr id="3" name="Content Placeholder 2"/>
          <p:cNvSpPr>
            <a:spLocks noGrp="1"/>
          </p:cNvSpPr>
          <p:nvPr>
            <p:ph idx="1"/>
          </p:nvPr>
        </p:nvSpPr>
        <p:spPr>
          <a:xfrm>
            <a:off x="838200" y="1825625"/>
            <a:ext cx="10515600" cy="4692406"/>
          </a:xfrm>
        </p:spPr>
        <p:txBody>
          <a:bodyPr>
            <a:normAutofit fontScale="92500" lnSpcReduction="20000"/>
          </a:bodyPr>
          <a:lstStyle/>
          <a:p>
            <a:pPr fontAlgn="base"/>
            <a:r>
              <a:rPr lang="en-GB" b="1" dirty="0"/>
              <a:t>M8, M9, M10, and M11</a:t>
            </a:r>
            <a:r>
              <a:rPr lang="en-GB" dirty="0"/>
              <a:t> attempt to find several </a:t>
            </a:r>
            <a:r>
              <a:rPr lang="en-GB" dirty="0">
                <a:solidFill>
                  <a:srgbClr val="FF0000"/>
                </a:solidFill>
              </a:rPr>
              <a:t>problems in the seasonal component</a:t>
            </a:r>
            <a:r>
              <a:rPr lang="en-GB" dirty="0"/>
              <a:t>. M8 uses a measure of the fluctuations in the seasonal component to see if there are too many random fluctuations in the seasonal component, which can be a sign of problems in estimating the seasonal component. M9 examines the linear movement in the seasonal component, and tries to see if the seasonal component is changing too quickly. Again, a high value can indicate problems in estimating the seasonal factors. M10 and M11 are the same statistics as M8 and m9, but they are calculated for only the last few years of the series. M10 and M11 give us insight into the quality of the most recent estimates of the seasonal factors.</a:t>
            </a:r>
          </a:p>
          <a:p>
            <a:pPr lvl="1" fontAlgn="base"/>
            <a:r>
              <a:rPr lang="en-GB" sz="2600" dirty="0"/>
              <a:t>High values for M8 and M9 may be fixed with changes to the seasonal filters or to the sigma limits, or by shortening the series. Large residual calendar effects combined with short seasonal filters could also be an explanation.</a:t>
            </a:r>
          </a:p>
          <a:p>
            <a:pPr lvl="1" fontAlgn="base"/>
            <a:r>
              <a:rPr lang="en-GB" sz="2600" dirty="0"/>
              <a:t>High values of M10 and M11 are difficult to fix.</a:t>
            </a:r>
          </a:p>
          <a:p>
            <a:endParaRPr lang="fr-BE" dirty="0"/>
          </a:p>
        </p:txBody>
      </p:sp>
    </p:spTree>
    <p:extLst>
      <p:ext uri="{BB962C8B-B14F-4D97-AF65-F5344CB8AC3E}">
        <p14:creationId xmlns:p14="http://schemas.microsoft.com/office/powerpoint/2010/main" val="57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To go </a:t>
            </a:r>
            <a:r>
              <a:rPr lang="fr-BE" dirty="0" err="1"/>
              <a:t>further</a:t>
            </a:r>
            <a:endParaRPr lang="fr-BE" dirty="0"/>
          </a:p>
        </p:txBody>
      </p:sp>
      <p:sp>
        <p:nvSpPr>
          <p:cNvPr id="3" name="Content Placeholder 2"/>
          <p:cNvSpPr>
            <a:spLocks noGrp="1"/>
          </p:cNvSpPr>
          <p:nvPr>
            <p:ph idx="1"/>
          </p:nvPr>
        </p:nvSpPr>
        <p:spPr/>
        <p:txBody>
          <a:bodyPr/>
          <a:lstStyle/>
          <a:p>
            <a:r>
              <a:rPr lang="fr-BE" dirty="0"/>
              <a:t>Ladiray and </a:t>
            </a:r>
            <a:r>
              <a:rPr lang="fr-BE" dirty="0" err="1"/>
              <a:t>Quenneville</a:t>
            </a:r>
            <a:r>
              <a:rPr lang="fr-BE" dirty="0"/>
              <a:t> (1999). « Comprendre la méthode X11 »</a:t>
            </a:r>
          </a:p>
          <a:p>
            <a:r>
              <a:rPr lang="fr-BE" dirty="0"/>
              <a:t>JD+ code (on </a:t>
            </a:r>
            <a:r>
              <a:rPr lang="fr-BE" dirty="0" err="1"/>
              <a:t>Github</a:t>
            </a:r>
            <a:r>
              <a:rPr lang="fr-BE" dirty="0"/>
              <a:t>)</a:t>
            </a:r>
          </a:p>
          <a:p>
            <a:pPr lvl="1"/>
            <a:r>
              <a:rPr lang="fr-BE" dirty="0"/>
              <a:t>ec.satoolkit.x11.X11Kernel</a:t>
            </a:r>
          </a:p>
          <a:p>
            <a:pPr lvl="1"/>
            <a:r>
              <a:rPr lang="fr-BE" dirty="0"/>
              <a:t>ec.satoolkit.x11.MStatistics</a:t>
            </a:r>
          </a:p>
          <a:p>
            <a:pPr lvl="1"/>
            <a:endParaRPr lang="fr-BE" dirty="0"/>
          </a:p>
        </p:txBody>
      </p:sp>
    </p:spTree>
    <p:extLst>
      <p:ext uri="{BB962C8B-B14F-4D97-AF65-F5344CB8AC3E}">
        <p14:creationId xmlns:p14="http://schemas.microsoft.com/office/powerpoint/2010/main" val="214856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B5BE9-0128-4FDA-AE2E-CFC3F7867D16}"/>
              </a:ext>
            </a:extLst>
          </p:cNvPr>
          <p:cNvSpPr>
            <a:spLocks noGrp="1"/>
          </p:cNvSpPr>
          <p:nvPr>
            <p:ph type="title"/>
          </p:nvPr>
        </p:nvSpPr>
        <p:spPr/>
        <p:txBody>
          <a:bodyPr/>
          <a:lstStyle/>
          <a:p>
            <a:r>
              <a:rPr lang="fr-BE" dirty="0"/>
              <a:t>Description of the </a:t>
            </a:r>
            <a:r>
              <a:rPr lang="fr-BE" dirty="0" err="1"/>
              <a:t>algorithm</a:t>
            </a:r>
            <a:endParaRPr lang="en-GB" dirty="0"/>
          </a:p>
        </p:txBody>
      </p:sp>
      <p:sp>
        <p:nvSpPr>
          <p:cNvPr id="4" name="Rectangle : coins arrondis 3">
            <a:extLst>
              <a:ext uri="{FF2B5EF4-FFF2-40B4-BE49-F238E27FC236}">
                <a16:creationId xmlns:a16="http://schemas.microsoft.com/office/drawing/2014/main" id="{D45703F3-AC1F-40DF-B5AD-28210ED601F3}"/>
              </a:ext>
            </a:extLst>
          </p:cNvPr>
          <p:cNvSpPr/>
          <p:nvPr/>
        </p:nvSpPr>
        <p:spPr>
          <a:xfrm>
            <a:off x="527116" y="1666260"/>
            <a:ext cx="3714161" cy="105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STEP A</a:t>
            </a:r>
          </a:p>
          <a:p>
            <a:pPr algn="ctr"/>
            <a:r>
              <a:rPr lang="fr-BE" dirty="0" err="1"/>
              <a:t>Adjustment</a:t>
            </a:r>
            <a:r>
              <a:rPr lang="fr-BE" dirty="0"/>
              <a:t> for REGARIMA, </a:t>
            </a:r>
            <a:r>
              <a:rPr lang="fr-BE" dirty="0" err="1"/>
              <a:t>forecasts</a:t>
            </a:r>
            <a:r>
              <a:rPr lang="fr-BE" dirty="0"/>
              <a:t>, </a:t>
            </a:r>
            <a:r>
              <a:rPr lang="fr-BE" dirty="0" err="1"/>
              <a:t>backcasts</a:t>
            </a:r>
            <a:r>
              <a:rPr lang="fr-BE" dirty="0"/>
              <a:t> </a:t>
            </a:r>
            <a:endParaRPr lang="en-GB" dirty="0"/>
          </a:p>
        </p:txBody>
      </p:sp>
      <p:sp>
        <p:nvSpPr>
          <p:cNvPr id="5" name="Rectangle : coins arrondis 4">
            <a:extLst>
              <a:ext uri="{FF2B5EF4-FFF2-40B4-BE49-F238E27FC236}">
                <a16:creationId xmlns:a16="http://schemas.microsoft.com/office/drawing/2014/main" id="{3E5BFE67-1977-4244-BEF1-FD63E7A3B2A1}"/>
              </a:ext>
            </a:extLst>
          </p:cNvPr>
          <p:cNvSpPr/>
          <p:nvPr/>
        </p:nvSpPr>
        <p:spPr>
          <a:xfrm>
            <a:off x="2055041" y="3433639"/>
            <a:ext cx="3714161" cy="105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STEP B</a:t>
            </a:r>
          </a:p>
          <a:p>
            <a:pPr algn="ctr"/>
            <a:r>
              <a:rPr lang="fr-BE" dirty="0"/>
              <a:t>Initial </a:t>
            </a:r>
            <a:r>
              <a:rPr lang="fr-BE" dirty="0" err="1"/>
              <a:t>decomposition</a:t>
            </a:r>
            <a:r>
              <a:rPr lang="fr-BE" dirty="0"/>
              <a:t> in T, S, I</a:t>
            </a:r>
            <a:endParaRPr lang="en-GB" dirty="0"/>
          </a:p>
        </p:txBody>
      </p:sp>
      <p:sp>
        <p:nvSpPr>
          <p:cNvPr id="6" name="Rectangle : coins arrondis 5">
            <a:extLst>
              <a:ext uri="{FF2B5EF4-FFF2-40B4-BE49-F238E27FC236}">
                <a16:creationId xmlns:a16="http://schemas.microsoft.com/office/drawing/2014/main" id="{C253329F-E69B-4856-9BEF-639311A9CC35}"/>
              </a:ext>
            </a:extLst>
          </p:cNvPr>
          <p:cNvSpPr/>
          <p:nvPr/>
        </p:nvSpPr>
        <p:spPr>
          <a:xfrm>
            <a:off x="2055041" y="4725674"/>
            <a:ext cx="3714161" cy="105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STEP C, D</a:t>
            </a:r>
          </a:p>
          <a:p>
            <a:pPr algn="ctr"/>
            <a:r>
              <a:rPr lang="fr-BE" dirty="0"/>
              <a:t>Final </a:t>
            </a:r>
            <a:r>
              <a:rPr lang="fr-BE" dirty="0" err="1"/>
              <a:t>decomposition</a:t>
            </a:r>
            <a:endParaRPr lang="en-GB" dirty="0"/>
          </a:p>
        </p:txBody>
      </p:sp>
      <p:sp>
        <p:nvSpPr>
          <p:cNvPr id="7" name="Rectangle : coins arrondis 6">
            <a:extLst>
              <a:ext uri="{FF2B5EF4-FFF2-40B4-BE49-F238E27FC236}">
                <a16:creationId xmlns:a16="http://schemas.microsoft.com/office/drawing/2014/main" id="{F13D68E6-05BA-4831-95A7-72BF425176BE}"/>
              </a:ext>
            </a:extLst>
          </p:cNvPr>
          <p:cNvSpPr/>
          <p:nvPr/>
        </p:nvSpPr>
        <p:spPr>
          <a:xfrm>
            <a:off x="7071672" y="3433640"/>
            <a:ext cx="3714161" cy="105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E</a:t>
            </a:r>
          </a:p>
          <a:p>
            <a:pPr algn="ctr"/>
            <a:r>
              <a:rPr lang="fr-BE" dirty="0" err="1"/>
              <a:t>Series</a:t>
            </a:r>
            <a:r>
              <a:rPr lang="fr-BE" dirty="0"/>
              <a:t> </a:t>
            </a:r>
            <a:r>
              <a:rPr lang="fr-BE" dirty="0" err="1"/>
              <a:t>corrected</a:t>
            </a:r>
            <a:r>
              <a:rPr lang="fr-BE" dirty="0"/>
              <a:t> for </a:t>
            </a:r>
            <a:r>
              <a:rPr lang="fr-BE" dirty="0" err="1"/>
              <a:t>atypical</a:t>
            </a:r>
            <a:r>
              <a:rPr lang="fr-BE" dirty="0"/>
              <a:t> points</a:t>
            </a:r>
            <a:endParaRPr lang="en-GB" dirty="0"/>
          </a:p>
        </p:txBody>
      </p:sp>
      <p:sp>
        <p:nvSpPr>
          <p:cNvPr id="8" name="Rectangle : coins arrondis 7">
            <a:extLst>
              <a:ext uri="{FF2B5EF4-FFF2-40B4-BE49-F238E27FC236}">
                <a16:creationId xmlns:a16="http://schemas.microsoft.com/office/drawing/2014/main" id="{65873089-C71E-4317-A867-B6750E524184}"/>
              </a:ext>
            </a:extLst>
          </p:cNvPr>
          <p:cNvSpPr/>
          <p:nvPr/>
        </p:nvSpPr>
        <p:spPr>
          <a:xfrm>
            <a:off x="7071672" y="5017345"/>
            <a:ext cx="3714161" cy="1055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a:t>
            </a:r>
          </a:p>
          <a:p>
            <a:pPr algn="ctr"/>
            <a:r>
              <a:rPr lang="fr-BE" dirty="0"/>
              <a:t>Diagnostics</a:t>
            </a:r>
            <a:endParaRPr lang="en-GB" dirty="0"/>
          </a:p>
        </p:txBody>
      </p:sp>
      <p:sp>
        <p:nvSpPr>
          <p:cNvPr id="9" name="Rectangle : coins arrondis 8">
            <a:extLst>
              <a:ext uri="{FF2B5EF4-FFF2-40B4-BE49-F238E27FC236}">
                <a16:creationId xmlns:a16="http://schemas.microsoft.com/office/drawing/2014/main" id="{EB75B2F0-ECC3-4D9D-8575-0AB6AE84E34E}"/>
              </a:ext>
            </a:extLst>
          </p:cNvPr>
          <p:cNvSpPr/>
          <p:nvPr/>
        </p:nvSpPr>
        <p:spPr>
          <a:xfrm>
            <a:off x="1743959" y="3148553"/>
            <a:ext cx="4352041" cy="337479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b"/>
          <a:lstStyle/>
          <a:p>
            <a:pPr algn="r"/>
            <a:r>
              <a:rPr lang="fr-BE" sz="2000" b="1" dirty="0"/>
              <a:t>SA </a:t>
            </a:r>
            <a:r>
              <a:rPr lang="fr-BE" sz="2000" b="1" dirty="0" err="1"/>
              <a:t>decomposition</a:t>
            </a:r>
            <a:endParaRPr lang="en-GB" sz="2000" b="1" dirty="0"/>
          </a:p>
        </p:txBody>
      </p:sp>
      <p:cxnSp>
        <p:nvCxnSpPr>
          <p:cNvPr id="13" name="Connecteur : en angle 12">
            <a:extLst>
              <a:ext uri="{FF2B5EF4-FFF2-40B4-BE49-F238E27FC236}">
                <a16:creationId xmlns:a16="http://schemas.microsoft.com/office/drawing/2014/main" id="{1E05E528-32B3-4ACF-ACCA-FD6792913B64}"/>
              </a:ext>
            </a:extLst>
          </p:cNvPr>
          <p:cNvCxnSpPr>
            <a:stCxn id="4" idx="2"/>
            <a:endCxn id="9" idx="0"/>
          </p:cNvCxnSpPr>
          <p:nvPr/>
        </p:nvCxnSpPr>
        <p:spPr>
          <a:xfrm rot="16200000" flipH="1">
            <a:off x="2938843" y="2167416"/>
            <a:ext cx="426490" cy="153578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eur : en angle 13">
            <a:extLst>
              <a:ext uri="{FF2B5EF4-FFF2-40B4-BE49-F238E27FC236}">
                <a16:creationId xmlns:a16="http://schemas.microsoft.com/office/drawing/2014/main" id="{B81DCD7B-279F-4E6C-8DBB-2F71CE5DCE0A}"/>
              </a:ext>
            </a:extLst>
          </p:cNvPr>
          <p:cNvCxnSpPr>
            <a:cxnSpLocks/>
            <a:stCxn id="9" idx="3"/>
            <a:endCxn id="7" idx="1"/>
          </p:cNvCxnSpPr>
          <p:nvPr/>
        </p:nvCxnSpPr>
        <p:spPr>
          <a:xfrm flipV="1">
            <a:off x="6096000" y="3961542"/>
            <a:ext cx="975672" cy="874409"/>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712434FE-28CD-4B13-8DFD-159E5D185E73}"/>
              </a:ext>
            </a:extLst>
          </p:cNvPr>
          <p:cNvCxnSpPr>
            <a:cxnSpLocks/>
            <a:stCxn id="7" idx="2"/>
            <a:endCxn id="8" idx="0"/>
          </p:cNvCxnSpPr>
          <p:nvPr/>
        </p:nvCxnSpPr>
        <p:spPr>
          <a:xfrm>
            <a:off x="8928753" y="4489443"/>
            <a:ext cx="0" cy="527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 en angle 24">
            <a:extLst>
              <a:ext uri="{FF2B5EF4-FFF2-40B4-BE49-F238E27FC236}">
                <a16:creationId xmlns:a16="http://schemas.microsoft.com/office/drawing/2014/main" id="{70AB1014-4249-40B3-9848-FE7373CFB67B}"/>
              </a:ext>
            </a:extLst>
          </p:cNvPr>
          <p:cNvCxnSpPr>
            <a:cxnSpLocks/>
            <a:stCxn id="9" idx="3"/>
            <a:endCxn id="8" idx="1"/>
          </p:cNvCxnSpPr>
          <p:nvPr/>
        </p:nvCxnSpPr>
        <p:spPr>
          <a:xfrm>
            <a:off x="6096000" y="4835951"/>
            <a:ext cx="975672" cy="70929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98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8E369-D3AE-4F09-A668-47D723FC00AC}"/>
              </a:ext>
            </a:extLst>
          </p:cNvPr>
          <p:cNvSpPr>
            <a:spLocks noGrp="1"/>
          </p:cNvSpPr>
          <p:nvPr>
            <p:ph type="title"/>
          </p:nvPr>
        </p:nvSpPr>
        <p:spPr/>
        <p:txBody>
          <a:bodyPr/>
          <a:lstStyle/>
          <a:p>
            <a:r>
              <a:rPr lang="fr-BE" dirty="0" err="1"/>
              <a:t>Step</a:t>
            </a:r>
            <a:r>
              <a:rPr lang="fr-BE" dirty="0"/>
              <a:t> B (Initial </a:t>
            </a:r>
            <a:r>
              <a:rPr lang="fr-BE" dirty="0" err="1"/>
              <a:t>decomposition</a:t>
            </a:r>
            <a:r>
              <a:rPr lang="fr-BE" dirty="0"/>
              <a:t>, </a:t>
            </a:r>
            <a:r>
              <a:rPr lang="fr-BE" dirty="0" err="1"/>
              <a:t>monthly</a:t>
            </a:r>
            <a:r>
              <a:rPr lang="fr-BE" dirty="0"/>
              <a:t> </a:t>
            </a:r>
            <a:r>
              <a:rPr lang="fr-BE" dirty="0" err="1"/>
              <a:t>series</a:t>
            </a:r>
            <a:r>
              <a:rPr lang="fr-BE" dirty="0"/>
              <a:t>)</a:t>
            </a:r>
            <a:endParaRPr lang="en-GB" dirty="0"/>
          </a:p>
        </p:txBody>
      </p:sp>
      <mc:AlternateContent xmlns:mc="http://schemas.openxmlformats.org/markup-compatibility/2006" xmlns:a14="http://schemas.microsoft.com/office/drawing/2010/main">
        <mc:Choice Requires="a14">
          <p:sp>
            <p:nvSpPr>
              <p:cNvPr id="4" name="Rectangle : coins arrondis 3">
                <a:extLst>
                  <a:ext uri="{FF2B5EF4-FFF2-40B4-BE49-F238E27FC236}">
                    <a16:creationId xmlns:a16="http://schemas.microsoft.com/office/drawing/2014/main" id="{EEE27906-EA10-41B5-84A8-1E31C9E453E4}"/>
                  </a:ext>
                </a:extLst>
              </p:cNvPr>
              <p:cNvSpPr/>
              <p:nvPr/>
            </p:nvSpPr>
            <p:spPr>
              <a:xfrm>
                <a:off x="931986" y="1690688"/>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1" dirty="0" smtClean="0">
                          <a:latin typeface="Cambria Math"/>
                        </a:rPr>
                        <m:t>)</m:t>
                      </m:r>
                    </m:oMath>
                  </m:oMathPara>
                </a14:m>
                <a:endParaRPr lang="en-GB" dirty="0"/>
              </a:p>
            </p:txBody>
          </p:sp>
        </mc:Choice>
        <mc:Fallback xmlns="">
          <p:sp>
            <p:nvSpPr>
              <p:cNvPr id="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1690688"/>
                <a:ext cx="2561492" cy="478081"/>
              </a:xfrm>
              <a:prstGeom prst="roundRect">
                <a:avLst/>
              </a:prstGeom>
              <a:blipFill rotWithShape="1">
                <a:blip r:embed="rId2"/>
                <a:stretch>
                  <a:fillRect/>
                </a:stretch>
              </a:blipFill>
            </p:spPr>
            <p:txBody>
              <a:bodyPr/>
              <a:lstStyle/>
              <a:p>
                <a:r>
                  <a:rPr lang="fr-BE">
                    <a:noFill/>
                  </a:rPr>
                  <a:t> </a:t>
                </a:r>
              </a:p>
            </p:txBody>
          </p:sp>
        </mc:Fallback>
      </mc:AlternateContent>
      <p:sp>
        <p:nvSpPr>
          <p:cNvPr id="5" name="Rectangle : coins arrondis 4">
            <a:extLst>
              <a:ext uri="{FF2B5EF4-FFF2-40B4-BE49-F238E27FC236}">
                <a16:creationId xmlns:a16="http://schemas.microsoft.com/office/drawing/2014/main" id="{184E218C-70F3-48ED-97E5-62A195CE0E92}"/>
              </a:ext>
            </a:extLst>
          </p:cNvPr>
          <p:cNvSpPr/>
          <p:nvPr/>
        </p:nvSpPr>
        <p:spPr>
          <a:xfrm>
            <a:off x="3858765" y="1690689"/>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2 x 12 </a:t>
            </a:r>
            <a:r>
              <a:rPr lang="fr-BE" dirty="0" err="1"/>
              <a:t>filter</a:t>
            </a:r>
            <a:endParaRPr lang="en-GB" dirty="0"/>
          </a:p>
        </p:txBody>
      </p:sp>
      <p:cxnSp>
        <p:nvCxnSpPr>
          <p:cNvPr id="7" name="Connecteur droit avec flèche 6">
            <a:extLst>
              <a:ext uri="{FF2B5EF4-FFF2-40B4-BE49-F238E27FC236}">
                <a16:creationId xmlns:a16="http://schemas.microsoft.com/office/drawing/2014/main" id="{03D8E2B2-D0FD-4071-9259-9B9A7979F8A0}"/>
              </a:ext>
            </a:extLst>
          </p:cNvPr>
          <p:cNvCxnSpPr>
            <a:cxnSpLocks/>
            <a:stCxn id="5" idx="1"/>
            <a:endCxn id="4" idx="3"/>
          </p:cNvCxnSpPr>
          <p:nvPr/>
        </p:nvCxnSpPr>
        <p:spPr>
          <a:xfrm flipH="1" flipV="1">
            <a:off x="3493478" y="1929729"/>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 coins arrondis 4">
            <a:extLst>
              <a:ext uri="{FF2B5EF4-FFF2-40B4-BE49-F238E27FC236}">
                <a16:creationId xmlns:a16="http://schemas.microsoft.com/office/drawing/2014/main" id="{184E218C-70F3-48ED-97E5-62A195CE0E92}"/>
              </a:ext>
            </a:extLst>
          </p:cNvPr>
          <p:cNvSpPr/>
          <p:nvPr/>
        </p:nvSpPr>
        <p:spPr>
          <a:xfrm>
            <a:off x="91909" y="1690689"/>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B2</a:t>
            </a:r>
          </a:p>
        </p:txBody>
      </p:sp>
      <mc:AlternateContent xmlns:mc="http://schemas.openxmlformats.org/markup-compatibility/2006" xmlns:a14="http://schemas.microsoft.com/office/drawing/2010/main">
        <mc:Choice Requires="a14">
          <p:sp>
            <p:nvSpPr>
              <p:cNvPr id="36" name="Rectangle : coins arrondis 3">
                <a:extLst>
                  <a:ext uri="{FF2B5EF4-FFF2-40B4-BE49-F238E27FC236}">
                    <a16:creationId xmlns:a16="http://schemas.microsoft.com/office/drawing/2014/main" id="{EEE27906-EA10-41B5-84A8-1E31C9E453E4}"/>
                  </a:ext>
                </a:extLst>
              </p:cNvPr>
              <p:cNvSpPr/>
              <p:nvPr/>
            </p:nvSpPr>
            <p:spPr>
              <a:xfrm>
                <a:off x="931986" y="2306882"/>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𝑆𝐼</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oMath>
                  </m:oMathPara>
                </a14:m>
                <a:endParaRPr lang="en-GB" dirty="0"/>
              </a:p>
            </p:txBody>
          </p:sp>
        </mc:Choice>
        <mc:Fallback xmlns="">
          <p:sp>
            <p:nvSpPr>
              <p:cNvPr id="3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2306882"/>
                <a:ext cx="2561492" cy="478081"/>
              </a:xfrm>
              <a:prstGeom prst="roundRect">
                <a:avLst/>
              </a:prstGeom>
              <a:blipFill rotWithShape="1">
                <a:blip r:embed="rId3"/>
                <a:stretch>
                  <a:fillRect/>
                </a:stretch>
              </a:blipFill>
            </p:spPr>
            <p:txBody>
              <a:bodyPr/>
              <a:lstStyle/>
              <a:p>
                <a:r>
                  <a:rPr lang="fr-BE">
                    <a:noFill/>
                  </a:rPr>
                  <a:t> </a:t>
                </a:r>
              </a:p>
            </p:txBody>
          </p:sp>
        </mc:Fallback>
      </mc:AlternateContent>
      <p:sp>
        <p:nvSpPr>
          <p:cNvPr id="45" name="Rectangle : coins arrondis 4">
            <a:extLst>
              <a:ext uri="{FF2B5EF4-FFF2-40B4-BE49-F238E27FC236}">
                <a16:creationId xmlns:a16="http://schemas.microsoft.com/office/drawing/2014/main" id="{184E218C-70F3-48ED-97E5-62A195CE0E92}"/>
              </a:ext>
            </a:extLst>
          </p:cNvPr>
          <p:cNvSpPr/>
          <p:nvPr/>
        </p:nvSpPr>
        <p:spPr>
          <a:xfrm>
            <a:off x="91910" y="2306883"/>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B3</a:t>
            </a:r>
          </a:p>
        </p:txBody>
      </p:sp>
      <mc:AlternateContent xmlns:mc="http://schemas.openxmlformats.org/markup-compatibility/2006" xmlns:a14="http://schemas.microsoft.com/office/drawing/2010/main">
        <mc:Choice Requires="a14">
          <p:sp>
            <p:nvSpPr>
              <p:cNvPr id="46" name="Rectangle : coins arrondis 3">
                <a:extLst>
                  <a:ext uri="{FF2B5EF4-FFF2-40B4-BE49-F238E27FC236}">
                    <a16:creationId xmlns:a16="http://schemas.microsoft.com/office/drawing/2014/main" id="{EEE27906-EA10-41B5-84A8-1E31C9E453E4}"/>
                  </a:ext>
                </a:extLst>
              </p:cNvPr>
              <p:cNvSpPr/>
              <p:nvPr/>
            </p:nvSpPr>
            <p:spPr>
              <a:xfrm>
                <a:off x="931986" y="2937363"/>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a:latin typeface="Cambria Math" panose="02040503050406030204" pitchFamily="18" charset="0"/>
                            </a:rPr>
                          </m:ctrlPr>
                        </m:sSubPr>
                        <m:e>
                          <m:r>
                            <a:rPr lang="fr-BE" b="0" i="1" dirty="0">
                              <a:latin typeface="Cambria Math"/>
                            </a:rPr>
                            <m:t>𝑆</m:t>
                          </m:r>
                        </m:e>
                        <m:sub>
                          <m:r>
                            <a:rPr lang="fr-BE" b="0" i="1" dirty="0">
                              <a:latin typeface="Cambria Math" panose="02040503050406030204" pitchFamily="18" charset="0"/>
                            </a:rPr>
                            <m:t>0</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0</m:t>
                          </m:r>
                        </m:sub>
                      </m:sSub>
                      <m:r>
                        <a:rPr lang="fr-BE" i="1" dirty="0">
                          <a:latin typeface="Cambria Math"/>
                        </a:rPr>
                        <m:t>)</m:t>
                      </m:r>
                    </m:oMath>
                  </m:oMathPara>
                </a14:m>
                <a:endParaRPr lang="en-GB" b="1" dirty="0"/>
              </a:p>
            </p:txBody>
          </p:sp>
        </mc:Choice>
        <mc:Fallback xmlns="">
          <p:sp>
            <p:nvSpPr>
              <p:cNvPr id="4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2937363"/>
                <a:ext cx="2561492" cy="478081"/>
              </a:xfrm>
              <a:prstGeom prst="roundRect">
                <a:avLst/>
              </a:prstGeom>
              <a:blipFill rotWithShape="1">
                <a:blip r:embed="rId4"/>
                <a:stretch>
                  <a:fillRect/>
                </a:stretch>
              </a:blipFill>
            </p:spPr>
            <p:txBody>
              <a:bodyPr/>
              <a:lstStyle/>
              <a:p>
                <a:r>
                  <a:rPr lang="fr-BE">
                    <a:noFill/>
                  </a:rPr>
                  <a:t> </a:t>
                </a:r>
              </a:p>
            </p:txBody>
          </p:sp>
        </mc:Fallback>
      </mc:AlternateContent>
      <p:sp>
        <p:nvSpPr>
          <p:cNvPr id="47" name="Rectangle : coins arrondis 4">
            <a:extLst>
              <a:ext uri="{FF2B5EF4-FFF2-40B4-BE49-F238E27FC236}">
                <a16:creationId xmlns:a16="http://schemas.microsoft.com/office/drawing/2014/main" id="{184E218C-70F3-48ED-97E5-62A195CE0E92}"/>
              </a:ext>
            </a:extLst>
          </p:cNvPr>
          <p:cNvSpPr/>
          <p:nvPr/>
        </p:nvSpPr>
        <p:spPr>
          <a:xfrm>
            <a:off x="91910" y="2937364"/>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a:t>
            </a:r>
          </a:p>
        </p:txBody>
      </p:sp>
      <p:sp>
        <p:nvSpPr>
          <p:cNvPr id="48" name="Rectangle : coins arrondis 4">
            <a:extLst>
              <a:ext uri="{FF2B5EF4-FFF2-40B4-BE49-F238E27FC236}">
                <a16:creationId xmlns:a16="http://schemas.microsoft.com/office/drawing/2014/main" id="{184E218C-70F3-48ED-97E5-62A195CE0E92}"/>
              </a:ext>
            </a:extLst>
          </p:cNvPr>
          <p:cNvSpPr/>
          <p:nvPr/>
        </p:nvSpPr>
        <p:spPr>
          <a:xfrm>
            <a:off x="3858765" y="2937362"/>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s3x3 </a:t>
            </a:r>
            <a:r>
              <a:rPr lang="fr-BE" dirty="0" err="1"/>
              <a:t>filter</a:t>
            </a:r>
            <a:endParaRPr lang="en-GB" dirty="0"/>
          </a:p>
        </p:txBody>
      </p:sp>
      <p:cxnSp>
        <p:nvCxnSpPr>
          <p:cNvPr id="49"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3463234" y="3176404"/>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ctangle : coins arrondis 3">
                <a:extLst>
                  <a:ext uri="{FF2B5EF4-FFF2-40B4-BE49-F238E27FC236}">
                    <a16:creationId xmlns:a16="http://schemas.microsoft.com/office/drawing/2014/main" id="{EEE27906-EA10-41B5-84A8-1E31C9E453E4}"/>
                  </a:ext>
                </a:extLst>
              </p:cNvPr>
              <p:cNvSpPr/>
              <p:nvPr/>
            </p:nvSpPr>
            <p:spPr>
              <a:xfrm>
                <a:off x="931986" y="3567843"/>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𝐼</m:t>
                          </m:r>
                        </m:e>
                        <m:sub>
                          <m:r>
                            <a:rPr lang="fr-BE" b="0" i="1" dirty="0">
                              <a:latin typeface="Cambria Math" panose="02040503050406030204" pitchFamily="18" charset="0"/>
                            </a:rPr>
                            <m:t>0</m:t>
                          </m:r>
                        </m:sub>
                      </m:sSub>
                      <m:r>
                        <a:rPr lang="fr-BE" b="0" i="1" dirty="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0</m:t>
                          </m:r>
                        </m:sub>
                      </m:sSub>
                      <m:r>
                        <a:rPr lang="fr-BE" b="0" i="1" dirty="0" smtClean="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0</m:t>
                          </m:r>
                        </m:sub>
                      </m:sSub>
                    </m:oMath>
                  </m:oMathPara>
                </a14:m>
                <a:endParaRPr lang="en-GB" dirty="0"/>
              </a:p>
            </p:txBody>
          </p:sp>
        </mc:Choice>
        <mc:Fallback xmlns="">
          <p:sp>
            <p:nvSpPr>
              <p:cNvPr id="5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3567843"/>
                <a:ext cx="2561492" cy="478081"/>
              </a:xfrm>
              <a:prstGeom prst="roundRect">
                <a:avLst/>
              </a:prstGeom>
              <a:blipFill rotWithShape="1">
                <a:blip r:embed="rId5"/>
                <a:stretch>
                  <a:fillRect/>
                </a:stretch>
              </a:blipFill>
            </p:spPr>
            <p:txBody>
              <a:bodyPr/>
              <a:lstStyle/>
              <a:p>
                <a:r>
                  <a:rPr lang="fr-BE">
                    <a:noFill/>
                  </a:rPr>
                  <a:t> </a:t>
                </a:r>
              </a:p>
            </p:txBody>
          </p:sp>
        </mc:Fallback>
      </mc:AlternateContent>
      <p:sp>
        <p:nvSpPr>
          <p:cNvPr id="51" name="Rectangle : coins arrondis 4">
            <a:extLst>
              <a:ext uri="{FF2B5EF4-FFF2-40B4-BE49-F238E27FC236}">
                <a16:creationId xmlns:a16="http://schemas.microsoft.com/office/drawing/2014/main" id="{184E218C-70F3-48ED-97E5-62A195CE0E92}"/>
              </a:ext>
            </a:extLst>
          </p:cNvPr>
          <p:cNvSpPr/>
          <p:nvPr/>
        </p:nvSpPr>
        <p:spPr>
          <a:xfrm>
            <a:off x="91910" y="3567844"/>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a:t>
            </a:r>
          </a:p>
        </p:txBody>
      </p:sp>
      <mc:AlternateContent xmlns:mc="http://schemas.openxmlformats.org/markup-compatibility/2006" xmlns:a14="http://schemas.microsoft.com/office/drawing/2010/main">
        <mc:Choice Requires="a14">
          <p:sp>
            <p:nvSpPr>
              <p:cNvPr id="60" name="Rectangle : coins arrondis 3">
                <a:extLst>
                  <a:ext uri="{FF2B5EF4-FFF2-40B4-BE49-F238E27FC236}">
                    <a16:creationId xmlns:a16="http://schemas.microsoft.com/office/drawing/2014/main" id="{EEE27906-EA10-41B5-84A8-1E31C9E453E4}"/>
                  </a:ext>
                </a:extLst>
              </p:cNvPr>
              <p:cNvSpPr/>
              <p:nvPr/>
            </p:nvSpPr>
            <p:spPr>
              <a:xfrm>
                <a:off x="931986" y="418001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𝑋</m:t>
                          </m:r>
                        </m:e>
                        <m:sub>
                          <m:r>
                            <a:rPr lang="fr-BE" b="0" i="1" dirty="0">
                              <a:latin typeface="Cambria Math" panose="02040503050406030204" pitchFamily="18" charset="0"/>
                            </a:rPr>
                            <m:t>0</m:t>
                          </m:r>
                        </m:sub>
                      </m:sSub>
                      <m:r>
                        <a:rPr lang="fr-BE" b="0" i="1" dirty="0">
                          <a:latin typeface="Cambria Math"/>
                        </a:rPr>
                        <m:t>=</m:t>
                      </m:r>
                      <m:r>
                        <a:rPr lang="fr-BE" b="0" i="1" dirty="0" smtClean="0">
                          <a:latin typeface="Cambria Math"/>
                        </a:rPr>
                        <m:t>𝑋</m:t>
                      </m:r>
                      <m:d>
                        <m:dPr>
                          <m:ctrlPr>
                            <a:rPr lang="fr-BE" i="1" dirty="0">
                              <a:latin typeface="Cambria Math" panose="02040503050406030204" pitchFamily="18" charset="0"/>
                            </a:rPr>
                          </m:ctrlPr>
                        </m:dPr>
                        <m:e>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0</m:t>
                              </m:r>
                            </m:sub>
                          </m:sSub>
                        </m:e>
                      </m:d>
                      <m:r>
                        <a:rPr lang="fr-BE" b="0" i="1" dirty="0" smtClean="0">
                          <a:latin typeface="Cambria Math"/>
                        </a:rPr>
                        <m:t>, </m:t>
                      </m:r>
                      <m:sSub>
                        <m:sSubPr>
                          <m:ctrlPr>
                            <a:rPr lang="fr-BE" i="1" dirty="0">
                              <a:latin typeface="Cambria Math" panose="02040503050406030204" pitchFamily="18" charset="0"/>
                            </a:rPr>
                          </m:ctrlPr>
                        </m:sSubPr>
                        <m:e>
                          <m:r>
                            <a:rPr lang="fr-BE" b="0" i="1" dirty="0" smtClean="0">
                              <a:latin typeface="Cambria Math"/>
                            </a:rPr>
                            <m:t> </m:t>
                          </m:r>
                          <m:acc>
                            <m:accPr>
                              <m:chr m:val="̃"/>
                              <m:ctrlPr>
                                <a:rPr lang="fr-BE" i="1" dirty="0" smtClean="0">
                                  <a:latin typeface="Cambria Math" panose="02040503050406030204" pitchFamily="18" charset="0"/>
                                </a:rPr>
                              </m:ctrlPr>
                            </m:accPr>
                            <m:e>
                              <m:r>
                                <a:rPr lang="fr-BE" b="0" i="1" dirty="0">
                                  <a:latin typeface="Cambria Math"/>
                                </a:rPr>
                                <m:t>𝑆𝐼</m:t>
                              </m:r>
                            </m:e>
                          </m:acc>
                        </m:e>
                        <m:sub>
                          <m:r>
                            <a:rPr lang="fr-BE" b="0" i="1" dirty="0">
                              <a:latin typeface="Cambria Math" panose="02040503050406030204" pitchFamily="18" charset="0"/>
                            </a:rPr>
                            <m:t>0</m:t>
                          </m:r>
                        </m:sub>
                      </m:sSub>
                    </m:oMath>
                  </m:oMathPara>
                </a14:m>
                <a:endParaRPr lang="en-GB" dirty="0"/>
              </a:p>
            </p:txBody>
          </p:sp>
        </mc:Choice>
        <mc:Fallback xmlns="">
          <p:sp>
            <p:nvSpPr>
              <p:cNvPr id="6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4180010"/>
                <a:ext cx="2561492" cy="478081"/>
              </a:xfrm>
              <a:prstGeom prst="roundRect">
                <a:avLst/>
              </a:prstGeom>
              <a:blipFill rotWithShape="1">
                <a:blip r:embed="rId6"/>
                <a:stretch>
                  <a:fillRect/>
                </a:stretch>
              </a:blipFill>
            </p:spPr>
            <p:txBody>
              <a:bodyPr/>
              <a:lstStyle/>
              <a:p>
                <a:r>
                  <a:rPr lang="fr-BE">
                    <a:noFill/>
                  </a:rPr>
                  <a:t> </a:t>
                </a:r>
              </a:p>
            </p:txBody>
          </p:sp>
        </mc:Fallback>
      </mc:AlternateContent>
      <p:sp>
        <p:nvSpPr>
          <p:cNvPr id="61" name="Rectangle : coins arrondis 4">
            <a:extLst>
              <a:ext uri="{FF2B5EF4-FFF2-40B4-BE49-F238E27FC236}">
                <a16:creationId xmlns:a16="http://schemas.microsoft.com/office/drawing/2014/main" id="{184E218C-70F3-48ED-97E5-62A195CE0E92}"/>
              </a:ext>
            </a:extLst>
          </p:cNvPr>
          <p:cNvSpPr/>
          <p:nvPr/>
        </p:nvSpPr>
        <p:spPr>
          <a:xfrm>
            <a:off x="91910" y="418001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B4, B4g</a:t>
            </a:r>
          </a:p>
        </p:txBody>
      </p:sp>
      <p:sp>
        <p:nvSpPr>
          <p:cNvPr id="62" name="Rectangle : coins arrondis 4">
            <a:extLst>
              <a:ext uri="{FF2B5EF4-FFF2-40B4-BE49-F238E27FC236}">
                <a16:creationId xmlns:a16="http://schemas.microsoft.com/office/drawing/2014/main" id="{184E218C-70F3-48ED-97E5-62A195CE0E92}"/>
              </a:ext>
            </a:extLst>
          </p:cNvPr>
          <p:cNvSpPr/>
          <p:nvPr/>
        </p:nvSpPr>
        <p:spPr>
          <a:xfrm>
            <a:off x="3858765" y="4180009"/>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err="1"/>
              <a:t>Xtremes</a:t>
            </a:r>
            <a:endParaRPr lang="en-GB" dirty="0"/>
          </a:p>
        </p:txBody>
      </p:sp>
      <p:cxnSp>
        <p:nvCxnSpPr>
          <p:cNvPr id="63"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3463234" y="4419051"/>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Rectangle : coins arrondis 3">
                <a:extLst>
                  <a:ext uri="{FF2B5EF4-FFF2-40B4-BE49-F238E27FC236}">
                    <a16:creationId xmlns:a16="http://schemas.microsoft.com/office/drawing/2014/main" id="{EEE27906-EA10-41B5-84A8-1E31C9E453E4}"/>
                  </a:ext>
                </a:extLst>
              </p:cNvPr>
              <p:cNvSpPr/>
              <p:nvPr/>
            </p:nvSpPr>
            <p:spPr>
              <a:xfrm>
                <a:off x="931986" y="482477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1</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acc>
                            <m:accPr>
                              <m:chr m:val="̃"/>
                              <m:ctrlPr>
                                <a:rPr lang="fr-BE" i="1" dirty="0" smtClean="0">
                                  <a:latin typeface="Cambria Math" panose="02040503050406030204" pitchFamily="18" charset="0"/>
                                </a:rPr>
                              </m:ctrlPr>
                            </m:accPr>
                            <m:e>
                              <m:r>
                                <a:rPr lang="fr-BE" b="0" i="1" dirty="0" smtClean="0">
                                  <a:latin typeface="Cambria Math"/>
                                </a:rPr>
                                <m:t>𝑆𝐼</m:t>
                              </m:r>
                            </m:e>
                          </m:acc>
                        </m:e>
                        <m:sub>
                          <m:r>
                            <a:rPr lang="fr-BE" b="0" i="1" dirty="0" smtClean="0">
                              <a:latin typeface="Cambria Math"/>
                            </a:rPr>
                            <m:t>0</m:t>
                          </m:r>
                        </m:sub>
                      </m:sSub>
                      <m:r>
                        <a:rPr lang="fr-BE" b="0" i="1" dirty="0">
                          <a:latin typeface="Cambria Math"/>
                        </a:rPr>
                        <m:t>)</m:t>
                      </m:r>
                    </m:oMath>
                  </m:oMathPara>
                </a14:m>
                <a:endParaRPr lang="en-GB" dirty="0"/>
              </a:p>
            </p:txBody>
          </p:sp>
        </mc:Choice>
        <mc:Fallback xmlns="">
          <p:sp>
            <p:nvSpPr>
              <p:cNvPr id="6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4824779"/>
                <a:ext cx="2561492" cy="478081"/>
              </a:xfrm>
              <a:prstGeom prst="roundRect">
                <a:avLst/>
              </a:prstGeom>
              <a:blipFill rotWithShape="1">
                <a:blip r:embed="rId7"/>
                <a:stretch>
                  <a:fillRect/>
                </a:stretch>
              </a:blipFill>
            </p:spPr>
            <p:txBody>
              <a:bodyPr/>
              <a:lstStyle/>
              <a:p>
                <a:r>
                  <a:rPr lang="fr-BE">
                    <a:noFill/>
                  </a:rPr>
                  <a:t> </a:t>
                </a:r>
              </a:p>
            </p:txBody>
          </p:sp>
        </mc:Fallback>
      </mc:AlternateContent>
      <p:sp>
        <p:nvSpPr>
          <p:cNvPr id="69" name="Rectangle : coins arrondis 4">
            <a:extLst>
              <a:ext uri="{FF2B5EF4-FFF2-40B4-BE49-F238E27FC236}">
                <a16:creationId xmlns:a16="http://schemas.microsoft.com/office/drawing/2014/main" id="{184E218C-70F3-48ED-97E5-62A195CE0E92}"/>
              </a:ext>
            </a:extLst>
          </p:cNvPr>
          <p:cNvSpPr/>
          <p:nvPr/>
        </p:nvSpPr>
        <p:spPr>
          <a:xfrm>
            <a:off x="91910" y="482478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B5</a:t>
            </a:r>
          </a:p>
        </p:txBody>
      </p:sp>
      <p:sp>
        <p:nvSpPr>
          <p:cNvPr id="70" name="Rectangle : coins arrondis 4">
            <a:extLst>
              <a:ext uri="{FF2B5EF4-FFF2-40B4-BE49-F238E27FC236}">
                <a16:creationId xmlns:a16="http://schemas.microsoft.com/office/drawing/2014/main" id="{184E218C-70F3-48ED-97E5-62A195CE0E92}"/>
              </a:ext>
            </a:extLst>
          </p:cNvPr>
          <p:cNvSpPr/>
          <p:nvPr/>
        </p:nvSpPr>
        <p:spPr>
          <a:xfrm>
            <a:off x="3858765" y="4824778"/>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s3x3 </a:t>
            </a:r>
            <a:r>
              <a:rPr lang="fr-BE" dirty="0" err="1"/>
              <a:t>filter</a:t>
            </a:r>
            <a:endParaRPr lang="en-GB" dirty="0"/>
          </a:p>
        </p:txBody>
      </p:sp>
      <p:cxnSp>
        <p:nvCxnSpPr>
          <p:cNvPr id="71"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3463234" y="5063820"/>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 coins arrondis 3">
                <a:extLst>
                  <a:ext uri="{FF2B5EF4-FFF2-40B4-BE49-F238E27FC236}">
                    <a16:creationId xmlns:a16="http://schemas.microsoft.com/office/drawing/2014/main" id="{EEE27906-EA10-41B5-84A8-1E31C9E453E4}"/>
                  </a:ext>
                </a:extLst>
              </p:cNvPr>
              <p:cNvSpPr/>
              <p:nvPr/>
            </p:nvSpPr>
            <p:spPr>
              <a:xfrm>
                <a:off x="931986" y="543694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𝑆𝐴</m:t>
                              </m:r>
                            </m:e>
                            <m:sub>
                              <m:r>
                                <a:rPr lang="fr-BE" b="0" i="1" dirty="0" smtClean="0">
                                  <a:latin typeface="Cambria Math"/>
                                </a:rPr>
                                <m:t>1</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1</m:t>
                          </m:r>
                        </m:sub>
                      </m:sSub>
                    </m:oMath>
                  </m:oMathPara>
                </a14:m>
                <a:endParaRPr lang="en-GB" dirty="0"/>
              </a:p>
            </p:txBody>
          </p:sp>
        </mc:Choice>
        <mc:Fallback xmlns="">
          <p:sp>
            <p:nvSpPr>
              <p:cNvPr id="72"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5436944"/>
                <a:ext cx="2561492" cy="478081"/>
              </a:xfrm>
              <a:prstGeom prst="roundRect">
                <a:avLst/>
              </a:prstGeom>
              <a:blipFill rotWithShape="1">
                <a:blip r:embed="rId8"/>
                <a:stretch>
                  <a:fillRect/>
                </a:stretch>
              </a:blipFill>
            </p:spPr>
            <p:txBody>
              <a:bodyPr/>
              <a:lstStyle/>
              <a:p>
                <a:r>
                  <a:rPr lang="fr-BE">
                    <a:noFill/>
                  </a:rPr>
                  <a:t> </a:t>
                </a:r>
              </a:p>
            </p:txBody>
          </p:sp>
        </mc:Fallback>
      </mc:AlternateContent>
      <p:sp>
        <p:nvSpPr>
          <p:cNvPr id="73" name="Rectangle : coins arrondis 4">
            <a:extLst>
              <a:ext uri="{FF2B5EF4-FFF2-40B4-BE49-F238E27FC236}">
                <a16:creationId xmlns:a16="http://schemas.microsoft.com/office/drawing/2014/main" id="{184E218C-70F3-48ED-97E5-62A195CE0E92}"/>
              </a:ext>
            </a:extLst>
          </p:cNvPr>
          <p:cNvSpPr/>
          <p:nvPr/>
        </p:nvSpPr>
        <p:spPr>
          <a:xfrm>
            <a:off x="91910" y="543694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B6</a:t>
            </a:r>
          </a:p>
        </p:txBody>
      </p:sp>
      <mc:AlternateContent xmlns:mc="http://schemas.openxmlformats.org/markup-compatibility/2006" xmlns:a14="http://schemas.microsoft.com/office/drawing/2010/main">
        <mc:Choice Requires="a14">
          <p:sp>
            <p:nvSpPr>
              <p:cNvPr id="74" name="Rectangle : coins arrondis 3">
                <a:extLst>
                  <a:ext uri="{FF2B5EF4-FFF2-40B4-BE49-F238E27FC236}">
                    <a16:creationId xmlns:a16="http://schemas.microsoft.com/office/drawing/2014/main" id="{EEE27906-EA10-41B5-84A8-1E31C9E453E4}"/>
                  </a:ext>
                </a:extLst>
              </p:cNvPr>
              <p:cNvSpPr/>
              <p:nvPr/>
            </p:nvSpPr>
            <p:spPr>
              <a:xfrm>
                <a:off x="931987" y="6063396"/>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𝐵</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𝑆𝐴</m:t>
                          </m:r>
                        </m:e>
                        <m:sub>
                          <m:r>
                            <a:rPr lang="fr-BE" b="0" i="1" dirty="0" smtClean="0">
                              <a:latin typeface="Cambria Math"/>
                            </a:rPr>
                            <m:t>1</m:t>
                          </m:r>
                        </m:sub>
                      </m:sSub>
                      <m:r>
                        <a:rPr lang="fr-BE" b="0" i="1" dirty="0" smtClean="0">
                          <a:latin typeface="Cambria Math"/>
                        </a:rPr>
                        <m:t>)</m:t>
                      </m:r>
                    </m:oMath>
                  </m:oMathPara>
                </a14:m>
                <a:endParaRPr lang="en-GB" dirty="0"/>
              </a:p>
            </p:txBody>
          </p:sp>
        </mc:Choice>
        <mc:Fallback xmlns="">
          <p:sp>
            <p:nvSpPr>
              <p:cNvPr id="7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6063396"/>
                <a:ext cx="2561492" cy="478081"/>
              </a:xfrm>
              <a:prstGeom prst="roundRect">
                <a:avLst/>
              </a:prstGeom>
              <a:blipFill rotWithShape="1">
                <a:blip r:embed="rId9"/>
                <a:stretch>
                  <a:fillRect/>
                </a:stretch>
              </a:blipFill>
            </p:spPr>
            <p:txBody>
              <a:bodyPr/>
              <a:lstStyle/>
              <a:p>
                <a:r>
                  <a:rPr lang="fr-BE">
                    <a:noFill/>
                  </a:rPr>
                  <a:t> </a:t>
                </a:r>
              </a:p>
            </p:txBody>
          </p:sp>
        </mc:Fallback>
      </mc:AlternateContent>
      <p:sp>
        <p:nvSpPr>
          <p:cNvPr id="75" name="Rectangle : coins arrondis 4">
            <a:extLst>
              <a:ext uri="{FF2B5EF4-FFF2-40B4-BE49-F238E27FC236}">
                <a16:creationId xmlns:a16="http://schemas.microsoft.com/office/drawing/2014/main" id="{184E218C-70F3-48ED-97E5-62A195CE0E92}"/>
              </a:ext>
            </a:extLst>
          </p:cNvPr>
          <p:cNvSpPr/>
          <p:nvPr/>
        </p:nvSpPr>
        <p:spPr>
          <a:xfrm>
            <a:off x="3858766" y="6063397"/>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Henderson </a:t>
            </a:r>
            <a:r>
              <a:rPr lang="fr-BE" dirty="0" err="1"/>
              <a:t>filter</a:t>
            </a:r>
            <a:endParaRPr lang="en-GB" dirty="0"/>
          </a:p>
        </p:txBody>
      </p:sp>
      <p:cxnSp>
        <p:nvCxnSpPr>
          <p:cNvPr id="76" name="Connecteur droit avec flèche 6">
            <a:extLst>
              <a:ext uri="{FF2B5EF4-FFF2-40B4-BE49-F238E27FC236}">
                <a16:creationId xmlns:a16="http://schemas.microsoft.com/office/drawing/2014/main" id="{03D8E2B2-D0FD-4071-9259-9B9A7979F8A0}"/>
              </a:ext>
            </a:extLst>
          </p:cNvPr>
          <p:cNvCxnSpPr>
            <a:cxnSpLocks/>
            <a:stCxn id="75" idx="1"/>
            <a:endCxn id="74" idx="3"/>
          </p:cNvCxnSpPr>
          <p:nvPr/>
        </p:nvCxnSpPr>
        <p:spPr>
          <a:xfrm flipH="1" flipV="1">
            <a:off x="3493479" y="6302437"/>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 coins arrondis 4">
            <a:extLst>
              <a:ext uri="{FF2B5EF4-FFF2-40B4-BE49-F238E27FC236}">
                <a16:creationId xmlns:a16="http://schemas.microsoft.com/office/drawing/2014/main" id="{184E218C-70F3-48ED-97E5-62A195CE0E92}"/>
              </a:ext>
            </a:extLst>
          </p:cNvPr>
          <p:cNvSpPr/>
          <p:nvPr/>
        </p:nvSpPr>
        <p:spPr>
          <a:xfrm>
            <a:off x="91910" y="6063397"/>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B7</a:t>
            </a:r>
          </a:p>
        </p:txBody>
      </p:sp>
      <mc:AlternateContent xmlns:mc="http://schemas.openxmlformats.org/markup-compatibility/2006" xmlns:a14="http://schemas.microsoft.com/office/drawing/2010/main">
        <mc:Choice Requires="a14">
          <p:sp>
            <p:nvSpPr>
              <p:cNvPr id="78" name="Rectangle : coins arrondis 3">
                <a:extLst>
                  <a:ext uri="{FF2B5EF4-FFF2-40B4-BE49-F238E27FC236}">
                    <a16:creationId xmlns:a16="http://schemas.microsoft.com/office/drawing/2014/main" id="{EEE27906-EA10-41B5-84A8-1E31C9E453E4}"/>
                  </a:ext>
                </a:extLst>
              </p:cNvPr>
              <p:cNvSpPr/>
              <p:nvPr/>
            </p:nvSpPr>
            <p:spPr>
              <a:xfrm>
                <a:off x="7029978" y="169984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𝑆𝐼</m:t>
                              </m:r>
                            </m:e>
                            <m:sub>
                              <m:r>
                                <a:rPr lang="fr-BE" b="0" i="1" dirty="0" smtClean="0">
                                  <a:latin typeface="Cambria Math"/>
                                </a:rPr>
                                <m:t>𝐵</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𝐵</m:t>
                          </m:r>
                        </m:sub>
                      </m:sSub>
                    </m:oMath>
                  </m:oMathPara>
                </a14:m>
                <a:endParaRPr lang="en-GB" dirty="0"/>
              </a:p>
            </p:txBody>
          </p:sp>
        </mc:Choice>
        <mc:Fallback xmlns="">
          <p:sp>
            <p:nvSpPr>
              <p:cNvPr id="7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1699849"/>
                <a:ext cx="2561492" cy="478081"/>
              </a:xfrm>
              <a:prstGeom prst="roundRect">
                <a:avLst/>
              </a:prstGeom>
              <a:blipFill rotWithShape="1">
                <a:blip r:embed="rId10"/>
                <a:stretch>
                  <a:fillRect/>
                </a:stretch>
              </a:blipFill>
            </p:spPr>
            <p:txBody>
              <a:bodyPr/>
              <a:lstStyle/>
              <a:p>
                <a:r>
                  <a:rPr lang="fr-BE">
                    <a:noFill/>
                  </a:rPr>
                  <a:t> </a:t>
                </a:r>
              </a:p>
            </p:txBody>
          </p:sp>
        </mc:Fallback>
      </mc:AlternateContent>
      <p:sp>
        <p:nvSpPr>
          <p:cNvPr id="79" name="Rectangle : coins arrondis 4">
            <a:extLst>
              <a:ext uri="{FF2B5EF4-FFF2-40B4-BE49-F238E27FC236}">
                <a16:creationId xmlns:a16="http://schemas.microsoft.com/office/drawing/2014/main" id="{184E218C-70F3-48ED-97E5-62A195CE0E92}"/>
              </a:ext>
            </a:extLst>
          </p:cNvPr>
          <p:cNvSpPr/>
          <p:nvPr/>
        </p:nvSpPr>
        <p:spPr>
          <a:xfrm>
            <a:off x="6189902" y="169985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B8</a:t>
            </a:r>
          </a:p>
        </p:txBody>
      </p:sp>
      <mc:AlternateContent xmlns:mc="http://schemas.openxmlformats.org/markup-compatibility/2006" xmlns:a14="http://schemas.microsoft.com/office/drawing/2010/main">
        <mc:Choice Requires="a14">
          <p:sp>
            <p:nvSpPr>
              <p:cNvPr id="80" name="Rectangle : coins arrondis 3">
                <a:extLst>
                  <a:ext uri="{FF2B5EF4-FFF2-40B4-BE49-F238E27FC236}">
                    <a16:creationId xmlns:a16="http://schemas.microsoft.com/office/drawing/2014/main" id="{EEE27906-EA10-41B5-84A8-1E31C9E453E4}"/>
                  </a:ext>
                </a:extLst>
              </p:cNvPr>
              <p:cNvSpPr/>
              <p:nvPr/>
            </p:nvSpPr>
            <p:spPr>
              <a:xfrm>
                <a:off x="7029977" y="2336367"/>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2</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𝐵</m:t>
                          </m:r>
                        </m:sub>
                      </m:sSub>
                      <m:r>
                        <a:rPr lang="fr-BE" i="1" dirty="0">
                          <a:latin typeface="Cambria Math"/>
                        </a:rPr>
                        <m:t>)</m:t>
                      </m:r>
                    </m:oMath>
                  </m:oMathPara>
                </a14:m>
                <a:endParaRPr lang="en-GB" b="1" dirty="0"/>
              </a:p>
            </p:txBody>
          </p:sp>
        </mc:Choice>
        <mc:Fallback xmlns="">
          <p:sp>
            <p:nvSpPr>
              <p:cNvPr id="8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7" y="2336367"/>
                <a:ext cx="2561492" cy="478081"/>
              </a:xfrm>
              <a:prstGeom prst="roundRect">
                <a:avLst/>
              </a:prstGeom>
              <a:blipFill rotWithShape="1">
                <a:blip r:embed="rId11"/>
                <a:stretch>
                  <a:fillRect/>
                </a:stretch>
              </a:blipFill>
            </p:spPr>
            <p:txBody>
              <a:bodyPr/>
              <a:lstStyle/>
              <a:p>
                <a:r>
                  <a:rPr lang="fr-BE">
                    <a:noFill/>
                  </a:rPr>
                  <a:t> </a:t>
                </a:r>
              </a:p>
            </p:txBody>
          </p:sp>
        </mc:Fallback>
      </mc:AlternateContent>
      <p:sp>
        <p:nvSpPr>
          <p:cNvPr id="81" name="Rectangle : coins arrondis 4">
            <a:extLst>
              <a:ext uri="{FF2B5EF4-FFF2-40B4-BE49-F238E27FC236}">
                <a16:creationId xmlns:a16="http://schemas.microsoft.com/office/drawing/2014/main" id="{184E218C-70F3-48ED-97E5-62A195CE0E92}"/>
              </a:ext>
            </a:extLst>
          </p:cNvPr>
          <p:cNvSpPr/>
          <p:nvPr/>
        </p:nvSpPr>
        <p:spPr>
          <a:xfrm>
            <a:off x="6189901" y="2336368"/>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a:t>
            </a:r>
          </a:p>
        </p:txBody>
      </p:sp>
      <p:sp>
        <p:nvSpPr>
          <p:cNvPr id="82" name="Rectangle : coins arrondis 4">
            <a:extLst>
              <a:ext uri="{FF2B5EF4-FFF2-40B4-BE49-F238E27FC236}">
                <a16:creationId xmlns:a16="http://schemas.microsoft.com/office/drawing/2014/main" id="{184E218C-70F3-48ED-97E5-62A195CE0E92}"/>
              </a:ext>
            </a:extLst>
          </p:cNvPr>
          <p:cNvSpPr/>
          <p:nvPr/>
        </p:nvSpPr>
        <p:spPr>
          <a:xfrm>
            <a:off x="9956756" y="2336366"/>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s3x5 </a:t>
            </a:r>
            <a:r>
              <a:rPr lang="fr-BE" dirty="0" err="1"/>
              <a:t>filter</a:t>
            </a:r>
            <a:endParaRPr lang="en-GB" dirty="0"/>
          </a:p>
        </p:txBody>
      </p:sp>
      <p:cxnSp>
        <p:nvCxnSpPr>
          <p:cNvPr id="83"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5" y="2575408"/>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Rectangle : coins arrondis 3">
                <a:extLst>
                  <a:ext uri="{FF2B5EF4-FFF2-40B4-BE49-F238E27FC236}">
                    <a16:creationId xmlns:a16="http://schemas.microsoft.com/office/drawing/2014/main" id="{EEE27906-EA10-41B5-84A8-1E31C9E453E4}"/>
                  </a:ext>
                </a:extLst>
              </p:cNvPr>
              <p:cNvSpPr/>
              <p:nvPr/>
            </p:nvSpPr>
            <p:spPr>
              <a:xfrm>
                <a:off x="7029977" y="2966847"/>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𝐼</m:t>
                          </m:r>
                        </m:e>
                        <m:sub>
                          <m:r>
                            <a:rPr lang="fr-BE" b="0" i="1" dirty="0" smtClean="0">
                              <a:latin typeface="Cambria Math"/>
                            </a:rPr>
                            <m:t>2</m:t>
                          </m:r>
                        </m:sub>
                      </m:sSub>
                      <m:r>
                        <a:rPr lang="fr-BE" b="0" i="1" dirty="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𝐵</m:t>
                          </m:r>
                        </m:sub>
                      </m:sSub>
                      <m:r>
                        <a:rPr lang="fr-BE" b="0" i="1" dirty="0" smtClean="0">
                          <a:latin typeface="Cambria Math"/>
                        </a:rPr>
                        <m:t>−</m:t>
                      </m:r>
                      <m:sSub>
                        <m:sSubPr>
                          <m:ctrlPr>
                            <a:rPr lang="fr-BE"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2</m:t>
                          </m:r>
                        </m:sub>
                      </m:sSub>
                    </m:oMath>
                  </m:oMathPara>
                </a14:m>
                <a:endParaRPr lang="en-GB" dirty="0"/>
              </a:p>
            </p:txBody>
          </p:sp>
        </mc:Choice>
        <mc:Fallback xmlns="">
          <p:sp>
            <p:nvSpPr>
              <p:cNvPr id="8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7" y="2966847"/>
                <a:ext cx="2561492" cy="478081"/>
              </a:xfrm>
              <a:prstGeom prst="roundRect">
                <a:avLst/>
              </a:prstGeom>
              <a:blipFill rotWithShape="1">
                <a:blip r:embed="rId12"/>
                <a:stretch>
                  <a:fillRect/>
                </a:stretch>
              </a:blipFill>
            </p:spPr>
            <p:txBody>
              <a:bodyPr/>
              <a:lstStyle/>
              <a:p>
                <a:r>
                  <a:rPr lang="fr-BE">
                    <a:noFill/>
                  </a:rPr>
                  <a:t> </a:t>
                </a:r>
              </a:p>
            </p:txBody>
          </p:sp>
        </mc:Fallback>
      </mc:AlternateContent>
      <p:sp>
        <p:nvSpPr>
          <p:cNvPr id="85" name="Rectangle : coins arrondis 4">
            <a:extLst>
              <a:ext uri="{FF2B5EF4-FFF2-40B4-BE49-F238E27FC236}">
                <a16:creationId xmlns:a16="http://schemas.microsoft.com/office/drawing/2014/main" id="{184E218C-70F3-48ED-97E5-62A195CE0E92}"/>
              </a:ext>
            </a:extLst>
          </p:cNvPr>
          <p:cNvSpPr/>
          <p:nvPr/>
        </p:nvSpPr>
        <p:spPr>
          <a:xfrm>
            <a:off x="6189901" y="2966848"/>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a:t>
            </a:r>
          </a:p>
        </p:txBody>
      </p:sp>
      <mc:AlternateContent xmlns:mc="http://schemas.openxmlformats.org/markup-compatibility/2006" xmlns:a14="http://schemas.microsoft.com/office/drawing/2010/main">
        <mc:Choice Requires="a14">
          <p:sp>
            <p:nvSpPr>
              <p:cNvPr id="86" name="Rectangle : coins arrondis 3">
                <a:extLst>
                  <a:ext uri="{FF2B5EF4-FFF2-40B4-BE49-F238E27FC236}">
                    <a16:creationId xmlns:a16="http://schemas.microsoft.com/office/drawing/2014/main" id="{EEE27906-EA10-41B5-84A8-1E31C9E453E4}"/>
                  </a:ext>
                </a:extLst>
              </p:cNvPr>
              <p:cNvSpPr/>
              <p:nvPr/>
            </p:nvSpPr>
            <p:spPr>
              <a:xfrm>
                <a:off x="7029977" y="357901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𝑋</m:t>
                          </m:r>
                        </m:e>
                        <m:sub>
                          <m:r>
                            <a:rPr lang="fr-BE" b="0" i="1" dirty="0" smtClean="0">
                              <a:latin typeface="Cambria Math"/>
                            </a:rPr>
                            <m:t>𝐵</m:t>
                          </m:r>
                        </m:sub>
                      </m:sSub>
                      <m:r>
                        <a:rPr lang="fr-BE" b="0" i="1" dirty="0">
                          <a:latin typeface="Cambria Math"/>
                        </a:rPr>
                        <m:t>=</m:t>
                      </m:r>
                      <m:r>
                        <a:rPr lang="fr-BE" b="0" i="1" dirty="0" smtClean="0">
                          <a:latin typeface="Cambria Math"/>
                        </a:rPr>
                        <m:t>𝑋</m:t>
                      </m:r>
                      <m:d>
                        <m:dPr>
                          <m:ctrlPr>
                            <a:rPr lang="fr-BE" i="1" dirty="0">
                              <a:latin typeface="Cambria Math" panose="02040503050406030204" pitchFamily="18" charset="0"/>
                            </a:rPr>
                          </m:ctrlPr>
                        </m:dPr>
                        <m:e>
                          <m:sSub>
                            <m:sSubPr>
                              <m:ctrlPr>
                                <a:rPr lang="fr-BE"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𝐵</m:t>
                              </m:r>
                            </m:sub>
                          </m:sSub>
                        </m:e>
                      </m:d>
                      <m:r>
                        <a:rPr lang="fr-BE" b="0" i="1" dirty="0" smtClean="0">
                          <a:latin typeface="Cambria Math"/>
                        </a:rPr>
                        <m:t>, </m:t>
                      </m:r>
                      <m:sSub>
                        <m:sSubPr>
                          <m:ctrlPr>
                            <a:rPr lang="fr-BE" i="1" dirty="0">
                              <a:latin typeface="Cambria Math" panose="02040503050406030204" pitchFamily="18" charset="0"/>
                            </a:rPr>
                          </m:ctrlPr>
                        </m:sSubPr>
                        <m:e>
                          <m:r>
                            <a:rPr lang="fr-BE" b="0" i="1" dirty="0" smtClean="0">
                              <a:latin typeface="Cambria Math"/>
                            </a:rPr>
                            <m:t> </m:t>
                          </m:r>
                          <m:acc>
                            <m:accPr>
                              <m:chr m:val="̃"/>
                              <m:ctrlPr>
                                <a:rPr lang="fr-BE" i="1" dirty="0" smtClean="0">
                                  <a:latin typeface="Cambria Math" panose="02040503050406030204" pitchFamily="18" charset="0"/>
                                </a:rPr>
                              </m:ctrlPr>
                            </m:accPr>
                            <m:e>
                              <m:r>
                                <a:rPr lang="fr-BE" b="0" i="1" dirty="0">
                                  <a:latin typeface="Cambria Math"/>
                                </a:rPr>
                                <m:t>𝑆𝐼</m:t>
                              </m:r>
                            </m:e>
                          </m:acc>
                        </m:e>
                        <m:sub>
                          <m:r>
                            <a:rPr lang="fr-BE" b="0" i="1" dirty="0" smtClean="0">
                              <a:latin typeface="Cambria Math"/>
                            </a:rPr>
                            <m:t>𝐵</m:t>
                          </m:r>
                        </m:sub>
                      </m:sSub>
                    </m:oMath>
                  </m:oMathPara>
                </a14:m>
                <a:endParaRPr lang="en-GB" dirty="0"/>
              </a:p>
            </p:txBody>
          </p:sp>
        </mc:Choice>
        <mc:Fallback xmlns="">
          <p:sp>
            <p:nvSpPr>
              <p:cNvPr id="8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7" y="3579014"/>
                <a:ext cx="2561492" cy="478081"/>
              </a:xfrm>
              <a:prstGeom prst="roundRect">
                <a:avLst/>
              </a:prstGeom>
              <a:blipFill rotWithShape="1">
                <a:blip r:embed="rId13"/>
                <a:stretch>
                  <a:fillRect/>
                </a:stretch>
              </a:blipFill>
            </p:spPr>
            <p:txBody>
              <a:bodyPr/>
              <a:lstStyle/>
              <a:p>
                <a:r>
                  <a:rPr lang="fr-BE">
                    <a:noFill/>
                  </a:rPr>
                  <a:t> </a:t>
                </a:r>
              </a:p>
            </p:txBody>
          </p:sp>
        </mc:Fallback>
      </mc:AlternateContent>
      <p:sp>
        <p:nvSpPr>
          <p:cNvPr id="87" name="Rectangle : coins arrondis 4">
            <a:extLst>
              <a:ext uri="{FF2B5EF4-FFF2-40B4-BE49-F238E27FC236}">
                <a16:creationId xmlns:a16="http://schemas.microsoft.com/office/drawing/2014/main" id="{184E218C-70F3-48ED-97E5-62A195CE0E92}"/>
              </a:ext>
            </a:extLst>
          </p:cNvPr>
          <p:cNvSpPr/>
          <p:nvPr/>
        </p:nvSpPr>
        <p:spPr>
          <a:xfrm>
            <a:off x="6189901" y="357901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B9, B9g</a:t>
            </a:r>
          </a:p>
        </p:txBody>
      </p:sp>
      <p:sp>
        <p:nvSpPr>
          <p:cNvPr id="88" name="Rectangle : coins arrondis 4">
            <a:extLst>
              <a:ext uri="{FF2B5EF4-FFF2-40B4-BE49-F238E27FC236}">
                <a16:creationId xmlns:a16="http://schemas.microsoft.com/office/drawing/2014/main" id="{184E218C-70F3-48ED-97E5-62A195CE0E92}"/>
              </a:ext>
            </a:extLst>
          </p:cNvPr>
          <p:cNvSpPr/>
          <p:nvPr/>
        </p:nvSpPr>
        <p:spPr>
          <a:xfrm>
            <a:off x="9956756" y="3579013"/>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err="1"/>
              <a:t>Xtremes</a:t>
            </a:r>
            <a:endParaRPr lang="en-GB" dirty="0"/>
          </a:p>
        </p:txBody>
      </p:sp>
      <p:cxnSp>
        <p:nvCxnSpPr>
          <p:cNvPr id="89"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5" y="3818055"/>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Rectangle : coins arrondis 3">
                <a:extLst>
                  <a:ext uri="{FF2B5EF4-FFF2-40B4-BE49-F238E27FC236}">
                    <a16:creationId xmlns:a16="http://schemas.microsoft.com/office/drawing/2014/main" id="{EEE27906-EA10-41B5-84A8-1E31C9E453E4}"/>
                  </a:ext>
                </a:extLst>
              </p:cNvPr>
              <p:cNvSpPr/>
              <p:nvPr/>
            </p:nvSpPr>
            <p:spPr>
              <a:xfrm>
                <a:off x="7029978" y="418404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𝐵</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acc>
                            <m:accPr>
                              <m:chr m:val="̃"/>
                              <m:ctrlPr>
                                <a:rPr lang="fr-BE" i="1" dirty="0" smtClean="0">
                                  <a:latin typeface="Cambria Math" panose="02040503050406030204" pitchFamily="18" charset="0"/>
                                </a:rPr>
                              </m:ctrlPr>
                            </m:accPr>
                            <m:e>
                              <m:r>
                                <a:rPr lang="fr-BE" b="0" i="1" dirty="0" smtClean="0">
                                  <a:latin typeface="Cambria Math"/>
                                </a:rPr>
                                <m:t>𝑆𝐼</m:t>
                              </m:r>
                            </m:e>
                          </m:acc>
                        </m:e>
                        <m:sub>
                          <m:r>
                            <a:rPr lang="fr-BE" b="0" i="1" dirty="0" smtClean="0">
                              <a:latin typeface="Cambria Math"/>
                            </a:rPr>
                            <m:t>𝐵</m:t>
                          </m:r>
                        </m:sub>
                      </m:sSub>
                      <m:r>
                        <a:rPr lang="fr-BE" b="0" i="1" dirty="0">
                          <a:latin typeface="Cambria Math"/>
                        </a:rPr>
                        <m:t>)</m:t>
                      </m:r>
                    </m:oMath>
                  </m:oMathPara>
                </a14:m>
                <a:endParaRPr lang="en-GB" dirty="0"/>
              </a:p>
            </p:txBody>
          </p:sp>
        </mc:Choice>
        <mc:Fallback xmlns="">
          <p:sp>
            <p:nvSpPr>
              <p:cNvPr id="9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4184040"/>
                <a:ext cx="2561492" cy="478081"/>
              </a:xfrm>
              <a:prstGeom prst="roundRect">
                <a:avLst/>
              </a:prstGeom>
              <a:blipFill rotWithShape="1">
                <a:blip r:embed="rId14"/>
                <a:stretch>
                  <a:fillRect/>
                </a:stretch>
              </a:blipFill>
            </p:spPr>
            <p:txBody>
              <a:bodyPr/>
              <a:lstStyle/>
              <a:p>
                <a:r>
                  <a:rPr lang="fr-BE">
                    <a:noFill/>
                  </a:rPr>
                  <a:t> </a:t>
                </a:r>
              </a:p>
            </p:txBody>
          </p:sp>
        </mc:Fallback>
      </mc:AlternateContent>
      <p:sp>
        <p:nvSpPr>
          <p:cNvPr id="91" name="Rectangle : coins arrondis 4">
            <a:extLst>
              <a:ext uri="{FF2B5EF4-FFF2-40B4-BE49-F238E27FC236}">
                <a16:creationId xmlns:a16="http://schemas.microsoft.com/office/drawing/2014/main" id="{184E218C-70F3-48ED-97E5-62A195CE0E92}"/>
              </a:ext>
            </a:extLst>
          </p:cNvPr>
          <p:cNvSpPr/>
          <p:nvPr/>
        </p:nvSpPr>
        <p:spPr>
          <a:xfrm>
            <a:off x="6189902" y="418404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B10</a:t>
            </a:r>
          </a:p>
        </p:txBody>
      </p:sp>
      <p:sp>
        <p:nvSpPr>
          <p:cNvPr id="92" name="Rectangle : coins arrondis 4">
            <a:extLst>
              <a:ext uri="{FF2B5EF4-FFF2-40B4-BE49-F238E27FC236}">
                <a16:creationId xmlns:a16="http://schemas.microsoft.com/office/drawing/2014/main" id="{184E218C-70F3-48ED-97E5-62A195CE0E92}"/>
              </a:ext>
            </a:extLst>
          </p:cNvPr>
          <p:cNvSpPr/>
          <p:nvPr/>
        </p:nvSpPr>
        <p:spPr>
          <a:xfrm>
            <a:off x="9956757" y="4184039"/>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s3x5 </a:t>
            </a:r>
            <a:r>
              <a:rPr lang="fr-BE" dirty="0" err="1"/>
              <a:t>filter</a:t>
            </a:r>
            <a:endParaRPr lang="en-GB" dirty="0"/>
          </a:p>
        </p:txBody>
      </p:sp>
      <p:cxnSp>
        <p:nvCxnSpPr>
          <p:cNvPr id="93"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6" y="4423081"/>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Rectangle : coins arrondis 3">
                <a:extLst>
                  <a:ext uri="{FF2B5EF4-FFF2-40B4-BE49-F238E27FC236}">
                    <a16:creationId xmlns:a16="http://schemas.microsoft.com/office/drawing/2014/main" id="{EEE27906-EA10-41B5-84A8-1E31C9E453E4}"/>
                  </a:ext>
                </a:extLst>
              </p:cNvPr>
              <p:cNvSpPr/>
              <p:nvPr/>
            </p:nvSpPr>
            <p:spPr>
              <a:xfrm>
                <a:off x="7029978" y="4796205"/>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𝑆𝐴</m:t>
                              </m:r>
                            </m:e>
                            <m:sub>
                              <m:r>
                                <a:rPr lang="fr-BE" b="0" i="1" dirty="0" smtClean="0">
                                  <a:latin typeface="Cambria Math"/>
                                </a:rPr>
                                <m:t>𝐵</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𝐵</m:t>
                          </m:r>
                        </m:sub>
                      </m:sSub>
                    </m:oMath>
                  </m:oMathPara>
                </a14:m>
                <a:endParaRPr lang="en-GB" dirty="0"/>
              </a:p>
            </p:txBody>
          </p:sp>
        </mc:Choice>
        <mc:Fallback xmlns="">
          <p:sp>
            <p:nvSpPr>
              <p:cNvPr id="9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4796205"/>
                <a:ext cx="2561492" cy="478081"/>
              </a:xfrm>
              <a:prstGeom prst="roundRect">
                <a:avLst/>
              </a:prstGeom>
              <a:blipFill rotWithShape="1">
                <a:blip r:embed="rId15"/>
                <a:stretch>
                  <a:fillRect/>
                </a:stretch>
              </a:blipFill>
            </p:spPr>
            <p:txBody>
              <a:bodyPr/>
              <a:lstStyle/>
              <a:p>
                <a:r>
                  <a:rPr lang="fr-BE">
                    <a:noFill/>
                  </a:rPr>
                  <a:t> </a:t>
                </a:r>
              </a:p>
            </p:txBody>
          </p:sp>
        </mc:Fallback>
      </mc:AlternateContent>
      <p:sp>
        <p:nvSpPr>
          <p:cNvPr id="95" name="Rectangle : coins arrondis 4">
            <a:extLst>
              <a:ext uri="{FF2B5EF4-FFF2-40B4-BE49-F238E27FC236}">
                <a16:creationId xmlns:a16="http://schemas.microsoft.com/office/drawing/2014/main" id="{184E218C-70F3-48ED-97E5-62A195CE0E92}"/>
              </a:ext>
            </a:extLst>
          </p:cNvPr>
          <p:cNvSpPr/>
          <p:nvPr/>
        </p:nvSpPr>
        <p:spPr>
          <a:xfrm>
            <a:off x="6189902" y="4796206"/>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B11</a:t>
            </a:r>
          </a:p>
        </p:txBody>
      </p:sp>
      <mc:AlternateContent xmlns:mc="http://schemas.openxmlformats.org/markup-compatibility/2006" xmlns:a14="http://schemas.microsoft.com/office/drawing/2010/main">
        <mc:Choice Requires="a14">
          <p:sp>
            <p:nvSpPr>
              <p:cNvPr id="96" name="Rectangle : coins arrondis 3">
                <a:extLst>
                  <a:ext uri="{FF2B5EF4-FFF2-40B4-BE49-F238E27FC236}">
                    <a16:creationId xmlns:a16="http://schemas.microsoft.com/office/drawing/2014/main" id="{EEE27906-EA10-41B5-84A8-1E31C9E453E4}"/>
                  </a:ext>
                </a:extLst>
              </p:cNvPr>
              <p:cNvSpPr/>
              <p:nvPr/>
            </p:nvSpPr>
            <p:spPr>
              <a:xfrm>
                <a:off x="7029976" y="544903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𝐼</m:t>
                              </m:r>
                            </m:e>
                            <m:sub>
                              <m:r>
                                <a:rPr lang="fr-BE" b="0" i="1" dirty="0" smtClean="0">
                                  <a:latin typeface="Cambria Math"/>
                                </a:rPr>
                                <m:t>𝐵</m:t>
                              </m:r>
                            </m:sub>
                          </m:sSub>
                          <m:r>
                            <a:rPr lang="fr-BE" b="0" i="1" dirty="0" smtClean="0">
                              <a:latin typeface="Cambria Math"/>
                            </a:rPr>
                            <m:t>=</m:t>
                          </m:r>
                          <m:r>
                            <a:rPr lang="fr-BE" b="0" i="1" dirty="0" smtClean="0">
                              <a:latin typeface="Cambria Math"/>
                            </a:rPr>
                            <m:t>𝑆𝐴</m:t>
                          </m:r>
                        </m:e>
                        <m:sub>
                          <m:r>
                            <a:rPr lang="fr-BE" b="0" i="1" dirty="0" smtClean="0">
                              <a:latin typeface="Cambria Math"/>
                            </a:rPr>
                            <m:t>𝐵</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𝑇</m:t>
                          </m:r>
                        </m:e>
                        <m:sub>
                          <m:r>
                            <a:rPr lang="fr-BE" b="0" i="1" dirty="0" smtClean="0">
                              <a:latin typeface="Cambria Math"/>
                            </a:rPr>
                            <m:t>𝐵</m:t>
                          </m:r>
                        </m:sub>
                      </m:sSub>
                    </m:oMath>
                  </m:oMathPara>
                </a14:m>
                <a:endParaRPr lang="en-GB" dirty="0"/>
              </a:p>
            </p:txBody>
          </p:sp>
        </mc:Choice>
        <mc:Fallback xmlns="">
          <p:sp>
            <p:nvSpPr>
              <p:cNvPr id="9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6" y="5449034"/>
                <a:ext cx="2561492" cy="478081"/>
              </a:xfrm>
              <a:prstGeom prst="roundRect">
                <a:avLst/>
              </a:prstGeom>
              <a:blipFill rotWithShape="1">
                <a:blip r:embed="rId16"/>
                <a:stretch>
                  <a:fillRect/>
                </a:stretch>
              </a:blipFill>
            </p:spPr>
            <p:txBody>
              <a:bodyPr/>
              <a:lstStyle/>
              <a:p>
                <a:r>
                  <a:rPr lang="fr-BE">
                    <a:noFill/>
                  </a:rPr>
                  <a:t> </a:t>
                </a:r>
              </a:p>
            </p:txBody>
          </p:sp>
        </mc:Fallback>
      </mc:AlternateContent>
      <p:sp>
        <p:nvSpPr>
          <p:cNvPr id="97" name="Rectangle : coins arrondis 4">
            <a:extLst>
              <a:ext uri="{FF2B5EF4-FFF2-40B4-BE49-F238E27FC236}">
                <a16:creationId xmlns:a16="http://schemas.microsoft.com/office/drawing/2014/main" id="{184E218C-70F3-48ED-97E5-62A195CE0E92}"/>
              </a:ext>
            </a:extLst>
          </p:cNvPr>
          <p:cNvSpPr/>
          <p:nvPr/>
        </p:nvSpPr>
        <p:spPr>
          <a:xfrm>
            <a:off x="6189900" y="544903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B13</a:t>
            </a:r>
          </a:p>
        </p:txBody>
      </p:sp>
      <mc:AlternateContent xmlns:mc="http://schemas.openxmlformats.org/markup-compatibility/2006" xmlns:a14="http://schemas.microsoft.com/office/drawing/2010/main">
        <mc:Choice Requires="a14">
          <p:sp>
            <p:nvSpPr>
              <p:cNvPr id="98" name="Rectangle : coins arrondis 3">
                <a:extLst>
                  <a:ext uri="{FF2B5EF4-FFF2-40B4-BE49-F238E27FC236}">
                    <a16:creationId xmlns:a16="http://schemas.microsoft.com/office/drawing/2014/main" id="{EEE27906-EA10-41B5-84A8-1E31C9E453E4}"/>
                  </a:ext>
                </a:extLst>
              </p:cNvPr>
              <p:cNvSpPr/>
              <p:nvPr/>
            </p:nvSpPr>
            <p:spPr>
              <a:xfrm>
                <a:off x="7029975" y="6063395"/>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𝑋</m:t>
                          </m:r>
                        </m:e>
                        <m:sub>
                          <m:r>
                            <a:rPr lang="fr-BE" b="0" i="1" dirty="0" smtClean="0">
                              <a:latin typeface="Cambria Math"/>
                            </a:rPr>
                            <m:t>𝑓𝑎𝑐</m:t>
                          </m:r>
                          <m:r>
                            <a:rPr lang="fr-BE" b="0" i="1" dirty="0" smtClean="0">
                              <a:latin typeface="Cambria Math"/>
                            </a:rPr>
                            <m:t> </m:t>
                          </m:r>
                          <m:r>
                            <a:rPr lang="fr-BE" b="0" i="1" dirty="0" smtClean="0">
                              <a:latin typeface="Cambria Math"/>
                            </a:rPr>
                            <m:t>𝐵</m:t>
                          </m:r>
                        </m:sub>
                      </m:sSub>
                      <m:r>
                        <a:rPr lang="fr-BE" b="0" i="1" dirty="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𝑋</m:t>
                          </m:r>
                        </m:e>
                        <m:sub>
                          <m:r>
                            <a:rPr lang="fr-BE" b="0" i="1" dirty="0" smtClean="0">
                              <a:latin typeface="Cambria Math"/>
                            </a:rPr>
                            <m:t>𝑓𝑎𝑐</m:t>
                          </m:r>
                        </m:sub>
                      </m:sSub>
                      <m:d>
                        <m:dPr>
                          <m:ctrlPr>
                            <a:rPr lang="fr-BE" i="1" dirty="0">
                              <a:latin typeface="Cambria Math" panose="02040503050406030204" pitchFamily="18" charset="0"/>
                            </a:rPr>
                          </m:ctrlPr>
                        </m:dPr>
                        <m:e>
                          <m:sSub>
                            <m:sSubPr>
                              <m:ctrlPr>
                                <a:rPr lang="fr-BE" i="1" dirty="0" smtClean="0">
                                  <a:latin typeface="Cambria Math" panose="02040503050406030204" pitchFamily="18" charset="0"/>
                                </a:rPr>
                              </m:ctrlPr>
                            </m:sSubPr>
                            <m:e>
                              <m:r>
                                <a:rPr lang="fr-BE" b="0" i="1" dirty="0" smtClean="0">
                                  <a:latin typeface="Cambria Math"/>
                                </a:rPr>
                                <m:t>𝐼</m:t>
                              </m:r>
                            </m:e>
                            <m:sub>
                              <m:r>
                                <a:rPr lang="fr-BE" b="0" i="1" dirty="0" smtClean="0">
                                  <a:latin typeface="Cambria Math"/>
                                </a:rPr>
                                <m:t>𝐵</m:t>
                              </m:r>
                            </m:sub>
                          </m:sSub>
                        </m:e>
                      </m:d>
                    </m:oMath>
                  </m:oMathPara>
                </a14:m>
                <a:endParaRPr lang="en-GB" dirty="0"/>
              </a:p>
            </p:txBody>
          </p:sp>
        </mc:Choice>
        <mc:Fallback xmlns="">
          <p:sp>
            <p:nvSpPr>
              <p:cNvPr id="9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5" y="6063395"/>
                <a:ext cx="2561492" cy="478081"/>
              </a:xfrm>
              <a:prstGeom prst="roundRect">
                <a:avLst/>
              </a:prstGeom>
              <a:blipFill rotWithShape="1">
                <a:blip r:embed="rId17"/>
                <a:stretch>
                  <a:fillRect/>
                </a:stretch>
              </a:blipFill>
            </p:spPr>
            <p:txBody>
              <a:bodyPr/>
              <a:lstStyle/>
              <a:p>
                <a:r>
                  <a:rPr lang="fr-BE">
                    <a:noFill/>
                  </a:rPr>
                  <a:t> </a:t>
                </a:r>
              </a:p>
            </p:txBody>
          </p:sp>
        </mc:Fallback>
      </mc:AlternateContent>
      <p:sp>
        <p:nvSpPr>
          <p:cNvPr id="99" name="Rectangle : coins arrondis 4">
            <a:extLst>
              <a:ext uri="{FF2B5EF4-FFF2-40B4-BE49-F238E27FC236}">
                <a16:creationId xmlns:a16="http://schemas.microsoft.com/office/drawing/2014/main" id="{184E218C-70F3-48ED-97E5-62A195CE0E92}"/>
              </a:ext>
            </a:extLst>
          </p:cNvPr>
          <p:cNvSpPr/>
          <p:nvPr/>
        </p:nvSpPr>
        <p:spPr>
          <a:xfrm>
            <a:off x="6189899" y="6063396"/>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B20</a:t>
            </a:r>
          </a:p>
        </p:txBody>
      </p:sp>
      <p:sp>
        <p:nvSpPr>
          <p:cNvPr id="100" name="Rectangle : coins arrondis 4">
            <a:extLst>
              <a:ext uri="{FF2B5EF4-FFF2-40B4-BE49-F238E27FC236}">
                <a16:creationId xmlns:a16="http://schemas.microsoft.com/office/drawing/2014/main" id="{184E218C-70F3-48ED-97E5-62A195CE0E92}"/>
              </a:ext>
            </a:extLst>
          </p:cNvPr>
          <p:cNvSpPr/>
          <p:nvPr/>
        </p:nvSpPr>
        <p:spPr>
          <a:xfrm>
            <a:off x="9956754" y="6063394"/>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err="1"/>
              <a:t>Xfactors</a:t>
            </a:r>
            <a:endParaRPr lang="en-GB" dirty="0"/>
          </a:p>
        </p:txBody>
      </p:sp>
      <p:cxnSp>
        <p:nvCxnSpPr>
          <p:cNvPr id="101"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3" y="6302436"/>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X11 </a:t>
            </a:r>
            <a:r>
              <a:rPr lang="fr-BE" dirty="0" err="1"/>
              <a:t>Filters</a:t>
            </a:r>
            <a:endParaRPr lang="fr-B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fr-BE" dirty="0"/>
                  <a:t>General </a:t>
                </a:r>
                <a:r>
                  <a:rPr lang="fr-BE" dirty="0" err="1"/>
                  <a:t>problems</a:t>
                </a:r>
                <a:endParaRPr lang="fr-BE" dirty="0"/>
              </a:p>
              <a:p>
                <a:pPr lvl="1"/>
                <a:r>
                  <a:rPr lang="fr-BE" dirty="0" err="1"/>
                  <a:t>Selection</a:t>
                </a:r>
                <a:r>
                  <a:rPr lang="fr-BE" dirty="0"/>
                  <a:t> of the </a:t>
                </a:r>
                <a:r>
                  <a:rPr lang="fr-BE" dirty="0" err="1"/>
                  <a:t>filters</a:t>
                </a:r>
                <a:endParaRPr lang="fr-BE" dirty="0"/>
              </a:p>
              <a:p>
                <a:pPr lvl="1"/>
                <a:r>
                  <a:rPr lang="fr-BE" dirty="0"/>
                  <a:t>Handling of end </a:t>
                </a:r>
                <a:r>
                  <a:rPr lang="fr-BE" dirty="0" err="1"/>
                  <a:t>periods</a:t>
                </a:r>
                <a:endParaRPr lang="fr-BE" dirty="0"/>
              </a:p>
              <a:p>
                <a:pPr lvl="1"/>
                <a:r>
                  <a:rPr lang="fr-BE" dirty="0"/>
                  <a:t>Short </a:t>
                </a:r>
                <a:r>
                  <a:rPr lang="fr-BE" dirty="0" err="1"/>
                  <a:t>series</a:t>
                </a:r>
                <a:endParaRPr lang="fr-BE" dirty="0"/>
              </a:p>
              <a:p>
                <a:pPr lvl="1"/>
                <a:endParaRPr lang="fr-BE" dirty="0"/>
              </a:p>
              <a:p>
                <a:r>
                  <a:rPr lang="fr-BE" dirty="0"/>
                  <a:t>Trend </a:t>
                </a:r>
                <a:r>
                  <a:rPr lang="fr-BE" dirty="0" err="1"/>
                  <a:t>filters</a:t>
                </a:r>
                <a:r>
                  <a:rPr lang="fr-BE" dirty="0"/>
                  <a:t> (Henderson </a:t>
                </a:r>
                <a:r>
                  <a:rPr lang="fr-BE" dirty="0" err="1"/>
                  <a:t>filters</a:t>
                </a:r>
                <a:r>
                  <a:rPr lang="fr-BE" dirty="0"/>
                  <a:t>)</a:t>
                </a:r>
              </a:p>
              <a:p>
                <a:pPr lvl="1"/>
                <a:r>
                  <a:rPr lang="fr-BE" dirty="0"/>
                  <a:t>Preserve </a:t>
                </a:r>
                <a:r>
                  <a:rPr lang="fr-BE" dirty="0" err="1"/>
                  <a:t>cubic</a:t>
                </a:r>
                <a:r>
                  <a:rPr lang="fr-BE" dirty="0"/>
                  <a:t> </a:t>
                </a:r>
                <a:r>
                  <a:rPr lang="fr-BE" dirty="0" err="1"/>
                  <a:t>polynomials</a:t>
                </a:r>
                <a:r>
                  <a:rPr lang="fr-BE" dirty="0"/>
                  <a:t>, </a:t>
                </a:r>
                <a:r>
                  <a:rPr lang="fr-BE" dirty="0" err="1"/>
                  <a:t>minimize</a:t>
                </a:r>
                <a:r>
                  <a:rPr lang="fr-BE" dirty="0"/>
                  <a:t> the </a:t>
                </a:r>
                <a:r>
                  <a:rPr lang="fr-BE" dirty="0" err="1"/>
                  <a:t>smooothing</a:t>
                </a:r>
                <a:r>
                  <a:rPr lang="fr-BE" dirty="0"/>
                  <a:t> </a:t>
                </a:r>
                <a:r>
                  <a:rPr lang="fr-BE" dirty="0" err="1"/>
                  <a:t>criterion</a:t>
                </a:r>
                <a:r>
                  <a:rPr lang="fr-BE" dirty="0"/>
                  <a:t>:</a:t>
                </a:r>
                <a14:m>
                  <m:oMath xmlns:m="http://schemas.openxmlformats.org/officeDocument/2006/math">
                    <m:r>
                      <a:rPr lang="fr-BE" b="0" i="0" smtClean="0">
                        <a:latin typeface="Cambria Math" panose="02040503050406030204" pitchFamily="18" charset="0"/>
                      </a:rPr>
                      <m:t> </m:t>
                    </m:r>
                    <m:nary>
                      <m:naryPr>
                        <m:chr m:val="∑"/>
                        <m:subHide m:val="on"/>
                        <m:supHide m:val="on"/>
                        <m:ctrlPr>
                          <a:rPr lang="fr-BE" i="1" smtClean="0">
                            <a:latin typeface="Cambria Math" panose="02040503050406030204" pitchFamily="18" charset="0"/>
                          </a:rPr>
                        </m:ctrlPr>
                      </m:naryPr>
                      <m:sub/>
                      <m:sup/>
                      <m:e>
                        <m:sSup>
                          <m:sSupPr>
                            <m:ctrlPr>
                              <a:rPr lang="fr-BE" i="1" smtClean="0">
                                <a:latin typeface="Cambria Math" panose="02040503050406030204" pitchFamily="18" charset="0"/>
                              </a:rPr>
                            </m:ctrlPr>
                          </m:sSupPr>
                          <m:e>
                            <m:d>
                              <m:dPr>
                                <m:ctrlPr>
                                  <a:rPr lang="fr-BE" i="1">
                                    <a:latin typeface="Cambria Math" panose="02040503050406030204" pitchFamily="18" charset="0"/>
                                  </a:rPr>
                                </m:ctrlPr>
                              </m:dPr>
                              <m:e>
                                <m:sSup>
                                  <m:sSupPr>
                                    <m:ctrlPr>
                                      <a:rPr lang="fr-BE" i="1">
                                        <a:latin typeface="Cambria Math" panose="02040503050406030204" pitchFamily="18" charset="0"/>
                                      </a:rPr>
                                    </m:ctrlPr>
                                  </m:sSupPr>
                                  <m:e>
                                    <m:r>
                                      <m:rPr>
                                        <m:sty m:val="p"/>
                                      </m:rPr>
                                      <a:rPr lang="fr-BE" i="1">
                                        <a:latin typeface="Cambria Math" panose="02040503050406030204" pitchFamily="18" charset="0"/>
                                        <a:ea typeface="Cambria Math" panose="02040503050406030204" pitchFamily="18" charset="0"/>
                                      </a:rPr>
                                      <m:t>∇</m:t>
                                    </m:r>
                                  </m:e>
                                  <m:sup>
                                    <m:r>
                                      <a:rPr lang="fr-BE" i="1">
                                        <a:latin typeface="Cambria Math" panose="02040503050406030204" pitchFamily="18" charset="0"/>
                                      </a:rPr>
                                      <m:t>3</m:t>
                                    </m:r>
                                  </m:sup>
                                </m:sSup>
                                <m:d>
                                  <m:dPr>
                                    <m:ctrlPr>
                                      <a:rPr lang="fr-BE" i="1">
                                        <a:latin typeface="Cambria Math" panose="02040503050406030204" pitchFamily="18" charset="0"/>
                                      </a:rPr>
                                    </m:ctrlPr>
                                  </m:dPr>
                                  <m:e>
                                    <m:sSub>
                                      <m:sSubPr>
                                        <m:ctrlPr>
                                          <a:rPr lang="fr-BE" i="1">
                                            <a:latin typeface="Cambria Math" panose="02040503050406030204" pitchFamily="18" charset="0"/>
                                          </a:rPr>
                                        </m:ctrlPr>
                                      </m:sSubPr>
                                      <m:e>
                                        <m:r>
                                          <a:rPr lang="fr-BE" i="1">
                                            <a:latin typeface="Cambria Math" panose="02040503050406030204" pitchFamily="18" charset="0"/>
                                          </a:rPr>
                                          <m:t>𝑤</m:t>
                                        </m:r>
                                      </m:e>
                                      <m:sub>
                                        <m:r>
                                          <a:rPr lang="fr-BE" i="1">
                                            <a:latin typeface="Cambria Math" panose="02040503050406030204" pitchFamily="18" charset="0"/>
                                          </a:rPr>
                                          <m:t>𝑖</m:t>
                                        </m:r>
                                      </m:sub>
                                    </m:sSub>
                                  </m:e>
                                </m:d>
                              </m:e>
                            </m:d>
                          </m:e>
                          <m:sup>
                            <m:r>
                              <a:rPr lang="fr-BE" b="0" i="1" smtClean="0">
                                <a:latin typeface="Cambria Math" panose="02040503050406030204" pitchFamily="18" charset="0"/>
                              </a:rPr>
                              <m:t>2</m:t>
                            </m:r>
                          </m:sup>
                        </m:sSup>
                      </m:e>
                    </m:nary>
                  </m:oMath>
                </a14:m>
                <a:endParaRPr lang="fr-BE" dirty="0"/>
              </a:p>
              <a:p>
                <a:pPr lvl="1"/>
                <a:r>
                  <a:rPr lang="fr-BE" dirty="0"/>
                  <a:t>By default, the </a:t>
                </a:r>
                <a:r>
                  <a:rPr lang="fr-BE" dirty="0" err="1"/>
                  <a:t>length</a:t>
                </a:r>
                <a:r>
                  <a:rPr lang="fr-BE" dirty="0"/>
                  <a:t> </a:t>
                </a:r>
                <a:r>
                  <a:rPr lang="fr-BE" dirty="0" err="1"/>
                  <a:t>is</a:t>
                </a:r>
                <a:r>
                  <a:rPr lang="fr-BE" dirty="0"/>
                  <a:t> </a:t>
                </a:r>
                <a:r>
                  <a:rPr lang="fr-BE" dirty="0" err="1"/>
                  <a:t>automatically</a:t>
                </a:r>
                <a:r>
                  <a:rPr lang="fr-BE" dirty="0"/>
                  <a:t> </a:t>
                </a:r>
                <a:r>
                  <a:rPr lang="fr-BE" dirty="0" err="1"/>
                  <a:t>chosen</a:t>
                </a:r>
                <a:r>
                  <a:rPr lang="fr-BE" dirty="0"/>
                  <a:t> by X11 (</a:t>
                </a:r>
                <a:r>
                  <a:rPr lang="fr-BE" dirty="0" err="1"/>
                  <a:t>based</a:t>
                </a:r>
                <a:r>
                  <a:rPr lang="fr-BE" dirty="0"/>
                  <a:t> on I/C ratio; possible </a:t>
                </a:r>
                <a:r>
                  <a:rPr lang="fr-BE" dirty="0" err="1"/>
                  <a:t>length</a:t>
                </a:r>
                <a:r>
                  <a:rPr lang="fr-BE" dirty="0"/>
                  <a:t>= 9, 13 or 23) </a:t>
                </a:r>
              </a:p>
              <a:p>
                <a:pPr lvl="1"/>
                <a:r>
                  <a:rPr lang="fr-BE" dirty="0"/>
                  <a:t>Long /short </a:t>
                </a:r>
                <a:r>
                  <a:rPr lang="fr-BE" dirty="0" err="1"/>
                  <a:t>filters</a:t>
                </a:r>
                <a:r>
                  <a:rPr lang="fr-BE" dirty="0"/>
                  <a:t> for </a:t>
                </a:r>
                <a:r>
                  <a:rPr lang="fr-BE" dirty="0" err="1"/>
                  <a:t>noisy</a:t>
                </a:r>
                <a:r>
                  <a:rPr lang="fr-BE" dirty="0"/>
                  <a:t>/</a:t>
                </a:r>
                <a:r>
                  <a:rPr lang="fr-BE" dirty="0" err="1"/>
                  <a:t>smooth</a:t>
                </a:r>
                <a:r>
                  <a:rPr lang="fr-BE" dirty="0"/>
                  <a:t> </a:t>
                </a:r>
                <a:r>
                  <a:rPr lang="fr-BE" dirty="0" err="1"/>
                  <a:t>series</a:t>
                </a:r>
                <a:endParaRPr lang="fr-B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53206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X11 </a:t>
            </a:r>
            <a:r>
              <a:rPr lang="fr-BE" dirty="0" err="1"/>
              <a:t>Filters</a:t>
            </a:r>
            <a:r>
              <a:rPr lang="fr-BE" dirty="0"/>
              <a:t> (</a:t>
            </a:r>
            <a:r>
              <a:rPr lang="fr-BE" dirty="0" err="1"/>
              <a:t>cont</a:t>
            </a:r>
            <a:r>
              <a:rPr lang="fr-BE" dirty="0"/>
              <a:t>.)</a:t>
            </a:r>
          </a:p>
        </p:txBody>
      </p:sp>
      <p:sp>
        <p:nvSpPr>
          <p:cNvPr id="3" name="Content Placeholder 2"/>
          <p:cNvSpPr>
            <a:spLocks noGrp="1"/>
          </p:cNvSpPr>
          <p:nvPr>
            <p:ph idx="1"/>
          </p:nvPr>
        </p:nvSpPr>
        <p:spPr/>
        <p:txBody>
          <a:bodyPr>
            <a:normAutofit/>
          </a:bodyPr>
          <a:lstStyle/>
          <a:p>
            <a:pPr lvl="1"/>
            <a:r>
              <a:rPr lang="en-GB" dirty="0"/>
              <a:t>Asymmetric Musgrave filters for end-points</a:t>
            </a:r>
          </a:p>
          <a:p>
            <a:pPr lvl="2"/>
            <a:r>
              <a:rPr lang="en-GB" dirty="0"/>
              <a:t>Correspond to the criterion of minimum mean square revision error, under the hypothesis that the series follows a </a:t>
            </a:r>
            <a:r>
              <a:rPr lang="en-GB" b="1" dirty="0"/>
              <a:t>linear trend</a:t>
            </a:r>
            <a:r>
              <a:rPr lang="en-GB" dirty="0"/>
              <a:t> at the ends of the period (→huge revisions at turning points)</a:t>
            </a:r>
            <a:endParaRPr lang="en-GB" b="1" dirty="0"/>
          </a:p>
          <a:p>
            <a:endParaRPr lang="en-GB" dirty="0"/>
          </a:p>
          <a:p>
            <a:r>
              <a:rPr lang="en-GB" dirty="0"/>
              <a:t>Seasonal filters</a:t>
            </a:r>
          </a:p>
          <a:p>
            <a:pPr lvl="1"/>
            <a:r>
              <a:rPr lang="en-GB" dirty="0"/>
              <a:t>S3x1, S3x5… S3x15 applied on each month/quarter.</a:t>
            </a:r>
          </a:p>
          <a:p>
            <a:pPr lvl="1"/>
            <a:r>
              <a:rPr lang="en-GB" dirty="0"/>
              <a:t>Different filters for different periods</a:t>
            </a:r>
          </a:p>
          <a:p>
            <a:pPr lvl="1"/>
            <a:r>
              <a:rPr lang="fr-BE" dirty="0"/>
              <a:t>By default, the </a:t>
            </a:r>
            <a:r>
              <a:rPr lang="fr-BE" dirty="0" err="1"/>
              <a:t>length</a:t>
            </a:r>
            <a:r>
              <a:rPr lang="fr-BE" dirty="0"/>
              <a:t> </a:t>
            </a:r>
            <a:r>
              <a:rPr lang="fr-BE" dirty="0" err="1"/>
              <a:t>is</a:t>
            </a:r>
            <a:r>
              <a:rPr lang="fr-BE" dirty="0"/>
              <a:t> </a:t>
            </a:r>
            <a:r>
              <a:rPr lang="fr-BE" dirty="0" err="1"/>
              <a:t>automatically</a:t>
            </a:r>
            <a:r>
              <a:rPr lang="fr-BE" dirty="0"/>
              <a:t> </a:t>
            </a:r>
            <a:r>
              <a:rPr lang="fr-BE" dirty="0" err="1"/>
              <a:t>chosen</a:t>
            </a:r>
            <a:r>
              <a:rPr lang="fr-BE" dirty="0"/>
              <a:t> by X11 (</a:t>
            </a:r>
            <a:r>
              <a:rPr lang="fr-BE" dirty="0" err="1"/>
              <a:t>based</a:t>
            </a:r>
            <a:r>
              <a:rPr lang="fr-BE" dirty="0"/>
              <a:t> on </a:t>
            </a:r>
            <a:r>
              <a:rPr lang="fr-BE" dirty="0" err="1"/>
              <a:t>moving</a:t>
            </a:r>
            <a:r>
              <a:rPr lang="fr-BE" dirty="0"/>
              <a:t> </a:t>
            </a:r>
            <a:r>
              <a:rPr lang="fr-BE" dirty="0" err="1"/>
              <a:t>seasonality</a:t>
            </a:r>
            <a:r>
              <a:rPr lang="fr-BE" dirty="0"/>
              <a:t> ratio; S3x3, S3x5 or S3x9)</a:t>
            </a:r>
          </a:p>
          <a:p>
            <a:pPr lvl="1"/>
            <a:r>
              <a:rPr lang="en-GB" dirty="0"/>
              <a:t>Ad hoc asymmetric filters for end-points</a:t>
            </a:r>
          </a:p>
          <a:p>
            <a:pPr lvl="1"/>
            <a:endParaRPr lang="fr-BE" dirty="0"/>
          </a:p>
        </p:txBody>
      </p:sp>
    </p:spTree>
    <p:extLst>
      <p:ext uri="{BB962C8B-B14F-4D97-AF65-F5344CB8AC3E}">
        <p14:creationId xmlns:p14="http://schemas.microsoft.com/office/powerpoint/2010/main" val="196458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AC3A-8B0E-4C0B-97AB-443095CD06E6}"/>
              </a:ext>
            </a:extLst>
          </p:cNvPr>
          <p:cNvSpPr>
            <a:spLocks noGrp="1"/>
          </p:cNvSpPr>
          <p:nvPr>
            <p:ph type="title"/>
          </p:nvPr>
        </p:nvSpPr>
        <p:spPr/>
        <p:txBody>
          <a:bodyPr/>
          <a:lstStyle/>
          <a:p>
            <a:r>
              <a:rPr lang="en-GB" dirty="0"/>
              <a:t>X11 filters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CC5B0-837C-43A3-BA20-9CDFF9702935}"/>
                  </a:ext>
                </a:extLst>
              </p:cNvPr>
              <p:cNvSpPr>
                <a:spLocks noGrp="1"/>
              </p:cNvSpPr>
              <p:nvPr>
                <p:ph idx="1"/>
              </p:nvPr>
            </p:nvSpPr>
            <p:spPr/>
            <p:txBody>
              <a:bodyPr/>
              <a:lstStyle/>
              <a:p>
                <a:r>
                  <a:rPr lang="en-GB" dirty="0"/>
                  <a:t>Trend filters</a:t>
                </a:r>
              </a:p>
              <a:p>
                <a:pPr lvl="1"/>
                <a:r>
                  <a:rPr lang="en-GB" dirty="0"/>
                  <a:t>M12x2: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5"/>
                                  <m:mcJc m:val="center"/>
                                </m:mcPr>
                              </m:mc>
                            </m:mcs>
                            <m:ctrlPr>
                              <a:rPr lang="en-GB" b="0" i="1" smtClean="0">
                                <a:latin typeface="Cambria Math" panose="02040503050406030204" pitchFamily="18" charset="0"/>
                              </a:rPr>
                            </m:ctrlPr>
                          </m:mPr>
                          <m:mr>
                            <m:e>
                              <m:f>
                                <m:fPr>
                                  <m:ctrlPr>
                                    <a:rPr lang="en-GB"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24</m:t>
                                  </m:r>
                                </m:den>
                              </m:f>
                            </m:e>
                            <m:e>
                              <m:f>
                                <m:fPr>
                                  <m:ctrlPr>
                                    <a:rPr lang="en-GB"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12</m:t>
                                  </m:r>
                                </m:den>
                              </m:f>
                            </m:e>
                            <m:e>
                              <m:r>
                                <a:rPr lang="en-GB" b="0" i="1" smtClean="0">
                                  <a:latin typeface="Cambria Math" panose="02040503050406030204" pitchFamily="18" charset="0"/>
                                </a:rPr>
                                <m:t>⋯</m:t>
                              </m:r>
                            </m:e>
                            <m:e>
                              <m:f>
                                <m:fPr>
                                  <m:ctrlPr>
                                    <a:rPr lang="en-GB" b="0" i="1" smtClean="0">
                                      <a:latin typeface="Cambria Math" panose="02040503050406030204" pitchFamily="18" charset="0"/>
                                    </a:rPr>
                                  </m:ctrlPr>
                                </m:fPr>
                                <m:num>
                                  <m:r>
                                    <a:rPr lang="fr-BE" b="0" i="1" smtClean="0">
                                      <a:latin typeface="Cambria Math" panose="02040503050406030204" pitchFamily="18" charset="0"/>
                                    </a:rPr>
                                    <m:t>1</m:t>
                                  </m:r>
                                </m:num>
                                <m:den>
                                  <m:r>
                                    <a:rPr lang="fr-BE" b="0" i="1" smtClean="0">
                                      <a:latin typeface="Cambria Math" panose="02040503050406030204" pitchFamily="18" charset="0"/>
                                    </a:rPr>
                                    <m:t>12</m:t>
                                  </m:r>
                                </m:den>
                              </m:f>
                            </m:e>
                            <m:e>
                              <m:f>
                                <m:fPr>
                                  <m:ctrlPr>
                                    <a:rPr lang="en-GB" b="0" i="1" smtClean="0">
                                      <a:latin typeface="Cambria Math" panose="02040503050406030204" pitchFamily="18" charset="0"/>
                                    </a:rPr>
                                  </m:ctrlPr>
                                </m:fPr>
                                <m:num>
                                  <m:r>
                                    <a:rPr lang="fr-BE" i="1">
                                      <a:latin typeface="Cambria Math" panose="02040503050406030204" pitchFamily="18" charset="0"/>
                                    </a:rPr>
                                    <m:t>1</m:t>
                                  </m:r>
                                </m:num>
                                <m:den>
                                  <m:r>
                                    <a:rPr lang="fr-BE" i="1">
                                      <a:latin typeface="Cambria Math" panose="02040503050406030204" pitchFamily="18" charset="0"/>
                                    </a:rPr>
                                    <m:t>24</m:t>
                                  </m:r>
                                </m:den>
                              </m:f>
                            </m:e>
                          </m:mr>
                        </m:m>
                      </m:e>
                    </m:d>
                  </m:oMath>
                </a14:m>
                <a:endParaRPr lang="en-GB" dirty="0"/>
              </a:p>
              <a:p>
                <a:pPr lvl="1"/>
                <a:endParaRPr lang="en-GB" dirty="0"/>
              </a:p>
              <a:p>
                <a:pPr lvl="1"/>
                <a:endParaRPr lang="en-GB" dirty="0"/>
              </a:p>
              <a:p>
                <a:pPr lvl="1"/>
                <a:r>
                  <a:rPr lang="en-GB" dirty="0"/>
                  <a:t>Henderson(9,</a:t>
                </a:r>
                <a:r>
                  <a:rPr lang="en-GB" b="1" dirty="0"/>
                  <a:t>13</a:t>
                </a:r>
                <a:r>
                  <a:rPr lang="en-GB" dirty="0"/>
                  <a:t> or 23):</a:t>
                </a:r>
              </a:p>
            </p:txBody>
          </p:sp>
        </mc:Choice>
        <mc:Fallback xmlns="">
          <p:sp>
            <p:nvSpPr>
              <p:cNvPr id="3" name="Content Placeholder 2">
                <a:extLst>
                  <a:ext uri="{FF2B5EF4-FFF2-40B4-BE49-F238E27FC236}">
                    <a16:creationId xmlns:a16="http://schemas.microsoft.com/office/drawing/2014/main" id="{707CC5B0-837C-43A3-BA20-9CDFF970293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796266D6-67F9-478D-88AD-0F95F0A5ED42}"/>
              </a:ext>
            </a:extLst>
          </p:cNvPr>
          <p:cNvPicPr>
            <a:picLocks noChangeAspect="1"/>
          </p:cNvPicPr>
          <p:nvPr/>
        </p:nvPicPr>
        <p:blipFill>
          <a:blip r:embed="rId3"/>
          <a:stretch>
            <a:fillRect/>
          </a:stretch>
        </p:blipFill>
        <p:spPr>
          <a:xfrm>
            <a:off x="6096000" y="1690688"/>
            <a:ext cx="4584589" cy="3554276"/>
          </a:xfrm>
          <a:prstGeom prst="rect">
            <a:avLst/>
          </a:prstGeom>
        </p:spPr>
      </p:pic>
    </p:spTree>
    <p:extLst>
      <p:ext uri="{BB962C8B-B14F-4D97-AF65-F5344CB8AC3E}">
        <p14:creationId xmlns:p14="http://schemas.microsoft.com/office/powerpoint/2010/main" val="193958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Henderson </a:t>
            </a:r>
            <a:r>
              <a:rPr lang="fr-BE" dirty="0" err="1"/>
              <a:t>filters</a:t>
            </a:r>
            <a:endParaRPr lang="fr-BE" dirty="0"/>
          </a:p>
        </p:txBody>
      </p:sp>
      <p:graphicFrame>
        <p:nvGraphicFramePr>
          <p:cNvPr id="4" name="Chart 3"/>
          <p:cNvGraphicFramePr>
            <a:graphicFrameLocks/>
          </p:cNvGraphicFramePr>
          <p:nvPr>
            <p:extLst>
              <p:ext uri="{D42A27DB-BD31-4B8C-83A1-F6EECF244321}">
                <p14:modId xmlns:p14="http://schemas.microsoft.com/office/powerpoint/2010/main" val="2706821369"/>
              </p:ext>
            </p:extLst>
          </p:nvPr>
        </p:nvGraphicFramePr>
        <p:xfrm>
          <a:off x="2000616" y="1557887"/>
          <a:ext cx="6010275" cy="39766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43800666"/>
              </p:ext>
            </p:extLst>
          </p:nvPr>
        </p:nvGraphicFramePr>
        <p:xfrm>
          <a:off x="2954216" y="6011036"/>
          <a:ext cx="7924800" cy="1905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gridCol w="609600">
                  <a:extLst>
                    <a:ext uri="{9D8B030D-6E8A-4147-A177-3AD203B41FA5}">
                      <a16:colId xmlns:a16="http://schemas.microsoft.com/office/drawing/2014/main" val="20010"/>
                    </a:ext>
                  </a:extLst>
                </a:gridCol>
                <a:gridCol w="609600">
                  <a:extLst>
                    <a:ext uri="{9D8B030D-6E8A-4147-A177-3AD203B41FA5}">
                      <a16:colId xmlns:a16="http://schemas.microsoft.com/office/drawing/2014/main" val="20011"/>
                    </a:ext>
                  </a:extLst>
                </a:gridCol>
                <a:gridCol w="609600">
                  <a:extLst>
                    <a:ext uri="{9D8B030D-6E8A-4147-A177-3AD203B41FA5}">
                      <a16:colId xmlns:a16="http://schemas.microsoft.com/office/drawing/2014/main" val="20012"/>
                    </a:ext>
                  </a:extLst>
                </a:gridCol>
              </a:tblGrid>
              <a:tr h="190500">
                <a:tc>
                  <a:txBody>
                    <a:bodyPr/>
                    <a:lstStyle/>
                    <a:p>
                      <a:pPr algn="r" fontAlgn="b"/>
                      <a:r>
                        <a:rPr lang="fr-BE" sz="1100" u="none" strike="noStrike">
                          <a:effectLst/>
                        </a:rPr>
                        <a:t>-0.01935</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-0.02786</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0.065492</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0.147357</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0.214337</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0.240057</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0.214337</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0.147357</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0.065492</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a:effectLst/>
                        </a:rPr>
                        <a:t>-0.02786</a:t>
                      </a:r>
                      <a:endParaRPr lang="fr-BE" sz="1100" b="0" i="0" u="none" strike="noStrike">
                        <a:solidFill>
                          <a:srgbClr val="000000"/>
                        </a:solidFill>
                        <a:effectLst/>
                        <a:latin typeface="Calibri"/>
                      </a:endParaRPr>
                    </a:p>
                  </a:txBody>
                  <a:tcPr marL="9525" marR="9525" marT="9525" marB="0" anchor="b"/>
                </a:tc>
                <a:tc>
                  <a:txBody>
                    <a:bodyPr/>
                    <a:lstStyle/>
                    <a:p>
                      <a:pPr algn="r" fontAlgn="b"/>
                      <a:r>
                        <a:rPr lang="fr-BE" sz="1100" u="none" strike="noStrike" dirty="0">
                          <a:effectLst/>
                        </a:rPr>
                        <a:t>-0.01935</a:t>
                      </a:r>
                      <a:endParaRPr lang="fr-BE"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bl>
          </a:graphicData>
        </a:graphic>
      </p:graphicFrame>
      <p:sp>
        <p:nvSpPr>
          <p:cNvPr id="7" name="TextBox 6"/>
          <p:cNvSpPr txBox="1"/>
          <p:nvPr/>
        </p:nvSpPr>
        <p:spPr>
          <a:xfrm>
            <a:off x="1285627" y="5873262"/>
            <a:ext cx="1405193" cy="369332"/>
          </a:xfrm>
          <a:prstGeom prst="rect">
            <a:avLst/>
          </a:prstGeom>
          <a:noFill/>
        </p:spPr>
        <p:txBody>
          <a:bodyPr wrap="none" rtlCol="0">
            <a:spAutoFit/>
          </a:bodyPr>
          <a:lstStyle/>
          <a:p>
            <a:r>
              <a:rPr lang="fr-BE" dirty="0"/>
              <a:t>H13 </a:t>
            </a:r>
            <a:r>
              <a:rPr lang="fr-BE" dirty="0" err="1"/>
              <a:t>weights</a:t>
            </a:r>
            <a:r>
              <a:rPr lang="fr-BE" dirty="0"/>
              <a:t>:</a:t>
            </a:r>
          </a:p>
        </p:txBody>
      </p:sp>
    </p:spTree>
    <p:extLst>
      <p:ext uri="{BB962C8B-B14F-4D97-AF65-F5344CB8AC3E}">
        <p14:creationId xmlns:p14="http://schemas.microsoft.com/office/powerpoint/2010/main" val="426698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AC3A-8B0E-4C0B-97AB-443095CD06E6}"/>
              </a:ext>
            </a:extLst>
          </p:cNvPr>
          <p:cNvSpPr>
            <a:spLocks noGrp="1"/>
          </p:cNvSpPr>
          <p:nvPr>
            <p:ph type="title"/>
          </p:nvPr>
        </p:nvSpPr>
        <p:spPr/>
        <p:txBody>
          <a:bodyPr/>
          <a:lstStyle/>
          <a:p>
            <a:r>
              <a:rPr lang="en-GB" dirty="0"/>
              <a:t>X11 filters</a:t>
            </a:r>
          </a:p>
        </p:txBody>
      </p:sp>
      <p:sp>
        <p:nvSpPr>
          <p:cNvPr id="3" name="Content Placeholder 2">
            <a:extLst>
              <a:ext uri="{FF2B5EF4-FFF2-40B4-BE49-F238E27FC236}">
                <a16:creationId xmlns:a16="http://schemas.microsoft.com/office/drawing/2014/main" id="{707CC5B0-837C-43A3-BA20-9CDFF9702935}"/>
              </a:ext>
            </a:extLst>
          </p:cNvPr>
          <p:cNvSpPr>
            <a:spLocks noGrp="1"/>
          </p:cNvSpPr>
          <p:nvPr>
            <p:ph idx="1"/>
          </p:nvPr>
        </p:nvSpPr>
        <p:spPr/>
        <p:txBody>
          <a:bodyPr/>
          <a:lstStyle/>
          <a:p>
            <a:r>
              <a:rPr lang="en-GB" dirty="0"/>
              <a:t>Seasonal filters</a:t>
            </a:r>
          </a:p>
          <a:p>
            <a:pPr lvl="1"/>
            <a:r>
              <a:rPr lang="en-GB" dirty="0"/>
              <a:t>S3x1</a:t>
            </a:r>
          </a:p>
          <a:p>
            <a:pPr lvl="1"/>
            <a:r>
              <a:rPr lang="en-GB" dirty="0"/>
              <a:t>S3x3</a:t>
            </a:r>
          </a:p>
          <a:p>
            <a:pPr lvl="1"/>
            <a:r>
              <a:rPr lang="en-GB" dirty="0"/>
              <a:t>S3x5</a:t>
            </a:r>
          </a:p>
          <a:p>
            <a:pPr lvl="1"/>
            <a:r>
              <a:rPr lang="en-GB" dirty="0"/>
              <a:t>S3x9</a:t>
            </a:r>
          </a:p>
          <a:p>
            <a:pPr lvl="1"/>
            <a:r>
              <a:rPr lang="en-GB" dirty="0"/>
              <a:t>s3x15</a:t>
            </a:r>
          </a:p>
          <a:p>
            <a:pPr lvl="1"/>
            <a:endParaRPr lang="en-GB" dirty="0"/>
          </a:p>
          <a:p>
            <a:pPr lvl="1"/>
            <a:endParaRPr lang="en-GB" dirty="0"/>
          </a:p>
        </p:txBody>
      </p:sp>
      <p:pic>
        <p:nvPicPr>
          <p:cNvPr id="5" name="Picture 4">
            <a:extLst>
              <a:ext uri="{FF2B5EF4-FFF2-40B4-BE49-F238E27FC236}">
                <a16:creationId xmlns:a16="http://schemas.microsoft.com/office/drawing/2014/main" id="{DDAAEFB3-684B-48D6-8451-F9F1C87F93F0}"/>
              </a:ext>
            </a:extLst>
          </p:cNvPr>
          <p:cNvPicPr>
            <a:picLocks noChangeAspect="1"/>
          </p:cNvPicPr>
          <p:nvPr/>
        </p:nvPicPr>
        <p:blipFill>
          <a:blip r:embed="rId2"/>
          <a:stretch>
            <a:fillRect/>
          </a:stretch>
        </p:blipFill>
        <p:spPr>
          <a:xfrm>
            <a:off x="4053713" y="2318091"/>
            <a:ext cx="7287242" cy="3858872"/>
          </a:xfrm>
          <a:prstGeom prst="rect">
            <a:avLst/>
          </a:prstGeom>
        </p:spPr>
      </p:pic>
    </p:spTree>
    <p:extLst>
      <p:ext uri="{BB962C8B-B14F-4D97-AF65-F5344CB8AC3E}">
        <p14:creationId xmlns:p14="http://schemas.microsoft.com/office/powerpoint/2010/main" val="346303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68E369-D3AE-4F09-A668-47D723FC00AC}"/>
              </a:ext>
            </a:extLst>
          </p:cNvPr>
          <p:cNvSpPr>
            <a:spLocks noGrp="1"/>
          </p:cNvSpPr>
          <p:nvPr>
            <p:ph type="title"/>
          </p:nvPr>
        </p:nvSpPr>
        <p:spPr/>
        <p:txBody>
          <a:bodyPr/>
          <a:lstStyle/>
          <a:p>
            <a:r>
              <a:rPr lang="fr-BE" dirty="0" err="1"/>
              <a:t>Step</a:t>
            </a:r>
            <a:r>
              <a:rPr lang="fr-BE" dirty="0"/>
              <a:t> C (</a:t>
            </a:r>
            <a:r>
              <a:rPr lang="fr-BE" dirty="0" err="1"/>
              <a:t>monthly</a:t>
            </a:r>
            <a:r>
              <a:rPr lang="fr-BE" dirty="0"/>
              <a:t> </a:t>
            </a:r>
            <a:r>
              <a:rPr lang="fr-BE" dirty="0" err="1"/>
              <a:t>series</a:t>
            </a:r>
            <a:r>
              <a:rPr lang="fr-BE" dirty="0"/>
              <a:t>)</a:t>
            </a:r>
            <a:endParaRPr lang="en-GB" dirty="0"/>
          </a:p>
        </p:txBody>
      </p:sp>
      <mc:AlternateContent xmlns:mc="http://schemas.openxmlformats.org/markup-compatibility/2006" xmlns:a14="http://schemas.microsoft.com/office/drawing/2010/main">
        <mc:Choice Requires="a14">
          <p:sp>
            <p:nvSpPr>
              <p:cNvPr id="4" name="Rectangle : coins arrondis 3">
                <a:extLst>
                  <a:ext uri="{FF2B5EF4-FFF2-40B4-BE49-F238E27FC236}">
                    <a16:creationId xmlns:a16="http://schemas.microsoft.com/office/drawing/2014/main" id="{EEE27906-EA10-41B5-84A8-1E31C9E453E4}"/>
                  </a:ext>
                </a:extLst>
              </p:cNvPr>
              <p:cNvSpPr/>
              <p:nvPr/>
            </p:nvSpPr>
            <p:spPr>
              <a:xfrm>
                <a:off x="931988" y="170332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𝑌</m:t>
                              </m:r>
                            </m:e>
                            <m:sub>
                              <m:r>
                                <a:rPr lang="fr-BE" b="0" i="1" dirty="0" smtClean="0">
                                  <a:latin typeface="Cambria Math"/>
                                </a:rPr>
                                <m:t>𝐶</m:t>
                              </m:r>
                            </m:sub>
                          </m:sSub>
                          <m:r>
                            <a:rPr lang="fr-BE" b="0" i="1" dirty="0" smtClean="0">
                              <a:latin typeface="Cambria Math"/>
                            </a:rPr>
                            <m:t>=</m:t>
                          </m:r>
                          <m:r>
                            <a:rPr lang="fr-BE" b="0" i="1" dirty="0" smtClean="0">
                              <a:latin typeface="Cambria Math"/>
                            </a:rPr>
                            <m:t>𝑌</m:t>
                          </m:r>
                        </m:e>
                        <m:sub>
                          <m:r>
                            <a:rPr lang="fr-BE" b="0" i="1" dirty="0" smtClean="0">
                              <a:latin typeface="Cambria Math"/>
                            </a:rPr>
                            <m:t>𝐴</m:t>
                          </m:r>
                        </m:sub>
                      </m:sSub>
                      <m:r>
                        <a:rPr lang="fr-BE" b="0" i="1" dirty="0" smtClean="0">
                          <a:latin typeface="Cambria Math"/>
                        </a:rPr>
                        <m:t>−</m:t>
                      </m:r>
                      <m:sSub>
                        <m:sSubPr>
                          <m:ctrlPr>
                            <a:rPr lang="fr-BE" i="1" dirty="0">
                              <a:latin typeface="Cambria Math" panose="02040503050406030204" pitchFamily="18" charset="0"/>
                            </a:rPr>
                          </m:ctrlPr>
                        </m:sSubPr>
                        <m:e>
                          <m:r>
                            <a:rPr lang="fr-BE" i="1" dirty="0">
                              <a:latin typeface="Cambria Math"/>
                            </a:rPr>
                            <m:t>𝑋</m:t>
                          </m:r>
                        </m:e>
                        <m:sub>
                          <m:r>
                            <a:rPr lang="fr-BE" i="1" dirty="0">
                              <a:latin typeface="Cambria Math"/>
                            </a:rPr>
                            <m:t>𝑓𝑎𝑐</m:t>
                          </m:r>
                          <m:r>
                            <a:rPr lang="fr-BE" i="1" dirty="0">
                              <a:latin typeface="Cambria Math"/>
                            </a:rPr>
                            <m:t> </m:t>
                          </m:r>
                          <m:r>
                            <a:rPr lang="fr-BE" i="1" dirty="0">
                              <a:latin typeface="Cambria Math"/>
                            </a:rPr>
                            <m:t>𝐵</m:t>
                          </m:r>
                        </m:sub>
                      </m:sSub>
                    </m:oMath>
                  </m:oMathPara>
                </a14:m>
                <a:endParaRPr lang="en-GB" dirty="0"/>
              </a:p>
            </p:txBody>
          </p:sp>
        </mc:Choice>
        <mc:Fallback xmlns="">
          <p:sp>
            <p:nvSpPr>
              <p:cNvPr id="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8" y="1703320"/>
                <a:ext cx="2561492" cy="478081"/>
              </a:xfrm>
              <a:prstGeom prst="roundRect">
                <a:avLst/>
              </a:prstGeom>
              <a:blipFill rotWithShape="1">
                <a:blip r:embed="rId2"/>
                <a:stretch>
                  <a:fillRect/>
                </a:stretch>
              </a:blipFill>
            </p:spPr>
            <p:txBody>
              <a:bodyPr/>
              <a:lstStyle/>
              <a:p>
                <a:r>
                  <a:rPr lang="fr-BE">
                    <a:noFill/>
                  </a:rPr>
                  <a:t> </a:t>
                </a:r>
              </a:p>
            </p:txBody>
          </p:sp>
        </mc:Fallback>
      </mc:AlternateContent>
      <p:sp>
        <p:nvSpPr>
          <p:cNvPr id="27" name="Rectangle : coins arrondis 4">
            <a:extLst>
              <a:ext uri="{FF2B5EF4-FFF2-40B4-BE49-F238E27FC236}">
                <a16:creationId xmlns:a16="http://schemas.microsoft.com/office/drawing/2014/main" id="{184E218C-70F3-48ED-97E5-62A195CE0E92}"/>
              </a:ext>
            </a:extLst>
          </p:cNvPr>
          <p:cNvSpPr/>
          <p:nvPr/>
        </p:nvSpPr>
        <p:spPr>
          <a:xfrm>
            <a:off x="91911" y="170332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C1</a:t>
            </a:r>
          </a:p>
        </p:txBody>
      </p:sp>
      <mc:AlternateContent xmlns:mc="http://schemas.openxmlformats.org/markup-compatibility/2006" xmlns:a14="http://schemas.microsoft.com/office/drawing/2010/main">
        <mc:Choice Requires="a14">
          <p:sp>
            <p:nvSpPr>
              <p:cNvPr id="36" name="Rectangle : coins arrondis 3">
                <a:extLst>
                  <a:ext uri="{FF2B5EF4-FFF2-40B4-BE49-F238E27FC236}">
                    <a16:creationId xmlns:a16="http://schemas.microsoft.com/office/drawing/2014/main" id="{EEE27906-EA10-41B5-84A8-1E31C9E453E4}"/>
                  </a:ext>
                </a:extLst>
              </p:cNvPr>
              <p:cNvSpPr/>
              <p:nvPr/>
            </p:nvSpPr>
            <p:spPr>
              <a:xfrm>
                <a:off x="931987" y="2917391"/>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𝑆𝐼</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𝑌</m:t>
                          </m:r>
                        </m:e>
                        <m:sub>
                          <m:r>
                            <a:rPr lang="fr-BE" b="0" i="1" dirty="0" smtClean="0">
                              <a:latin typeface="Cambria Math"/>
                            </a:rPr>
                            <m:t>𝐶</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oMath>
                  </m:oMathPara>
                </a14:m>
                <a:endParaRPr lang="en-GB" dirty="0"/>
              </a:p>
            </p:txBody>
          </p:sp>
        </mc:Choice>
        <mc:Fallback xmlns="">
          <p:sp>
            <p:nvSpPr>
              <p:cNvPr id="3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2917391"/>
                <a:ext cx="2561492" cy="478081"/>
              </a:xfrm>
              <a:prstGeom prst="roundRect">
                <a:avLst/>
              </a:prstGeom>
              <a:blipFill rotWithShape="1">
                <a:blip r:embed="rId3"/>
                <a:stretch>
                  <a:fillRect/>
                </a:stretch>
              </a:blipFill>
            </p:spPr>
            <p:txBody>
              <a:bodyPr/>
              <a:lstStyle/>
              <a:p>
                <a:r>
                  <a:rPr lang="fr-BE">
                    <a:noFill/>
                  </a:rPr>
                  <a:t> </a:t>
                </a:r>
              </a:p>
            </p:txBody>
          </p:sp>
        </mc:Fallback>
      </mc:AlternateContent>
      <p:sp>
        <p:nvSpPr>
          <p:cNvPr id="45" name="Rectangle : coins arrondis 4">
            <a:extLst>
              <a:ext uri="{FF2B5EF4-FFF2-40B4-BE49-F238E27FC236}">
                <a16:creationId xmlns:a16="http://schemas.microsoft.com/office/drawing/2014/main" id="{184E218C-70F3-48ED-97E5-62A195CE0E92}"/>
              </a:ext>
            </a:extLst>
          </p:cNvPr>
          <p:cNvSpPr/>
          <p:nvPr/>
        </p:nvSpPr>
        <p:spPr>
          <a:xfrm>
            <a:off x="91911" y="2917392"/>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C4</a:t>
            </a:r>
          </a:p>
        </p:txBody>
      </p:sp>
      <mc:AlternateContent xmlns:mc="http://schemas.openxmlformats.org/markup-compatibility/2006" xmlns:a14="http://schemas.microsoft.com/office/drawing/2010/main">
        <mc:Choice Requires="a14">
          <p:sp>
            <p:nvSpPr>
              <p:cNvPr id="68" name="Rectangle : coins arrondis 3">
                <a:extLst>
                  <a:ext uri="{FF2B5EF4-FFF2-40B4-BE49-F238E27FC236}">
                    <a16:creationId xmlns:a16="http://schemas.microsoft.com/office/drawing/2014/main" id="{EEE27906-EA10-41B5-84A8-1E31C9E453E4}"/>
                  </a:ext>
                </a:extLst>
              </p:cNvPr>
              <p:cNvSpPr/>
              <p:nvPr/>
            </p:nvSpPr>
            <p:spPr>
              <a:xfrm>
                <a:off x="931986" y="482477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1</m:t>
                          </m:r>
                        </m:sub>
                      </m:sSub>
                      <m:r>
                        <a:rPr lang="fr-BE" b="0" i="1" dirty="0">
                          <a:latin typeface="Cambria Math"/>
                        </a:rPr>
                        <m:t>=</m:t>
                      </m:r>
                      <m:r>
                        <a:rPr lang="fr-BE" b="0" i="1" dirty="0">
                          <a:latin typeface="Cambria Math"/>
                        </a:rPr>
                        <m:t>𝑓</m:t>
                      </m:r>
                      <m:r>
                        <a:rPr lang="fr-BE" b="0" i="1" dirty="0">
                          <a:latin typeface="Cambria Math"/>
                        </a:rPr>
                        <m:t>(</m:t>
                      </m:r>
                      <m:sSub>
                        <m:sSubPr>
                          <m:ctrlPr>
                            <a:rPr lang="fr-BE" i="1" dirty="0" smtClean="0">
                              <a:latin typeface="Cambria Math" panose="02040503050406030204" pitchFamily="18" charset="0"/>
                            </a:rPr>
                          </m:ctrlPr>
                        </m:sSubPr>
                        <m:e>
                          <m:acc>
                            <m:accPr>
                              <m:chr m:val="̃"/>
                              <m:ctrlPr>
                                <a:rPr lang="fr-BE" i="1" dirty="0" smtClean="0">
                                  <a:latin typeface="Cambria Math" panose="02040503050406030204" pitchFamily="18" charset="0"/>
                                </a:rPr>
                              </m:ctrlPr>
                            </m:accPr>
                            <m:e>
                              <m:r>
                                <a:rPr lang="fr-BE" b="0" i="1" dirty="0" smtClean="0">
                                  <a:latin typeface="Cambria Math"/>
                                </a:rPr>
                                <m:t>𝑆𝐼</m:t>
                              </m:r>
                            </m:e>
                          </m:acc>
                        </m:e>
                        <m:sub>
                          <m:r>
                            <a:rPr lang="fr-BE" b="0" i="1" dirty="0" smtClean="0">
                              <a:latin typeface="Cambria Math"/>
                            </a:rPr>
                            <m:t>0</m:t>
                          </m:r>
                        </m:sub>
                      </m:sSub>
                      <m:r>
                        <a:rPr lang="fr-BE" b="0" i="1" dirty="0">
                          <a:latin typeface="Cambria Math"/>
                        </a:rPr>
                        <m:t>)</m:t>
                      </m:r>
                    </m:oMath>
                  </m:oMathPara>
                </a14:m>
                <a:endParaRPr lang="en-GB" dirty="0"/>
              </a:p>
            </p:txBody>
          </p:sp>
        </mc:Choice>
        <mc:Fallback xmlns="">
          <p:sp>
            <p:nvSpPr>
              <p:cNvPr id="6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4824779"/>
                <a:ext cx="2561492" cy="478081"/>
              </a:xfrm>
              <a:prstGeom prst="roundRect">
                <a:avLst/>
              </a:prstGeom>
              <a:blipFill rotWithShape="1">
                <a:blip r:embed="rId4"/>
                <a:stretch>
                  <a:fillRect/>
                </a:stretch>
              </a:blipFill>
            </p:spPr>
            <p:txBody>
              <a:bodyPr/>
              <a:lstStyle/>
              <a:p>
                <a:r>
                  <a:rPr lang="fr-BE">
                    <a:noFill/>
                  </a:rPr>
                  <a:t> </a:t>
                </a:r>
              </a:p>
            </p:txBody>
          </p:sp>
        </mc:Fallback>
      </mc:AlternateContent>
      <p:sp>
        <p:nvSpPr>
          <p:cNvPr id="69" name="Rectangle : coins arrondis 4">
            <a:extLst>
              <a:ext uri="{FF2B5EF4-FFF2-40B4-BE49-F238E27FC236}">
                <a16:creationId xmlns:a16="http://schemas.microsoft.com/office/drawing/2014/main" id="{184E218C-70F3-48ED-97E5-62A195CE0E92}"/>
              </a:ext>
            </a:extLst>
          </p:cNvPr>
          <p:cNvSpPr/>
          <p:nvPr/>
        </p:nvSpPr>
        <p:spPr>
          <a:xfrm>
            <a:off x="91910" y="482478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C5</a:t>
            </a:r>
          </a:p>
        </p:txBody>
      </p:sp>
      <p:sp>
        <p:nvSpPr>
          <p:cNvPr id="70" name="Rectangle : coins arrondis 4">
            <a:extLst>
              <a:ext uri="{FF2B5EF4-FFF2-40B4-BE49-F238E27FC236}">
                <a16:creationId xmlns:a16="http://schemas.microsoft.com/office/drawing/2014/main" id="{184E218C-70F3-48ED-97E5-62A195CE0E92}"/>
              </a:ext>
            </a:extLst>
          </p:cNvPr>
          <p:cNvSpPr/>
          <p:nvPr/>
        </p:nvSpPr>
        <p:spPr>
          <a:xfrm>
            <a:off x="3858765" y="4824778"/>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s3x3 </a:t>
            </a:r>
            <a:r>
              <a:rPr lang="fr-BE" dirty="0" err="1"/>
              <a:t>filter</a:t>
            </a:r>
            <a:endParaRPr lang="en-GB" dirty="0"/>
          </a:p>
        </p:txBody>
      </p:sp>
      <p:cxnSp>
        <p:nvCxnSpPr>
          <p:cNvPr id="71"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3463234" y="5063820"/>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Rectangle : coins arrondis 3">
                <a:extLst>
                  <a:ext uri="{FF2B5EF4-FFF2-40B4-BE49-F238E27FC236}">
                    <a16:creationId xmlns:a16="http://schemas.microsoft.com/office/drawing/2014/main" id="{EEE27906-EA10-41B5-84A8-1E31C9E453E4}"/>
                  </a:ext>
                </a:extLst>
              </p:cNvPr>
              <p:cNvSpPr/>
              <p:nvPr/>
            </p:nvSpPr>
            <p:spPr>
              <a:xfrm>
                <a:off x="931986" y="543694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𝑆𝐴</m:t>
                              </m:r>
                            </m:e>
                            <m:sub>
                              <m:r>
                                <a:rPr lang="fr-BE" b="0" i="1" dirty="0" smtClean="0">
                                  <a:latin typeface="Cambria Math"/>
                                </a:rPr>
                                <m:t>1</m:t>
                              </m:r>
                            </m:sub>
                          </m:sSub>
                          <m:r>
                            <a:rPr lang="fr-BE" b="0" i="1" dirty="0" smtClean="0">
                              <a:latin typeface="Cambria Math"/>
                            </a:rPr>
                            <m:t>=</m:t>
                          </m:r>
                          <m:r>
                            <a:rPr lang="fr-BE" b="0" i="1" dirty="0" smtClean="0">
                              <a:latin typeface="Cambria Math"/>
                            </a:rPr>
                            <m:t>𝑌</m:t>
                          </m:r>
                        </m:e>
                        <m:sub>
                          <m:r>
                            <a:rPr lang="fr-BE" b="0" i="1" dirty="0" smtClean="0">
                              <a:latin typeface="Cambria Math"/>
                            </a:rPr>
                            <m:t>𝐶</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1</m:t>
                          </m:r>
                        </m:sub>
                      </m:sSub>
                    </m:oMath>
                  </m:oMathPara>
                </a14:m>
                <a:endParaRPr lang="en-GB" dirty="0"/>
              </a:p>
            </p:txBody>
          </p:sp>
        </mc:Choice>
        <mc:Fallback xmlns="">
          <p:sp>
            <p:nvSpPr>
              <p:cNvPr id="72"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6" y="5436944"/>
                <a:ext cx="2561492" cy="478081"/>
              </a:xfrm>
              <a:prstGeom prst="roundRect">
                <a:avLst/>
              </a:prstGeom>
              <a:blipFill rotWithShape="1">
                <a:blip r:embed="rId5"/>
                <a:stretch>
                  <a:fillRect/>
                </a:stretch>
              </a:blipFill>
            </p:spPr>
            <p:txBody>
              <a:bodyPr/>
              <a:lstStyle/>
              <a:p>
                <a:r>
                  <a:rPr lang="fr-BE">
                    <a:noFill/>
                  </a:rPr>
                  <a:t> </a:t>
                </a:r>
              </a:p>
            </p:txBody>
          </p:sp>
        </mc:Fallback>
      </mc:AlternateContent>
      <p:sp>
        <p:nvSpPr>
          <p:cNvPr id="73" name="Rectangle : coins arrondis 4">
            <a:extLst>
              <a:ext uri="{FF2B5EF4-FFF2-40B4-BE49-F238E27FC236}">
                <a16:creationId xmlns:a16="http://schemas.microsoft.com/office/drawing/2014/main" id="{184E218C-70F3-48ED-97E5-62A195CE0E92}"/>
              </a:ext>
            </a:extLst>
          </p:cNvPr>
          <p:cNvSpPr/>
          <p:nvPr/>
        </p:nvSpPr>
        <p:spPr>
          <a:xfrm>
            <a:off x="91910" y="543694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C6</a:t>
            </a:r>
          </a:p>
        </p:txBody>
      </p:sp>
      <mc:AlternateContent xmlns:mc="http://schemas.openxmlformats.org/markup-compatibility/2006" xmlns:a14="http://schemas.microsoft.com/office/drawing/2010/main">
        <mc:Choice Requires="a14">
          <p:sp>
            <p:nvSpPr>
              <p:cNvPr id="74" name="Rectangle : coins arrondis 3">
                <a:extLst>
                  <a:ext uri="{FF2B5EF4-FFF2-40B4-BE49-F238E27FC236}">
                    <a16:creationId xmlns:a16="http://schemas.microsoft.com/office/drawing/2014/main" id="{EEE27906-EA10-41B5-84A8-1E31C9E453E4}"/>
                  </a:ext>
                </a:extLst>
              </p:cNvPr>
              <p:cNvSpPr/>
              <p:nvPr/>
            </p:nvSpPr>
            <p:spPr>
              <a:xfrm>
                <a:off x="931987" y="6063396"/>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𝐶</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𝑆𝐴</m:t>
                          </m:r>
                        </m:e>
                        <m:sub>
                          <m:r>
                            <a:rPr lang="fr-BE" b="0" i="1" dirty="0" smtClean="0">
                              <a:latin typeface="Cambria Math"/>
                            </a:rPr>
                            <m:t>1</m:t>
                          </m:r>
                        </m:sub>
                      </m:sSub>
                      <m:r>
                        <a:rPr lang="fr-BE" b="0" i="1" dirty="0" smtClean="0">
                          <a:latin typeface="Cambria Math"/>
                        </a:rPr>
                        <m:t>)</m:t>
                      </m:r>
                    </m:oMath>
                  </m:oMathPara>
                </a14:m>
                <a:endParaRPr lang="en-GB" dirty="0"/>
              </a:p>
            </p:txBody>
          </p:sp>
        </mc:Choice>
        <mc:Fallback xmlns="">
          <p:sp>
            <p:nvSpPr>
              <p:cNvPr id="7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6063396"/>
                <a:ext cx="2561492" cy="478081"/>
              </a:xfrm>
              <a:prstGeom prst="roundRect">
                <a:avLst/>
              </a:prstGeom>
              <a:blipFill rotWithShape="1">
                <a:blip r:embed="rId6"/>
                <a:stretch>
                  <a:fillRect/>
                </a:stretch>
              </a:blipFill>
            </p:spPr>
            <p:txBody>
              <a:bodyPr/>
              <a:lstStyle/>
              <a:p>
                <a:r>
                  <a:rPr lang="fr-BE">
                    <a:noFill/>
                  </a:rPr>
                  <a:t> </a:t>
                </a:r>
              </a:p>
            </p:txBody>
          </p:sp>
        </mc:Fallback>
      </mc:AlternateContent>
      <p:sp>
        <p:nvSpPr>
          <p:cNvPr id="75" name="Rectangle : coins arrondis 4">
            <a:extLst>
              <a:ext uri="{FF2B5EF4-FFF2-40B4-BE49-F238E27FC236}">
                <a16:creationId xmlns:a16="http://schemas.microsoft.com/office/drawing/2014/main" id="{184E218C-70F3-48ED-97E5-62A195CE0E92}"/>
              </a:ext>
            </a:extLst>
          </p:cNvPr>
          <p:cNvSpPr/>
          <p:nvPr/>
        </p:nvSpPr>
        <p:spPr>
          <a:xfrm>
            <a:off x="3858766" y="6063397"/>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Henderson </a:t>
            </a:r>
            <a:r>
              <a:rPr lang="fr-BE" dirty="0" err="1"/>
              <a:t>filter</a:t>
            </a:r>
            <a:endParaRPr lang="en-GB" dirty="0"/>
          </a:p>
        </p:txBody>
      </p:sp>
      <p:cxnSp>
        <p:nvCxnSpPr>
          <p:cNvPr id="76" name="Connecteur droit avec flèche 6">
            <a:extLst>
              <a:ext uri="{FF2B5EF4-FFF2-40B4-BE49-F238E27FC236}">
                <a16:creationId xmlns:a16="http://schemas.microsoft.com/office/drawing/2014/main" id="{03D8E2B2-D0FD-4071-9259-9B9A7979F8A0}"/>
              </a:ext>
            </a:extLst>
          </p:cNvPr>
          <p:cNvCxnSpPr>
            <a:cxnSpLocks/>
            <a:stCxn id="75" idx="1"/>
            <a:endCxn id="74" idx="3"/>
          </p:cNvCxnSpPr>
          <p:nvPr/>
        </p:nvCxnSpPr>
        <p:spPr>
          <a:xfrm flipH="1" flipV="1">
            <a:off x="3493479" y="6302437"/>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 coins arrondis 4">
            <a:extLst>
              <a:ext uri="{FF2B5EF4-FFF2-40B4-BE49-F238E27FC236}">
                <a16:creationId xmlns:a16="http://schemas.microsoft.com/office/drawing/2014/main" id="{184E218C-70F3-48ED-97E5-62A195CE0E92}"/>
              </a:ext>
            </a:extLst>
          </p:cNvPr>
          <p:cNvSpPr/>
          <p:nvPr/>
        </p:nvSpPr>
        <p:spPr>
          <a:xfrm>
            <a:off x="91910" y="6063397"/>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C7</a:t>
            </a:r>
          </a:p>
        </p:txBody>
      </p:sp>
      <mc:AlternateContent xmlns:mc="http://schemas.openxmlformats.org/markup-compatibility/2006" xmlns:a14="http://schemas.microsoft.com/office/drawing/2010/main">
        <mc:Choice Requires="a14">
          <p:sp>
            <p:nvSpPr>
              <p:cNvPr id="78" name="Rectangle : coins arrondis 3">
                <a:extLst>
                  <a:ext uri="{FF2B5EF4-FFF2-40B4-BE49-F238E27FC236}">
                    <a16:creationId xmlns:a16="http://schemas.microsoft.com/office/drawing/2014/main" id="{EEE27906-EA10-41B5-84A8-1E31C9E453E4}"/>
                  </a:ext>
                </a:extLst>
              </p:cNvPr>
              <p:cNvSpPr/>
              <p:nvPr/>
            </p:nvSpPr>
            <p:spPr>
              <a:xfrm>
                <a:off x="7029978" y="1699849"/>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𝑆𝐼</m:t>
                              </m:r>
                            </m:e>
                            <m:sub>
                              <m:r>
                                <a:rPr lang="fr-BE" b="0" i="1" dirty="0" smtClean="0">
                                  <a:latin typeface="Cambria Math"/>
                                </a:rPr>
                                <m:t>𝐶</m:t>
                              </m:r>
                            </m:sub>
                          </m:sSub>
                          <m:r>
                            <a:rPr lang="fr-BE" b="0" i="1" dirty="0" smtClean="0">
                              <a:latin typeface="Cambria Math"/>
                            </a:rPr>
                            <m:t>=</m:t>
                          </m:r>
                          <m:r>
                            <a:rPr lang="fr-BE" b="0" i="1" dirty="0" smtClean="0">
                              <a:latin typeface="Cambria Math"/>
                            </a:rPr>
                            <m:t>𝑌</m:t>
                          </m:r>
                        </m:e>
                        <m:sub>
                          <m:r>
                            <a:rPr lang="fr-BE" b="0" i="1" dirty="0" smtClean="0">
                              <a:latin typeface="Cambria Math"/>
                            </a:rPr>
                            <m:t>𝐶</m:t>
                          </m:r>
                        </m:sub>
                      </m:sSub>
                      <m:r>
                        <a:rPr lang="fr-BE" b="0" i="0" dirty="0" smtClean="0">
                          <a:latin typeface="Cambria Math"/>
                        </a:rPr>
                        <m:t>−</m:t>
                      </m:r>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smtClean="0">
                              <a:latin typeface="Cambria Math"/>
                            </a:rPr>
                            <m:t>𝐶</m:t>
                          </m:r>
                        </m:sub>
                      </m:sSub>
                    </m:oMath>
                  </m:oMathPara>
                </a14:m>
                <a:endParaRPr lang="en-GB" dirty="0"/>
              </a:p>
            </p:txBody>
          </p:sp>
        </mc:Choice>
        <mc:Fallback xmlns="">
          <p:sp>
            <p:nvSpPr>
              <p:cNvPr id="7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1699849"/>
                <a:ext cx="2561492" cy="478081"/>
              </a:xfrm>
              <a:prstGeom prst="roundRect">
                <a:avLst/>
              </a:prstGeom>
              <a:blipFill rotWithShape="1">
                <a:blip r:embed="rId7"/>
                <a:stretch>
                  <a:fillRect/>
                </a:stretch>
              </a:blipFill>
            </p:spPr>
            <p:txBody>
              <a:bodyPr/>
              <a:lstStyle/>
              <a:p>
                <a:r>
                  <a:rPr lang="fr-BE">
                    <a:noFill/>
                  </a:rPr>
                  <a:t> </a:t>
                </a:r>
              </a:p>
            </p:txBody>
          </p:sp>
        </mc:Fallback>
      </mc:AlternateContent>
      <p:sp>
        <p:nvSpPr>
          <p:cNvPr id="79" name="Rectangle : coins arrondis 4">
            <a:extLst>
              <a:ext uri="{FF2B5EF4-FFF2-40B4-BE49-F238E27FC236}">
                <a16:creationId xmlns:a16="http://schemas.microsoft.com/office/drawing/2014/main" id="{184E218C-70F3-48ED-97E5-62A195CE0E92}"/>
              </a:ext>
            </a:extLst>
          </p:cNvPr>
          <p:cNvSpPr/>
          <p:nvPr/>
        </p:nvSpPr>
        <p:spPr>
          <a:xfrm>
            <a:off x="6189902" y="1699850"/>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C9</a:t>
            </a:r>
          </a:p>
        </p:txBody>
      </p:sp>
      <mc:AlternateContent xmlns:mc="http://schemas.openxmlformats.org/markup-compatibility/2006" xmlns:a14="http://schemas.microsoft.com/office/drawing/2010/main">
        <mc:Choice Requires="a14">
          <p:sp>
            <p:nvSpPr>
              <p:cNvPr id="90" name="Rectangle : coins arrondis 3">
                <a:extLst>
                  <a:ext uri="{FF2B5EF4-FFF2-40B4-BE49-F238E27FC236}">
                    <a16:creationId xmlns:a16="http://schemas.microsoft.com/office/drawing/2014/main" id="{EEE27906-EA10-41B5-84A8-1E31C9E453E4}"/>
                  </a:ext>
                </a:extLst>
              </p:cNvPr>
              <p:cNvSpPr/>
              <p:nvPr/>
            </p:nvSpPr>
            <p:spPr>
              <a:xfrm>
                <a:off x="7029978" y="4184040"/>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a:latin typeface="Cambria Math"/>
                            </a:rPr>
                            <m:t>𝑆</m:t>
                          </m:r>
                        </m:e>
                        <m:sub>
                          <m:r>
                            <a:rPr lang="fr-BE" b="0" i="1" dirty="0" smtClean="0">
                              <a:latin typeface="Cambria Math"/>
                            </a:rPr>
                            <m:t>𝐶</m:t>
                          </m:r>
                        </m:sub>
                      </m:sSub>
                      <m:r>
                        <a:rPr lang="fr-BE" b="0" i="1" dirty="0">
                          <a:latin typeface="Cambria Math"/>
                        </a:rPr>
                        <m:t>=</m:t>
                      </m:r>
                      <m:r>
                        <a:rPr lang="fr-BE" b="0" i="1" dirty="0">
                          <a:latin typeface="Cambria Math"/>
                        </a:rPr>
                        <m:t>𝑓</m:t>
                      </m:r>
                      <m:r>
                        <a:rPr lang="fr-BE" b="0" i="1" dirty="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𝑆𝐼</m:t>
                          </m:r>
                        </m:e>
                        <m:sub>
                          <m:r>
                            <a:rPr lang="fr-BE" b="0" i="1" dirty="0" smtClean="0">
                              <a:latin typeface="Cambria Math"/>
                            </a:rPr>
                            <m:t>𝐶</m:t>
                          </m:r>
                        </m:sub>
                      </m:sSub>
                      <m:r>
                        <a:rPr lang="fr-BE" b="0" i="1" dirty="0">
                          <a:latin typeface="Cambria Math"/>
                        </a:rPr>
                        <m:t>)</m:t>
                      </m:r>
                    </m:oMath>
                  </m:oMathPara>
                </a14:m>
                <a:endParaRPr lang="en-GB" dirty="0"/>
              </a:p>
            </p:txBody>
          </p:sp>
        </mc:Choice>
        <mc:Fallback xmlns="">
          <p:sp>
            <p:nvSpPr>
              <p:cNvPr id="90"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4184040"/>
                <a:ext cx="2561492" cy="478081"/>
              </a:xfrm>
              <a:prstGeom prst="roundRect">
                <a:avLst/>
              </a:prstGeom>
              <a:blipFill rotWithShape="1">
                <a:blip r:embed="rId8"/>
                <a:stretch>
                  <a:fillRect/>
                </a:stretch>
              </a:blipFill>
            </p:spPr>
            <p:txBody>
              <a:bodyPr/>
              <a:lstStyle/>
              <a:p>
                <a:r>
                  <a:rPr lang="fr-BE">
                    <a:noFill/>
                  </a:rPr>
                  <a:t> </a:t>
                </a:r>
              </a:p>
            </p:txBody>
          </p:sp>
        </mc:Fallback>
      </mc:AlternateContent>
      <p:sp>
        <p:nvSpPr>
          <p:cNvPr id="91" name="Rectangle : coins arrondis 4">
            <a:extLst>
              <a:ext uri="{FF2B5EF4-FFF2-40B4-BE49-F238E27FC236}">
                <a16:creationId xmlns:a16="http://schemas.microsoft.com/office/drawing/2014/main" id="{184E218C-70F3-48ED-97E5-62A195CE0E92}"/>
              </a:ext>
            </a:extLst>
          </p:cNvPr>
          <p:cNvSpPr/>
          <p:nvPr/>
        </p:nvSpPr>
        <p:spPr>
          <a:xfrm>
            <a:off x="6189902" y="4184041"/>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C10</a:t>
            </a:r>
          </a:p>
        </p:txBody>
      </p:sp>
      <p:sp>
        <p:nvSpPr>
          <p:cNvPr id="92" name="Rectangle : coins arrondis 4">
            <a:extLst>
              <a:ext uri="{FF2B5EF4-FFF2-40B4-BE49-F238E27FC236}">
                <a16:creationId xmlns:a16="http://schemas.microsoft.com/office/drawing/2014/main" id="{184E218C-70F3-48ED-97E5-62A195CE0E92}"/>
              </a:ext>
            </a:extLst>
          </p:cNvPr>
          <p:cNvSpPr/>
          <p:nvPr/>
        </p:nvSpPr>
        <p:spPr>
          <a:xfrm>
            <a:off x="9956757" y="4184039"/>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s3x5 </a:t>
            </a:r>
            <a:r>
              <a:rPr lang="fr-BE" dirty="0" err="1"/>
              <a:t>filter</a:t>
            </a:r>
            <a:endParaRPr lang="en-GB" dirty="0"/>
          </a:p>
        </p:txBody>
      </p:sp>
      <p:cxnSp>
        <p:nvCxnSpPr>
          <p:cNvPr id="93"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6" y="4423081"/>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Rectangle : coins arrondis 3">
                <a:extLst>
                  <a:ext uri="{FF2B5EF4-FFF2-40B4-BE49-F238E27FC236}">
                    <a16:creationId xmlns:a16="http://schemas.microsoft.com/office/drawing/2014/main" id="{EEE27906-EA10-41B5-84A8-1E31C9E453E4}"/>
                  </a:ext>
                </a:extLst>
              </p:cNvPr>
              <p:cNvSpPr/>
              <p:nvPr/>
            </p:nvSpPr>
            <p:spPr>
              <a:xfrm>
                <a:off x="7029978" y="4796205"/>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𝑆𝐴</m:t>
                              </m:r>
                            </m:e>
                            <m:sub>
                              <m:r>
                                <a:rPr lang="fr-BE" b="0" i="1" dirty="0" smtClean="0">
                                  <a:latin typeface="Cambria Math"/>
                                </a:rPr>
                                <m:t>𝐶</m:t>
                              </m:r>
                            </m:sub>
                          </m:sSub>
                          <m:r>
                            <a:rPr lang="fr-BE" b="0" i="1" dirty="0" smtClean="0">
                              <a:latin typeface="Cambria Math"/>
                            </a:rPr>
                            <m:t>=</m:t>
                          </m:r>
                          <m:r>
                            <a:rPr lang="fr-BE" b="0" i="1" dirty="0" smtClean="0">
                              <a:latin typeface="Cambria Math"/>
                            </a:rPr>
                            <m:t>𝑌</m:t>
                          </m:r>
                        </m:e>
                        <m:sub>
                          <m:r>
                            <a:rPr lang="fr-BE" b="0" i="1" dirty="0" smtClean="0">
                              <a:latin typeface="Cambria Math"/>
                            </a:rPr>
                            <m:t>𝐶</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𝑆</m:t>
                          </m:r>
                        </m:e>
                        <m:sub>
                          <m:r>
                            <a:rPr lang="fr-BE" b="0" i="1" dirty="0" smtClean="0">
                              <a:latin typeface="Cambria Math"/>
                            </a:rPr>
                            <m:t>𝐶</m:t>
                          </m:r>
                        </m:sub>
                      </m:sSub>
                    </m:oMath>
                  </m:oMathPara>
                </a14:m>
                <a:endParaRPr lang="en-GB" dirty="0"/>
              </a:p>
            </p:txBody>
          </p:sp>
        </mc:Choice>
        <mc:Fallback xmlns="">
          <p:sp>
            <p:nvSpPr>
              <p:cNvPr id="94"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8" y="4796205"/>
                <a:ext cx="2561492" cy="478081"/>
              </a:xfrm>
              <a:prstGeom prst="roundRect">
                <a:avLst/>
              </a:prstGeom>
              <a:blipFill rotWithShape="1">
                <a:blip r:embed="rId9"/>
                <a:stretch>
                  <a:fillRect/>
                </a:stretch>
              </a:blipFill>
            </p:spPr>
            <p:txBody>
              <a:bodyPr/>
              <a:lstStyle/>
              <a:p>
                <a:r>
                  <a:rPr lang="fr-BE">
                    <a:noFill/>
                  </a:rPr>
                  <a:t> </a:t>
                </a:r>
              </a:p>
            </p:txBody>
          </p:sp>
        </mc:Fallback>
      </mc:AlternateContent>
      <p:sp>
        <p:nvSpPr>
          <p:cNvPr id="95" name="Rectangle : coins arrondis 4">
            <a:extLst>
              <a:ext uri="{FF2B5EF4-FFF2-40B4-BE49-F238E27FC236}">
                <a16:creationId xmlns:a16="http://schemas.microsoft.com/office/drawing/2014/main" id="{184E218C-70F3-48ED-97E5-62A195CE0E92}"/>
              </a:ext>
            </a:extLst>
          </p:cNvPr>
          <p:cNvSpPr/>
          <p:nvPr/>
        </p:nvSpPr>
        <p:spPr>
          <a:xfrm>
            <a:off x="6189902" y="4796206"/>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C11</a:t>
            </a:r>
          </a:p>
        </p:txBody>
      </p:sp>
      <mc:AlternateContent xmlns:mc="http://schemas.openxmlformats.org/markup-compatibility/2006" xmlns:a14="http://schemas.microsoft.com/office/drawing/2010/main">
        <mc:Choice Requires="a14">
          <p:sp>
            <p:nvSpPr>
              <p:cNvPr id="96" name="Rectangle : coins arrondis 3">
                <a:extLst>
                  <a:ext uri="{FF2B5EF4-FFF2-40B4-BE49-F238E27FC236}">
                    <a16:creationId xmlns:a16="http://schemas.microsoft.com/office/drawing/2014/main" id="{EEE27906-EA10-41B5-84A8-1E31C9E453E4}"/>
                  </a:ext>
                </a:extLst>
              </p:cNvPr>
              <p:cNvSpPr/>
              <p:nvPr/>
            </p:nvSpPr>
            <p:spPr>
              <a:xfrm>
                <a:off x="7029976" y="5449034"/>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smtClean="0">
                                  <a:latin typeface="Cambria Math"/>
                                </a:rPr>
                                <m:t>𝐼</m:t>
                              </m:r>
                            </m:e>
                            <m:sub>
                              <m:r>
                                <a:rPr lang="fr-BE" b="0" i="1" dirty="0" smtClean="0">
                                  <a:latin typeface="Cambria Math"/>
                                </a:rPr>
                                <m:t>𝐶</m:t>
                              </m:r>
                            </m:sub>
                          </m:sSub>
                          <m:r>
                            <a:rPr lang="fr-BE" b="0" i="1" dirty="0" smtClean="0">
                              <a:latin typeface="Cambria Math"/>
                            </a:rPr>
                            <m:t>=</m:t>
                          </m:r>
                          <m:r>
                            <a:rPr lang="fr-BE" b="0" i="1" dirty="0" smtClean="0">
                              <a:latin typeface="Cambria Math"/>
                            </a:rPr>
                            <m:t>𝑆𝐴</m:t>
                          </m:r>
                        </m:e>
                        <m:sub>
                          <m:r>
                            <a:rPr lang="fr-BE" b="0" i="1" dirty="0" smtClean="0">
                              <a:latin typeface="Cambria Math"/>
                            </a:rPr>
                            <m:t>𝐶</m:t>
                          </m:r>
                        </m:sub>
                      </m:sSub>
                      <m:r>
                        <a:rPr lang="fr-BE" b="0" i="0" dirty="0" smtClean="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𝑇</m:t>
                          </m:r>
                        </m:e>
                        <m:sub>
                          <m:r>
                            <a:rPr lang="fr-BE" b="0" i="1" dirty="0" smtClean="0">
                              <a:latin typeface="Cambria Math"/>
                            </a:rPr>
                            <m:t>𝐶</m:t>
                          </m:r>
                        </m:sub>
                      </m:sSub>
                    </m:oMath>
                  </m:oMathPara>
                </a14:m>
                <a:endParaRPr lang="en-GB" dirty="0"/>
              </a:p>
            </p:txBody>
          </p:sp>
        </mc:Choice>
        <mc:Fallback xmlns="">
          <p:sp>
            <p:nvSpPr>
              <p:cNvPr id="96"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6" y="5449034"/>
                <a:ext cx="2561492" cy="478081"/>
              </a:xfrm>
              <a:prstGeom prst="roundRect">
                <a:avLst/>
              </a:prstGeom>
              <a:blipFill rotWithShape="1">
                <a:blip r:embed="rId10"/>
                <a:stretch>
                  <a:fillRect/>
                </a:stretch>
              </a:blipFill>
            </p:spPr>
            <p:txBody>
              <a:bodyPr/>
              <a:lstStyle/>
              <a:p>
                <a:r>
                  <a:rPr lang="fr-BE">
                    <a:noFill/>
                  </a:rPr>
                  <a:t> </a:t>
                </a:r>
              </a:p>
            </p:txBody>
          </p:sp>
        </mc:Fallback>
      </mc:AlternateContent>
      <p:sp>
        <p:nvSpPr>
          <p:cNvPr id="97" name="Rectangle : coins arrondis 4">
            <a:extLst>
              <a:ext uri="{FF2B5EF4-FFF2-40B4-BE49-F238E27FC236}">
                <a16:creationId xmlns:a16="http://schemas.microsoft.com/office/drawing/2014/main" id="{184E218C-70F3-48ED-97E5-62A195CE0E92}"/>
              </a:ext>
            </a:extLst>
          </p:cNvPr>
          <p:cNvSpPr/>
          <p:nvPr/>
        </p:nvSpPr>
        <p:spPr>
          <a:xfrm>
            <a:off x="6189900" y="5449035"/>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C13</a:t>
            </a:r>
          </a:p>
        </p:txBody>
      </p:sp>
      <mc:AlternateContent xmlns:mc="http://schemas.openxmlformats.org/markup-compatibility/2006" xmlns:a14="http://schemas.microsoft.com/office/drawing/2010/main">
        <mc:Choice Requires="a14">
          <p:sp>
            <p:nvSpPr>
              <p:cNvPr id="98" name="Rectangle : coins arrondis 3">
                <a:extLst>
                  <a:ext uri="{FF2B5EF4-FFF2-40B4-BE49-F238E27FC236}">
                    <a16:creationId xmlns:a16="http://schemas.microsoft.com/office/drawing/2014/main" id="{EEE27906-EA10-41B5-84A8-1E31C9E453E4}"/>
                  </a:ext>
                </a:extLst>
              </p:cNvPr>
              <p:cNvSpPr/>
              <p:nvPr/>
            </p:nvSpPr>
            <p:spPr>
              <a:xfrm>
                <a:off x="7029975" y="6063395"/>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r>
                            <a:rPr lang="fr-BE" b="0" i="1" dirty="0" smtClean="0">
                              <a:latin typeface="Cambria Math"/>
                            </a:rPr>
                            <m:t>𝑋</m:t>
                          </m:r>
                        </m:e>
                        <m:sub>
                          <m:r>
                            <a:rPr lang="fr-BE" b="0" i="1" dirty="0" smtClean="0">
                              <a:latin typeface="Cambria Math"/>
                            </a:rPr>
                            <m:t>𝑓𝑎𝑐</m:t>
                          </m:r>
                          <m:r>
                            <a:rPr lang="fr-BE" b="0" i="1" dirty="0" smtClean="0">
                              <a:latin typeface="Cambria Math"/>
                            </a:rPr>
                            <m:t> </m:t>
                          </m:r>
                          <m:r>
                            <a:rPr lang="fr-BE" b="0" i="1" dirty="0" smtClean="0">
                              <a:latin typeface="Cambria Math"/>
                            </a:rPr>
                            <m:t>𝐵</m:t>
                          </m:r>
                        </m:sub>
                      </m:sSub>
                      <m:r>
                        <a:rPr lang="fr-BE" b="0" i="1" dirty="0">
                          <a:latin typeface="Cambria Math"/>
                        </a:rPr>
                        <m:t>=</m:t>
                      </m:r>
                      <m:sSub>
                        <m:sSubPr>
                          <m:ctrlPr>
                            <a:rPr lang="fr-BE" b="0" i="1" dirty="0" smtClean="0">
                              <a:latin typeface="Cambria Math" panose="02040503050406030204" pitchFamily="18" charset="0"/>
                            </a:rPr>
                          </m:ctrlPr>
                        </m:sSubPr>
                        <m:e>
                          <m:r>
                            <a:rPr lang="fr-BE" b="0" i="1" dirty="0" smtClean="0">
                              <a:latin typeface="Cambria Math"/>
                            </a:rPr>
                            <m:t>𝑋</m:t>
                          </m:r>
                        </m:e>
                        <m:sub>
                          <m:r>
                            <a:rPr lang="fr-BE" b="0" i="1" dirty="0" smtClean="0">
                              <a:latin typeface="Cambria Math"/>
                            </a:rPr>
                            <m:t>𝑓𝑎𝑐</m:t>
                          </m:r>
                        </m:sub>
                      </m:sSub>
                      <m:d>
                        <m:dPr>
                          <m:ctrlPr>
                            <a:rPr lang="fr-BE" i="1" dirty="0">
                              <a:latin typeface="Cambria Math" panose="02040503050406030204" pitchFamily="18" charset="0"/>
                            </a:rPr>
                          </m:ctrlPr>
                        </m:dPr>
                        <m:e>
                          <m:sSub>
                            <m:sSubPr>
                              <m:ctrlPr>
                                <a:rPr lang="fr-BE" i="1" dirty="0" smtClean="0">
                                  <a:latin typeface="Cambria Math" panose="02040503050406030204" pitchFamily="18" charset="0"/>
                                </a:rPr>
                              </m:ctrlPr>
                            </m:sSubPr>
                            <m:e>
                              <m:r>
                                <a:rPr lang="fr-BE" b="0" i="1" dirty="0" smtClean="0">
                                  <a:latin typeface="Cambria Math"/>
                                </a:rPr>
                                <m:t>𝐼</m:t>
                              </m:r>
                            </m:e>
                            <m:sub>
                              <m:r>
                                <a:rPr lang="fr-BE" b="0" i="1" dirty="0" smtClean="0">
                                  <a:latin typeface="Cambria Math"/>
                                </a:rPr>
                                <m:t>𝐵</m:t>
                              </m:r>
                            </m:sub>
                          </m:sSub>
                        </m:e>
                      </m:d>
                    </m:oMath>
                  </m:oMathPara>
                </a14:m>
                <a:endParaRPr lang="en-GB" dirty="0"/>
              </a:p>
            </p:txBody>
          </p:sp>
        </mc:Choice>
        <mc:Fallback xmlns="">
          <p:sp>
            <p:nvSpPr>
              <p:cNvPr id="98"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7029975" y="6063395"/>
                <a:ext cx="2561492" cy="478081"/>
              </a:xfrm>
              <a:prstGeom prst="roundRect">
                <a:avLst/>
              </a:prstGeom>
              <a:blipFill rotWithShape="1">
                <a:blip r:embed="rId11"/>
                <a:stretch>
                  <a:fillRect/>
                </a:stretch>
              </a:blipFill>
            </p:spPr>
            <p:txBody>
              <a:bodyPr/>
              <a:lstStyle/>
              <a:p>
                <a:r>
                  <a:rPr lang="fr-BE">
                    <a:noFill/>
                  </a:rPr>
                  <a:t> </a:t>
                </a:r>
              </a:p>
            </p:txBody>
          </p:sp>
        </mc:Fallback>
      </mc:AlternateContent>
      <p:sp>
        <p:nvSpPr>
          <p:cNvPr id="99" name="Rectangle : coins arrondis 4">
            <a:extLst>
              <a:ext uri="{FF2B5EF4-FFF2-40B4-BE49-F238E27FC236}">
                <a16:creationId xmlns:a16="http://schemas.microsoft.com/office/drawing/2014/main" id="{184E218C-70F3-48ED-97E5-62A195CE0E92}"/>
              </a:ext>
            </a:extLst>
          </p:cNvPr>
          <p:cNvSpPr/>
          <p:nvPr/>
        </p:nvSpPr>
        <p:spPr>
          <a:xfrm>
            <a:off x="6189899" y="6063396"/>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C20</a:t>
            </a:r>
          </a:p>
        </p:txBody>
      </p:sp>
      <p:sp>
        <p:nvSpPr>
          <p:cNvPr id="100" name="Rectangle : coins arrondis 4">
            <a:extLst>
              <a:ext uri="{FF2B5EF4-FFF2-40B4-BE49-F238E27FC236}">
                <a16:creationId xmlns:a16="http://schemas.microsoft.com/office/drawing/2014/main" id="{184E218C-70F3-48ED-97E5-62A195CE0E92}"/>
              </a:ext>
            </a:extLst>
          </p:cNvPr>
          <p:cNvSpPr/>
          <p:nvPr/>
        </p:nvSpPr>
        <p:spPr>
          <a:xfrm>
            <a:off x="9956754" y="6063394"/>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err="1"/>
              <a:t>Xfactors</a:t>
            </a:r>
            <a:endParaRPr lang="en-GB" dirty="0"/>
          </a:p>
        </p:txBody>
      </p:sp>
      <p:cxnSp>
        <p:nvCxnSpPr>
          <p:cNvPr id="101" name="Connecteur droit avec flèche 6">
            <a:extLst>
              <a:ext uri="{FF2B5EF4-FFF2-40B4-BE49-F238E27FC236}">
                <a16:creationId xmlns:a16="http://schemas.microsoft.com/office/drawing/2014/main" id="{03D8E2B2-D0FD-4071-9259-9B9A7979F8A0}"/>
              </a:ext>
            </a:extLst>
          </p:cNvPr>
          <p:cNvCxnSpPr>
            <a:cxnSpLocks/>
          </p:cNvCxnSpPr>
          <p:nvPr/>
        </p:nvCxnSpPr>
        <p:spPr>
          <a:xfrm flipH="1" flipV="1">
            <a:off x="9561223" y="6302436"/>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Rectangle : coins arrondis 3">
                <a:extLst>
                  <a:ext uri="{FF2B5EF4-FFF2-40B4-BE49-F238E27FC236}">
                    <a16:creationId xmlns:a16="http://schemas.microsoft.com/office/drawing/2014/main" id="{EEE27906-EA10-41B5-84A8-1E31C9E453E4}"/>
                  </a:ext>
                </a:extLst>
              </p:cNvPr>
              <p:cNvSpPr/>
              <p:nvPr/>
            </p:nvSpPr>
            <p:spPr>
              <a:xfrm>
                <a:off x="931987" y="2301197"/>
                <a:ext cx="2561492" cy="4780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BE" i="1" dirty="0" smtClean="0">
                              <a:latin typeface="Cambria Math" panose="02040503050406030204" pitchFamily="18" charset="0"/>
                            </a:rPr>
                          </m:ctrlPr>
                        </m:sSubPr>
                        <m:e>
                          <m:sSub>
                            <m:sSubPr>
                              <m:ctrlPr>
                                <a:rPr lang="fr-BE" i="1" dirty="0">
                                  <a:latin typeface="Cambria Math" panose="02040503050406030204" pitchFamily="18" charset="0"/>
                                </a:rPr>
                              </m:ctrlPr>
                            </m:sSubPr>
                            <m:e>
                              <m:r>
                                <a:rPr lang="fr-BE" b="0" i="1" dirty="0">
                                  <a:latin typeface="Cambria Math" panose="02040503050406030204" pitchFamily="18" charset="0"/>
                                </a:rPr>
                                <m:t>𝑇</m:t>
                              </m:r>
                            </m:e>
                            <m:sub>
                              <m:r>
                                <a:rPr lang="fr-BE" b="0" i="1" dirty="0">
                                  <a:latin typeface="Cambria Math" panose="02040503050406030204" pitchFamily="18" charset="0"/>
                                </a:rPr>
                                <m:t>0</m:t>
                              </m:r>
                            </m:sub>
                          </m:sSub>
                          <m:r>
                            <a:rPr lang="fr-BE" b="0" i="1" dirty="0" smtClean="0">
                              <a:latin typeface="Cambria Math"/>
                            </a:rPr>
                            <m:t>=</m:t>
                          </m:r>
                          <m:r>
                            <a:rPr lang="fr-BE" b="0" i="1" dirty="0" smtClean="0">
                              <a:latin typeface="Cambria Math"/>
                            </a:rPr>
                            <m:t>𝑓</m:t>
                          </m:r>
                          <m:r>
                            <a:rPr lang="fr-BE" b="0" i="1" dirty="0" smtClean="0">
                              <a:latin typeface="Cambria Math"/>
                            </a:rPr>
                            <m:t>(</m:t>
                          </m:r>
                          <m:r>
                            <a:rPr lang="fr-BE" b="0" i="1" dirty="0" smtClean="0">
                              <a:latin typeface="Cambria Math"/>
                            </a:rPr>
                            <m:t>𝑌</m:t>
                          </m:r>
                        </m:e>
                        <m:sub>
                          <m:r>
                            <a:rPr lang="fr-BE" b="0" i="1" dirty="0" smtClean="0">
                              <a:latin typeface="Cambria Math"/>
                            </a:rPr>
                            <m:t>𝐶</m:t>
                          </m:r>
                        </m:sub>
                      </m:sSub>
                      <m:r>
                        <a:rPr lang="fr-BE" b="0" i="1" dirty="0" smtClean="0">
                          <a:latin typeface="Cambria Math"/>
                        </a:rPr>
                        <m:t>)</m:t>
                      </m:r>
                    </m:oMath>
                  </m:oMathPara>
                </a14:m>
                <a:endParaRPr lang="en-GB" dirty="0"/>
              </a:p>
            </p:txBody>
          </p:sp>
        </mc:Choice>
        <mc:Fallback xmlns="">
          <p:sp>
            <p:nvSpPr>
              <p:cNvPr id="53" name="Rectangle : coins arrondis 3">
                <a:extLst>
                  <a:ext uri="{FF2B5EF4-FFF2-40B4-BE49-F238E27FC236}">
                    <a16:creationId xmlns="" xmlns:a16="http://schemas.microsoft.com/office/drawing/2014/main" xmlns:a14="http://schemas.microsoft.com/office/drawing/2010/main" id="{EEE27906-EA10-41B5-84A8-1E31C9E453E4}"/>
                  </a:ext>
                </a:extLst>
              </p:cNvPr>
              <p:cNvSpPr>
                <a:spLocks noRot="1" noChangeAspect="1" noMove="1" noResize="1" noEditPoints="1" noAdjustHandles="1" noChangeArrowheads="1" noChangeShapeType="1" noTextEdit="1"/>
              </p:cNvSpPr>
              <p:nvPr/>
            </p:nvSpPr>
            <p:spPr>
              <a:xfrm>
                <a:off x="931987" y="2301197"/>
                <a:ext cx="2561492" cy="478081"/>
              </a:xfrm>
              <a:prstGeom prst="roundRect">
                <a:avLst/>
              </a:prstGeom>
              <a:blipFill rotWithShape="1">
                <a:blip r:embed="rId12"/>
                <a:stretch>
                  <a:fillRect/>
                </a:stretch>
              </a:blipFill>
            </p:spPr>
            <p:txBody>
              <a:bodyPr/>
              <a:lstStyle/>
              <a:p>
                <a:r>
                  <a:rPr lang="fr-BE">
                    <a:noFill/>
                  </a:rPr>
                  <a:t> </a:t>
                </a:r>
              </a:p>
            </p:txBody>
          </p:sp>
        </mc:Fallback>
      </mc:AlternateContent>
      <p:sp>
        <p:nvSpPr>
          <p:cNvPr id="54" name="Rectangle : coins arrondis 4">
            <a:extLst>
              <a:ext uri="{FF2B5EF4-FFF2-40B4-BE49-F238E27FC236}">
                <a16:creationId xmlns:a16="http://schemas.microsoft.com/office/drawing/2014/main" id="{184E218C-70F3-48ED-97E5-62A195CE0E92}"/>
              </a:ext>
            </a:extLst>
          </p:cNvPr>
          <p:cNvSpPr/>
          <p:nvPr/>
        </p:nvSpPr>
        <p:spPr>
          <a:xfrm>
            <a:off x="3858766" y="2301198"/>
            <a:ext cx="1492577" cy="4780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BE" dirty="0"/>
              <a:t>2 x 12 </a:t>
            </a:r>
            <a:r>
              <a:rPr lang="fr-BE" dirty="0" err="1"/>
              <a:t>filter</a:t>
            </a:r>
            <a:endParaRPr lang="en-GB" dirty="0"/>
          </a:p>
        </p:txBody>
      </p:sp>
      <p:cxnSp>
        <p:nvCxnSpPr>
          <p:cNvPr id="55" name="Connecteur droit avec flèche 6">
            <a:extLst>
              <a:ext uri="{FF2B5EF4-FFF2-40B4-BE49-F238E27FC236}">
                <a16:creationId xmlns:a16="http://schemas.microsoft.com/office/drawing/2014/main" id="{03D8E2B2-D0FD-4071-9259-9B9A7979F8A0}"/>
              </a:ext>
            </a:extLst>
          </p:cNvPr>
          <p:cNvCxnSpPr>
            <a:cxnSpLocks/>
            <a:stCxn id="54" idx="1"/>
            <a:endCxn id="53" idx="3"/>
          </p:cNvCxnSpPr>
          <p:nvPr/>
        </p:nvCxnSpPr>
        <p:spPr>
          <a:xfrm flipH="1" flipV="1">
            <a:off x="3493479" y="2540238"/>
            <a:ext cx="365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 coins arrondis 4">
            <a:extLst>
              <a:ext uri="{FF2B5EF4-FFF2-40B4-BE49-F238E27FC236}">
                <a16:creationId xmlns:a16="http://schemas.microsoft.com/office/drawing/2014/main" id="{184E218C-70F3-48ED-97E5-62A195CE0E92}"/>
              </a:ext>
            </a:extLst>
          </p:cNvPr>
          <p:cNvSpPr/>
          <p:nvPr/>
        </p:nvSpPr>
        <p:spPr>
          <a:xfrm>
            <a:off x="91910" y="2301198"/>
            <a:ext cx="840075" cy="478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400" dirty="0"/>
              <a:t>C2</a:t>
            </a:r>
          </a:p>
        </p:txBody>
      </p:sp>
    </p:spTree>
    <p:extLst>
      <p:ext uri="{BB962C8B-B14F-4D97-AF65-F5344CB8AC3E}">
        <p14:creationId xmlns:p14="http://schemas.microsoft.com/office/powerpoint/2010/main" val="2839852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1420</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Thème Office</vt:lpstr>
      <vt:lpstr>X11 Decomposition</vt:lpstr>
      <vt:lpstr>Description of the algorithm</vt:lpstr>
      <vt:lpstr>Step B (Initial decomposition, monthly series)</vt:lpstr>
      <vt:lpstr>X11 Filters</vt:lpstr>
      <vt:lpstr>X11 Filters (cont.)</vt:lpstr>
      <vt:lpstr>X11 filters</vt:lpstr>
      <vt:lpstr>Henderson filters</vt:lpstr>
      <vt:lpstr>X11 filters</vt:lpstr>
      <vt:lpstr>Step C (monthly series)</vt:lpstr>
      <vt:lpstr>Step D (final step, monthly series)</vt:lpstr>
      <vt:lpstr>X11 Diagnostics: M-Statistics (from C. Hood consulting)</vt:lpstr>
      <vt:lpstr>M-statistics (cont’)</vt:lpstr>
      <vt:lpstr>M-statistics (cont’)</vt:lpstr>
      <vt:lpstr>M-statistics (cont’)</vt:lpstr>
      <vt:lpstr>M-statistics (cont’)</vt:lpstr>
      <vt:lpstr>To go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X11 Decomposition</dc:title>
  <dc:creator>Jean Palate</dc:creator>
  <cp:lastModifiedBy>Palate Jean</cp:lastModifiedBy>
  <cp:revision>52</cp:revision>
  <dcterms:created xsi:type="dcterms:W3CDTF">2017-09-18T06:15:06Z</dcterms:created>
  <dcterms:modified xsi:type="dcterms:W3CDTF">2019-09-09T10:56:36Z</dcterms:modified>
</cp:coreProperties>
</file>