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65" r:id="rId5"/>
    <p:sldId id="272" r:id="rId6"/>
    <p:sldId id="271" r:id="rId7"/>
    <p:sldId id="257" r:id="rId8"/>
    <p:sldId id="260" r:id="rId9"/>
    <p:sldId id="259" r:id="rId10"/>
    <p:sldId id="261" r:id="rId11"/>
    <p:sldId id="274" r:id="rId12"/>
    <p:sldId id="273" r:id="rId13"/>
    <p:sldId id="267" r:id="rId14"/>
    <p:sldId id="262" r:id="rId15"/>
    <p:sldId id="263" r:id="rId16"/>
    <p:sldId id="264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09-09-19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SEATS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ESTP Training. 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619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04724"/>
              </p:ext>
            </p:extLst>
          </p:nvPr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7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Seats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r>
              <a:rPr lang="fr-BE" dirty="0"/>
              <a:t>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Impact of the parameters </a:t>
            </a:r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 (only in case of AR polynomials)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624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(MA) models)</a:t>
            </a:r>
          </a:p>
          <a:p>
            <a:pPr lvl="1"/>
            <a:r>
              <a:rPr lang="en-GB" dirty="0"/>
              <a:t>Best solution: change yourself the model in </a:t>
            </a:r>
            <a:r>
              <a:rPr lang="en-GB" dirty="0" err="1"/>
              <a:t>Tramo</a:t>
            </a:r>
            <a:endParaRPr lang="en-GB" dirty="0"/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</a:t>
            </a:r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50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solution, fastest</a:t>
            </a:r>
          </a:p>
          <a:p>
            <a:pPr lvl="1"/>
            <a:r>
              <a:rPr lang="en-GB" dirty="0" err="1"/>
              <a:t>Kalman</a:t>
            </a:r>
            <a:r>
              <a:rPr lang="en-GB" dirty="0"/>
              <a:t> smoother: more stable, exact SD</a:t>
            </a:r>
          </a:p>
          <a:p>
            <a:pPr lvl="1"/>
            <a:r>
              <a:rPr lang="en-GB" dirty="0"/>
              <a:t>[Matrix computation]</a:t>
            </a:r>
          </a:p>
          <a:p>
            <a:r>
              <a:rPr lang="en-GB" dirty="0"/>
              <a:t>Exception:</a:t>
            </a:r>
          </a:p>
          <a:p>
            <a:pPr lvl="1"/>
            <a:r>
              <a:rPr lang="en-GB" dirty="0"/>
              <a:t>Burman and Matrix computations are unstable if quasi-unit roots in MA →Fix MA unit roots boundary</a:t>
            </a:r>
          </a:p>
          <a:p>
            <a:pPr lvl="1"/>
            <a:r>
              <a:rPr lang="en-GB" dirty="0"/>
              <a:t>No such problem with the </a:t>
            </a:r>
            <a:r>
              <a:rPr lang="en-GB" dirty="0" err="1"/>
              <a:t>Kalman</a:t>
            </a:r>
            <a:r>
              <a:rPr lang="en-GB" dirty="0"/>
              <a:t> smoother</a:t>
            </a:r>
          </a:p>
          <a:p>
            <a:pPr lvl="1"/>
            <a:endParaRPr lang="en-GB" dirty="0"/>
          </a:p>
          <a:p>
            <a:r>
              <a:rPr lang="en-GB" dirty="0"/>
              <a:t>Unit roots in MA →fixed seasonal or linear trend (?)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902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262188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18357"/>
            <a:ext cx="46386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27" y="1772816"/>
            <a:ext cx="381952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1032" y="14034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i="1" dirty="0"/>
              <a:t>II. </a:t>
            </a:r>
            <a:r>
              <a:rPr lang="fr-BE" sz="1600" i="1" dirty="0" err="1"/>
              <a:t>Epsphi</a:t>
            </a:r>
            <a:r>
              <a:rPr lang="fr-BE" sz="1600" i="1" dirty="0"/>
              <a:t>=2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397980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i="1" dirty="0"/>
              <a:t>I. </a:t>
            </a:r>
            <a:r>
              <a:rPr lang="fr-BE" sz="1600" i="1" dirty="0" err="1"/>
              <a:t>Epsphi</a:t>
            </a:r>
            <a:r>
              <a:rPr lang="fr-BE" sz="1600" i="1" dirty="0"/>
              <a:t>=.01</a:t>
            </a:r>
          </a:p>
        </p:txBody>
      </p:sp>
    </p:spTree>
    <p:extLst>
      <p:ext uri="{BB962C8B-B14F-4D97-AF65-F5344CB8AC3E}">
        <p14:creationId xmlns:p14="http://schemas.microsoft.com/office/powerpoint/2010/main" val="234058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04414"/>
              </p:ext>
            </p:extLst>
          </p:nvPr>
        </p:nvGraphicFramePr>
        <p:xfrm>
          <a:off x="539552" y="620688"/>
          <a:ext cx="7704856" cy="5156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Epsphi</a:t>
                      </a:r>
                      <a:r>
                        <a:rPr lang="fr-BE" dirty="0"/>
                        <a:t>=.01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Epsphi</a:t>
                      </a:r>
                      <a:r>
                        <a:rPr lang="fr-BE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18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18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71" y="3442668"/>
            <a:ext cx="3518280" cy="221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2668"/>
            <a:ext cx="3552825" cy="227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2776"/>
            <a:ext cx="3672409" cy="17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412776"/>
            <a:ext cx="3528392" cy="17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72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specific</a:t>
            </a:r>
            <a:r>
              <a:rPr lang="fr-BE" dirty="0"/>
              <a:t>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SA/S “smoothness”</a:t>
            </a:r>
          </a:p>
          <a:p>
            <a:pPr lvl="1"/>
            <a:r>
              <a:rPr lang="en-GB" sz="2400" dirty="0"/>
              <a:t>Size of  s</a:t>
            </a:r>
            <a:r>
              <a:rPr lang="en-GB" sz="2000" dirty="0"/>
              <a:t>easonal innovation (SD &lt; 0.75)</a:t>
            </a:r>
          </a:p>
          <a:p>
            <a:pPr lvl="1"/>
            <a:r>
              <a:rPr lang="en-GB" sz="2400" dirty="0"/>
              <a:t>Significant seasonality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 </a:t>
            </a:r>
          </a:p>
          <a:p>
            <a:pPr lvl="2"/>
            <a:r>
              <a:rPr lang="en-GB" sz="2000" dirty="0"/>
              <a:t>Auto-correlations of SA, I !!</a:t>
            </a:r>
          </a:p>
          <a:p>
            <a:pPr lvl="1"/>
            <a:r>
              <a:rPr lang="en-GB" sz="2400" dirty="0"/>
              <a:t>Revision analysis</a:t>
            </a:r>
          </a:p>
          <a:p>
            <a:pPr lvl="1"/>
            <a:r>
              <a:rPr lang="en-GB" sz="2400" dirty="0"/>
              <a:t>Problems if </a:t>
            </a:r>
          </a:p>
          <a:p>
            <a:pPr lvl="2"/>
            <a:r>
              <a:rPr lang="en-GB" sz="2000" dirty="0"/>
              <a:t>Fixed model/parameters</a:t>
            </a:r>
          </a:p>
          <a:p>
            <a:pPr lvl="2"/>
            <a:r>
              <a:rPr lang="en-GB" sz="2000" dirty="0"/>
              <a:t>Very “</a:t>
            </a:r>
            <a:r>
              <a:rPr lang="en-GB" sz="2000"/>
              <a:t>bad” series</a:t>
            </a:r>
            <a:endParaRPr lang="en-GB" sz="20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2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 go </a:t>
            </a:r>
            <a:r>
              <a:rPr lang="fr-BE" dirty="0" err="1"/>
              <a:t>further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See</a:t>
            </a:r>
            <a:r>
              <a:rPr lang="fr-BE" dirty="0"/>
              <a:t>: </a:t>
            </a:r>
          </a:p>
          <a:p>
            <a:pPr marL="400050" lvl="1" indent="0">
              <a:buNone/>
            </a:pPr>
            <a:r>
              <a:rPr lang="en-GB" sz="1600" dirty="0"/>
              <a:t>“SEASONAL ADJUSTMENT AND SIGNAL EXTRACTION IN ECONOMIC TIME SERIES”, </a:t>
            </a:r>
          </a:p>
          <a:p>
            <a:pPr marL="400050" lvl="1" indent="0">
              <a:buNone/>
            </a:pPr>
            <a:r>
              <a:rPr lang="en-GB" sz="1600" dirty="0"/>
              <a:t>by R. Gomez and A. </a:t>
            </a:r>
            <a:r>
              <a:rPr lang="en-GB" sz="1600" dirty="0" err="1"/>
              <a:t>Maravall</a:t>
            </a:r>
            <a:endParaRPr lang="fr-BE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26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647148" y="24013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887657" y="4200972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57" y="4200972"/>
                <a:ext cx="478336" cy="381066"/>
              </a:xfrm>
              <a:prstGeom prst="rect">
                <a:avLst/>
              </a:prstGeom>
              <a:blipFill>
                <a:blip r:embed="rId6"/>
                <a:stretch>
                  <a:fillRect t="-7937" r="-1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F2D92B4D-0CE8-4E1D-A9AC-00D34BE25DF8}"/>
              </a:ext>
            </a:extLst>
          </p:cNvPr>
          <p:cNvSpPr/>
          <p:nvPr/>
        </p:nvSpPr>
        <p:spPr>
          <a:xfrm>
            <a:off x="1732276" y="4060210"/>
            <a:ext cx="768000" cy="661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647148" y="24013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6A8D5876-FF5B-437D-A377-EF5DA663A1A3}"/>
              </a:ext>
            </a:extLst>
          </p:cNvPr>
          <p:cNvSpPr/>
          <p:nvPr/>
        </p:nvSpPr>
        <p:spPr>
          <a:xfrm>
            <a:off x="1694089" y="4117273"/>
            <a:ext cx="768000" cy="661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2956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707168"/>
            <a:ext cx="7567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(Pseudo-)</a:t>
            </a:r>
            <a:r>
              <a:rPr lang="fr-BE" sz="2400" dirty="0" err="1"/>
              <a:t>spectrum</a:t>
            </a:r>
            <a:r>
              <a:rPr lang="fr-BE" sz="2400" dirty="0"/>
              <a:t> </a:t>
            </a:r>
            <a:r>
              <a:rPr lang="fr-BE" sz="2000" i="1" dirty="0"/>
              <a:t>≡ </a:t>
            </a:r>
            <a:r>
              <a:rPr lang="fr-BE" sz="2000" i="1" dirty="0" err="1"/>
              <a:t>another</a:t>
            </a:r>
            <a:r>
              <a:rPr lang="fr-BE" sz="2000" i="1" dirty="0"/>
              <a:t> </a:t>
            </a:r>
            <a:r>
              <a:rPr lang="fr-BE" sz="2000" i="1" dirty="0" err="1"/>
              <a:t>way</a:t>
            </a:r>
            <a:r>
              <a:rPr lang="fr-BE" sz="2000" i="1" dirty="0"/>
              <a:t> of </a:t>
            </a:r>
            <a:r>
              <a:rPr lang="fr-BE" sz="2000" i="1" dirty="0" err="1"/>
              <a:t>representing</a:t>
            </a:r>
            <a:r>
              <a:rPr lang="fr-BE" sz="2000" i="1" dirty="0"/>
              <a:t> an ARIMA model</a:t>
            </a:r>
            <a:endParaRPr lang="fr-BE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Seasonal-</a:t>
            </a:r>
            <a:r>
              <a:rPr lang="fr-BE" dirty="0" err="1"/>
              <a:t>frequencies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912989" y="177693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Low-frequencies</a:t>
            </a:r>
            <a:r>
              <a:rPr lang="fr-BE" dirty="0"/>
              <a:t> (trend)</a:t>
            </a: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2029113" y="2423270"/>
            <a:ext cx="1288383" cy="1005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4608004" y="2142148"/>
            <a:ext cx="0" cy="99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608004" y="2142148"/>
            <a:ext cx="972108" cy="99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3635896" y="2142148"/>
            <a:ext cx="972108" cy="926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20072" y="4269401"/>
            <a:ext cx="1440160" cy="527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48691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TD </a:t>
            </a:r>
            <a:r>
              <a:rPr lang="fr-BE" dirty="0" err="1"/>
              <a:t>frequency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116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475656" y="2066541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2247386" y="1881875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7" y="4024616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062024" y="5659980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Left Arrow 10"/>
          <p:cNvSpPr/>
          <p:nvPr/>
        </p:nvSpPr>
        <p:spPr>
          <a:xfrm>
            <a:off x="3723990" y="5659980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4445890" y="5558430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77" y="2251207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7812360" y="3933056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6012160" y="342900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6356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components model. Spectral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4362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6707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5189380" y="5721346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380" y="5721346"/>
                <a:ext cx="955949" cy="70696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628001" y="4681993"/>
            <a:ext cx="566537" cy="1512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16200000" flipH="1">
            <a:off x="5384086" y="5438076"/>
            <a:ext cx="56653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653579" y="5721346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79" y="5721346"/>
                <a:ext cx="1003212" cy="70696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6485772" y="5721344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</m:e>
                      </m:d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772" y="5721344"/>
                <a:ext cx="1763486" cy="706969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stCxn id="14" idx="4"/>
            <a:endCxn id="24" idx="0"/>
          </p:cNvCxnSpPr>
          <p:nvPr/>
        </p:nvCxnSpPr>
        <p:spPr>
          <a:xfrm rot="16200000" flipH="1">
            <a:off x="6234167" y="4587995"/>
            <a:ext cx="566535" cy="170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decomposition</a:t>
            </a:r>
            <a:r>
              <a:rPr lang="fr-BE" dirty="0"/>
              <a:t>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BE" dirty="0"/>
                  <a:t>Factorization of the AR polynomial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13-15/09/2016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ESTP Training. Model-based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02878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622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Model-based decomposition</vt:lpstr>
      <vt:lpstr>Unobserved components model (AMB)</vt:lpstr>
      <vt:lpstr>Unobserved components model (STS)</vt:lpstr>
      <vt:lpstr>PowerPoint Presentation</vt:lpstr>
      <vt:lpstr>PowerPoint Presentation</vt:lpstr>
      <vt:lpstr>Unobserved components model. Spectral analysis</vt:lpstr>
      <vt:lpstr>SEATS decomposition</vt:lpstr>
      <vt:lpstr>SEATS in JD+</vt:lpstr>
      <vt:lpstr>SEATS decomposition (I)</vt:lpstr>
      <vt:lpstr>PowerPoint Presentation</vt:lpstr>
      <vt:lpstr>Seats decomposition (II)</vt:lpstr>
      <vt:lpstr>Non decomposable models</vt:lpstr>
      <vt:lpstr>Estimation of the components</vt:lpstr>
      <vt:lpstr>Example</vt:lpstr>
      <vt:lpstr>PowerPoint Presentation</vt:lpstr>
      <vt:lpstr>SEATS specific diagnostics</vt:lpstr>
      <vt:lpstr>To go further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Palate Jean</cp:lastModifiedBy>
  <cp:revision>57</cp:revision>
  <dcterms:created xsi:type="dcterms:W3CDTF">2016-09-06T09:59:13Z</dcterms:created>
  <dcterms:modified xsi:type="dcterms:W3CDTF">2019-09-09T09:37:49Z</dcterms:modified>
</cp:coreProperties>
</file>