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sldIdLst>
    <p:sldId id="256" r:id="rId2"/>
    <p:sldId id="268" r:id="rId3"/>
    <p:sldId id="257" r:id="rId4"/>
    <p:sldId id="260" r:id="rId5"/>
    <p:sldId id="261" r:id="rId6"/>
    <p:sldId id="264" r:id="rId7"/>
    <p:sldId id="265" r:id="rId8"/>
    <p:sldId id="266" r:id="rId9"/>
    <p:sldId id="269" r:id="rId10"/>
    <p:sldId id="259" r:id="rId11"/>
    <p:sldId id="262" r:id="rId12"/>
    <p:sldId id="270" r:id="rId13"/>
    <p:sldId id="271" r:id="rId14"/>
    <p:sldId id="274" r:id="rId15"/>
    <p:sldId id="275" r:id="rId16"/>
    <p:sldId id="276" r:id="rId17"/>
    <p:sldId id="277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857CC-53FF-4BD5-A773-30CD043860E1}" type="datetimeFigureOut">
              <a:rPr lang="fr-BE" smtClean="0"/>
              <a:t>8/09/2016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B706E-1896-4197-A04E-28F5C579B93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501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‹#›</a:t>
            </a:fld>
            <a:r>
              <a:rPr lang="en-US" dirty="0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4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DA0C-01AE-4E2F-8829-AAF8EAAF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JD+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/>
              <a:t>Pre-processing</a:t>
            </a:r>
            <a:r>
              <a:rPr lang="fr-BE" dirty="0"/>
              <a:t> </a:t>
            </a:r>
            <a:r>
              <a:rPr lang="fr-BE" dirty="0" err="1"/>
              <a:t>step</a:t>
            </a:r>
            <a:r>
              <a:rPr lang="fr-BE" dirty="0"/>
              <a:t> in </a:t>
            </a:r>
            <a:r>
              <a:rPr lang="fr-BE" dirty="0" err="1"/>
              <a:t>Tramo</a:t>
            </a:r>
            <a:r>
              <a:rPr lang="fr-BE" dirty="0"/>
              <a:t> and in </a:t>
            </a:r>
            <a:r>
              <a:rPr lang="fr-BE" dirty="0" smtClean="0"/>
              <a:t>X12/X13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1</a:t>
            </a:fld>
            <a:r>
              <a:rPr lang="en-US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1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184"/>
            <a:ext cx="8229600" cy="1143000"/>
          </a:xfrm>
        </p:spPr>
        <p:txBody>
          <a:bodyPr/>
          <a:lstStyle/>
          <a:p>
            <a:r>
              <a:rPr lang="fr-BE" dirty="0" smtClean="0"/>
              <a:t>Log-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/>
              <a:t>test (I)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7861" y="1700808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Levels</a:t>
            </a:r>
            <a:r>
              <a:rPr lang="fr-BE" dirty="0"/>
              <a:t>:</a:t>
            </a:r>
          </a:p>
          <a:p>
            <a:pPr algn="ctr"/>
            <a:r>
              <a:rPr lang="fr-BE" dirty="0" err="1"/>
              <a:t>Airline+mean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776" y="1331818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Tramo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7861" y="2708920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</a:t>
            </a:r>
          </a:p>
          <a:p>
            <a:pPr algn="ctr"/>
            <a:r>
              <a:rPr lang="fr-BE" dirty="0" err="1"/>
              <a:t>Airline+mean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3848" y="270892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 </a:t>
            </a:r>
            <a:r>
              <a:rPr lang="fr-BE" dirty="0" err="1"/>
              <a:t>SsqErr</a:t>
            </a:r>
            <a:endParaRPr lang="fr-BE" dirty="0"/>
          </a:p>
          <a:p>
            <a:pPr algn="ctr"/>
            <a:r>
              <a:rPr lang="fr-BE" dirty="0"/>
              <a:t>*correction factor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5998368" y="1506287"/>
            <a:ext cx="2664296" cy="1778697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SsqErr</a:t>
            </a:r>
            <a:r>
              <a:rPr lang="fr-BE" dirty="0"/>
              <a:t> </a:t>
            </a:r>
            <a:r>
              <a:rPr lang="fr-BE" dirty="0" err="1"/>
              <a:t>comparison</a:t>
            </a:r>
            <a:endParaRPr lang="fr-BE" dirty="0"/>
          </a:p>
          <a:p>
            <a:pPr algn="ctr"/>
            <a:r>
              <a:rPr lang="fr-BE" dirty="0"/>
              <a:t>(</a:t>
            </a:r>
            <a:r>
              <a:rPr lang="fr-BE" dirty="0" err="1"/>
              <a:t>fct</a:t>
            </a:r>
            <a:r>
              <a:rPr lang="fr-BE" dirty="0"/>
              <a:t>)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1"/>
          </p:cNvCxnSpPr>
          <p:nvPr/>
        </p:nvCxnSpPr>
        <p:spPr>
          <a:xfrm>
            <a:off x="2512037" y="1988840"/>
            <a:ext cx="3486331" cy="4067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1"/>
          </p:cNvCxnSpPr>
          <p:nvPr/>
        </p:nvCxnSpPr>
        <p:spPr>
          <a:xfrm flipV="1">
            <a:off x="5292080" y="2395636"/>
            <a:ext cx="706288" cy="601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2512037" y="2996952"/>
            <a:ext cx="6918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5363" y="4201694"/>
            <a:ext cx="23371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Levels</a:t>
            </a:r>
            <a:r>
              <a:rPr lang="fr-BE" dirty="0"/>
              <a:t>:</a:t>
            </a:r>
          </a:p>
          <a:p>
            <a:pPr algn="ctr"/>
            <a:r>
              <a:rPr lang="fr-BE" dirty="0" err="1"/>
              <a:t>Airline+mean</a:t>
            </a:r>
            <a:r>
              <a:rPr lang="fr-BE" dirty="0"/>
              <a:t>[+regs…]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364803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X13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5363" y="5209806"/>
            <a:ext cx="233710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</a:t>
            </a:r>
          </a:p>
          <a:p>
            <a:pPr algn="ctr"/>
            <a:r>
              <a:rPr lang="fr-BE" dirty="0" err="1"/>
              <a:t>Airline+mean</a:t>
            </a:r>
            <a:r>
              <a:rPr lang="fr-BE" dirty="0"/>
              <a:t>[+regs…]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74279" y="520980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Logs: </a:t>
            </a:r>
            <a:r>
              <a:rPr lang="fr-BE" dirty="0" err="1"/>
              <a:t>likelihood</a:t>
            </a:r>
            <a:endParaRPr lang="fr-BE" dirty="0"/>
          </a:p>
          <a:p>
            <a:pPr algn="ctr"/>
            <a:r>
              <a:rPr lang="fr-BE" dirty="0"/>
              <a:t>+correction factor*</a:t>
            </a:r>
            <a:endParaRPr lang="en-US" dirty="0"/>
          </a:p>
        </p:txBody>
      </p:sp>
      <p:sp>
        <p:nvSpPr>
          <p:cNvPr id="37" name="Diamond 36"/>
          <p:cNvSpPr/>
          <p:nvPr/>
        </p:nvSpPr>
        <p:spPr>
          <a:xfrm>
            <a:off x="6038575" y="4017370"/>
            <a:ext cx="2664296" cy="1778697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AICC </a:t>
            </a:r>
            <a:r>
              <a:rPr lang="fr-BE" dirty="0" err="1"/>
              <a:t>comparison</a:t>
            </a:r>
            <a:endParaRPr lang="fr-BE" dirty="0"/>
          </a:p>
        </p:txBody>
      </p:sp>
      <p:cxnSp>
        <p:nvCxnSpPr>
          <p:cNvPr id="38" name="Elbow Connector 37"/>
          <p:cNvCxnSpPr>
            <a:stCxn id="33" idx="3"/>
            <a:endCxn id="37" idx="1"/>
          </p:cNvCxnSpPr>
          <p:nvPr/>
        </p:nvCxnSpPr>
        <p:spPr>
          <a:xfrm>
            <a:off x="2682468" y="4489726"/>
            <a:ext cx="3356107" cy="4169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6" idx="3"/>
            <a:endCxn id="37" idx="1"/>
          </p:cNvCxnSpPr>
          <p:nvPr/>
        </p:nvCxnSpPr>
        <p:spPr>
          <a:xfrm flipV="1">
            <a:off x="5462511" y="4906719"/>
            <a:ext cx="576064" cy="5911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2682468" y="5497838"/>
            <a:ext cx="6918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68468" y="3423995"/>
                <a:ext cx="234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𝑆𝑠𝑞𝐸𝑟𝑟</m:t>
                      </m:r>
                      <m:r>
                        <a:rPr lang="fr-BE" b="0" i="1" smtClean="0">
                          <a:latin typeface="Cambria Math"/>
                        </a:rPr>
                        <m:t> ∝</m:t>
                      </m:r>
                      <m:r>
                        <a:rPr lang="fr-BE" b="0" i="1" smtClean="0">
                          <a:latin typeface="Cambria Math"/>
                          <a:ea typeface="Cambria Math"/>
                        </a:rPr>
                        <m:t>𝑙𝑖𝑘𝑒𝑙𝑖h𝑜𝑜𝑑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68" y="3423995"/>
                <a:ext cx="234827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07126" y="5796067"/>
                <a:ext cx="5320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/>
                        </a:rPr>
                        <m:t>𝐴𝐼𝐶𝐶</m:t>
                      </m:r>
                      <m:r>
                        <a:rPr lang="fr-BE" b="0" i="1" smtClean="0">
                          <a:latin typeface="Cambria Math"/>
                        </a:rPr>
                        <m:t>=−2∙</m:t>
                      </m:r>
                      <m:d>
                        <m:dPr>
                          <m:ctrlPr>
                            <a:rPr lang="fr-BE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𝑙𝑜𝑔𝑙𝑖𝑘𝑒𝑙𝑖h𝑜𝑜𝑑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𝑛𝑝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/(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𝑛𝑝</m:t>
                          </m:r>
                          <m:r>
                            <a:rPr lang="fr-BE" b="0" i="1" smtClean="0">
                              <a:latin typeface="Cambria Math"/>
                              <a:ea typeface="Cambria Math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26" y="5796067"/>
                <a:ext cx="5320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ESTP Training. JD+ Preprocessing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10</a:t>
            </a:fld>
            <a:r>
              <a:rPr lang="en-US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8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Log-</a:t>
            </a:r>
            <a:r>
              <a:rPr lang="fr-BE" dirty="0" err="1"/>
              <a:t>level</a:t>
            </a:r>
            <a:r>
              <a:rPr lang="fr-BE" dirty="0"/>
              <a:t> test (II)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fr-BE" dirty="0"/>
                  <a:t>Tramo</a:t>
                </a:r>
              </a:p>
              <a:p>
                <a:pPr lvl="1"/>
                <a:r>
                  <a:rPr lang="fr-BE" dirty="0" err="1"/>
                  <a:t>Levels</a:t>
                </a:r>
                <a:r>
                  <a:rPr lang="fr-BE" dirty="0"/>
                  <a:t>: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𝑆𝑠𝑙𝑒𝑣𝑒𝑙𝑠</m:t>
                    </m:r>
                  </m:oMath>
                </a14:m>
                <a:r>
                  <a:rPr lang="en-US" dirty="0"/>
                  <a:t> =7.736395  </a:t>
                </a:r>
                <a:endParaRPr lang="fr-BE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Logs</a:t>
                </a:r>
                <a:r>
                  <a:rPr lang="fr-BE" dirty="0"/>
                  <a:t>: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𝑆𝑠𝑙𝑜𝑔𝑠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𝑔𝑚𝑒𝑎𝑛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𝑙𝑒𝑣𝑒𝑙𝑠</m:t>
                            </m:r>
                          </m:e>
                        </m:d>
                      </m:e>
                      <m:sup>
                        <m:r>
                          <a:rPr lang="fr-BE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7.768457  </a:t>
                </a:r>
                <a:endParaRPr lang="fr-BE" dirty="0"/>
              </a:p>
              <a:p>
                <a:pPr lvl="1"/>
                <a14:m>
                  <m:oMath xmlns:m="http://schemas.openxmlformats.org/officeDocument/2006/math">
                    <m:r>
                      <a:rPr lang="fr-BE" sz="2600" b="0" i="1" dirty="0" smtClean="0">
                        <a:latin typeface="Cambria Math"/>
                      </a:rPr>
                      <m:t>𝑙𝑜𝑔𝑠</m:t>
                    </m:r>
                    <m:r>
                      <a:rPr lang="fr-BE" sz="2600" b="0" i="1" dirty="0" smtClean="0">
                        <a:latin typeface="Cambria Math"/>
                      </a:rPr>
                      <m:t>−</m:t>
                    </m:r>
                    <m:r>
                      <a:rPr lang="fr-BE" sz="2600" b="0" i="1" dirty="0" smtClean="0">
                        <a:latin typeface="Cambria Math"/>
                      </a:rPr>
                      <m:t>𝑙𝑒𝑣𝑒𝑙𝑠</m:t>
                    </m:r>
                    <m:r>
                      <a:rPr lang="fr-BE" sz="2600" b="0" i="1" dirty="0" smtClean="0">
                        <a:latin typeface="Cambria Math"/>
                      </a:rPr>
                      <m:t>=−0.03206&gt;</m:t>
                    </m:r>
                    <m:func>
                      <m:funcPr>
                        <m:ctrlPr>
                          <a:rPr lang="fr-BE" sz="26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sz="26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BE" sz="26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BE" sz="2600" b="0" i="1" dirty="0" smtClean="0">
                                <a:latin typeface="Cambria Math"/>
                              </a:rPr>
                              <m:t>.95</m:t>
                            </m:r>
                          </m:e>
                        </m:d>
                      </m:e>
                    </m:func>
                    <m:r>
                      <a:rPr lang="fr-BE" sz="2600" b="0" i="1" dirty="0" smtClean="0">
                        <a:latin typeface="Cambria Math"/>
                      </a:rPr>
                      <m:t>=−0.05129</m:t>
                    </m:r>
                  </m:oMath>
                </a14:m>
                <a:endParaRPr lang="fr-BE" sz="2600" dirty="0"/>
              </a:p>
              <a:p>
                <a:pPr lvl="1"/>
                <a:endParaRPr lang="fr-BE" dirty="0"/>
              </a:p>
              <a:p>
                <a:r>
                  <a:rPr lang="fr-BE" dirty="0"/>
                  <a:t>X13</a:t>
                </a:r>
              </a:p>
              <a:p>
                <a:pPr lvl="1"/>
                <a:r>
                  <a:rPr lang="fr-BE" dirty="0" err="1">
                    <a:solidFill>
                      <a:srgbClr val="FF0000"/>
                    </a:solidFill>
                  </a:rPr>
                  <a:t>Levels</a:t>
                </a:r>
                <a:r>
                  <a:rPr lang="fr-BE" dirty="0"/>
                  <a:t>: </a:t>
                </a:r>
                <a:r>
                  <a:rPr lang="fr-BE" dirty="0" err="1"/>
                  <a:t>lp</a:t>
                </a:r>
                <a:r>
                  <a:rPr lang="fr-BE" dirty="0"/>
                  <a:t> + td +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:r>
                  <a:rPr lang="en-US" dirty="0" err="1"/>
                  <a:t>Loglikelihood</a:t>
                </a:r>
                <a:r>
                  <a:rPr lang="en-US" dirty="0"/>
                  <a:t> = -463.920346919396 </a:t>
                </a:r>
              </a:p>
              <a:p>
                <a:pPr lvl="2"/>
                <a:r>
                  <a:rPr lang="fr-BE" dirty="0"/>
                  <a:t>AICC=</a:t>
                </a:r>
                <a:r>
                  <a:rPr lang="en-US" dirty="0"/>
                  <a:t> 938.1264081245064</a:t>
                </a:r>
              </a:p>
              <a:p>
                <a:pPr lvl="1"/>
                <a:r>
                  <a:rPr lang="en-US" dirty="0"/>
                  <a:t>Logs </a:t>
                </a:r>
                <a:r>
                  <a:rPr lang="fr-BE" dirty="0"/>
                  <a:t>(+</a:t>
                </a:r>
                <a:r>
                  <a:rPr lang="fr-BE" dirty="0" err="1"/>
                  <a:t>lp</a:t>
                </a:r>
                <a:r>
                  <a:rPr lang="fr-BE" dirty="0"/>
                  <a:t> </a:t>
                </a:r>
                <a:r>
                  <a:rPr lang="fr-BE" dirty="0" err="1"/>
                  <a:t>adjust</a:t>
                </a:r>
                <a:r>
                  <a:rPr lang="fr-BE" dirty="0"/>
                  <a:t>) : td + </a:t>
                </a:r>
                <a:r>
                  <a:rPr lang="fr-BE" dirty="0" err="1"/>
                  <a:t>mean</a:t>
                </a:r>
                <a:r>
                  <a:rPr lang="fr-BE" dirty="0"/>
                  <a:t> + </a:t>
                </a:r>
                <a:r>
                  <a:rPr lang="fr-BE" dirty="0" err="1"/>
                  <a:t>airline</a:t>
                </a:r>
                <a:endParaRPr lang="fr-BE" dirty="0"/>
              </a:p>
              <a:p>
                <a:pPr lvl="2"/>
                <a:r>
                  <a:rPr lang="en-US" dirty="0"/>
                  <a:t>Adjusted </a:t>
                </a:r>
                <a:r>
                  <a:rPr lang="en-US" dirty="0" err="1"/>
                  <a:t>loglikelihood</a:t>
                </a:r>
                <a:r>
                  <a:rPr lang="en-US" dirty="0"/>
                  <a:t> = -469.5936870686463 </a:t>
                </a:r>
              </a:p>
              <a:p>
                <a:pPr lvl="2"/>
                <a:r>
                  <a:rPr lang="en-US" dirty="0"/>
                  <a:t>AICC = 947.3769475970083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6752"/>
            <a:ext cx="2664296" cy="33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Regression</a:t>
            </a:r>
            <a:r>
              <a:rPr lang="fr-BE" dirty="0" smtClean="0"/>
              <a:t> (</a:t>
            </a:r>
            <a:r>
              <a:rPr lang="fr-BE" dirty="0" err="1" smtClean="0"/>
              <a:t>calendar</a:t>
            </a:r>
            <a:r>
              <a:rPr lang="fr-BE" dirty="0" smtClean="0"/>
              <a:t>) tests (I)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Tramo</a:t>
            </a:r>
            <a:endParaRPr lang="fr-BE" sz="2400" dirty="0"/>
          </a:p>
          <a:p>
            <a:pPr lvl="1"/>
            <a:r>
              <a:rPr lang="fr-BE" sz="2000" dirty="0" err="1"/>
              <a:t>Legacy</a:t>
            </a:r>
            <a:r>
              <a:rPr lang="fr-BE" sz="2000" dirty="0"/>
              <a:t> code:</a:t>
            </a:r>
          </a:p>
          <a:p>
            <a:pPr lvl="2"/>
            <a:r>
              <a:rPr lang="fr-BE" sz="1800" dirty="0"/>
              <a:t>T-tests on trading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  <a:r>
              <a:rPr lang="fr-BE" sz="1800" dirty="0" err="1"/>
              <a:t>leap</a:t>
            </a:r>
            <a:r>
              <a:rPr lang="fr-BE" sz="1800" dirty="0"/>
              <a:t> </a:t>
            </a:r>
            <a:r>
              <a:rPr lang="fr-BE" sz="1800" dirty="0" err="1"/>
              <a:t>year</a:t>
            </a:r>
            <a:r>
              <a:rPr lang="fr-BE" sz="1800" dirty="0"/>
              <a:t>, </a:t>
            </a:r>
            <a:r>
              <a:rPr lang="fr-BE" sz="1800" dirty="0" err="1"/>
              <a:t>Easter</a:t>
            </a:r>
            <a:r>
              <a:rPr lang="fr-BE" sz="1800" dirty="0"/>
              <a:t> variable</a:t>
            </a:r>
          </a:p>
          <a:p>
            <a:pPr lvl="1"/>
            <a:r>
              <a:rPr lang="fr-BE" sz="2000" dirty="0"/>
              <a:t>New tests:</a:t>
            </a:r>
          </a:p>
          <a:p>
            <a:pPr lvl="2"/>
            <a:r>
              <a:rPr lang="fr-BE" sz="1800" dirty="0"/>
              <a:t>F-tests on trading/</a:t>
            </a:r>
            <a:r>
              <a:rPr lang="fr-BE" sz="1800" dirty="0" err="1"/>
              <a:t>working</a:t>
            </a:r>
            <a:r>
              <a:rPr lang="fr-BE" sz="1800" dirty="0"/>
              <a:t>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</a:p>
          <a:p>
            <a:pPr lvl="2"/>
            <a:r>
              <a:rPr lang="fr-BE" sz="1800" dirty="0" smtClean="0"/>
              <a:t>T-tests </a:t>
            </a:r>
            <a:r>
              <a:rPr lang="fr-BE" sz="1800" dirty="0"/>
              <a:t>on trading </a:t>
            </a:r>
            <a:r>
              <a:rPr lang="fr-BE" sz="1800" dirty="0" err="1"/>
              <a:t>days</a:t>
            </a:r>
            <a:r>
              <a:rPr lang="fr-BE" sz="1800" dirty="0"/>
              <a:t>, </a:t>
            </a:r>
            <a:r>
              <a:rPr lang="fr-BE" sz="1800" dirty="0" err="1"/>
              <a:t>leap</a:t>
            </a:r>
            <a:r>
              <a:rPr lang="fr-BE" sz="1800" dirty="0"/>
              <a:t> </a:t>
            </a:r>
            <a:r>
              <a:rPr lang="fr-BE" sz="1800" dirty="0" err="1"/>
              <a:t>year</a:t>
            </a:r>
            <a:r>
              <a:rPr lang="fr-BE" sz="1800" dirty="0"/>
              <a:t>, </a:t>
            </a:r>
            <a:r>
              <a:rPr lang="fr-BE" sz="1800" dirty="0" err="1"/>
              <a:t>Easter</a:t>
            </a:r>
            <a:r>
              <a:rPr lang="fr-BE" sz="1800" dirty="0"/>
              <a:t> variable</a:t>
            </a:r>
          </a:p>
          <a:p>
            <a:r>
              <a:rPr lang="fr-BE" sz="2400" dirty="0" smtClean="0"/>
              <a:t>JD+</a:t>
            </a:r>
          </a:p>
          <a:p>
            <a:pPr lvl="1"/>
            <a:r>
              <a:rPr lang="fr-BE" sz="2000" dirty="0" smtClean="0"/>
              <a:t>Wald tests on trading/</a:t>
            </a:r>
            <a:r>
              <a:rPr lang="fr-BE" sz="2000" dirty="0" err="1" smtClean="0"/>
              <a:t>working</a:t>
            </a:r>
            <a:r>
              <a:rPr lang="fr-BE" sz="2000" dirty="0" smtClean="0"/>
              <a:t> </a:t>
            </a:r>
            <a:r>
              <a:rPr lang="fr-BE" sz="2000" dirty="0" err="1" smtClean="0"/>
              <a:t>days</a:t>
            </a:r>
            <a:endParaRPr lang="fr-BE" sz="2000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endParaRPr lang="fr-BE" dirty="0" smtClean="0"/>
          </a:p>
          <a:p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21778"/>
            <a:ext cx="6692147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10514" y="5589240"/>
            <a:ext cx="31683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err="1" smtClean="0"/>
              <a:t>See</a:t>
            </a:r>
            <a:r>
              <a:rPr lang="fr-BE" dirty="0" smtClean="0"/>
              <a:t> RegressionTestTD.java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0627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Regression</a:t>
            </a:r>
            <a:r>
              <a:rPr lang="fr-BE" dirty="0" smtClean="0"/>
              <a:t> (</a:t>
            </a:r>
            <a:r>
              <a:rPr lang="fr-BE" dirty="0" err="1" smtClean="0"/>
              <a:t>calendar</a:t>
            </a:r>
            <a:r>
              <a:rPr lang="fr-BE" dirty="0" smtClean="0"/>
              <a:t>) tests (II)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fr-BE" dirty="0" smtClean="0"/>
              <a:t>X12 </a:t>
            </a:r>
          </a:p>
          <a:p>
            <a:pPr lvl="1"/>
            <a:r>
              <a:rPr lang="fr-BE" sz="2400" dirty="0" smtClean="0"/>
              <a:t>AIC </a:t>
            </a:r>
            <a:r>
              <a:rPr lang="fr-BE" sz="2400" dirty="0" err="1" smtClean="0"/>
              <a:t>comparison</a:t>
            </a:r>
            <a:r>
              <a:rPr lang="fr-BE" sz="2400" dirty="0" smtClean="0"/>
              <a:t> </a:t>
            </a:r>
            <a:r>
              <a:rPr lang="fr-BE" sz="2400" dirty="0" err="1" smtClean="0"/>
              <a:t>between</a:t>
            </a:r>
            <a:r>
              <a:rPr lang="fr-BE" sz="2400" dirty="0" smtClean="0"/>
              <a:t>:</a:t>
            </a:r>
          </a:p>
          <a:p>
            <a:pPr lvl="2"/>
            <a:r>
              <a:rPr lang="fr-BE" sz="2000" dirty="0" err="1" smtClean="0"/>
              <a:t>Models</a:t>
            </a:r>
            <a:r>
              <a:rPr lang="fr-BE" sz="2000" dirty="0" smtClean="0"/>
              <a:t> </a:t>
            </a:r>
            <a:r>
              <a:rPr lang="fr-BE" sz="2000" dirty="0" err="1" smtClean="0"/>
              <a:t>with</a:t>
            </a:r>
            <a:r>
              <a:rPr lang="fr-BE" sz="2000" dirty="0" smtClean="0"/>
              <a:t> and </a:t>
            </a:r>
            <a:r>
              <a:rPr lang="fr-BE" sz="2000" dirty="0" err="1" smtClean="0"/>
              <a:t>without</a:t>
            </a:r>
            <a:r>
              <a:rPr lang="fr-BE" sz="2000" dirty="0" smtClean="0"/>
              <a:t> trading </a:t>
            </a:r>
            <a:r>
              <a:rPr lang="fr-BE" sz="2000" dirty="0" err="1" smtClean="0"/>
              <a:t>days</a:t>
            </a:r>
            <a:endParaRPr lang="fr-BE" sz="2000" dirty="0" smtClean="0"/>
          </a:p>
          <a:p>
            <a:pPr lvl="2"/>
            <a:r>
              <a:rPr lang="fr-BE" sz="2000" dirty="0" err="1" smtClean="0"/>
              <a:t>Models</a:t>
            </a:r>
            <a:r>
              <a:rPr lang="fr-BE" sz="2000" dirty="0" smtClean="0"/>
              <a:t> </a:t>
            </a:r>
            <a:r>
              <a:rPr lang="fr-BE" sz="2000" dirty="0" err="1" smtClean="0"/>
              <a:t>with</a:t>
            </a:r>
            <a:r>
              <a:rPr lang="fr-BE" sz="2000" dirty="0" smtClean="0"/>
              <a:t> </a:t>
            </a:r>
            <a:r>
              <a:rPr lang="fr-BE" sz="2000" dirty="0" err="1" smtClean="0"/>
              <a:t>different</a:t>
            </a:r>
            <a:r>
              <a:rPr lang="fr-BE" sz="2000" dirty="0" smtClean="0"/>
              <a:t> </a:t>
            </a:r>
            <a:r>
              <a:rPr lang="fr-BE" sz="2000" dirty="0" err="1" smtClean="0"/>
              <a:t>Easter</a:t>
            </a:r>
            <a:r>
              <a:rPr lang="fr-BE" sz="2000" dirty="0" smtClean="0"/>
              <a:t> variables (</a:t>
            </a:r>
            <a:r>
              <a:rPr lang="fr-BE" sz="2000" dirty="0" err="1" smtClean="0"/>
              <a:t>length</a:t>
            </a:r>
            <a:r>
              <a:rPr lang="fr-BE" sz="2000" dirty="0" smtClean="0"/>
              <a:t>=1, 8, 15)</a:t>
            </a:r>
          </a:p>
          <a:p>
            <a:pPr lvl="2"/>
            <a:r>
              <a:rPr lang="fr-BE" sz="2000" dirty="0" err="1" smtClean="0"/>
              <a:t>Models</a:t>
            </a:r>
            <a:r>
              <a:rPr lang="fr-BE" sz="2000" dirty="0" smtClean="0"/>
              <a:t> </a:t>
            </a:r>
            <a:r>
              <a:rPr lang="fr-BE" sz="2000" dirty="0" err="1" smtClean="0"/>
              <a:t>with</a:t>
            </a:r>
            <a:r>
              <a:rPr lang="fr-BE" sz="2000" dirty="0" smtClean="0"/>
              <a:t> </a:t>
            </a:r>
            <a:r>
              <a:rPr lang="fr-BE" sz="2000" dirty="0" err="1" smtClean="0"/>
              <a:t>other</a:t>
            </a:r>
            <a:r>
              <a:rPr lang="fr-BE" sz="2000" dirty="0" smtClean="0"/>
              <a:t> </a:t>
            </a:r>
            <a:r>
              <a:rPr lang="fr-BE" sz="2000" dirty="0" err="1" smtClean="0"/>
              <a:t>regression</a:t>
            </a:r>
            <a:r>
              <a:rPr lang="fr-BE" sz="2000" dirty="0" smtClean="0"/>
              <a:t> variables</a:t>
            </a:r>
            <a:endParaRPr lang="fr-BE" sz="2000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6621195" cy="2328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72200" y="4149080"/>
            <a:ext cx="252028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 err="1" smtClean="0"/>
              <a:t>See</a:t>
            </a:r>
            <a:r>
              <a:rPr lang="fr-BE" dirty="0" smtClean="0"/>
              <a:t> LikelihoodStatistics.java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786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Outliers</a:t>
            </a:r>
            <a:r>
              <a:rPr lang="fr-BE" dirty="0" smtClean="0"/>
              <a:t> </a:t>
            </a:r>
            <a:r>
              <a:rPr lang="fr-BE" dirty="0" err="1" smtClean="0"/>
              <a:t>detection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smtClean="0"/>
              <a:t>Types of </a:t>
            </a:r>
            <a:r>
              <a:rPr lang="fr-BE" dirty="0" err="1" smtClean="0"/>
              <a:t>outliers</a:t>
            </a:r>
            <a:endParaRPr lang="fr-BE" dirty="0" smtClean="0"/>
          </a:p>
          <a:p>
            <a:pPr lvl="1"/>
            <a:r>
              <a:rPr lang="fr-BE" dirty="0" smtClean="0"/>
              <a:t>AO, LS, TC, SO (SLS and IO not </a:t>
            </a:r>
            <a:r>
              <a:rPr lang="fr-BE" dirty="0" err="1" smtClean="0"/>
              <a:t>supported</a:t>
            </a:r>
            <a:r>
              <a:rPr lang="fr-BE" dirty="0" smtClean="0"/>
              <a:t>)</a:t>
            </a:r>
          </a:p>
          <a:p>
            <a:r>
              <a:rPr lang="fr-BE" dirty="0" smtClean="0"/>
              <a:t>Impact of </a:t>
            </a:r>
            <a:r>
              <a:rPr lang="fr-BE" dirty="0" err="1" smtClean="0"/>
              <a:t>outliers</a:t>
            </a:r>
            <a:r>
              <a:rPr lang="fr-BE" dirty="0" smtClean="0"/>
              <a:t> </a:t>
            </a:r>
          </a:p>
          <a:p>
            <a:pPr lvl="1"/>
            <a:r>
              <a:rPr lang="fr-BE" dirty="0" err="1" smtClean="0"/>
              <a:t>Estimated</a:t>
            </a:r>
            <a:r>
              <a:rPr lang="fr-BE" dirty="0" smtClean="0"/>
              <a:t> </a:t>
            </a:r>
            <a:r>
              <a:rPr lang="fr-BE" dirty="0" err="1" smtClean="0"/>
              <a:t>parameters</a:t>
            </a:r>
            <a:endParaRPr lang="fr-BE" dirty="0" smtClean="0"/>
          </a:p>
          <a:p>
            <a:pPr lvl="2"/>
            <a:r>
              <a:rPr lang="fr-BE" dirty="0" err="1" smtClean="0"/>
              <a:t>Forecasts</a:t>
            </a:r>
            <a:r>
              <a:rPr lang="fr-BE" dirty="0" smtClean="0"/>
              <a:t>…</a:t>
            </a:r>
          </a:p>
          <a:p>
            <a:pPr lvl="1"/>
            <a:r>
              <a:rPr lang="fr-BE" dirty="0" err="1" smtClean="0"/>
              <a:t>Specific</a:t>
            </a:r>
            <a:r>
              <a:rPr lang="fr-BE" dirty="0" smtClean="0"/>
              <a:t> SA issues</a:t>
            </a:r>
          </a:p>
          <a:p>
            <a:r>
              <a:rPr lang="fr-BE" dirty="0" smtClean="0"/>
              <a:t>Solutions</a:t>
            </a:r>
          </a:p>
          <a:p>
            <a:pPr lvl="1"/>
            <a:r>
              <a:rPr lang="fr-BE" dirty="0"/>
              <a:t>ML-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smtClean="0"/>
              <a:t>solutions </a:t>
            </a:r>
          </a:p>
          <a:p>
            <a:pPr lvl="1"/>
            <a:r>
              <a:rPr lang="fr-BE" dirty="0" smtClean="0"/>
              <a:t>[</a:t>
            </a:r>
            <a:r>
              <a:rPr lang="fr-BE" dirty="0" err="1" smtClean="0"/>
              <a:t>Robust</a:t>
            </a:r>
            <a:r>
              <a:rPr lang="fr-BE" dirty="0" smtClean="0"/>
              <a:t> </a:t>
            </a:r>
            <a:r>
              <a:rPr lang="fr-BE" dirty="0" err="1" smtClean="0"/>
              <a:t>estimates</a:t>
            </a:r>
            <a:r>
              <a:rPr lang="fr-BE" dirty="0" smtClean="0"/>
              <a:t>]</a:t>
            </a:r>
          </a:p>
          <a:p>
            <a:r>
              <a:rPr lang="fr-BE" dirty="0" smtClean="0"/>
              <a:t>Issues</a:t>
            </a:r>
          </a:p>
          <a:p>
            <a:pPr lvl="1"/>
            <a:r>
              <a:rPr lang="fr-BE" dirty="0" err="1" smtClean="0"/>
              <a:t>Unstable</a:t>
            </a:r>
            <a:r>
              <a:rPr lang="fr-BE" dirty="0" smtClean="0"/>
              <a:t> </a:t>
            </a:r>
            <a:r>
              <a:rPr lang="fr-BE" dirty="0" err="1" smtClean="0"/>
              <a:t>algorithms</a:t>
            </a:r>
            <a:endParaRPr lang="fr-BE" dirty="0" smtClean="0"/>
          </a:p>
          <a:p>
            <a:pPr lvl="1"/>
            <a:r>
              <a:rPr lang="fr-BE" dirty="0" smtClean="0"/>
              <a:t>« </a:t>
            </a:r>
            <a:r>
              <a:rPr lang="fr-BE" dirty="0" err="1" smtClean="0"/>
              <a:t>Masking</a:t>
            </a:r>
            <a:r>
              <a:rPr lang="fr-BE" dirty="0" smtClean="0"/>
              <a:t> » </a:t>
            </a:r>
            <a:r>
              <a:rPr lang="fr-BE" dirty="0" err="1" smtClean="0"/>
              <a:t>effects</a:t>
            </a:r>
            <a:endParaRPr lang="fr-B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Outliers</a:t>
            </a:r>
            <a:r>
              <a:rPr lang="fr-BE" dirty="0" smtClean="0"/>
              <a:t> </a:t>
            </a:r>
            <a:r>
              <a:rPr lang="fr-BE" dirty="0" err="1" smtClean="0"/>
              <a:t>detection</a:t>
            </a:r>
            <a:r>
              <a:rPr lang="fr-BE" dirty="0" smtClean="0"/>
              <a:t> in </a:t>
            </a:r>
            <a:r>
              <a:rPr lang="fr-BE" dirty="0" err="1" smtClean="0"/>
              <a:t>Tramo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Arrow Connector 9"/>
          <p:cNvCxnSpPr>
            <a:stCxn id="18" idx="3"/>
            <a:endCxn id="19" idx="1"/>
          </p:cNvCxnSpPr>
          <p:nvPr/>
        </p:nvCxnSpPr>
        <p:spPr>
          <a:xfrm>
            <a:off x="2399037" y="1899119"/>
            <a:ext cx="5887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454821" y="1484783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  <a:endParaRPr lang="fr-BE" dirty="0" smtClean="0"/>
          </a:p>
          <a:p>
            <a:pPr algn="ctr"/>
            <a:r>
              <a:rPr lang="fr-BE" dirty="0" smtClean="0"/>
              <a:t>HR </a:t>
            </a:r>
            <a:r>
              <a:rPr lang="fr-BE" dirty="0"/>
              <a:t>or ML 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2987824" y="1484784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Computation of </a:t>
            </a:r>
            <a:r>
              <a:rPr lang="fr-BE" dirty="0" err="1"/>
              <a:t>filtered</a:t>
            </a:r>
            <a:r>
              <a:rPr lang="fr-BE" dirty="0"/>
              <a:t> </a:t>
            </a:r>
            <a:r>
              <a:rPr lang="fr-BE" dirty="0" err="1" smtClean="0"/>
              <a:t>residuals</a:t>
            </a:r>
            <a:endParaRPr lang="fr-BE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495381" y="1484784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OLS </a:t>
            </a:r>
            <a:r>
              <a:rPr lang="fr-BE" dirty="0" err="1"/>
              <a:t>with</a:t>
            </a:r>
            <a:r>
              <a:rPr lang="fr-BE" dirty="0"/>
              <a:t> « quasi » </a:t>
            </a:r>
            <a:r>
              <a:rPr lang="fr-BE" dirty="0" err="1"/>
              <a:t>filtered</a:t>
            </a:r>
            <a:r>
              <a:rPr lang="fr-BE" dirty="0"/>
              <a:t> </a:t>
            </a:r>
            <a:r>
              <a:rPr lang="fr-BE" dirty="0" err="1" smtClean="0"/>
              <a:t>outliers</a:t>
            </a:r>
            <a:endParaRPr lang="fr-BE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494668" y="27089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Computation of </a:t>
            </a:r>
            <a:r>
              <a:rPr lang="fr-BE" dirty="0" err="1" smtClean="0"/>
              <a:t>robust</a:t>
            </a:r>
            <a:r>
              <a:rPr lang="fr-BE" dirty="0" smtClean="0"/>
              <a:t> T-</a:t>
            </a:r>
            <a:r>
              <a:rPr lang="fr-BE" dirty="0" err="1" smtClean="0"/>
              <a:t>Stats</a:t>
            </a:r>
            <a:endParaRPr lang="fr-BE" dirty="0"/>
          </a:p>
        </p:txBody>
      </p:sp>
      <p:cxnSp>
        <p:nvCxnSpPr>
          <p:cNvPr id="25" name="Straight Arrow Connector 24"/>
          <p:cNvCxnSpPr>
            <a:stCxn id="19" idx="3"/>
            <a:endCxn id="22" idx="1"/>
          </p:cNvCxnSpPr>
          <p:nvPr/>
        </p:nvCxnSpPr>
        <p:spPr>
          <a:xfrm>
            <a:off x="4932040" y="1899120"/>
            <a:ext cx="563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6466776" y="2313456"/>
            <a:ext cx="713" cy="395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5674688" y="3918488"/>
            <a:ext cx="1584175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Max T &gt; VA</a:t>
            </a:r>
            <a:endParaRPr lang="fr-BE" dirty="0"/>
          </a:p>
        </p:txBody>
      </p:sp>
      <p:cxnSp>
        <p:nvCxnSpPr>
          <p:cNvPr id="33" name="Straight Arrow Connector 32"/>
          <p:cNvCxnSpPr>
            <a:stCxn id="23" idx="2"/>
            <a:endCxn id="31" idx="0"/>
          </p:cNvCxnSpPr>
          <p:nvPr/>
        </p:nvCxnSpPr>
        <p:spPr>
          <a:xfrm>
            <a:off x="6466776" y="3537592"/>
            <a:ext cx="0" cy="380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419872" y="4015912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Add</a:t>
            </a:r>
            <a:r>
              <a:rPr lang="fr-BE" dirty="0" smtClean="0"/>
              <a:t> 1 </a:t>
            </a:r>
            <a:r>
              <a:rPr lang="fr-BE" dirty="0" err="1" smtClean="0"/>
              <a:t>outlier</a:t>
            </a:r>
            <a:endParaRPr lang="fr-BE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2743440" y="2929017"/>
            <a:ext cx="1152128" cy="8735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Remove</a:t>
            </a:r>
            <a:r>
              <a:rPr lang="fr-BE" dirty="0" smtClean="0"/>
              <a:t> 1 </a:t>
            </a:r>
            <a:r>
              <a:rPr lang="fr-BE" dirty="0" err="1" smtClean="0"/>
              <a:t>outlier</a:t>
            </a:r>
            <a:endParaRPr lang="fr-BE" dirty="0"/>
          </a:p>
        </p:txBody>
      </p:sp>
      <p:cxnSp>
        <p:nvCxnSpPr>
          <p:cNvPr id="39" name="Straight Arrow Connector 38"/>
          <p:cNvCxnSpPr>
            <a:stCxn id="31" idx="1"/>
            <a:endCxn id="36" idx="3"/>
          </p:cNvCxnSpPr>
          <p:nvPr/>
        </p:nvCxnSpPr>
        <p:spPr>
          <a:xfrm flipH="1">
            <a:off x="5364088" y="4422544"/>
            <a:ext cx="310600" cy="7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1"/>
            <a:endCxn id="117" idx="3"/>
          </p:cNvCxnSpPr>
          <p:nvPr/>
        </p:nvCxnSpPr>
        <p:spPr>
          <a:xfrm flipH="1">
            <a:off x="2535237" y="4430248"/>
            <a:ext cx="884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3602752" y="5445225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Remove</a:t>
            </a:r>
            <a:r>
              <a:rPr lang="fr-BE" dirty="0" smtClean="0"/>
              <a:t> </a:t>
            </a:r>
            <a:r>
              <a:rPr lang="fr-BE" dirty="0" err="1" smtClean="0"/>
              <a:t>less</a:t>
            </a:r>
            <a:r>
              <a:rPr lang="fr-BE" dirty="0" smtClean="0"/>
              <a:t> (&lt;VA) </a:t>
            </a:r>
            <a:r>
              <a:rPr lang="fr-BE" dirty="0" err="1" smtClean="0"/>
              <a:t>significant</a:t>
            </a:r>
            <a:r>
              <a:rPr lang="fr-BE" dirty="0" smtClean="0"/>
              <a:t> </a:t>
            </a:r>
            <a:r>
              <a:rPr lang="fr-BE" dirty="0" err="1" smtClean="0"/>
              <a:t>outlier</a:t>
            </a:r>
            <a:endParaRPr lang="fr-BE" dirty="0"/>
          </a:p>
        </p:txBody>
      </p:sp>
      <p:sp>
        <p:nvSpPr>
          <p:cNvPr id="47" name="Diamond 46"/>
          <p:cNvSpPr/>
          <p:nvPr/>
        </p:nvSpPr>
        <p:spPr>
          <a:xfrm>
            <a:off x="771040" y="2859850"/>
            <a:ext cx="1584175" cy="9029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Max T &lt; VA</a:t>
            </a:r>
            <a:endParaRPr lang="fr-BE" dirty="0"/>
          </a:p>
        </p:txBody>
      </p:sp>
      <p:cxnSp>
        <p:nvCxnSpPr>
          <p:cNvPr id="56" name="Straight Arrow Connector 55"/>
          <p:cNvCxnSpPr>
            <a:stCxn id="47" idx="3"/>
            <a:endCxn id="37" idx="3"/>
          </p:cNvCxnSpPr>
          <p:nvPr/>
        </p:nvCxnSpPr>
        <p:spPr>
          <a:xfrm>
            <a:off x="2355215" y="3311342"/>
            <a:ext cx="1540353" cy="5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3899" y="263043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No</a:t>
            </a:r>
            <a:endParaRPr lang="fr-BE" dirty="0"/>
          </a:p>
        </p:txBody>
      </p:sp>
      <p:sp>
        <p:nvSpPr>
          <p:cNvPr id="62" name="TextBox 61"/>
          <p:cNvSpPr txBox="1"/>
          <p:nvPr/>
        </p:nvSpPr>
        <p:spPr>
          <a:xfrm>
            <a:off x="6481127" y="4926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No</a:t>
            </a:r>
            <a:endParaRPr lang="fr-BE" dirty="0"/>
          </a:p>
        </p:txBody>
      </p:sp>
      <p:cxnSp>
        <p:nvCxnSpPr>
          <p:cNvPr id="64" name="Elbow Connector 63"/>
          <p:cNvCxnSpPr>
            <a:stCxn id="44" idx="1"/>
            <a:endCxn id="44" idx="0"/>
          </p:cNvCxnSpPr>
          <p:nvPr/>
        </p:nvCxnSpPr>
        <p:spPr>
          <a:xfrm rot="10800000" flipH="1">
            <a:off x="3602752" y="5445225"/>
            <a:ext cx="972108" cy="414336"/>
          </a:xfrm>
          <a:prstGeom prst="bentConnector4">
            <a:avLst>
              <a:gd name="adj1" fmla="val -23516"/>
              <a:gd name="adj2" fmla="val 155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969729" y="57086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Straight Arrow Connector 67"/>
          <p:cNvCxnSpPr>
            <a:stCxn id="44" idx="1"/>
            <a:endCxn id="66" idx="3"/>
          </p:cNvCxnSpPr>
          <p:nvPr/>
        </p:nvCxnSpPr>
        <p:spPr>
          <a:xfrm flipH="1">
            <a:off x="1884129" y="5859561"/>
            <a:ext cx="17186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17" idx="0"/>
            <a:endCxn id="47" idx="2"/>
          </p:cNvCxnSpPr>
          <p:nvPr/>
        </p:nvCxnSpPr>
        <p:spPr>
          <a:xfrm rot="16200000" flipV="1">
            <a:off x="1436590" y="3889372"/>
            <a:ext cx="253079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7" idx="2"/>
            <a:endCxn id="117" idx="3"/>
          </p:cNvCxnSpPr>
          <p:nvPr/>
        </p:nvCxnSpPr>
        <p:spPr>
          <a:xfrm rot="5400000">
            <a:off x="2613522" y="3724266"/>
            <a:ext cx="627698" cy="7842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1" idx="2"/>
            <a:endCxn id="44" idx="3"/>
          </p:cNvCxnSpPr>
          <p:nvPr/>
        </p:nvCxnSpPr>
        <p:spPr>
          <a:xfrm rot="5400000">
            <a:off x="5540392" y="4933176"/>
            <a:ext cx="932961" cy="919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Alternate Process 116"/>
          <p:cNvSpPr/>
          <p:nvPr/>
        </p:nvSpPr>
        <p:spPr>
          <a:xfrm>
            <a:off x="591021" y="4015912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  <a:endParaRPr lang="fr-BE" dirty="0" smtClean="0"/>
          </a:p>
          <a:p>
            <a:pPr algn="ctr"/>
            <a:r>
              <a:rPr lang="fr-BE" dirty="0" smtClean="0"/>
              <a:t>HR </a:t>
            </a:r>
            <a:r>
              <a:rPr lang="fr-BE" dirty="0"/>
              <a:t>or ML </a:t>
            </a:r>
          </a:p>
        </p:txBody>
      </p:sp>
      <p:cxnSp>
        <p:nvCxnSpPr>
          <p:cNvPr id="140" name="Elbow Connector 139"/>
          <p:cNvCxnSpPr>
            <a:stCxn id="47" idx="0"/>
            <a:endCxn id="19" idx="2"/>
          </p:cNvCxnSpPr>
          <p:nvPr/>
        </p:nvCxnSpPr>
        <p:spPr>
          <a:xfrm rot="5400000" flipH="1" flipV="1">
            <a:off x="2488333" y="1388251"/>
            <a:ext cx="546394" cy="2396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079663" y="33529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Yes</a:t>
            </a:r>
            <a:endParaRPr lang="fr-BE" dirty="0"/>
          </a:p>
        </p:txBody>
      </p:sp>
      <p:sp>
        <p:nvSpPr>
          <p:cNvPr id="144" name="TextBox 143"/>
          <p:cNvSpPr txBox="1"/>
          <p:nvPr/>
        </p:nvSpPr>
        <p:spPr>
          <a:xfrm>
            <a:off x="5431929" y="442254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Yes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4571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Outliers</a:t>
            </a:r>
            <a:r>
              <a:rPr lang="fr-BE" dirty="0" smtClean="0"/>
              <a:t> </a:t>
            </a:r>
            <a:r>
              <a:rPr lang="fr-BE" dirty="0" err="1" smtClean="0"/>
              <a:t>detection</a:t>
            </a:r>
            <a:r>
              <a:rPr lang="fr-BE" dirty="0" smtClean="0"/>
              <a:t> in X12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16</a:t>
            </a:fld>
            <a:endParaRPr lang="en-US"/>
          </a:p>
        </p:txBody>
      </p:sp>
      <p:cxnSp>
        <p:nvCxnSpPr>
          <p:cNvPr id="10" name="Straight Arrow Connector 9"/>
          <p:cNvCxnSpPr>
            <a:stCxn id="18" idx="3"/>
            <a:endCxn id="22" idx="1"/>
          </p:cNvCxnSpPr>
          <p:nvPr/>
        </p:nvCxnSpPr>
        <p:spPr>
          <a:xfrm flipV="1">
            <a:off x="2399037" y="1887256"/>
            <a:ext cx="920468" cy="1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/>
          <p:cNvSpPr/>
          <p:nvPr/>
        </p:nvSpPr>
        <p:spPr>
          <a:xfrm>
            <a:off x="454821" y="1484783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Model estimation </a:t>
            </a:r>
            <a:endParaRPr lang="fr-BE" dirty="0" smtClean="0"/>
          </a:p>
          <a:p>
            <a:pPr algn="ctr"/>
            <a:r>
              <a:rPr lang="fr-BE" dirty="0" smtClean="0"/>
              <a:t>By ML </a:t>
            </a:r>
            <a:endParaRPr lang="fr-BE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3319505" y="14729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GLS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smtClean="0"/>
              <a:t>all </a:t>
            </a:r>
            <a:r>
              <a:rPr lang="fr-BE" dirty="0" err="1" smtClean="0"/>
              <a:t>outliers</a:t>
            </a:r>
            <a:r>
              <a:rPr lang="fr-BE" dirty="0" smtClean="0"/>
              <a:t> (1 by 1)</a:t>
            </a:r>
            <a:endParaRPr lang="fr-BE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6372200" y="1506068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Computation of </a:t>
            </a:r>
            <a:r>
              <a:rPr lang="fr-BE" dirty="0" err="1" smtClean="0"/>
              <a:t>robust</a:t>
            </a:r>
            <a:r>
              <a:rPr lang="fr-BE" dirty="0" smtClean="0"/>
              <a:t> T-</a:t>
            </a:r>
            <a:r>
              <a:rPr lang="fr-BE" dirty="0" err="1" smtClean="0"/>
              <a:t>Stats</a:t>
            </a:r>
            <a:endParaRPr lang="fr-BE" dirty="0"/>
          </a:p>
        </p:txBody>
      </p: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>
            <a:off x="5263721" y="1887256"/>
            <a:ext cx="1108479" cy="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6552221" y="3218202"/>
            <a:ext cx="1584175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Max T &gt; VA</a:t>
            </a:r>
            <a:endParaRPr lang="fr-BE" dirty="0"/>
          </a:p>
        </p:txBody>
      </p:sp>
      <p:cxnSp>
        <p:nvCxnSpPr>
          <p:cNvPr id="33" name="Straight Arrow Connector 32"/>
          <p:cNvCxnSpPr>
            <a:stCxn id="23" idx="2"/>
            <a:endCxn id="31" idx="0"/>
          </p:cNvCxnSpPr>
          <p:nvPr/>
        </p:nvCxnSpPr>
        <p:spPr>
          <a:xfrm>
            <a:off x="7344308" y="2334740"/>
            <a:ext cx="1" cy="883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319505" y="3282620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Add</a:t>
            </a:r>
            <a:r>
              <a:rPr lang="fr-BE" dirty="0" smtClean="0"/>
              <a:t> 1 </a:t>
            </a:r>
            <a:r>
              <a:rPr lang="fr-BE" dirty="0" err="1" smtClean="0"/>
              <a:t>outlier</a:t>
            </a:r>
            <a:r>
              <a:rPr lang="fr-BE" dirty="0" smtClean="0"/>
              <a:t> (or all </a:t>
            </a:r>
            <a:r>
              <a:rPr lang="fr-BE" dirty="0" err="1" smtClean="0"/>
              <a:t>outliers</a:t>
            </a:r>
            <a:r>
              <a:rPr lang="fr-BE" dirty="0" smtClean="0"/>
              <a:t>)</a:t>
            </a:r>
            <a:endParaRPr lang="fr-BE" dirty="0"/>
          </a:p>
        </p:txBody>
      </p:sp>
      <p:cxnSp>
        <p:nvCxnSpPr>
          <p:cNvPr id="39" name="Straight Arrow Connector 38"/>
          <p:cNvCxnSpPr>
            <a:stCxn id="31" idx="1"/>
            <a:endCxn id="36" idx="3"/>
          </p:cNvCxnSpPr>
          <p:nvPr/>
        </p:nvCxnSpPr>
        <p:spPr>
          <a:xfrm flipH="1" flipV="1">
            <a:off x="5263721" y="3696956"/>
            <a:ext cx="1288500" cy="25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/>
          <p:cNvSpPr/>
          <p:nvPr/>
        </p:nvSpPr>
        <p:spPr>
          <a:xfrm>
            <a:off x="3575398" y="5445225"/>
            <a:ext cx="1944216" cy="8286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Remove</a:t>
            </a:r>
            <a:r>
              <a:rPr lang="fr-BE" dirty="0" smtClean="0"/>
              <a:t> </a:t>
            </a:r>
            <a:r>
              <a:rPr lang="fr-BE" dirty="0" err="1" smtClean="0"/>
              <a:t>less</a:t>
            </a:r>
            <a:r>
              <a:rPr lang="fr-BE" dirty="0" smtClean="0"/>
              <a:t> (&lt;VA) </a:t>
            </a:r>
            <a:r>
              <a:rPr lang="fr-BE" dirty="0" err="1" smtClean="0"/>
              <a:t>significant</a:t>
            </a:r>
            <a:r>
              <a:rPr lang="fr-BE" dirty="0" smtClean="0"/>
              <a:t> </a:t>
            </a:r>
            <a:r>
              <a:rPr lang="fr-BE" dirty="0" err="1" smtClean="0"/>
              <a:t>outlier</a:t>
            </a:r>
            <a:endParaRPr lang="fr-BE" dirty="0"/>
          </a:p>
        </p:txBody>
      </p:sp>
      <p:sp>
        <p:nvSpPr>
          <p:cNvPr id="62" name="TextBox 61"/>
          <p:cNvSpPr txBox="1"/>
          <p:nvPr/>
        </p:nvSpPr>
        <p:spPr>
          <a:xfrm>
            <a:off x="7452320" y="42263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No</a:t>
            </a:r>
            <a:endParaRPr lang="fr-BE" dirty="0"/>
          </a:p>
        </p:txBody>
      </p:sp>
      <p:cxnSp>
        <p:nvCxnSpPr>
          <p:cNvPr id="64" name="Elbow Connector 63"/>
          <p:cNvCxnSpPr>
            <a:stCxn id="44" idx="1"/>
            <a:endCxn id="44" idx="0"/>
          </p:cNvCxnSpPr>
          <p:nvPr/>
        </p:nvCxnSpPr>
        <p:spPr>
          <a:xfrm rot="10800000" flipH="1">
            <a:off x="3575398" y="5445225"/>
            <a:ext cx="972108" cy="414336"/>
          </a:xfrm>
          <a:prstGeom prst="bentConnector4">
            <a:avLst>
              <a:gd name="adj1" fmla="val -23516"/>
              <a:gd name="adj2" fmla="val 155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/>
          <p:cNvSpPr/>
          <p:nvPr/>
        </p:nvSpPr>
        <p:spPr>
          <a:xfrm>
            <a:off x="969729" y="57086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8" name="Straight Arrow Connector 67"/>
          <p:cNvCxnSpPr>
            <a:stCxn id="44" idx="1"/>
            <a:endCxn id="66" idx="3"/>
          </p:cNvCxnSpPr>
          <p:nvPr/>
        </p:nvCxnSpPr>
        <p:spPr>
          <a:xfrm flipH="1">
            <a:off x="1884129" y="5859561"/>
            <a:ext cx="1691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1" idx="2"/>
            <a:endCxn id="44" idx="3"/>
          </p:cNvCxnSpPr>
          <p:nvPr/>
        </p:nvCxnSpPr>
        <p:spPr>
          <a:xfrm rot="5400000">
            <a:off x="5615339" y="4130590"/>
            <a:ext cx="1633247" cy="18246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36" idx="1"/>
            <a:endCxn id="18" idx="2"/>
          </p:cNvCxnSpPr>
          <p:nvPr/>
        </p:nvCxnSpPr>
        <p:spPr>
          <a:xfrm rot="10800000">
            <a:off x="1426929" y="2313456"/>
            <a:ext cx="1892576" cy="13835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202880" y="332762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Yes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9108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Outliers</a:t>
            </a:r>
            <a:r>
              <a:rPr lang="fr-BE" dirty="0" smtClean="0"/>
              <a:t> </a:t>
            </a:r>
            <a:r>
              <a:rPr lang="fr-BE" dirty="0" err="1" smtClean="0"/>
              <a:t>detection</a:t>
            </a:r>
            <a:r>
              <a:rPr lang="fr-BE" dirty="0" smtClean="0"/>
              <a:t>. Key points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ML or HR estimation</a:t>
            </a:r>
          </a:p>
          <a:p>
            <a:r>
              <a:rPr lang="fr-BE" dirty="0" smtClean="0"/>
              <a:t>Computation of </a:t>
            </a:r>
            <a:r>
              <a:rPr lang="fr-BE" dirty="0" err="1" smtClean="0"/>
              <a:t>robust</a:t>
            </a:r>
            <a:r>
              <a:rPr lang="fr-BE" dirty="0" smtClean="0"/>
              <a:t> </a:t>
            </a:r>
            <a:r>
              <a:rPr lang="fr-BE" dirty="0" err="1" smtClean="0"/>
              <a:t>stdev</a:t>
            </a:r>
            <a:r>
              <a:rPr lang="fr-BE" dirty="0" smtClean="0"/>
              <a:t> on the </a:t>
            </a:r>
            <a:r>
              <a:rPr lang="fr-BE" dirty="0" err="1" smtClean="0"/>
              <a:t>residuals</a:t>
            </a:r>
            <a:endParaRPr lang="fr-BE" dirty="0" smtClean="0"/>
          </a:p>
          <a:p>
            <a:r>
              <a:rPr lang="fr-BE" dirty="0" err="1" smtClean="0"/>
              <a:t>Regression</a:t>
            </a:r>
            <a:r>
              <a:rPr lang="fr-BE" dirty="0" smtClean="0"/>
              <a:t> on </a:t>
            </a:r>
            <a:r>
              <a:rPr lang="fr-BE" dirty="0" err="1" smtClean="0"/>
              <a:t>residuals</a:t>
            </a:r>
            <a:r>
              <a:rPr lang="fr-BE" dirty="0" smtClean="0"/>
              <a:t> or on </a:t>
            </a:r>
            <a:r>
              <a:rPr lang="fr-BE" dirty="0" err="1" smtClean="0"/>
              <a:t>complete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r>
              <a:rPr lang="fr-BE" dirty="0"/>
              <a:t>Back </a:t>
            </a:r>
            <a:r>
              <a:rPr lang="fr-BE" dirty="0" err="1"/>
              <a:t>calculation</a:t>
            </a:r>
            <a:r>
              <a:rPr lang="fr-BE" dirty="0"/>
              <a:t> to </a:t>
            </a:r>
            <a:r>
              <a:rPr lang="fr-BE" dirty="0" err="1"/>
              <a:t>identify</a:t>
            </a:r>
            <a:r>
              <a:rPr lang="fr-BE" dirty="0"/>
              <a:t> </a:t>
            </a:r>
            <a:r>
              <a:rPr lang="fr-BE" dirty="0" err="1"/>
              <a:t>masking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fr-BE" dirty="0"/>
          </a:p>
          <a:p>
            <a:r>
              <a:rPr lang="fr-BE" dirty="0" smtClean="0"/>
              <a:t>Exact or </a:t>
            </a:r>
            <a:r>
              <a:rPr lang="fr-BE" dirty="0" err="1" smtClean="0"/>
              <a:t>approximate</a:t>
            </a:r>
            <a:r>
              <a:rPr lang="fr-BE" dirty="0" smtClean="0"/>
              <a:t> GLS estimation</a:t>
            </a:r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Differencing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Tramo</a:t>
            </a:r>
            <a:r>
              <a:rPr lang="fr-BE" dirty="0" smtClean="0"/>
              <a:t> ~ X12</a:t>
            </a:r>
          </a:p>
          <a:p>
            <a:r>
              <a:rPr lang="fr-BE" dirty="0" err="1" smtClean="0"/>
              <a:t>Step</a:t>
            </a:r>
            <a:r>
              <a:rPr lang="fr-BE" dirty="0" smtClean="0"/>
              <a:t> 1:</a:t>
            </a:r>
          </a:p>
          <a:p>
            <a:pPr lvl="1"/>
            <a:r>
              <a:rPr lang="fr-BE" dirty="0" err="1"/>
              <a:t>Estimate</a:t>
            </a:r>
            <a:r>
              <a:rPr lang="fr-BE" dirty="0"/>
              <a:t> (2 0 0)(1 0 0)+</a:t>
            </a:r>
            <a:r>
              <a:rPr lang="fr-BE" dirty="0" err="1"/>
              <a:t>mean</a:t>
            </a:r>
            <a:endParaRPr lang="fr-BE" dirty="0"/>
          </a:p>
          <a:p>
            <a:pPr lvl="1"/>
            <a:r>
              <a:rPr lang="fr-BE" dirty="0"/>
              <a:t>Select </a:t>
            </a:r>
            <a:r>
              <a:rPr lang="fr-BE" dirty="0" err="1" smtClean="0"/>
              <a:t>root</a:t>
            </a:r>
            <a:r>
              <a:rPr lang="fr-BE" dirty="0" smtClean="0"/>
              <a:t>(s) : 1/|r| </a:t>
            </a:r>
            <a:r>
              <a:rPr lang="fr-BE" dirty="0"/>
              <a:t>&gt; initial UR (0.97)</a:t>
            </a:r>
          </a:p>
          <a:p>
            <a:r>
              <a:rPr lang="fr-BE" dirty="0" err="1" smtClean="0"/>
              <a:t>Step</a:t>
            </a:r>
            <a:r>
              <a:rPr lang="fr-BE" dirty="0" smtClean="0"/>
              <a:t> 2:</a:t>
            </a:r>
          </a:p>
          <a:p>
            <a:pPr lvl="1"/>
            <a:r>
              <a:rPr lang="fr-BE" dirty="0" err="1"/>
              <a:t>Estimate</a:t>
            </a:r>
            <a:r>
              <a:rPr lang="fr-BE" dirty="0"/>
              <a:t> </a:t>
            </a:r>
            <a:r>
              <a:rPr lang="fr-BE" dirty="0" smtClean="0"/>
              <a:t>(1 x 1)(</a:t>
            </a:r>
            <a:r>
              <a:rPr lang="fr-BE" dirty="0"/>
              <a:t>1 </a:t>
            </a:r>
            <a:r>
              <a:rPr lang="fr-BE" dirty="0" smtClean="0"/>
              <a:t>y 1)+</a:t>
            </a:r>
            <a:r>
              <a:rPr lang="fr-BE" dirty="0" err="1"/>
              <a:t>mean</a:t>
            </a:r>
            <a:endParaRPr lang="fr-BE" dirty="0"/>
          </a:p>
          <a:p>
            <a:pPr lvl="1"/>
            <a:r>
              <a:rPr lang="fr-BE" dirty="0" smtClean="0"/>
              <a:t>Cancel </a:t>
            </a:r>
            <a:r>
              <a:rPr lang="fr-BE" dirty="0" err="1" smtClean="0"/>
              <a:t>similar</a:t>
            </a:r>
            <a:r>
              <a:rPr lang="fr-BE" dirty="0" smtClean="0"/>
              <a:t> AR, MA </a:t>
            </a:r>
            <a:r>
              <a:rPr lang="fr-BE" dirty="0" err="1" smtClean="0"/>
              <a:t>roots</a:t>
            </a:r>
            <a:r>
              <a:rPr lang="fr-BE" dirty="0" smtClean="0"/>
              <a:t> (cancel)</a:t>
            </a:r>
          </a:p>
          <a:p>
            <a:pPr lvl="1"/>
            <a:r>
              <a:rPr lang="fr-BE" dirty="0" smtClean="0"/>
              <a:t>Select </a:t>
            </a:r>
            <a:r>
              <a:rPr lang="fr-BE" dirty="0" err="1" smtClean="0"/>
              <a:t>root</a:t>
            </a:r>
            <a:r>
              <a:rPr lang="fr-BE" dirty="0" smtClean="0"/>
              <a:t>(s) </a:t>
            </a:r>
            <a:r>
              <a:rPr lang="fr-BE" dirty="0"/>
              <a:t>: 1/|r|</a:t>
            </a:r>
            <a:r>
              <a:rPr lang="fr-BE" dirty="0" smtClean="0"/>
              <a:t>  </a:t>
            </a:r>
            <a:r>
              <a:rPr lang="fr-BE" dirty="0"/>
              <a:t>&gt; </a:t>
            </a:r>
            <a:r>
              <a:rPr lang="fr-BE" dirty="0" smtClean="0"/>
              <a:t>final </a:t>
            </a:r>
            <a:r>
              <a:rPr lang="fr-BE" dirty="0"/>
              <a:t>UR (</a:t>
            </a:r>
            <a:r>
              <a:rPr lang="fr-BE" dirty="0" smtClean="0"/>
              <a:t>0.91) 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ARMA identification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Tramo</a:t>
            </a:r>
            <a:r>
              <a:rPr lang="fr-BE" dirty="0" smtClean="0"/>
              <a:t> ~ X12</a:t>
            </a:r>
          </a:p>
          <a:p>
            <a:r>
              <a:rPr lang="fr-BE" dirty="0" err="1" smtClean="0"/>
              <a:t>Computes</a:t>
            </a:r>
            <a:r>
              <a:rPr lang="fr-BE" dirty="0" smtClean="0"/>
              <a:t> BIC (</a:t>
            </a:r>
            <a:r>
              <a:rPr lang="fr-BE" dirty="0" err="1" smtClean="0"/>
              <a:t>Tramo-like</a:t>
            </a:r>
            <a:r>
              <a:rPr lang="fr-BE" dirty="0" smtClean="0"/>
              <a:t>) for </a:t>
            </a:r>
            <a:r>
              <a:rPr lang="fr-BE" dirty="0" err="1" smtClean="0"/>
              <a:t>different</a:t>
            </a:r>
            <a:r>
              <a:rPr lang="fr-BE" dirty="0" smtClean="0"/>
              <a:t> ARMA </a:t>
            </a:r>
            <a:r>
              <a:rPr lang="fr-BE" dirty="0" err="1" smtClean="0"/>
              <a:t>orders</a:t>
            </a:r>
            <a:endParaRPr lang="fr-BE" dirty="0" smtClean="0"/>
          </a:p>
          <a:p>
            <a:pPr lvl="1"/>
            <a:r>
              <a:rPr lang="fr-BE" dirty="0" smtClean="0"/>
              <a:t>Estimation of the </a:t>
            </a:r>
            <a:r>
              <a:rPr lang="fr-BE" dirty="0" err="1" smtClean="0"/>
              <a:t>models</a:t>
            </a:r>
            <a:r>
              <a:rPr lang="fr-BE" dirty="0" smtClean="0"/>
              <a:t>:</a:t>
            </a:r>
          </a:p>
          <a:p>
            <a:pPr lvl="2"/>
            <a:r>
              <a:rPr lang="fr-BE" dirty="0" err="1" smtClean="0"/>
              <a:t>Tramo</a:t>
            </a:r>
            <a:r>
              <a:rPr lang="fr-BE" dirty="0" smtClean="0"/>
              <a:t>: </a:t>
            </a:r>
            <a:r>
              <a:rPr lang="fr-BE" dirty="0" err="1" smtClean="0"/>
              <a:t>Hannan-Rissanen</a:t>
            </a:r>
            <a:endParaRPr lang="fr-BE" dirty="0" smtClean="0"/>
          </a:p>
          <a:p>
            <a:pPr lvl="2"/>
            <a:r>
              <a:rPr lang="fr-BE" dirty="0" smtClean="0"/>
              <a:t>X12: exact ML</a:t>
            </a:r>
          </a:p>
          <a:p>
            <a:r>
              <a:rPr lang="fr-BE" dirty="0" smtClean="0"/>
              <a:t>Best (acceptable) model </a:t>
            </a:r>
            <a:r>
              <a:rPr lang="fr-BE" dirty="0" err="1" smtClean="0"/>
              <a:t>selected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pre-processing</a:t>
            </a:r>
            <a:r>
              <a:rPr lang="fr-BE" dirty="0" smtClean="0"/>
              <a:t>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Exercise:</a:t>
            </a:r>
          </a:p>
          <a:p>
            <a:pPr lvl="1"/>
            <a:r>
              <a:rPr lang="en-GB" dirty="0" smtClean="0"/>
              <a:t>Effects of log/level, trading days, outliers on the final SA series (trend, irregular…)</a:t>
            </a:r>
          </a:p>
          <a:p>
            <a:pPr lvl="1"/>
            <a:r>
              <a:rPr lang="en-GB" dirty="0" smtClean="0"/>
              <a:t>Impacts using </a:t>
            </a:r>
            <a:r>
              <a:rPr lang="en-GB" dirty="0" err="1" smtClean="0"/>
              <a:t>Tramo</a:t>
            </a:r>
            <a:r>
              <a:rPr lang="en-GB" dirty="0" smtClean="0"/>
              <a:t>-Seats and X12-Arima</a:t>
            </a:r>
          </a:p>
          <a:p>
            <a:pPr lvl="2"/>
            <a:r>
              <a:rPr lang="en-GB" dirty="0" smtClean="0"/>
              <a:t>Airline models</a:t>
            </a:r>
          </a:p>
          <a:p>
            <a:pPr lvl="2"/>
            <a:r>
              <a:rPr lang="en-GB" dirty="0" smtClean="0"/>
              <a:t>Automatic model identification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6760" y="1484784"/>
            <a:ext cx="189565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Initialization</a:t>
            </a:r>
            <a:endParaRPr lang="fr-BE" dirty="0"/>
          </a:p>
          <a:p>
            <a:pPr algn="ctr"/>
            <a:r>
              <a:rPr lang="fr-BE" dirty="0" err="1"/>
              <a:t>Seasonality</a:t>
            </a:r>
            <a:r>
              <a:rPr lang="fr-BE" dirty="0"/>
              <a:t> tests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52886" y="1484784"/>
            <a:ext cx="183822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Log/</a:t>
            </a:r>
            <a:r>
              <a:rPr lang="fr-BE" dirty="0" err="1"/>
              <a:t>level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>
            <a:off x="2582410" y="1988840"/>
            <a:ext cx="10704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58171" y="1484784"/>
            <a:ext cx="147568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Regression</a:t>
            </a:r>
            <a:r>
              <a:rPr lang="fr-BE" dirty="0"/>
              <a:t> (TD, </a:t>
            </a:r>
            <a:r>
              <a:rPr lang="fr-BE" dirty="0" err="1"/>
              <a:t>Easter</a:t>
            </a:r>
            <a:r>
              <a:rPr lang="fr-BE" dirty="0"/>
              <a:t>…)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5" idx="3"/>
            <a:endCxn id="40" idx="1"/>
          </p:cNvCxnSpPr>
          <p:nvPr/>
        </p:nvCxnSpPr>
        <p:spPr>
          <a:xfrm>
            <a:off x="5491111" y="1988840"/>
            <a:ext cx="1067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8172" y="3140969"/>
            <a:ext cx="1475685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Outliers</a:t>
            </a:r>
            <a:r>
              <a:rPr lang="fr-BE" dirty="0"/>
              <a:t> </a:t>
            </a:r>
            <a:r>
              <a:rPr lang="fr-BE" dirty="0" err="1"/>
              <a:t>detection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70738" y="3140967"/>
            <a:ext cx="1811673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Differencing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652887" y="3140968"/>
            <a:ext cx="1838225" cy="9640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Arma identification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8" idx="3"/>
            <a:endCxn id="49" idx="1"/>
          </p:cNvCxnSpPr>
          <p:nvPr/>
        </p:nvCxnSpPr>
        <p:spPr>
          <a:xfrm>
            <a:off x="2582411" y="3622999"/>
            <a:ext cx="10704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47" idx="1"/>
          </p:cNvCxnSpPr>
          <p:nvPr/>
        </p:nvCxnSpPr>
        <p:spPr>
          <a:xfrm>
            <a:off x="5491112" y="3623000"/>
            <a:ext cx="10670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51530" y="4730193"/>
            <a:ext cx="1475685" cy="1100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Final estimation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40" idx="2"/>
            <a:endCxn id="47" idx="0"/>
          </p:cNvCxnSpPr>
          <p:nvPr/>
        </p:nvCxnSpPr>
        <p:spPr>
          <a:xfrm>
            <a:off x="7296014" y="2492896"/>
            <a:ext cx="1" cy="648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2"/>
            <a:endCxn id="58" idx="0"/>
          </p:cNvCxnSpPr>
          <p:nvPr/>
        </p:nvCxnSpPr>
        <p:spPr>
          <a:xfrm flipH="1">
            <a:off x="7289373" y="4105032"/>
            <a:ext cx="6642" cy="625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3301571" y="4725144"/>
            <a:ext cx="2310068" cy="1100699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/>
              <a:t>Model </a:t>
            </a:r>
            <a:r>
              <a:rPr lang="fr-BE" sz="1600" dirty="0" err="1"/>
              <a:t>checks</a:t>
            </a:r>
            <a:endParaRPr lang="en-US" sz="1600" dirty="0"/>
          </a:p>
        </p:txBody>
      </p:sp>
      <p:cxnSp>
        <p:nvCxnSpPr>
          <p:cNvPr id="85" name="Straight Arrow Connector 84"/>
          <p:cNvCxnSpPr>
            <a:stCxn id="58" idx="1"/>
            <a:endCxn id="82" idx="3"/>
          </p:cNvCxnSpPr>
          <p:nvPr/>
        </p:nvCxnSpPr>
        <p:spPr>
          <a:xfrm flipH="1" flipV="1">
            <a:off x="5611639" y="5275494"/>
            <a:ext cx="939891" cy="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Terminator 102"/>
          <p:cNvSpPr/>
          <p:nvPr/>
        </p:nvSpPr>
        <p:spPr>
          <a:xfrm>
            <a:off x="3930363" y="6204738"/>
            <a:ext cx="1064137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82" idx="2"/>
            <a:endCxn id="103" idx="0"/>
          </p:cNvCxnSpPr>
          <p:nvPr/>
        </p:nvCxnSpPr>
        <p:spPr>
          <a:xfrm>
            <a:off x="4456605" y="5825843"/>
            <a:ext cx="5827" cy="37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82" idx="1"/>
            <a:endCxn id="48" idx="2"/>
          </p:cNvCxnSpPr>
          <p:nvPr/>
        </p:nvCxnSpPr>
        <p:spPr>
          <a:xfrm rot="10800000">
            <a:off x="1676575" y="4105030"/>
            <a:ext cx="1624996" cy="11704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Simplified</a:t>
            </a:r>
            <a:r>
              <a:rPr lang="fr-BE" dirty="0"/>
              <a:t> </a:t>
            </a:r>
            <a:r>
              <a:rPr lang="fr-BE" dirty="0" err="1"/>
              <a:t>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Implementation</a:t>
            </a:r>
            <a:r>
              <a:rPr lang="fr-BE" dirty="0"/>
              <a:t> classes (I)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11838"/>
              </p:ext>
            </p:extLst>
          </p:nvPr>
        </p:nvGraphicFramePr>
        <p:xfrm>
          <a:off x="251520" y="1340768"/>
          <a:ext cx="8640960" cy="476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92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80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7963">
                <a:tc>
                  <a:txBody>
                    <a:bodyPr/>
                    <a:lstStyle/>
                    <a:p>
                      <a:r>
                        <a:rPr lang="fr-BE" dirty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Tramo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RegArima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6775">
                <a:tc>
                  <a:txBody>
                    <a:bodyPr/>
                    <a:lstStyle/>
                    <a:p>
                      <a:r>
                        <a:rPr lang="fr-BE" dirty="0"/>
                        <a:t>Package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ec.tstoolkit.modelling.arima.tramo</a:t>
                      </a:r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ec.tstoolkit.modelling.arima.x13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768">
                <a:tc>
                  <a:txBody>
                    <a:bodyPr/>
                    <a:lstStyle/>
                    <a:p>
                      <a:r>
                        <a:rPr lang="fr-BE" dirty="0"/>
                        <a:t>Controller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TramoProcessor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X13Preprocessor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768">
                <a:tc>
                  <a:txBody>
                    <a:bodyPr/>
                    <a:lstStyle/>
                    <a:p>
                      <a:r>
                        <a:rPr lang="fr-BE" dirty="0" err="1"/>
                        <a:t>Initialization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TramoProcessor</a:t>
                      </a:r>
                      <a:r>
                        <a:rPr lang="en-US" baseline="0" dirty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X13Preprocessor</a:t>
                      </a:r>
                      <a:r>
                        <a:rPr lang="en-US" baseline="0" dirty="0"/>
                        <a:t> 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768">
                <a:tc>
                  <a:txBody>
                    <a:bodyPr/>
                    <a:lstStyle/>
                    <a:p>
                      <a:r>
                        <a:rPr lang="fr-BE" dirty="0"/>
                        <a:t>Log/</a:t>
                      </a:r>
                      <a:r>
                        <a:rPr lang="fr-BE" dirty="0" err="1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LogLevelTest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LogLevelTest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37256">
                <a:tc>
                  <a:txBody>
                    <a:bodyPr/>
                    <a:lstStyle/>
                    <a:p>
                      <a:r>
                        <a:rPr lang="fr-BE" dirty="0" err="1"/>
                        <a:t>Regression</a:t>
                      </a:r>
                      <a:r>
                        <a:rPr lang="fr-BE" dirty="0"/>
                        <a:t>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RegressionVariableTest</a:t>
                      </a:r>
                      <a:r>
                        <a:rPr lang="fr-BE" dirty="0"/>
                        <a:t> (</a:t>
                      </a:r>
                      <a:r>
                        <a:rPr lang="fr-BE" dirty="0" err="1"/>
                        <a:t>legacy</a:t>
                      </a:r>
                      <a:r>
                        <a:rPr lang="fr-BE" dirty="0"/>
                        <a:t>)</a:t>
                      </a:r>
                    </a:p>
                    <a:p>
                      <a:r>
                        <a:rPr lang="fr-BE" dirty="0" err="1"/>
                        <a:t>RegressionTestTD</a:t>
                      </a:r>
                      <a:r>
                        <a:rPr lang="fr-BE" dirty="0"/>
                        <a:t> (Wald</a:t>
                      </a:r>
                      <a:r>
                        <a:rPr lang="fr-BE" baseline="0" dirty="0"/>
                        <a:t> test)</a:t>
                      </a:r>
                      <a:endParaRPr lang="fr-BE" dirty="0"/>
                    </a:p>
                    <a:p>
                      <a:r>
                        <a:rPr lang="fr-BE" dirty="0"/>
                        <a:t>RegressionTestTD2(F 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X13Preprocessor</a:t>
                      </a:r>
                      <a:r>
                        <a:rPr lang="en-US" baseline="0" dirty="0"/>
                        <a:t>.</a:t>
                      </a:r>
                      <a:r>
                        <a:rPr lang="en-US" baseline="0" dirty="0" err="1"/>
                        <a:t>regAIC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X13Preprocessor</a:t>
                      </a:r>
                      <a:r>
                        <a:rPr lang="en-US" baseline="0" dirty="0"/>
                        <a:t>.</a:t>
                      </a:r>
                      <a:r>
                        <a:rPr lang="en-US" baseline="0" dirty="0" err="1"/>
                        <a:t>checkMu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2983"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Outliers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OutliersDetector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OutliersDetector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768">
                <a:tc>
                  <a:txBody>
                    <a:bodyPr/>
                    <a:lstStyle/>
                    <a:p>
                      <a:r>
                        <a:rPr lang="fr-BE" dirty="0" err="1"/>
                        <a:t>Differencing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DifferencingModule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DifferencingModule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85049">
                <a:tc>
                  <a:txBody>
                    <a:bodyPr/>
                    <a:lstStyle/>
                    <a:p>
                      <a:r>
                        <a:rPr lang="fr-BE" dirty="0" smtClean="0"/>
                        <a:t>Arma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ArmaModule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ArmaModule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4</a:t>
            </a:fld>
            <a:r>
              <a:rPr lang="en-US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Implementation</a:t>
            </a:r>
            <a:r>
              <a:rPr lang="fr-BE" dirty="0"/>
              <a:t> classes (II)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69994"/>
              </p:ext>
            </p:extLst>
          </p:nvPr>
        </p:nvGraphicFramePr>
        <p:xfrm>
          <a:off x="539552" y="1556792"/>
          <a:ext cx="8352927" cy="340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95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419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9134">
                <a:tc>
                  <a:txBody>
                    <a:bodyPr/>
                    <a:lstStyle/>
                    <a:p>
                      <a:r>
                        <a:rPr lang="fr-BE" dirty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Tramo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RegArima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195">
                <a:tc>
                  <a:txBody>
                    <a:bodyPr/>
                    <a:lstStyle/>
                    <a:p>
                      <a:r>
                        <a:rPr lang="fr-BE" dirty="0"/>
                        <a:t>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FinalEstimator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FinalEstimator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195">
                <a:tc>
                  <a:txBody>
                    <a:bodyPr/>
                    <a:lstStyle/>
                    <a:p>
                      <a:r>
                        <a:rPr lang="fr-BE" dirty="0" err="1"/>
                        <a:t>Controls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err="1"/>
                        <a:t>TramoProcessor</a:t>
                      </a:r>
                      <a:r>
                        <a:rPr lang="en-US" baseline="0" dirty="0"/>
                        <a:t> 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aseline="0" dirty="0" err="1"/>
                        <a:t>RegressionVariablesController</a:t>
                      </a:r>
                      <a:endParaRPr lang="fr-BE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aseline="0" dirty="0"/>
                        <a:t>RegressionVariablesTest2</a:t>
                      </a: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aseline="0" dirty="0" err="1"/>
                        <a:t>SeasonalityController</a:t>
                      </a:r>
                      <a:endParaRPr lang="fr-BE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aseline="0" dirty="0" err="1"/>
                        <a:t>SeasonalOverDifferencingTest</a:t>
                      </a:r>
                      <a:endParaRPr lang="fr-BE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aseline="0" dirty="0" err="1"/>
                        <a:t>RegularUnderDifferencingTest</a:t>
                      </a:r>
                      <a:endParaRPr lang="fr-BE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aseline="0" dirty="0" err="1"/>
                        <a:t>SeasonalUnderDifferencingTest</a:t>
                      </a:r>
                      <a:endParaRPr lang="fr-BE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aseline="0" dirty="0" err="1"/>
                        <a:t>ModelBenchmarking</a:t>
                      </a:r>
                      <a:endParaRPr lang="fr-BE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X13Preprocessor</a:t>
                      </a:r>
                      <a:r>
                        <a:rPr lang="en-US" baseline="0" dirty="0"/>
                        <a:t> 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aseline="0" dirty="0" err="1"/>
                        <a:t>ModelController</a:t>
                      </a:r>
                      <a:endParaRPr lang="fr-BE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aseline="0" dirty="0" err="1"/>
                        <a:t>RegressionVariablesTest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pPr/>
              <a:t>5</a:t>
            </a:fld>
            <a:r>
              <a:rPr lang="en-US" smtClean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5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RegArima</a:t>
            </a:r>
            <a:r>
              <a:rPr lang="fr-BE" dirty="0"/>
              <a:t>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BE" dirty="0"/>
                  <a:t>Differencing → estimation of the </a:t>
                </a:r>
                <a:r>
                  <a:rPr lang="fr-BE" dirty="0" err="1"/>
                  <a:t>differenced</a:t>
                </a:r>
                <a:r>
                  <a:rPr lang="fr-BE" dirty="0"/>
                  <a:t> model by maximum </a:t>
                </a:r>
                <a:r>
                  <a:rPr lang="fr-BE" dirty="0" err="1"/>
                  <a:t>likelihood</a:t>
                </a:r>
                <a:r>
                  <a:rPr lang="fr-BE" dirty="0"/>
                  <a:t> (ML)</a:t>
                </a:r>
              </a:p>
              <a:p>
                <a:r>
                  <a:rPr lang="fr-BE" dirty="0" err="1"/>
                  <a:t>Tramo-Seats</a:t>
                </a:r>
                <a:endParaRPr lang="fr-BE" dirty="0"/>
              </a:p>
              <a:p>
                <a:pPr lvl="1"/>
                <a:r>
                  <a:rPr lang="fr-BE" dirty="0" err="1"/>
                  <a:t>Fast</a:t>
                </a:r>
                <a:r>
                  <a:rPr lang="fr-BE" dirty="0"/>
                  <a:t> estimation, </a:t>
                </a:r>
                <a:r>
                  <a:rPr lang="fr-BE" dirty="0" err="1"/>
                  <a:t>initialization</a:t>
                </a:r>
                <a:r>
                  <a:rPr lang="fr-BE" dirty="0"/>
                  <a:t>: </a:t>
                </a:r>
              </a:p>
              <a:p>
                <a:pPr lvl="2"/>
                <a:r>
                  <a:rPr lang="fr-BE" dirty="0" err="1"/>
                  <a:t>Hannan-Rissanen</a:t>
                </a:r>
                <a:r>
                  <a:rPr lang="fr-BE" dirty="0"/>
                  <a:t> (OLS-</a:t>
                </a:r>
                <a:r>
                  <a:rPr lang="fr-BE" dirty="0" err="1"/>
                  <a:t>based</a:t>
                </a:r>
                <a:r>
                  <a:rPr lang="fr-BE" dirty="0"/>
                  <a:t>)</a:t>
                </a:r>
              </a:p>
              <a:p>
                <a:pPr lvl="2"/>
                <a:r>
                  <a:rPr lang="fr-BE" dirty="0" err="1"/>
                  <a:t>Used</a:t>
                </a:r>
                <a:r>
                  <a:rPr lang="fr-BE" dirty="0"/>
                  <a:t> in all the </a:t>
                </a:r>
                <a:r>
                  <a:rPr lang="fr-BE" dirty="0" err="1"/>
                  <a:t>intermediary</a:t>
                </a:r>
                <a:r>
                  <a:rPr lang="fr-BE" dirty="0"/>
                  <a:t> </a:t>
                </a:r>
                <a:r>
                  <a:rPr lang="fr-BE" dirty="0" err="1"/>
                  <a:t>steps</a:t>
                </a:r>
                <a:endParaRPr lang="fr-BE" dirty="0"/>
              </a:p>
              <a:p>
                <a:pPr lvl="1"/>
                <a:r>
                  <a:rPr lang="fr-BE" dirty="0"/>
                  <a:t>Exact ML estimation</a:t>
                </a:r>
              </a:p>
              <a:p>
                <a:pPr lvl="2"/>
                <a:r>
                  <a:rPr lang="fr-BE" dirty="0" err="1"/>
                  <a:t>Kalman</a:t>
                </a:r>
                <a:r>
                  <a:rPr lang="fr-BE" dirty="0"/>
                  <a:t> </a:t>
                </a:r>
                <a:r>
                  <a:rPr lang="fr-BE" dirty="0" err="1"/>
                  <a:t>filter</a:t>
                </a:r>
                <a:r>
                  <a:rPr lang="fr-BE" dirty="0"/>
                  <a:t> + QR (OLS) estimation</a:t>
                </a:r>
              </a:p>
              <a:p>
                <a:pPr lvl="2"/>
                <a:endParaRPr lang="fr-BE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B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fr-B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B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B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fr-BE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GB" sz="2000" dirty="0"/>
              </a:p>
              <a:p>
                <a:pPr marL="914400" lvl="2" indent="0">
                  <a:buNone/>
                </a:pPr>
                <a:r>
                  <a:rPr lang="fr-BE" sz="2000" dirty="0"/>
                  <a:t>KF </a:t>
                </a:r>
                <a14:m>
                  <m:oMath xmlns:m="http://schemas.openxmlformats.org/officeDocument/2006/math">
                    <m:r>
                      <a:rPr lang="fr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fr-BE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𝑎𝑝𝑝𝑙𝑦𝑖𝑛𝑔</m:t>
                        </m:r>
                        <m:r>
                          <a:rPr lang="fr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RegArima</a:t>
            </a:r>
            <a:r>
              <a:rPr lang="fr-BE" dirty="0"/>
              <a:t> estimation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X12-Arima</a:t>
            </a:r>
            <a:endParaRPr lang="fr-BE" dirty="0"/>
          </a:p>
          <a:p>
            <a:pPr lvl="1"/>
            <a:r>
              <a:rPr lang="fr-BE" dirty="0" smtClean="0"/>
              <a:t>Exact </a:t>
            </a:r>
            <a:r>
              <a:rPr lang="fr-BE" dirty="0"/>
              <a:t>ML </a:t>
            </a:r>
            <a:r>
              <a:rPr lang="fr-BE" dirty="0" smtClean="0"/>
              <a:t>estimation </a:t>
            </a:r>
            <a:endParaRPr lang="fr-BE" dirty="0"/>
          </a:p>
          <a:p>
            <a:pPr lvl="2"/>
            <a:r>
              <a:rPr lang="fr-BE" dirty="0" err="1" smtClean="0"/>
              <a:t>Ljung</a:t>
            </a:r>
            <a:r>
              <a:rPr lang="fr-BE" dirty="0" smtClean="0"/>
              <a:t>-Box </a:t>
            </a:r>
            <a:r>
              <a:rPr lang="fr-BE" dirty="0" err="1" smtClean="0"/>
              <a:t>algorithm</a:t>
            </a:r>
            <a:r>
              <a:rPr lang="fr-BE" dirty="0" smtClean="0"/>
              <a:t> + </a:t>
            </a:r>
            <a:r>
              <a:rPr lang="fr-BE" dirty="0"/>
              <a:t>QR (OLS) </a:t>
            </a:r>
            <a:r>
              <a:rPr lang="fr-BE" dirty="0" smtClean="0"/>
              <a:t>estimation</a:t>
            </a:r>
          </a:p>
          <a:p>
            <a:r>
              <a:rPr lang="fr-BE" dirty="0" err="1" smtClean="0"/>
              <a:t>Tramo</a:t>
            </a:r>
            <a:r>
              <a:rPr lang="fr-BE" dirty="0" smtClean="0"/>
              <a:t>/X12</a:t>
            </a:r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likelihood</a:t>
            </a:r>
            <a:r>
              <a:rPr lang="fr-BE" dirty="0" smtClean="0"/>
              <a:t>, </a:t>
            </a:r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residuals</a:t>
            </a:r>
            <a:endParaRPr lang="fr-BE" dirty="0" smtClean="0"/>
          </a:p>
          <a:p>
            <a:pPr lvl="1"/>
            <a:r>
              <a:rPr lang="fr-BE" dirty="0" err="1" smtClean="0"/>
              <a:t>Tramo</a:t>
            </a:r>
            <a:r>
              <a:rPr lang="fr-BE" dirty="0" smtClean="0"/>
              <a:t> </a:t>
            </a:r>
            <a:r>
              <a:rPr lang="fr-BE" dirty="0" err="1" smtClean="0"/>
              <a:t>faster</a:t>
            </a:r>
            <a:r>
              <a:rPr lang="fr-BE" dirty="0" smtClean="0"/>
              <a:t> (</a:t>
            </a:r>
            <a:r>
              <a:rPr lang="fr-BE" dirty="0" err="1" smtClean="0"/>
              <a:t>even</a:t>
            </a:r>
            <a:r>
              <a:rPr lang="fr-BE" dirty="0" smtClean="0"/>
              <a:t> for ML estimation)</a:t>
            </a:r>
          </a:p>
          <a:p>
            <a:r>
              <a:rPr lang="fr-BE" dirty="0" smtClean="0"/>
              <a:t>JD+</a:t>
            </a:r>
          </a:p>
          <a:p>
            <a:pPr lvl="1"/>
            <a:r>
              <a:rPr lang="fr-BE" dirty="0" err="1" smtClean="0"/>
              <a:t>Always</a:t>
            </a:r>
            <a:r>
              <a:rPr lang="fr-BE" dirty="0" smtClean="0"/>
              <a:t> </a:t>
            </a:r>
            <a:r>
              <a:rPr lang="fr-BE" dirty="0" err="1" smtClean="0"/>
              <a:t>Tramo</a:t>
            </a:r>
            <a:r>
              <a:rPr lang="fr-BE" dirty="0" smtClean="0"/>
              <a:t> solution !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RegArima</a:t>
            </a:r>
            <a:r>
              <a:rPr lang="fr-BE" dirty="0"/>
              <a:t>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sz="2800" dirty="0" smtClean="0"/>
                  <a:t>Maximization of the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BE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BE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BE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BE" sz="2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fr-BE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BE" sz="2800" b="0" i="1" smtClean="0">
                              <a:latin typeface="Cambria Math"/>
                              <a:ea typeface="Cambria Math"/>
                            </a:rPr>
                            <m:t>𝑎𝑟𝑖𝑚𝑎</m:t>
                          </m:r>
                          <m:d>
                            <m:dPr>
                              <m:ctrlPr>
                                <a:rPr lang="fr-BE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BE" sz="28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r>
                                <a:rPr lang="fr-BE" sz="28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BE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 smtClean="0"/>
              </a:p>
              <a:p>
                <a:pPr lvl="1"/>
                <a:r>
                  <a:rPr lang="en-GB" sz="2400" dirty="0" err="1" smtClean="0"/>
                  <a:t>Tramo</a:t>
                </a:r>
                <a:r>
                  <a:rPr lang="en-GB" sz="2400" dirty="0" smtClean="0"/>
                  <a:t>, JD+: max of the concentrated likelihood: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fr-B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fr-BE" sz="2400" i="1" smtClean="0">
                          <a:latin typeface="Cambria Math"/>
                          <a:ea typeface="Cambria Math"/>
                        </a:rPr>
                        <m:t>→</m:t>
                      </m:r>
                      <m:acc>
                        <m:accPr>
                          <m:chr m:val="̃"/>
                          <m:ctrlPr>
                            <a:rPr lang="fr-BE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BE" sz="2400" i="1">
                              <a:latin typeface="Cambria Math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fr-B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fr-BE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fr-BE" sz="24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BE" sz="2400" i="1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BE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BE" sz="24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fr-B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BE" sz="24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BE" sz="2400" i="1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BE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̃"/>
                              <m:ctrlPr>
                                <a:rPr lang="fr-BE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BE" sz="2400" i="1">
                                  <a:latin typeface="Cambria Math"/>
                                </a:rPr>
                                <m:t>𝐿</m:t>
                              </m:r>
                            </m:e>
                          </m:acc>
                          <m:d>
                            <m:dPr>
                              <m:ctrlPr>
                                <a:rPr lang="fr-B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 smtClean="0"/>
              </a:p>
              <a:p>
                <a:pPr lvl="1"/>
                <a:r>
                  <a:rPr lang="en-GB" sz="2400" dirty="0" smtClean="0"/>
                  <a:t>X12: IGLS (iterative GLS)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fr-B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BE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fr-BE" sz="2400" i="1">
                          <a:latin typeface="Cambria Math"/>
                          <a:ea typeface="Cambria Math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fr-BE" sz="24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fr-BE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BE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fr-BE" sz="24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fr-BE" sz="24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fr-BE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fr-BE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r-BE" sz="2400" i="1">
                          <a:latin typeface="Cambria Math"/>
                        </a:rPr>
                        <m:t>𝑦</m:t>
                      </m:r>
                      <m:r>
                        <a:rPr lang="fr-BE" sz="2400" i="1">
                          <a:latin typeface="Cambria Math"/>
                        </a:rPr>
                        <m:t>−</m:t>
                      </m:r>
                      <m:r>
                        <a:rPr lang="fr-BE" sz="2400" i="1">
                          <a:latin typeface="Cambria Math"/>
                        </a:rPr>
                        <m:t>𝑋</m:t>
                      </m:r>
                      <m:r>
                        <a:rPr lang="fr-BE" sz="2400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GB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BE" sz="24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BE" sz="2400" i="1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BE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̅"/>
                              <m:ctrlPr>
                                <a:rPr lang="fr-BE" sz="24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  <m:d>
                            <m:dPr>
                              <m:ctrlPr>
                                <a:rPr lang="fr-B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BE" sz="2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fr-BE" sz="2400" i="1">
                          <a:latin typeface="Cambria Math"/>
                          <a:ea typeface="Cambria Math"/>
                        </a:rPr>
                        <m:t>→</m:t>
                      </m:r>
                      <m:func>
                        <m:funcPr>
                          <m:ctrlPr>
                            <a:rPr lang="fr-BE" sz="24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BE" sz="2400" i="1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BE" sz="240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fr-BE" sz="24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fr-B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BE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fr-BE" sz="240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fr-BE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2400" i="1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</m:acc>
                              <m:r>
                                <a:rPr lang="fr-BE" sz="24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fr-BE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BE" sz="24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  <a:p>
                <a:r>
                  <a:rPr lang="en-GB" sz="2800" dirty="0" smtClean="0"/>
                  <a:t>Maximization based on different variants of </a:t>
                </a:r>
                <a:r>
                  <a:rPr lang="en-GB" sz="2800" dirty="0" err="1" smtClean="0"/>
                  <a:t>Levenberg</a:t>
                </a:r>
                <a:r>
                  <a:rPr lang="en-GB" sz="2800" dirty="0" smtClean="0"/>
                  <a:t>-Marquardt (quasi-Newton method)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48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7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Seasonality</a:t>
            </a:r>
            <a:r>
              <a:rPr lang="fr-BE" dirty="0" smtClean="0"/>
              <a:t> tests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Only</a:t>
            </a:r>
            <a:r>
              <a:rPr lang="fr-BE" dirty="0" smtClean="0"/>
              <a:t> in the last versions of </a:t>
            </a:r>
            <a:r>
              <a:rPr lang="fr-BE" dirty="0" err="1" smtClean="0"/>
              <a:t>Tramo</a:t>
            </a:r>
            <a:r>
              <a:rPr lang="fr-BE" dirty="0" smtClean="0"/>
              <a:t> and in JD+</a:t>
            </a:r>
          </a:p>
          <a:p>
            <a:r>
              <a:rPr lang="fr-BE" dirty="0" smtClean="0"/>
              <a:t>Initial tests</a:t>
            </a:r>
          </a:p>
          <a:p>
            <a:pPr lvl="1"/>
            <a:r>
              <a:rPr lang="fr-BE" dirty="0" err="1" smtClean="0"/>
              <a:t>Ljung</a:t>
            </a:r>
            <a:r>
              <a:rPr lang="fr-BE" dirty="0" smtClean="0"/>
              <a:t>-Box test: </a:t>
            </a:r>
            <a:r>
              <a:rPr lang="fr-BE" dirty="0" err="1" smtClean="0"/>
              <a:t>auto-correlations</a:t>
            </a:r>
            <a:r>
              <a:rPr lang="fr-BE" dirty="0" smtClean="0"/>
              <a:t> at </a:t>
            </a:r>
            <a:r>
              <a:rPr lang="fr-BE" dirty="0" err="1" smtClean="0"/>
              <a:t>seasonal</a:t>
            </a:r>
            <a:r>
              <a:rPr lang="fr-BE" dirty="0" smtClean="0"/>
              <a:t> </a:t>
            </a:r>
            <a:r>
              <a:rPr lang="fr-BE" dirty="0" err="1" smtClean="0"/>
              <a:t>lags</a:t>
            </a:r>
            <a:endParaRPr lang="fr-BE" dirty="0" smtClean="0"/>
          </a:p>
          <a:p>
            <a:pPr lvl="2"/>
            <a:r>
              <a:rPr lang="fr-BE" dirty="0" err="1" smtClean="0"/>
              <a:t>Correlations</a:t>
            </a:r>
            <a:r>
              <a:rPr lang="fr-BE" dirty="0" smtClean="0"/>
              <a:t> </a:t>
            </a:r>
            <a:r>
              <a:rPr lang="fr-BE" dirty="0" err="1" smtClean="0"/>
              <a:t>between</a:t>
            </a:r>
            <a:r>
              <a:rPr lang="fr-BE" dirty="0" smtClean="0"/>
              <a:t> (y(t), y(t-s)), (y(t), y(t-2*s))</a:t>
            </a:r>
          </a:p>
          <a:p>
            <a:pPr lvl="1"/>
            <a:r>
              <a:rPr lang="fr-BE" dirty="0" smtClean="0"/>
              <a:t>Friedman (non </a:t>
            </a:r>
            <a:r>
              <a:rPr lang="fr-BE" dirty="0" err="1" smtClean="0"/>
              <a:t>parametric</a:t>
            </a:r>
            <a:r>
              <a:rPr lang="fr-BE" dirty="0" smtClean="0"/>
              <a:t>) test 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13-15/9/2016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ESTP Training. JD+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DA0C-01AE-4E2F-8829-AAF8EAAF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1100</Words>
  <Application>Microsoft Office PowerPoint</Application>
  <PresentationFormat>On-screen Show (4:3)</PresentationFormat>
  <Paragraphs>283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JD+</vt:lpstr>
      <vt:lpstr>Why pre-processing?</vt:lpstr>
      <vt:lpstr>PowerPoint Presentation</vt:lpstr>
      <vt:lpstr>Implementation classes (I)</vt:lpstr>
      <vt:lpstr>Implementation classes (II)</vt:lpstr>
      <vt:lpstr>RegArima estimation</vt:lpstr>
      <vt:lpstr>RegArima estimation</vt:lpstr>
      <vt:lpstr>RegArima estimation</vt:lpstr>
      <vt:lpstr>Seasonality tests</vt:lpstr>
      <vt:lpstr>Log-level test (I)</vt:lpstr>
      <vt:lpstr>Log-level test (II)</vt:lpstr>
      <vt:lpstr>Regression (calendar) tests (I)</vt:lpstr>
      <vt:lpstr>Regression (calendar) tests (II)</vt:lpstr>
      <vt:lpstr>Outliers detection</vt:lpstr>
      <vt:lpstr>Outliers detection in Tramo</vt:lpstr>
      <vt:lpstr>Outliers detection in X12</vt:lpstr>
      <vt:lpstr>Outliers detection. Key points</vt:lpstr>
      <vt:lpstr>Differencing</vt:lpstr>
      <vt:lpstr>ARMA identification</vt:lpstr>
    </vt:vector>
  </TitlesOfParts>
  <Company>National Bank of Belgium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PCUser</dc:creator>
  <cp:lastModifiedBy>Palate Jean</cp:lastModifiedBy>
  <cp:revision>68</cp:revision>
  <dcterms:created xsi:type="dcterms:W3CDTF">2014-10-26T08:57:17Z</dcterms:created>
  <dcterms:modified xsi:type="dcterms:W3CDTF">2016-09-08T14:31:54Z</dcterms:modified>
</cp:coreProperties>
</file>