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9" r:id="rId2"/>
  </p:sldMasterIdLst>
  <p:notesMasterIdLst>
    <p:notesMasterId r:id="rId15"/>
  </p:notesMasterIdLst>
  <p:handoutMasterIdLst>
    <p:handoutMasterId r:id="rId16"/>
  </p:handoutMasterIdLst>
  <p:sldIdLst>
    <p:sldId id="269" r:id="rId3"/>
    <p:sldId id="258" r:id="rId4"/>
    <p:sldId id="259" r:id="rId5"/>
    <p:sldId id="261" r:id="rId6"/>
    <p:sldId id="262" r:id="rId7"/>
    <p:sldId id="263" r:id="rId8"/>
    <p:sldId id="265" r:id="rId9"/>
    <p:sldId id="260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5">
          <p15:clr>
            <a:srgbClr val="A4A3A4"/>
          </p15:clr>
        </p15:guide>
        <p15:guide id="2" pos="5493">
          <p15:clr>
            <a:srgbClr val="A4A3A4"/>
          </p15:clr>
        </p15:guide>
        <p15:guide id="3" pos="41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E8"/>
    <a:srgbClr val="EAE4E8"/>
    <a:srgbClr val="FF781D"/>
    <a:srgbClr val="FF6600"/>
    <a:srgbClr val="4D4D4D"/>
    <a:srgbClr val="FF9933"/>
    <a:srgbClr val="333399"/>
    <a:srgbClr val="0033CC"/>
    <a:srgbClr val="CC3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28" autoAdjust="0"/>
  </p:normalViewPr>
  <p:slideViewPr>
    <p:cSldViewPr snapToGrid="0" showGuides="1">
      <p:cViewPr varScale="1">
        <p:scale>
          <a:sx n="108" d="100"/>
          <a:sy n="108" d="100"/>
        </p:scale>
        <p:origin x="1680" y="78"/>
      </p:cViewPr>
      <p:guideLst>
        <p:guide orient="horz" pos="4135"/>
        <p:guide pos="5493"/>
        <p:guide pos="4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5704C0CB-AC28-4A34-AC47-90B0ABF5823B}"/>
    <pc:docChg chg="custSel addSld modSld">
      <pc:chgData name="Palate Jean" userId="e44b8056-0d57-42f7-acd1-ff6af1acf077" providerId="ADAL" clId="{5704C0CB-AC28-4A34-AC47-90B0ABF5823B}" dt="2021-10-11T13:20:58.630" v="544" actId="20577"/>
      <pc:docMkLst>
        <pc:docMk/>
      </pc:docMkLst>
      <pc:sldChg chg="modSp mod">
        <pc:chgData name="Palate Jean" userId="e44b8056-0d57-42f7-acd1-ff6af1acf077" providerId="ADAL" clId="{5704C0CB-AC28-4A34-AC47-90B0ABF5823B}" dt="2021-10-11T13:20:47.099" v="530" actId="21"/>
        <pc:sldMkLst>
          <pc:docMk/>
          <pc:sldMk cId="2837439542" sldId="256"/>
        </pc:sldMkLst>
        <pc:spChg chg="mod">
          <ac:chgData name="Palate Jean" userId="e44b8056-0d57-42f7-acd1-ff6af1acf077" providerId="ADAL" clId="{5704C0CB-AC28-4A34-AC47-90B0ABF5823B}" dt="2021-10-11T13:20:47.099" v="530" actId="21"/>
          <ac:spMkLst>
            <pc:docMk/>
            <pc:sldMk cId="2837439542" sldId="256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837439542" sldId="256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3920937895" sldId="260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2:00.399" v="2" actId="14100"/>
        <pc:sldMkLst>
          <pc:docMk/>
          <pc:sldMk cId="657013986" sldId="261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3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00.399" v="2" actId="14100"/>
          <ac:picMkLst>
            <pc:docMk/>
            <pc:sldMk cId="657013986" sldId="261"/>
            <ac:picMk id="2050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14.039" v="5" actId="14100"/>
        <pc:sldMkLst>
          <pc:docMk/>
          <pc:sldMk cId="2686005427" sldId="262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686005427" sldId="262"/>
            <ac:spMk id="2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14.039" v="5" actId="14100"/>
          <ac:picMkLst>
            <pc:docMk/>
            <pc:sldMk cId="2686005427" sldId="262"/>
            <ac:picMk id="3074" creationId="{00000000-0000-0000-0000-000000000000}"/>
          </ac:picMkLst>
        </pc:picChg>
        <pc:picChg chg="mod">
          <ac:chgData name="Palate Jean" userId="e44b8056-0d57-42f7-acd1-ff6af1acf077" providerId="ADAL" clId="{5704C0CB-AC28-4A34-AC47-90B0ABF5823B}" dt="2021-10-08T08:12:10.711" v="4" actId="14100"/>
          <ac:picMkLst>
            <pc:docMk/>
            <pc:sldMk cId="2686005427" sldId="262"/>
            <ac:picMk id="3075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32.647" v="7" actId="14100"/>
        <pc:sldMkLst>
          <pc:docMk/>
          <pc:sldMk cId="2095706351" sldId="263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4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32.647" v="7" actId="14100"/>
          <ac:picMkLst>
            <pc:docMk/>
            <pc:sldMk cId="2095706351" sldId="263"/>
            <ac:picMk id="4099" creationId="{00000000-0000-0000-0000-000000000000}"/>
          </ac:picMkLst>
        </pc:picChg>
      </pc:sldChg>
      <pc:sldChg chg="modSp mod">
        <pc:chgData name="Palate Jean" userId="e44b8056-0d57-42f7-acd1-ff6af1acf077" providerId="ADAL" clId="{5704C0CB-AC28-4A34-AC47-90B0ABF5823B}" dt="2021-10-08T08:13:11.814" v="10" actId="20577"/>
        <pc:sldMkLst>
          <pc:docMk/>
          <pc:sldMk cId="2460875418" sldId="264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460875418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3:11.814" v="10" actId="20577"/>
          <ac:spMkLst>
            <pc:docMk/>
            <pc:sldMk cId="2460875418" sldId="264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1699452937" sldId="265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3" creationId="{00000000-0000-0000-0000-000000000000}"/>
          </ac:spMkLst>
        </pc:spChg>
      </pc:sldChg>
      <pc:sldChg chg="modSp new mod">
        <pc:chgData name="Palate Jean" userId="e44b8056-0d57-42f7-acd1-ff6af1acf077" providerId="ADAL" clId="{5704C0CB-AC28-4A34-AC47-90B0ABF5823B}" dt="2021-10-08T10:22:51.911" v="528" actId="20577"/>
        <pc:sldMkLst>
          <pc:docMk/>
          <pc:sldMk cId="2602889393" sldId="266"/>
        </pc:sldMkLst>
        <pc:spChg chg="mod">
          <ac:chgData name="Palate Jean" userId="e44b8056-0d57-42f7-acd1-ff6af1acf077" providerId="ADAL" clId="{5704C0CB-AC28-4A34-AC47-90B0ABF5823B}" dt="2021-10-08T08:26:23.963" v="49" actId="20577"/>
          <ac:spMkLst>
            <pc:docMk/>
            <pc:sldMk cId="2602889393" sldId="266"/>
            <ac:spMk id="2" creationId="{9BBA7961-20B3-4AC6-96F6-A10F14DE4EEC}"/>
          </ac:spMkLst>
        </pc:spChg>
        <pc:spChg chg="mod">
          <ac:chgData name="Palate Jean" userId="e44b8056-0d57-42f7-acd1-ff6af1acf077" providerId="ADAL" clId="{5704C0CB-AC28-4A34-AC47-90B0ABF5823B}" dt="2021-10-08T10:22:51.911" v="528" actId="20577"/>
          <ac:spMkLst>
            <pc:docMk/>
            <pc:sldMk cId="2602889393" sldId="266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00:10.987" v="404" actId="14"/>
        <pc:sldMkLst>
          <pc:docMk/>
          <pc:sldMk cId="584120117" sldId="267"/>
        </pc:sldMkLst>
        <pc:spChg chg="mod">
          <ac:chgData name="Palate Jean" userId="e44b8056-0d57-42f7-acd1-ff6af1acf077" providerId="ADAL" clId="{5704C0CB-AC28-4A34-AC47-90B0ABF5823B}" dt="2021-10-08T10:00:10.987" v="404" actId="14"/>
          <ac:spMkLst>
            <pc:docMk/>
            <pc:sldMk cId="584120117" sldId="267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16:00.864" v="511" actId="27636"/>
        <pc:sldMkLst>
          <pc:docMk/>
          <pc:sldMk cId="2269413088" sldId="268"/>
        </pc:sldMkLst>
        <pc:spChg chg="mod">
          <ac:chgData name="Palate Jean" userId="e44b8056-0d57-42f7-acd1-ff6af1acf077" providerId="ADAL" clId="{5704C0CB-AC28-4A34-AC47-90B0ABF5823B}" dt="2021-10-08T10:16:00.864" v="511" actId="27636"/>
          <ac:spMkLst>
            <pc:docMk/>
            <pc:sldMk cId="2269413088" sldId="268"/>
            <ac:spMk id="3" creationId="{C6F4D24D-0EA9-4E56-AC68-FF4359E49ACA}"/>
          </ac:spMkLst>
        </pc:spChg>
      </pc:sldChg>
      <pc:sldChg chg="modSp new mod">
        <pc:chgData name="Palate Jean" userId="e44b8056-0d57-42f7-acd1-ff6af1acf077" providerId="ADAL" clId="{5704C0CB-AC28-4A34-AC47-90B0ABF5823B}" dt="2021-10-11T13:20:58.630" v="544" actId="20577"/>
        <pc:sldMkLst>
          <pc:docMk/>
          <pc:sldMk cId="723628909" sldId="269"/>
        </pc:sldMkLst>
        <pc:spChg chg="mod">
          <ac:chgData name="Palate Jean" userId="e44b8056-0d57-42f7-acd1-ff6af1acf077" providerId="ADAL" clId="{5704C0CB-AC28-4A34-AC47-90B0ABF5823B}" dt="2021-10-11T13:20:49.776" v="531"/>
          <ac:spMkLst>
            <pc:docMk/>
            <pc:sldMk cId="723628909" sldId="269"/>
            <ac:spMk id="2" creationId="{7D68E6DD-F89E-4FC7-8CCE-4ACF435E60A5}"/>
          </ac:spMkLst>
        </pc:spChg>
        <pc:spChg chg="mod">
          <ac:chgData name="Palate Jean" userId="e44b8056-0d57-42f7-acd1-ff6af1acf077" providerId="ADAL" clId="{5704C0CB-AC28-4A34-AC47-90B0ABF5823B}" dt="2021-10-11T13:20:58.630" v="544" actId="20577"/>
          <ac:spMkLst>
            <pc:docMk/>
            <pc:sldMk cId="723628909" sldId="269"/>
            <ac:spMk id="3" creationId="{124A36F0-A704-4593-BACC-A9377D0AA1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36779E-D130-4B38-B088-209E9775DF3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761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C076A-EB52-4DED-910C-458BEBA4BF6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81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7747-212B-490C-B8E4-6754125A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779A-AA94-46E1-A041-15E97DCA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FCCA-61CB-4F2A-86EB-66B0EE22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B35B-55F1-4F8E-8BA3-86B5B9E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EE51-E67B-44A1-9065-B1691E4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DF3D1-0F96-49B7-8525-7CE19EB2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63A2-95EC-4A16-9718-86B7EAF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9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1C21-28EC-4549-B65E-9ED5A19C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6455-0A8E-4EF8-BDCF-0605A230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0D1A5-A23C-4013-B610-FF9EF565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2C91-3A1C-4EDD-A18D-E09C077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E21B-E9B1-49B5-93CB-19554CE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E6C4-6250-4C70-9F07-CB3B0E3E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48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3483-9F80-4B6C-AE73-FE42A4ED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45D73-C217-485F-8035-816E101B5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FAB4E-9258-4B9B-806F-FD6391E4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3153A-94EB-4FD4-BE97-8A7048D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E63EE-E338-45EE-B786-4F50EAAA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C911A-105D-4144-A97C-89294EEC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A5AA-CC1E-4CE7-9B3D-6E414F3F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CF60C-38F5-4DEF-9B00-1BB290E5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82-85AB-4C5C-BB0D-6674426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27BE-2EC6-4E3D-B21F-56300029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2384-4DBC-416B-9A26-A38BC8D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B0AF-BC69-4A26-9876-3A6AFA9B3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E40FC-772B-40FE-BABC-A1620B60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0D8A-B763-40CC-8362-6C5C1ABF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D1B8-F648-4A9D-9CF5-2CAD5013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F288-2DBB-4591-A979-2F28A5E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C662-4540-44C6-8E19-E0EB6E581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4AE5-6351-44B5-AE16-A98B75289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9170-D3E6-4BEE-AFDA-CED3E30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DDF2-7BFC-49EB-A48C-1A7B814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4A2B-B7C1-4289-BB54-C972DCD0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04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2EE2-5350-4CCA-B481-C9B1FADE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D27A-C878-46FD-8424-2CB1C3CC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6F49-FAB5-4020-98A7-2FF68B1D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C74E-E8A9-489F-9ABD-2BEF9F6D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9EC4-E3E4-45BC-9DD9-96DAB89B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A99F-8080-4A17-B4CF-4AF8743A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AB2F-67E3-4AE3-A69D-F0FEC515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B33F-3DB3-4E95-A975-7E058339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56DA-C915-4DD1-9B99-89EC89C4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8D8F-86F2-4730-99B7-45094CBA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FA51-781B-4BD3-82EA-623196FF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AAA7-1F63-429B-8BA1-CA581BF9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2D31-C411-4FB3-B4F5-DDC7A899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679C1-C94D-4573-A902-847B774E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B38A-3F16-4DB5-B633-207B04B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81BD-0A45-4A8D-BAE1-C5D3614D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61A3-0A40-4654-A6BE-3481E404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BD1B-74F6-4DDB-80CC-4E84C5E8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F4205-720D-4AA5-BE4C-49EAD7E8B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B39C-8E94-4B2F-8D0B-8874F496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DF9E-F048-4FCF-960F-6E7D0BBE4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4F64B-5190-4B67-A09D-A96188FC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15FD6-24A6-411D-99CA-DB69C9F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B91D4-9F08-4F43-BB50-A7A9237A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381000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738" y="1946275"/>
            <a:ext cx="33004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First name NAME</a:t>
            </a:r>
          </a:p>
          <a:p>
            <a:pPr lvl="0"/>
            <a:r>
              <a:rPr lang="nl-NL"/>
              <a:t>Function</a:t>
            </a:r>
          </a:p>
        </p:txBody>
      </p:sp>
      <p:pic>
        <p:nvPicPr>
          <p:cNvPr id="5149" name="Picture 29" descr="BNB-EURO-POS-RVB-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7963" y="5867400"/>
            <a:ext cx="2162175" cy="762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8" name="Picture 3" descr="C:\Documents and Settings\gregoir\Desktop\façade nord\statue façade nord (3 sur 8).jpg"/>
          <p:cNvPicPr>
            <a:picLocks noChangeAspect="1" noChangeArrowheads="1"/>
          </p:cNvPicPr>
          <p:nvPr/>
        </p:nvPicPr>
        <p:blipFill>
          <a:blip r:embed="rId6" cstate="print"/>
          <a:srcRect t="19448" r="12940" b="41717"/>
          <a:stretch>
            <a:fillRect/>
          </a:stretch>
        </p:blipFill>
        <p:spPr bwMode="auto">
          <a:xfrm>
            <a:off x="-22754" y="2660651"/>
            <a:ext cx="9226129" cy="2825750"/>
          </a:xfrm>
          <a:prstGeom prst="rect">
            <a:avLst/>
          </a:prstGeom>
          <a:noFill/>
        </p:spPr>
      </p:pic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175" y="551497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75000"/>
        </a:lnSpc>
        <a:spcBef>
          <a:spcPct val="20000"/>
        </a:spcBef>
        <a:spcAft>
          <a:spcPct val="0"/>
        </a:spcAft>
        <a:defRPr sz="16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5BAB6-90C0-4E60-81E0-A60E4EB6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6F7DC-C93B-4FC7-8B48-A647FD75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5DDE-4C9D-442B-9ED5-80D2CA50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D0CE-BFF1-4F8E-918E-E9C082A20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11D5-9C9C-4A44-A5DE-670EDBFD1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1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brd/jdemetra-dotstat/releases/tag/v2.2.5" TargetMode="External"/><Relationship Id="rId2" Type="http://schemas.openxmlformats.org/officeDocument/2006/relationships/hyperlink" Target="https://github.com/nbbrd/jdemetra-sa-advanced/releases/tag/v2.2.3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latej/rjdemetra3/releases/tag/v0.1.0" TargetMode="External"/><Relationship Id="rId3" Type="http://schemas.openxmlformats.org/officeDocument/2006/relationships/hyperlink" Target="https://github.com/palatej/rjd3modelling/releases/tag/v0.1.0" TargetMode="External"/><Relationship Id="rId7" Type="http://schemas.openxmlformats.org/officeDocument/2006/relationships/hyperlink" Target="https://github.com/palatej/rjd3x13/releases/tag/v0.1.0" TargetMode="External"/><Relationship Id="rId2" Type="http://schemas.openxmlformats.org/officeDocument/2006/relationships/hyperlink" Target="https://github.com/palatej/rjd3toolkit/releases/tag/v0.1.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palatej/rjd3tramoseats/releases/tag/v0.1.0" TargetMode="External"/><Relationship Id="rId11" Type="http://schemas.openxmlformats.org/officeDocument/2006/relationships/hyperlink" Target="https://github.com/palatej/estp2021" TargetMode="External"/><Relationship Id="rId5" Type="http://schemas.openxmlformats.org/officeDocument/2006/relationships/hyperlink" Target="https://github.com/palatej/rjd3sa/releases/tag/v0.1.0" TargetMode="External"/><Relationship Id="rId10" Type="http://schemas.openxmlformats.org/officeDocument/2006/relationships/hyperlink" Target="https://github.com/palatej/rjd3highfreq/releases/tag/v0.1.0" TargetMode="External"/><Relationship Id="rId4" Type="http://schemas.openxmlformats.org/officeDocument/2006/relationships/hyperlink" Target="https://github.com/palatej/rjd3arima/releases/tag/v0.1.0" TargetMode="External"/><Relationship Id="rId9" Type="http://schemas.openxmlformats.org/officeDocument/2006/relationships/hyperlink" Target="https://github.com/palatej/rjd3sts/releases/tag/v0.1.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Distributed_revision_contro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/jdemetra-core" TargetMode="External"/><Relationship Id="rId2" Type="http://schemas.openxmlformats.org/officeDocument/2006/relationships/hyperlink" Target="https://github.com/jdemetra/jdemetra-ap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InseeFr/JDCruncheR" TargetMode="External"/><Relationship Id="rId5" Type="http://schemas.openxmlformats.org/officeDocument/2006/relationships/hyperlink" Target="https://github.com/jdemetra/rjdemetra" TargetMode="External"/><Relationship Id="rId4" Type="http://schemas.openxmlformats.org/officeDocument/2006/relationships/hyperlink" Target="https://github.com/jdemetra/jwsacrunc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E6DD-F89E-4FC7-8CCE-4ACF435E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on </a:t>
            </a:r>
            <a:r>
              <a:rPr lang="fr-BE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36F0-A704-4593-BACC-A9377D0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B158-FD90-46FC-8C8D-0F2A4490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2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Additional plug-ins (NBB)</a:t>
            </a:r>
          </a:p>
          <a:p>
            <a:pPr lvl="1"/>
            <a:r>
              <a:rPr lang="en-GB" sz="2000" dirty="0">
                <a:hlinkClick r:id="rId2"/>
              </a:rPr>
              <a:t>https://github.com/nbbrd/jdemetra-sa-advanced/releases/tag/v2.2.3</a:t>
            </a:r>
            <a:r>
              <a:rPr lang="en-GB" sz="2000" dirty="0"/>
              <a:t> </a:t>
            </a:r>
          </a:p>
          <a:p>
            <a:pPr lvl="2"/>
            <a:r>
              <a:rPr lang="en-GB" sz="1700" dirty="0"/>
              <a:t>Temporal disaggregation / benchmarking (</a:t>
            </a:r>
            <a:r>
              <a:rPr lang="en-GB" sz="1700" dirty="0" err="1"/>
              <a:t>nbdemetra</a:t>
            </a:r>
            <a:r>
              <a:rPr lang="en-GB" sz="1700" dirty="0"/>
              <a:t>-benchmarking)</a:t>
            </a:r>
          </a:p>
          <a:p>
            <a:pPr lvl="2"/>
            <a:r>
              <a:rPr lang="en-GB" sz="1700" dirty="0"/>
              <a:t>Structural time series (</a:t>
            </a:r>
            <a:r>
              <a:rPr lang="en-GB" sz="1700" dirty="0" err="1"/>
              <a:t>nbdemetra-sts</a:t>
            </a:r>
            <a:r>
              <a:rPr lang="en-GB" sz="1700" dirty="0"/>
              <a:t>)</a:t>
            </a:r>
          </a:p>
          <a:p>
            <a:pPr lvl="2"/>
            <a:r>
              <a:rPr lang="en-GB" sz="1700" dirty="0"/>
              <a:t>…</a:t>
            </a:r>
          </a:p>
          <a:p>
            <a:pPr lvl="1"/>
            <a:r>
              <a:rPr lang="en-GB" sz="2000" dirty="0">
                <a:hlinkClick r:id="rId3"/>
              </a:rPr>
              <a:t>https://github.com/nbbrd/jdemetra-dotstat/releases/tag/v2.2.5</a:t>
            </a:r>
            <a:endParaRPr lang="en-GB" sz="2000" dirty="0"/>
          </a:p>
          <a:p>
            <a:pPr lvl="2"/>
            <a:r>
              <a:rPr lang="en-GB" sz="1700" dirty="0"/>
              <a:t>Time series from SDMX Web services</a:t>
            </a:r>
          </a:p>
          <a:p>
            <a:pPr lvl="1"/>
            <a:r>
              <a:rPr lang="en-GB" sz="2000" dirty="0"/>
              <a:t>…</a:t>
            </a:r>
          </a:p>
          <a:p>
            <a:pPr lvl="2"/>
            <a:r>
              <a:rPr lang="en-GB" sz="1700" dirty="0"/>
              <a:t>Nowcasting by means of dynamic factor models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F5E-DF2A-4B3A-B6EE-20A6E25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2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300" dirty="0"/>
              <a:t>New R packages (based on JD+ 3.0)</a:t>
            </a:r>
          </a:p>
          <a:p>
            <a:pPr lvl="1"/>
            <a:r>
              <a:rPr lang="en-GB" sz="2000" dirty="0">
                <a:hlinkClick r:id="rId2"/>
              </a:rPr>
              <a:t>https://github.com/palatej/rjd3toolkit/releases/tag/v0.1.0</a:t>
            </a:r>
            <a:r>
              <a:rPr lang="en-GB" sz="2000" dirty="0"/>
              <a:t> </a:t>
            </a:r>
          </a:p>
          <a:p>
            <a:pPr lvl="1"/>
            <a:r>
              <a:rPr lang="en-GB" sz="2000" dirty="0">
                <a:hlinkClick r:id="rId3"/>
              </a:rPr>
              <a:t>https://github.com/palatej/rjd3modelling/releases/tag/v0.1.0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https://github.com/palatej/rjd3arima/releases/tag/v0.1.0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5"/>
              </a:rPr>
              <a:t>https://github.com/palatej/rjd3sa/releases/tag/v0.1.0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6"/>
              </a:rPr>
              <a:t>https://github.com/palatej/rjd3tramoseats/releases/tag/v0.1.0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7"/>
              </a:rPr>
              <a:t>https://github.com/palatej/rjd3x13/releases/tag/v0.1.0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8"/>
              </a:rPr>
              <a:t>https://github.com/palatej/rjdemetra3/releases/tag/v0.1.0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9"/>
              </a:rPr>
              <a:t>https://github.com/palatej/rjd3sts/releases/tag/v0.1.0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10"/>
              </a:rPr>
              <a:t>https://github.com/palatej/rjd3highfreq/releases/tag/v0.1.0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300" dirty="0"/>
              <a:t>Training</a:t>
            </a:r>
          </a:p>
          <a:p>
            <a:pPr lvl="1"/>
            <a:r>
              <a:rPr lang="fr-BE" sz="2000" dirty="0" err="1">
                <a:hlinkClick r:id="rId11"/>
              </a:rPr>
              <a:t>palatej</a:t>
            </a:r>
            <a:r>
              <a:rPr lang="fr-BE" sz="2000" dirty="0">
                <a:hlinkClick r:id="rId11"/>
              </a:rPr>
              <a:t>/estp2021: ESTP training (github.com)</a:t>
            </a:r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CD84-B089-4D49-93E8-89F2DF70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1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Final </a:t>
            </a:r>
            <a:r>
              <a:rPr lang="fr-BE" dirty="0" err="1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Powerful</a:t>
            </a:r>
            <a:r>
              <a:rPr lang="fr-BE" dirty="0"/>
              <a:t> </a:t>
            </a:r>
            <a:r>
              <a:rPr lang="fr-BE" dirty="0" err="1"/>
              <a:t>tool</a:t>
            </a:r>
            <a:endParaRPr lang="fr-BE" dirty="0"/>
          </a:p>
          <a:p>
            <a:pPr lvl="1"/>
            <a:r>
              <a:rPr lang="fr-BE" dirty="0"/>
              <a:t>For </a:t>
            </a:r>
            <a:r>
              <a:rPr lang="fr-BE" dirty="0" err="1"/>
              <a:t>distributed</a:t>
            </a:r>
            <a:r>
              <a:rPr lang="fr-BE" dirty="0"/>
              <a:t> </a:t>
            </a:r>
            <a:r>
              <a:rPr lang="fr-BE" dirty="0" err="1"/>
              <a:t>revision</a:t>
            </a:r>
            <a:r>
              <a:rPr lang="fr-BE" dirty="0"/>
              <a:t> control</a:t>
            </a:r>
          </a:p>
          <a:p>
            <a:pPr lvl="1"/>
            <a:r>
              <a:rPr lang="fr-BE" dirty="0"/>
              <a:t>For collaborative </a:t>
            </a:r>
            <a:r>
              <a:rPr lang="fr-BE" dirty="0" err="1"/>
              <a:t>development</a:t>
            </a:r>
            <a:endParaRPr lang="fr-BE" dirty="0"/>
          </a:p>
          <a:p>
            <a:r>
              <a:rPr lang="fr-BE" dirty="0" err="1"/>
              <a:t>Designed</a:t>
            </a:r>
            <a:r>
              <a:rPr lang="fr-BE" dirty="0"/>
              <a:t> for </a:t>
            </a:r>
            <a:r>
              <a:rPr lang="fr-BE" dirty="0" err="1"/>
              <a:t>developers</a:t>
            </a:r>
            <a:r>
              <a:rPr lang="fr-BE" dirty="0"/>
              <a:t>!</a:t>
            </a:r>
          </a:p>
          <a:p>
            <a:pPr lvl="1"/>
            <a:r>
              <a:rPr lang="fr-BE" dirty="0" err="1"/>
              <a:t>Complex</a:t>
            </a:r>
            <a:r>
              <a:rPr lang="fr-BE" dirty="0"/>
              <a:t> </a:t>
            </a:r>
            <a:r>
              <a:rPr lang="fr-BE" dirty="0" err="1"/>
              <a:t>tool</a:t>
            </a:r>
            <a:r>
              <a:rPr lang="fr-BE" dirty="0"/>
              <a:t> (git)</a:t>
            </a:r>
          </a:p>
          <a:p>
            <a:pPr lvl="1"/>
            <a:r>
              <a:rPr lang="fr-BE" dirty="0"/>
              <a:t>Focus on code</a:t>
            </a:r>
          </a:p>
          <a:p>
            <a:r>
              <a:rPr lang="fr-BE" dirty="0"/>
              <a:t>Wiki, issue </a:t>
            </a:r>
            <a:r>
              <a:rPr lang="fr-BE" dirty="0" err="1"/>
              <a:t>tracking</a:t>
            </a:r>
            <a:r>
              <a:rPr lang="fr-BE" dirty="0"/>
              <a:t> and </a:t>
            </a:r>
            <a:r>
              <a:rPr lang="fr-BE" dirty="0" err="1"/>
              <a:t>follow</a:t>
            </a:r>
            <a:r>
              <a:rPr lang="fr-BE" dirty="0"/>
              <a:t> up </a:t>
            </a:r>
          </a:p>
          <a:p>
            <a:pPr lvl="1"/>
            <a:r>
              <a:rPr lang="fr-BE" dirty="0"/>
              <a:t>You </a:t>
            </a:r>
            <a:r>
              <a:rPr lang="fr-BE" dirty="0" err="1"/>
              <a:t>could</a:t>
            </a:r>
            <a:r>
              <a:rPr lang="fr-BE" dirty="0"/>
              <a:t> (</a:t>
            </a:r>
            <a:r>
              <a:rPr lang="fr-BE" dirty="0" err="1"/>
              <a:t>should</a:t>
            </a:r>
            <a:r>
              <a:rPr lang="fr-BE" dirty="0"/>
              <a:t>) </a:t>
            </a:r>
            <a:r>
              <a:rPr lang="fr-BE" dirty="0" err="1"/>
              <a:t>contribute</a:t>
            </a:r>
            <a:r>
              <a:rPr lang="fr-BE" dirty="0"/>
              <a:t>.</a:t>
            </a:r>
          </a:p>
          <a:p>
            <a:endParaRPr lang="fr-BE" dirty="0"/>
          </a:p>
          <a:p>
            <a:pPr marL="631825" lvl="1" indent="0">
              <a:buNone/>
            </a:pPr>
            <a:r>
              <a:rPr lang="fr-BE" dirty="0"/>
              <a:t> </a:t>
            </a:r>
          </a:p>
          <a:p>
            <a:pPr lvl="1"/>
            <a:endParaRPr lang="fr-BE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4D29-BCA9-4B78-AEA2-95D1810A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934716"/>
            <a:ext cx="16859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077072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fr-BE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.com/jdemetra/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FBCC0-6ADE-48FE-8EC9-43B4433B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request</a:t>
            </a:r>
          </a:p>
          <a:p>
            <a:pPr>
              <a:lnSpc>
                <a:spcPct val="200000"/>
              </a:lnSpc>
            </a:pPr>
            <a:r>
              <a:rPr lang="fr-B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Wiki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BE609-6601-4293-9891-11FB2AFA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Git</a:t>
            </a:r>
            <a:r>
              <a:rPr lang="en-US" sz="2400" dirty="0"/>
              <a:t> is a </a:t>
            </a:r>
            <a:r>
              <a:rPr lang="en-US" sz="2400" dirty="0">
                <a:hlinkClick r:id="rId2" tooltip="Distributed revision control"/>
              </a:rPr>
              <a:t>distributed revision control</a:t>
            </a:r>
            <a:r>
              <a:rPr lang="en-US" sz="2400" dirty="0"/>
              <a:t> system with an emphasis on speed, data integrity, and support for distributed, non-linear workflows. [Wikipedia]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50352"/>
            <a:ext cx="6870373" cy="248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F1FB-AB99-48B8-8DB1-5C87494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905"/>
            <a:ext cx="7591824" cy="286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88" y="1414021"/>
            <a:ext cx="6888270" cy="21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3FF9-6D1F-4375-A421-F1CAD79C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0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9" y="1690689"/>
            <a:ext cx="7661529" cy="4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B3A5A-D5DB-4D5B-ACCD-317AA5C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7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Main </a:t>
            </a:r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en-GB" sz="2000" dirty="0"/>
              <a:t>Create the feature in a dedicated branch in a local repository</a:t>
            </a:r>
          </a:p>
          <a:p>
            <a:pPr lvl="1"/>
            <a:r>
              <a:rPr lang="en-GB" sz="2000" dirty="0"/>
              <a:t>Push the branch to a public repository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Create a pull request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Review of the code, discussions, modifications </a:t>
            </a:r>
            <a:r>
              <a:rPr lang="en-GB" sz="2000" dirty="0" err="1"/>
              <a:t>bu</a:t>
            </a:r>
            <a:r>
              <a:rPr lang="en-GB" sz="2000" dirty="0"/>
              <a:t> the other developers</a:t>
            </a:r>
          </a:p>
          <a:p>
            <a:pPr lvl="1"/>
            <a:r>
              <a:rPr lang="en-GB" sz="2000" dirty="0"/>
              <a:t>The project maintainer merges the feature into the official repository and closes the pull request</a:t>
            </a:r>
            <a:r>
              <a:rPr lang="en-GB" dirty="0"/>
              <a:t>.</a:t>
            </a:r>
          </a:p>
          <a:p>
            <a:r>
              <a:rPr lang="en-GB" dirty="0"/>
              <a:t>Remarks:</a:t>
            </a:r>
          </a:p>
          <a:p>
            <a:pPr lvl="1"/>
            <a:r>
              <a:rPr lang="en-GB" sz="2000" dirty="0"/>
              <a:t>“Social control” (everything is public)</a:t>
            </a:r>
          </a:p>
          <a:p>
            <a:pPr lvl="1"/>
            <a:r>
              <a:rPr lang="en-GB" sz="2000" dirty="0"/>
              <a:t>Final decision belongs to the owner of the project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2A80-4D63-4647-9A6B-D65F591D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5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Technical</a:t>
            </a:r>
            <a:r>
              <a:rPr lang="fr-BE" dirty="0"/>
              <a:t> documentation on the use of the </a:t>
            </a:r>
            <a:r>
              <a:rPr lang="fr-BE" dirty="0" err="1"/>
              <a:t>libraries</a:t>
            </a:r>
            <a:endParaRPr lang="fr-BE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9" y="2216726"/>
            <a:ext cx="6986691" cy="410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5880-8BD3-4128-84E4-DA41BB1F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3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Graphical interface</a:t>
            </a:r>
          </a:p>
          <a:p>
            <a:pPr lvl="1"/>
            <a:r>
              <a:rPr lang="en-GB" sz="2000" dirty="0">
                <a:hlinkClick r:id="rId2"/>
              </a:rPr>
              <a:t>https://github.com/jdemetra/jdemetra-app</a:t>
            </a:r>
            <a:endParaRPr lang="en-GB" sz="2000" dirty="0"/>
          </a:p>
          <a:p>
            <a:r>
              <a:rPr lang="en-GB" sz="2300" dirty="0"/>
              <a:t>Core libraries</a:t>
            </a:r>
          </a:p>
          <a:p>
            <a:pPr lvl="1"/>
            <a:r>
              <a:rPr lang="en-GB" sz="2000" dirty="0">
                <a:hlinkClick r:id="rId3"/>
              </a:rPr>
              <a:t>https://github.com/jdemetra/jdemetra-core</a:t>
            </a:r>
            <a:endParaRPr lang="en-GB" sz="2000" dirty="0"/>
          </a:p>
          <a:p>
            <a:r>
              <a:rPr lang="en-GB" sz="2300" dirty="0"/>
              <a:t>Cruncher</a:t>
            </a:r>
          </a:p>
          <a:p>
            <a:pPr lvl="1"/>
            <a:r>
              <a:rPr lang="en-GB" sz="2000" dirty="0"/>
              <a:t>  </a:t>
            </a:r>
            <a:r>
              <a:rPr lang="en-GB" sz="2000" dirty="0">
                <a:hlinkClick r:id="rId4"/>
              </a:rPr>
              <a:t>https://github.com/jdemetra/jwsacruncher</a:t>
            </a:r>
            <a:r>
              <a:rPr lang="en-GB" sz="2000" dirty="0"/>
              <a:t> </a:t>
            </a:r>
          </a:p>
          <a:p>
            <a:r>
              <a:rPr lang="en-GB" sz="2300" dirty="0" err="1"/>
              <a:t>Rjdemetra</a:t>
            </a:r>
            <a:endParaRPr lang="en-GB" sz="2300" dirty="0"/>
          </a:p>
          <a:p>
            <a:pPr lvl="1"/>
            <a:r>
              <a:rPr lang="en-GB" sz="2000" dirty="0">
                <a:hlinkClick r:id="rId5"/>
              </a:rPr>
              <a:t>https://github.com/jdemetra/rjdemetra</a:t>
            </a:r>
            <a:endParaRPr lang="en-GB" sz="2000" dirty="0"/>
          </a:p>
          <a:p>
            <a:pPr lvl="1"/>
            <a:r>
              <a:rPr lang="en-GB" sz="2000" dirty="0"/>
              <a:t>(also on CRAN)</a:t>
            </a:r>
          </a:p>
          <a:p>
            <a:r>
              <a:rPr lang="en-GB" sz="2300" dirty="0" err="1"/>
              <a:t>JDCruncherR</a:t>
            </a:r>
            <a:endParaRPr lang="en-GB" sz="2300" dirty="0"/>
          </a:p>
          <a:p>
            <a:pPr lvl="1"/>
            <a:r>
              <a:rPr lang="en-GB" sz="2000" dirty="0">
                <a:hlinkClick r:id="rId6"/>
              </a:rPr>
              <a:t>https://github.com/InseeFr/JDCruncheR</a:t>
            </a:r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7F77-8575-47BE-983B-E7F31361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93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</Template>
  <TotalTime>240</TotalTime>
  <Words>499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Custom Design</vt:lpstr>
      <vt:lpstr>Office Theme</vt:lpstr>
      <vt:lpstr>JD+ on Github</vt:lpstr>
      <vt:lpstr>https://github.com/jdemetra/</vt:lpstr>
      <vt:lpstr>GitHub specifics</vt:lpstr>
      <vt:lpstr>git web-based hosting </vt:lpstr>
      <vt:lpstr>« Social coding »</vt:lpstr>
      <vt:lpstr>Issue tracking</vt:lpstr>
      <vt:lpstr>Pull request</vt:lpstr>
      <vt:lpstr>Wiki</vt:lpstr>
      <vt:lpstr>JDemetra+ resources on Github</vt:lpstr>
      <vt:lpstr>JDemetra+ resources on Github</vt:lpstr>
      <vt:lpstr>JDemetra+ resources on Github</vt:lpstr>
      <vt:lpstr>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on Github</dc:title>
  <dc:creator>Palate Jean</dc:creator>
  <cp:lastModifiedBy>Palate Jean</cp:lastModifiedBy>
  <cp:revision>18</cp:revision>
  <dcterms:created xsi:type="dcterms:W3CDTF">2015-03-12T13:14:27Z</dcterms:created>
  <dcterms:modified xsi:type="dcterms:W3CDTF">2023-10-11T16:04:54Z</dcterms:modified>
</cp:coreProperties>
</file>