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69" r:id="rId3"/>
    <p:sldId id="270" r:id="rId4"/>
    <p:sldId id="257" r:id="rId5"/>
    <p:sldId id="265" r:id="rId6"/>
    <p:sldId id="271" r:id="rId7"/>
    <p:sldId id="272" r:id="rId8"/>
    <p:sldId id="260" r:id="rId9"/>
    <p:sldId id="259" r:id="rId10"/>
    <p:sldId id="261" r:id="rId11"/>
    <p:sldId id="274" r:id="rId12"/>
    <p:sldId id="273" r:id="rId13"/>
    <p:sldId id="267" r:id="rId14"/>
    <p:sldId id="262" r:id="rId15"/>
    <p:sldId id="263" r:id="rId16"/>
    <p:sldId id="264" r:id="rId17"/>
    <p:sldId id="275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6A7F2E55-7832-4479-8BF9-B5CF1295ED0E}"/>
    <pc:docChg chg="undo custSel addSld delSld modSld">
      <pc:chgData name="Palate Jean" userId="e44b8056-0d57-42f7-acd1-ff6af1acf077" providerId="ADAL" clId="{6A7F2E55-7832-4479-8BF9-B5CF1295ED0E}" dt="2021-10-11T13:27:14.182" v="918" actId="47"/>
      <pc:docMkLst>
        <pc:docMk/>
      </pc:docMkLst>
      <pc:sldChg chg="modSp del mod">
        <pc:chgData name="Palate Jean" userId="e44b8056-0d57-42f7-acd1-ff6af1acf077" providerId="ADAL" clId="{6A7F2E55-7832-4479-8BF9-B5CF1295ED0E}" dt="2021-10-11T13:27:14.182" v="918" actId="47"/>
        <pc:sldMkLst>
          <pc:docMk/>
          <pc:sldMk cId="906196475" sldId="256"/>
        </pc:sldMkLst>
        <pc:spChg chg="mod">
          <ac:chgData name="Palate Jean" userId="e44b8056-0d57-42f7-acd1-ff6af1acf077" providerId="ADAL" clId="{6A7F2E55-7832-4479-8BF9-B5CF1295ED0E}" dt="2021-10-06T07:25:24.584" v="0" actId="6549"/>
          <ac:spMkLst>
            <pc:docMk/>
            <pc:sldMk cId="906196475" sldId="25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7:29:34.765" v="32" actId="20577"/>
        <pc:sldMkLst>
          <pc:docMk/>
          <pc:sldMk cId="3028780594" sldId="259"/>
        </pc:sldMkLst>
        <pc:spChg chg="mod">
          <ac:chgData name="Palate Jean" userId="e44b8056-0d57-42f7-acd1-ff6af1acf077" providerId="ADAL" clId="{6A7F2E55-7832-4479-8BF9-B5CF1295ED0E}" dt="2021-10-06T07:29:34.765" v="32" actId="20577"/>
          <ac:spMkLst>
            <pc:docMk/>
            <pc:sldMk cId="3028780594" sldId="259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9:31:47.257" v="889" actId="5793"/>
        <pc:sldMkLst>
          <pc:docMk/>
          <pc:sldMk cId="3165211953" sldId="264"/>
        </pc:sldMkLst>
        <pc:spChg chg="mod">
          <ac:chgData name="Palate Jean" userId="e44b8056-0d57-42f7-acd1-ff6af1acf077" providerId="ADAL" clId="{6A7F2E55-7832-4479-8BF9-B5CF1295ED0E}" dt="2021-10-06T08:49:45.018" v="319" actId="20577"/>
          <ac:spMkLst>
            <pc:docMk/>
            <pc:sldMk cId="3165211953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9:31:47.257" v="889" actId="5793"/>
          <ac:spMkLst>
            <pc:docMk/>
            <pc:sldMk cId="3165211953" sldId="264"/>
            <ac:spMk id="3" creationId="{00000000-0000-0000-0000-000000000000}"/>
          </ac:spMkLst>
        </pc:spChg>
      </pc:sldChg>
      <pc:sldChg chg="modSp del mod">
        <pc:chgData name="Palate Jean" userId="e44b8056-0d57-42f7-acd1-ff6af1acf077" providerId="ADAL" clId="{6A7F2E55-7832-4479-8BF9-B5CF1295ED0E}" dt="2021-10-06T08:49:14.712" v="302" actId="47"/>
        <pc:sldMkLst>
          <pc:docMk/>
          <pc:sldMk cId="2912695553" sldId="268"/>
        </pc:sldMkLst>
        <pc:spChg chg="mod">
          <ac:chgData name="Palate Jean" userId="e44b8056-0d57-42f7-acd1-ff6af1acf077" providerId="ADAL" clId="{6A7F2E55-7832-4479-8BF9-B5CF1295ED0E}" dt="2021-10-06T08:48:23.951" v="288" actId="21"/>
          <ac:spMkLst>
            <pc:docMk/>
            <pc:sldMk cId="2912695553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8:16:48.832" v="51" actId="6549"/>
        <pc:sldMkLst>
          <pc:docMk/>
          <pc:sldMk cId="3165504070" sldId="273"/>
        </pc:sldMkLst>
        <pc:spChg chg="mod">
          <ac:chgData name="Palate Jean" userId="e44b8056-0d57-42f7-acd1-ff6af1acf077" providerId="ADAL" clId="{6A7F2E55-7832-4479-8BF9-B5CF1295ED0E}" dt="2021-10-06T08:16:48.832" v="51" actId="6549"/>
          <ac:spMkLst>
            <pc:docMk/>
            <pc:sldMk cId="3165504070" sldId="273"/>
            <ac:spMk id="3" creationId="{00000000-0000-0000-0000-000000000000}"/>
          </ac:spMkLst>
        </pc:spChg>
      </pc:sldChg>
      <pc:sldChg chg="add del">
        <pc:chgData name="Palate Jean" userId="e44b8056-0d57-42f7-acd1-ff6af1acf077" providerId="ADAL" clId="{6A7F2E55-7832-4479-8BF9-B5CF1295ED0E}" dt="2021-10-06T08:47:50.168" v="269" actId="47"/>
        <pc:sldMkLst>
          <pc:docMk/>
          <pc:sldMk cId="220281545" sldId="275"/>
        </pc:sldMkLst>
      </pc:sldChg>
      <pc:sldChg chg="modSp add mod">
        <pc:chgData name="Palate Jean" userId="e44b8056-0d57-42f7-acd1-ff6af1acf077" providerId="ADAL" clId="{6A7F2E55-7832-4479-8BF9-B5CF1295ED0E}" dt="2021-10-06T09:28:27.923" v="745" actId="313"/>
        <pc:sldMkLst>
          <pc:docMk/>
          <pc:sldMk cId="917804391" sldId="275"/>
        </pc:sldMkLst>
        <pc:spChg chg="mod">
          <ac:chgData name="Palate Jean" userId="e44b8056-0d57-42f7-acd1-ff6af1acf077" providerId="ADAL" clId="{6A7F2E55-7832-4479-8BF9-B5CF1295ED0E}" dt="2021-10-06T09:28:27.923" v="745" actId="313"/>
          <ac:spMkLst>
            <pc:docMk/>
            <pc:sldMk cId="917804391" sldId="275"/>
            <ac:spMk id="3" creationId="{00000000-0000-0000-0000-000000000000}"/>
          </ac:spMkLst>
        </pc:spChg>
      </pc:sldChg>
      <pc:sldChg chg="addSp modSp add del mod">
        <pc:chgData name="Palate Jean" userId="e44b8056-0d57-42f7-acd1-ff6af1acf077" providerId="ADAL" clId="{6A7F2E55-7832-4479-8BF9-B5CF1295ED0E}" dt="2021-10-06T08:17:15.531" v="52" actId="47"/>
        <pc:sldMkLst>
          <pc:docMk/>
          <pc:sldMk cId="3244216113" sldId="275"/>
        </pc:sldMkLst>
        <pc:spChg chg="mod">
          <ac:chgData name="Palate Jean" userId="e44b8056-0d57-42f7-acd1-ff6af1acf077" providerId="ADAL" clId="{6A7F2E55-7832-4479-8BF9-B5CF1295ED0E}" dt="2021-10-06T07:48:39.326" v="36" actId="20577"/>
          <ac:spMkLst>
            <pc:docMk/>
            <pc:sldMk cId="3244216113" sldId="275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7:49:00.614" v="48" actId="20577"/>
          <ac:spMkLst>
            <pc:docMk/>
            <pc:sldMk cId="3244216113" sldId="275"/>
            <ac:spMk id="3" creationId="{00000000-0000-0000-0000-000000000000}"/>
          </ac:spMkLst>
        </pc:spChg>
        <pc:picChg chg="add mod">
          <ac:chgData name="Palate Jean" userId="e44b8056-0d57-42f7-acd1-ff6af1acf077" providerId="ADAL" clId="{6A7F2E55-7832-4479-8BF9-B5CF1295ED0E}" dt="2021-10-06T08:11:09.200" v="50" actId="1076"/>
          <ac:picMkLst>
            <pc:docMk/>
            <pc:sldMk cId="3244216113" sldId="275"/>
            <ac:picMk id="8" creationId="{D042221A-C445-4268-AC98-26D8BE037430}"/>
          </ac:picMkLst>
        </pc:picChg>
      </pc:sldChg>
      <pc:sldChg chg="new del">
        <pc:chgData name="Palate Jean" userId="e44b8056-0d57-42f7-acd1-ff6af1acf077" providerId="ADAL" clId="{6A7F2E55-7832-4479-8BF9-B5CF1295ED0E}" dt="2021-10-06T08:49:28.896" v="304" actId="47"/>
        <pc:sldMkLst>
          <pc:docMk/>
          <pc:sldMk cId="3678222532" sldId="275"/>
        </pc:sldMkLst>
      </pc:sldChg>
      <pc:sldChg chg="modSp new mod">
        <pc:chgData name="Palate Jean" userId="e44b8056-0d57-42f7-acd1-ff6af1acf077" providerId="ADAL" clId="{6A7F2E55-7832-4479-8BF9-B5CF1295ED0E}" dt="2021-10-11T13:27:10.444" v="917" actId="20577"/>
        <pc:sldMkLst>
          <pc:docMk/>
          <pc:sldMk cId="2646024849" sldId="276"/>
        </pc:sldMkLst>
        <pc:spChg chg="mod">
          <ac:chgData name="Palate Jean" userId="e44b8056-0d57-42f7-acd1-ff6af1acf077" providerId="ADAL" clId="{6A7F2E55-7832-4479-8BF9-B5CF1295ED0E}" dt="2021-10-11T13:26:57.398" v="891"/>
          <ac:spMkLst>
            <pc:docMk/>
            <pc:sldMk cId="2646024849" sldId="276"/>
            <ac:spMk id="2" creationId="{D4069BA6-19CB-4848-BBFD-CE9116484AC1}"/>
          </ac:spMkLst>
        </pc:spChg>
        <pc:spChg chg="mod">
          <ac:chgData name="Palate Jean" userId="e44b8056-0d57-42f7-acd1-ff6af1acf077" providerId="ADAL" clId="{6A7F2E55-7832-4479-8BF9-B5CF1295ED0E}" dt="2021-10-11T13:27:04.224" v="904" actId="20577"/>
          <ac:spMkLst>
            <pc:docMk/>
            <pc:sldMk cId="2646024849" sldId="276"/>
            <ac:spMk id="3" creationId="{6EEB59DB-E706-4AEE-AE11-40543BE293E1}"/>
          </ac:spMkLst>
        </pc:spChg>
        <pc:spChg chg="mod">
          <ac:chgData name="Palate Jean" userId="e44b8056-0d57-42f7-acd1-ff6af1acf077" providerId="ADAL" clId="{6A7F2E55-7832-4479-8BF9-B5CF1295ED0E}" dt="2021-10-11T13:27:10.444" v="917" actId="20577"/>
          <ac:spMkLst>
            <pc:docMk/>
            <pc:sldMk cId="2646024849" sldId="276"/>
            <ac:spMk id="4" creationId="{FCD15958-4374-4EFC-B97D-D9994F86100B}"/>
          </ac:spMkLst>
        </pc:spChg>
      </pc:sldChg>
    </pc:docChg>
  </pc:docChgLst>
  <pc:docChgLst>
    <pc:chgData name="Palate Jean" userId="e44b8056-0d57-42f7-acd1-ff6af1acf077" providerId="ADAL" clId="{D74CAB9B-1B16-435E-A240-FE177FA5BF98}"/>
    <pc:docChg chg="modSld">
      <pc:chgData name="Palate Jean" userId="e44b8056-0d57-42f7-acd1-ff6af1acf077" providerId="ADAL" clId="{D74CAB9B-1B16-435E-A240-FE177FA5BF98}" dt="2022-10-09T13:21:26.281" v="45" actId="20577"/>
      <pc:docMkLst>
        <pc:docMk/>
      </pc:docMkLst>
      <pc:sldChg chg="modSp mod">
        <pc:chgData name="Palate Jean" userId="e44b8056-0d57-42f7-acd1-ff6af1acf077" providerId="ADAL" clId="{D74CAB9B-1B16-435E-A240-FE177FA5BF98}" dt="2022-10-09T13:21:26.281" v="45" actId="20577"/>
        <pc:sldMkLst>
          <pc:docMk/>
          <pc:sldMk cId="3165504070" sldId="273"/>
        </pc:sldMkLst>
        <pc:spChg chg="mod">
          <ac:chgData name="Palate Jean" userId="e44b8056-0d57-42f7-acd1-ff6af1acf077" providerId="ADAL" clId="{D74CAB9B-1B16-435E-A240-FE177FA5BF98}" dt="2022-10-09T13:21:26.281" v="45" actId="20577"/>
          <ac:spMkLst>
            <pc:docMk/>
            <pc:sldMk cId="3165504070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4895-10FE-4A6C-B21C-3FCBA5C63C3F}" type="datetimeFigureOut">
              <a:rPr lang="fr-BE" smtClean="0"/>
              <a:t>11-10-23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0B46-D84D-4FFB-B95A-E76933FF203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9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06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66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68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81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905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01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40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3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BA6-19CB-4848-BBFD-CE91164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59DB-E706-4AEE-AE11-40543BE2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5958-4374-4EFC-B97D-D9994F86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DE6-A21B-4A45-A4CF-E9F6550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C23A-81F5-4601-B360-A95275E4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02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lvl="1"/>
                <a:r>
                  <a:rPr lang="fr-BE" dirty="0"/>
                  <a:t>Seasonal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&lt;−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>
                            <a:latin typeface="Cambria Math"/>
                            <a:ea typeface="Cambria Math"/>
                          </a:rPr>
                          <m:t>arg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fr-BE" dirty="0"/>
                  <a:t> </a:t>
                </a:r>
              </a:p>
              <a:p>
                <a:pPr marL="1371600" lvl="3" indent="0">
                  <a:buNone/>
                </a:pPr>
                <a:endParaRPr lang="fr-BE" sz="1600" i="1" dirty="0">
                  <a:latin typeface="Cambria Math"/>
                  <a:ea typeface="Cambria Math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𝑠𝑒𝑎𝑠𝑜𝑛𝑎𝑙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𝑓𝑟𝑒𝑞𝑢𝑒𝑛𝑐𝑦</m:t>
                      </m:r>
                    </m:oMath>
                  </m:oMathPara>
                </a14:m>
                <a:endParaRPr lang="fr-BE" sz="1600" dirty="0"/>
              </a:p>
              <a:p>
                <a:pPr marL="1371600" lvl="3" indent="0">
                  <a:buNone/>
                </a:pPr>
                <a:endParaRPr lang="fr-BE" dirty="0"/>
              </a:p>
              <a:p>
                <a:pPr marL="971550" lvl="1" indent="-457200"/>
                <a:r>
                  <a:rPr lang="fr-BE" dirty="0" err="1"/>
                  <a:t>Transitory</a:t>
                </a:r>
                <a:r>
                  <a:rPr lang="fr-BE" dirty="0"/>
                  <a:t> (I)</a:t>
                </a:r>
              </a:p>
              <a:p>
                <a:pPr marL="1371600" lvl="2" indent="-457200"/>
                <a:r>
                  <a:rPr lang="fr-BE" dirty="0"/>
                  <a:t>All </a:t>
                </a:r>
                <a:r>
                  <a:rPr lang="fr-BE" dirty="0" err="1"/>
                  <a:t>other</a:t>
                </a:r>
                <a:r>
                  <a:rPr lang="fr-BE" dirty="0"/>
                  <a:t> </a:t>
                </a:r>
                <a:r>
                  <a:rPr lang="fr-BE" dirty="0" err="1"/>
                  <a:t>roots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t="-9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10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92721"/>
            <a:ext cx="3419475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1418" y="692696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SeasonalSelector.java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04724"/>
              </p:ext>
            </p:extLst>
          </p:nvPr>
        </p:nvGraphicFramePr>
        <p:xfrm>
          <a:off x="3707904" y="4581128"/>
          <a:ext cx="47573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Trend </a:t>
                      </a:r>
                      <a:r>
                        <a:rPr lang="fr-BE" dirty="0" err="1"/>
                        <a:t>boundary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tolerance</a:t>
                      </a:r>
                      <a:r>
                        <a:rPr lang="fr-BE" dirty="0"/>
                        <a:t> (</a:t>
                      </a:r>
                      <a:r>
                        <a:rPr lang="fr-BE" dirty="0" err="1"/>
                        <a:t>degree</a:t>
                      </a:r>
                      <a:r>
                        <a:rPr lang="fr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boundary</a:t>
                      </a:r>
                      <a:r>
                        <a:rPr lang="fr-B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Seas.boundary</a:t>
                      </a:r>
                      <a:r>
                        <a:rPr lang="fr-BE" dirty="0"/>
                        <a:t> 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  <a:r>
                        <a:rPr lang="fr-BE" i="1" baseline="0" dirty="0"/>
                        <a:t> </a:t>
                      </a:r>
                      <a:r>
                        <a:rPr lang="fr-BE" sz="1600" i="1" baseline="0" dirty="0"/>
                        <a:t>(no </a:t>
                      </a:r>
                      <a:r>
                        <a:rPr lang="fr-BE" sz="1600" i="1" baseline="0" dirty="0" err="1"/>
                        <a:t>seasonal</a:t>
                      </a:r>
                      <a:r>
                        <a:rPr lang="fr-BE" sz="1600" i="1" baseline="0" dirty="0"/>
                        <a:t> part)</a:t>
                      </a:r>
                      <a:endParaRPr lang="fr-BE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7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Seats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r>
              <a:rPr lang="fr-BE" dirty="0"/>
              <a:t>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Impact of the parameters </a:t>
            </a:r>
          </a:p>
          <a:p>
            <a:pPr lvl="1"/>
            <a:r>
              <a:rPr lang="en-GB" sz="2400" dirty="0"/>
              <a:t>k </a:t>
            </a:r>
          </a:p>
          <a:p>
            <a:pPr lvl="2"/>
            <a:r>
              <a:rPr lang="en-GB" sz="2000" dirty="0"/>
              <a:t>Small: possible « noisy » trend</a:t>
            </a:r>
          </a:p>
          <a:p>
            <a:pPr lvl="2"/>
            <a:r>
              <a:rPr lang="en-GB" sz="2000" dirty="0"/>
              <a:t>k ≈ 1: more stable trend</a:t>
            </a:r>
          </a:p>
          <a:p>
            <a:pPr lvl="1"/>
            <a:r>
              <a:rPr lang="en-GB" sz="2400" dirty="0"/>
              <a:t>e</a:t>
            </a:r>
          </a:p>
          <a:p>
            <a:pPr lvl="2"/>
            <a:r>
              <a:rPr lang="en-GB" sz="2000" dirty="0"/>
              <a:t>Large (&gt;5): possible short term cycle in the seasonal (for instance, stochastic TD)→erratic seasonal</a:t>
            </a:r>
          </a:p>
          <a:p>
            <a:pPr lvl="1"/>
            <a:r>
              <a:rPr lang="en-GB" sz="2400" dirty="0"/>
              <a:t>l </a:t>
            </a:r>
          </a:p>
          <a:p>
            <a:pPr lvl="2"/>
            <a:r>
              <a:rPr lang="en-GB" sz="2000" dirty="0"/>
              <a:t>Small (&lt;.8): higher risk of erratic seasonal</a:t>
            </a:r>
          </a:p>
          <a:p>
            <a:pPr marL="571500" indent="-457200"/>
            <a:endParaRPr lang="en-GB" sz="2800" dirty="0"/>
          </a:p>
          <a:p>
            <a:pPr marL="571500" indent="-457200"/>
            <a:r>
              <a:rPr lang="en-GB" sz="2800" dirty="0"/>
              <a:t>General consideration: threshold effects are unavoidable (only in case of AR polynomials)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624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models are not decomposable (often due to complex models)</a:t>
            </a:r>
          </a:p>
          <a:p>
            <a:pPr lvl="1"/>
            <a:r>
              <a:rPr lang="en-GB" dirty="0"/>
              <a:t>Best solution: change yourself the model in </a:t>
            </a:r>
            <a:r>
              <a:rPr lang="en-GB" dirty="0" err="1"/>
              <a:t>Tramo</a:t>
            </a:r>
            <a:endParaRPr lang="en-GB" dirty="0"/>
          </a:p>
          <a:p>
            <a:pPr lvl="1"/>
            <a:r>
              <a:rPr lang="en-GB" dirty="0"/>
              <a:t>Otherwise:</a:t>
            </a:r>
          </a:p>
          <a:p>
            <a:pPr lvl="2"/>
            <a:r>
              <a:rPr lang="en-GB" dirty="0"/>
              <a:t>Legacy: Seats search for another SARIMA model, as similar as possible to the </a:t>
            </a:r>
            <a:r>
              <a:rPr lang="en-GB"/>
              <a:t>original model</a:t>
            </a:r>
            <a:endParaRPr lang="en-GB" dirty="0"/>
          </a:p>
          <a:p>
            <a:pPr lvl="2"/>
            <a:r>
              <a:rPr lang="en-GB" dirty="0"/>
              <a:t>Noisy: Seats add noise in the initial model (→ I = </a:t>
            </a:r>
            <a:r>
              <a:rPr lang="en-GB" dirty="0" err="1"/>
              <a:t>Tr</a:t>
            </a:r>
            <a:r>
              <a:rPr lang="en-GB" dirty="0"/>
              <a:t>[= 0])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50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Estimation of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3 solutions, strictly equivalent (except for SD)</a:t>
            </a:r>
          </a:p>
          <a:p>
            <a:pPr lvl="1"/>
            <a:r>
              <a:rPr lang="en-GB" dirty="0"/>
              <a:t>Burman algorithm (WK filters): legacy solution, fastest</a:t>
            </a:r>
          </a:p>
          <a:p>
            <a:pPr lvl="1"/>
            <a:r>
              <a:rPr lang="en-GB" dirty="0" err="1"/>
              <a:t>Kalman</a:t>
            </a:r>
            <a:r>
              <a:rPr lang="en-GB" dirty="0"/>
              <a:t> smoother: more stable, exact SD</a:t>
            </a:r>
          </a:p>
          <a:p>
            <a:pPr lvl="1"/>
            <a:r>
              <a:rPr lang="en-GB" dirty="0"/>
              <a:t>[Matrix computation]</a:t>
            </a:r>
          </a:p>
          <a:p>
            <a:r>
              <a:rPr lang="en-GB" dirty="0"/>
              <a:t>Exception:</a:t>
            </a:r>
          </a:p>
          <a:p>
            <a:pPr lvl="1"/>
            <a:r>
              <a:rPr lang="en-GB" dirty="0"/>
              <a:t>Burman and Matrix computations are unstable if quasi-unit roots in MA →Fix MA unit roots boundary</a:t>
            </a:r>
          </a:p>
          <a:p>
            <a:pPr lvl="1"/>
            <a:r>
              <a:rPr lang="en-GB" dirty="0"/>
              <a:t>No such problem with the </a:t>
            </a:r>
            <a:r>
              <a:rPr lang="en-GB" dirty="0" err="1"/>
              <a:t>Kalman</a:t>
            </a:r>
            <a:r>
              <a:rPr lang="en-GB" dirty="0"/>
              <a:t> smoother</a:t>
            </a:r>
          </a:p>
          <a:p>
            <a:pPr lvl="1"/>
            <a:endParaRPr lang="en-GB" dirty="0"/>
          </a:p>
          <a:p>
            <a:r>
              <a:rPr lang="en-GB" dirty="0"/>
              <a:t>Unit roots in MA →fixed seasonal or linear trend (?)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902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Example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14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262188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18357"/>
            <a:ext cx="463867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27" y="1772816"/>
            <a:ext cx="381952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1032" y="14034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i="1" dirty="0"/>
              <a:t>II. </a:t>
            </a:r>
            <a:r>
              <a:rPr lang="fr-BE" sz="1600" i="1" dirty="0" err="1"/>
              <a:t>Epsphi</a:t>
            </a:r>
            <a:r>
              <a:rPr lang="fr-BE" sz="1600" i="1" dirty="0"/>
              <a:t>=2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397980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i="1" dirty="0"/>
              <a:t>I. </a:t>
            </a:r>
            <a:r>
              <a:rPr lang="fr-BE" sz="1600" i="1" dirty="0" err="1"/>
              <a:t>Epsphi</a:t>
            </a:r>
            <a:r>
              <a:rPr lang="fr-BE" sz="1600" i="1" dirty="0"/>
              <a:t>=.01</a:t>
            </a:r>
          </a:p>
        </p:txBody>
      </p:sp>
    </p:spTree>
    <p:extLst>
      <p:ext uri="{BB962C8B-B14F-4D97-AF65-F5344CB8AC3E}">
        <p14:creationId xmlns:p14="http://schemas.microsoft.com/office/powerpoint/2010/main" val="234058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15</a:t>
            </a:fld>
            <a:endParaRPr lang="fr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04414"/>
              </p:ext>
            </p:extLst>
          </p:nvPr>
        </p:nvGraphicFramePr>
        <p:xfrm>
          <a:off x="539552" y="620688"/>
          <a:ext cx="7704856" cy="5156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Epsphi</a:t>
                      </a:r>
                      <a:r>
                        <a:rPr lang="fr-BE" dirty="0"/>
                        <a:t>=.01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Epsphi</a:t>
                      </a:r>
                      <a:r>
                        <a:rPr lang="fr-BE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18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18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71" y="3442668"/>
            <a:ext cx="3518280" cy="221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2668"/>
            <a:ext cx="3552825" cy="227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12776"/>
            <a:ext cx="3672409" cy="17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412776"/>
            <a:ext cx="3528392" cy="17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72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</a:t>
            </a:r>
            <a:r>
              <a:rPr lang="fr-BE" dirty="0" err="1"/>
              <a:t>analysis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What matters?</a:t>
                </a:r>
              </a:p>
              <a:p>
                <a:pPr lvl="1"/>
                <a:r>
                  <a:rPr lang="en-GB" sz="2000" dirty="0"/>
                  <a:t>Understanding the differences between the “theoretical components” and their “estimators”</a:t>
                </a:r>
              </a:p>
              <a:p>
                <a:pPr lvl="2"/>
                <a:r>
                  <a:rPr lang="en-GB" sz="1800" dirty="0"/>
                  <a:t>For instance:</a:t>
                </a:r>
                <a:r>
                  <a:rPr lang="en-GB" sz="1400" dirty="0"/>
                  <a:t> </a:t>
                </a:r>
                <a:r>
                  <a:rPr lang="en-GB" sz="1600" dirty="0"/>
                  <a:t>“dips” in the spectrum of the estimator</a:t>
                </a:r>
              </a:p>
              <a:p>
                <a:pPr lvl="1"/>
                <a:r>
                  <a:rPr lang="en-GB" sz="2000" dirty="0"/>
                  <a:t>Understanding the properties of the estimators</a:t>
                </a:r>
              </a:p>
              <a:p>
                <a:pPr lvl="2"/>
                <a:r>
                  <a:rPr lang="en-GB" sz="1600" dirty="0"/>
                  <a:t>Model of Irregular ≠ white noise, negative ac(1) in many SA estimators, …</a:t>
                </a:r>
              </a:p>
              <a:p>
                <a:pPr lvl="1"/>
                <a:r>
                  <a:rPr lang="en-GB" sz="2000" dirty="0"/>
                  <a:t>Understanding </a:t>
                </a:r>
                <a:r>
                  <a:rPr lang="en-GB" sz="2000" dirty="0" err="1"/>
                  <a:t>PsiE</a:t>
                </a:r>
                <a:r>
                  <a:rPr lang="en-GB" sz="2000" dirty="0"/>
                  <a:t>-weights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lvl="1"/>
                <a:endParaRPr lang="en-GB" sz="2000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 b="-8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21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matters?</a:t>
            </a:r>
          </a:p>
          <a:p>
            <a:pPr lvl="1"/>
            <a:r>
              <a:rPr lang="en-GB" sz="2400" dirty="0"/>
              <a:t>Impact of the model on </a:t>
            </a:r>
          </a:p>
          <a:p>
            <a:pPr lvl="2"/>
            <a:r>
              <a:rPr lang="en-GB" sz="2000" dirty="0"/>
              <a:t>SA/S “smoothness” 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 very careful with stationary AR roots</a:t>
            </a:r>
            <a:endParaRPr lang="en-GB" sz="2000" dirty="0">
              <a:solidFill>
                <a:srgbClr val="FF0000"/>
              </a:solidFill>
            </a:endParaRPr>
          </a:p>
          <a:p>
            <a:pPr lvl="2"/>
            <a:r>
              <a:rPr lang="en-GB" sz="2000" dirty="0"/>
              <a:t>Revisions</a:t>
            </a:r>
          </a:p>
          <a:p>
            <a:pPr lvl="1"/>
            <a:r>
              <a:rPr lang="en-GB" sz="2400" dirty="0"/>
              <a:t>Use </a:t>
            </a:r>
            <a:r>
              <a:rPr lang="en-GB" sz="2400" dirty="0" err="1"/>
              <a:t>PsiE</a:t>
            </a:r>
            <a:r>
              <a:rPr lang="en-GB" sz="2400" dirty="0"/>
              <a:t>-weights to understand/anticipate revisions</a:t>
            </a:r>
          </a:p>
          <a:p>
            <a:pPr lvl="1"/>
            <a:r>
              <a:rPr lang="en-GB" sz="2400" dirty="0"/>
              <a:t>Model-based diagnostics</a:t>
            </a:r>
          </a:p>
          <a:p>
            <a:pPr lvl="2"/>
            <a:r>
              <a:rPr lang="en-GB" sz="2000" dirty="0"/>
              <a:t>Variance estimators&lt;&gt; variance estimates</a:t>
            </a:r>
          </a:p>
          <a:p>
            <a:pPr lvl="3"/>
            <a:r>
              <a:rPr lang="en-GB" sz="1600" dirty="0"/>
              <a:t>Should not happen if the original model is well defined</a:t>
            </a:r>
          </a:p>
          <a:p>
            <a:pPr lvl="3"/>
            <a:r>
              <a:rPr lang="en-GB" sz="1600" dirty="0">
                <a:solidFill>
                  <a:srgbClr val="FF0000"/>
                </a:solidFill>
              </a:rPr>
              <a:t>Be careful with non decomposable models / fixed models / “bad” models</a:t>
            </a:r>
          </a:p>
          <a:p>
            <a:pPr lvl="1"/>
            <a:r>
              <a:rPr lang="en-GB" sz="2400" dirty="0"/>
              <a:t>To go further, s</a:t>
            </a:r>
            <a:r>
              <a:rPr lang="en-US" sz="2400" dirty="0" err="1"/>
              <a:t>ee</a:t>
            </a:r>
            <a:r>
              <a:rPr lang="en-US" sz="2400" dirty="0"/>
              <a:t>: </a:t>
            </a:r>
          </a:p>
          <a:p>
            <a:pPr lvl="2"/>
            <a:r>
              <a:rPr lang="en-US" sz="1600" dirty="0"/>
              <a:t>“SEASONAL ADJUSTMENT AND SIGNAL EXTRACTION IN ECONOMIC TIME SERIES”, by R. Gomez and A. </a:t>
            </a:r>
            <a:r>
              <a:rPr lang="en-US" sz="1600" dirty="0" err="1"/>
              <a:t>Maravall</a:t>
            </a:r>
            <a:endParaRPr lang="en-US" sz="1600" dirty="0"/>
          </a:p>
          <a:p>
            <a:pPr lvl="1"/>
            <a:endParaRPr lang="en-GB" sz="1800" dirty="0"/>
          </a:p>
          <a:p>
            <a:pPr lvl="2"/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80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components model (AMB)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models</a:t>
            </a: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647148" y="24013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392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components model (STS)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models</a:t>
            </a: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647148" y="24013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blipFill rotWithShape="1">
                <a:blip r:embed="rId6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5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4</a:t>
            </a:fld>
            <a:endParaRPr lang="fr-BE"/>
          </a:p>
        </p:txBody>
      </p:sp>
      <p:sp>
        <p:nvSpPr>
          <p:cNvPr id="7" name="Rounded Rectangle 6"/>
          <p:cNvSpPr/>
          <p:nvPr/>
        </p:nvSpPr>
        <p:spPr>
          <a:xfrm>
            <a:off x="1049912" y="1736295"/>
            <a:ext cx="1800200" cy="7069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ysClr val="windowText" lastClr="000000"/>
                </a:solidFill>
              </a:rPr>
              <a:t>ARIMA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93478" y="1482400"/>
            <a:ext cx="3341915" cy="12147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Factorization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auto-regressive</a:t>
            </a:r>
            <a:r>
              <a:rPr lang="fr-BE" dirty="0"/>
              <a:t> part (AR and I) </a:t>
            </a:r>
            <a:endParaRPr lang="en-US" dirty="0"/>
          </a:p>
        </p:txBody>
      </p:sp>
      <p:cxnSp>
        <p:nvCxnSpPr>
          <p:cNvPr id="11" name="Elbow Connector 10"/>
          <p:cNvCxnSpPr>
            <a:stCxn id="7" idx="3"/>
            <a:endCxn id="10" idx="2"/>
          </p:cNvCxnSpPr>
          <p:nvPr/>
        </p:nvCxnSpPr>
        <p:spPr>
          <a:xfrm>
            <a:off x="2850112" y="2089780"/>
            <a:ext cx="114336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4"/>
            <a:endCxn id="8" idx="0"/>
          </p:cNvCxnSpPr>
          <p:nvPr/>
        </p:nvCxnSpPr>
        <p:spPr>
          <a:xfrm rot="5400000">
            <a:off x="4683454" y="2116907"/>
            <a:ext cx="400728" cy="1561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4"/>
            <a:endCxn id="9" idx="0"/>
          </p:cNvCxnSpPr>
          <p:nvPr/>
        </p:nvCxnSpPr>
        <p:spPr>
          <a:xfrm rot="16200000" flipH="1">
            <a:off x="5465531" y="2896066"/>
            <a:ext cx="400729" cy="2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55185" y="4218705"/>
            <a:ext cx="302433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Canonical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8" idx="2"/>
            <a:endCxn id="14" idx="0"/>
          </p:cNvCxnSpPr>
          <p:nvPr/>
        </p:nvCxnSpPr>
        <p:spPr>
          <a:xfrm rot="16200000" flipH="1">
            <a:off x="4678353" y="3229704"/>
            <a:ext cx="413847" cy="1564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4" idx="0"/>
          </p:cNvCxnSpPr>
          <p:nvPr/>
        </p:nvCxnSpPr>
        <p:spPr>
          <a:xfrm rot="5400000">
            <a:off x="5460431" y="4011782"/>
            <a:ext cx="41384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4"/>
            <a:endCxn id="23" idx="0"/>
          </p:cNvCxnSpPr>
          <p:nvPr/>
        </p:nvCxnSpPr>
        <p:spPr>
          <a:xfrm rot="5400000">
            <a:off x="4338489" y="4406545"/>
            <a:ext cx="580600" cy="2077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4"/>
            <a:endCxn id="15" idx="0"/>
          </p:cNvCxnSpPr>
          <p:nvPr/>
        </p:nvCxnSpPr>
        <p:spPr>
          <a:xfrm rot="5400000">
            <a:off x="4995720" y="5065136"/>
            <a:ext cx="581961" cy="761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BE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𝑇𝑟</m:t>
                        </m:r>
                      </m:e>
                    </m:d>
                  </m:oMath>
                </a14:m>
                <a:r>
                  <a:rPr lang="fr-BE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>
            <a:stCxn id="20" idx="2"/>
            <a:endCxn id="14" idx="0"/>
          </p:cNvCxnSpPr>
          <p:nvPr/>
        </p:nvCxnSpPr>
        <p:spPr>
          <a:xfrm rot="5400000">
            <a:off x="6278850" y="3193363"/>
            <a:ext cx="413845" cy="1636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20" idx="0"/>
          </p:cNvCxnSpPr>
          <p:nvPr/>
        </p:nvCxnSpPr>
        <p:spPr>
          <a:xfrm rot="16200000" flipH="1">
            <a:off x="6283948" y="2077648"/>
            <a:ext cx="400730" cy="1639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𝑇𝑟</m:t>
                          </m:r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 </m:t>
                              </m:r>
                            </m:e>
                            <m:sub>
                              <m:r>
                                <a:rPr lang="fr-BE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666715" y="5155447"/>
            <a:ext cx="580600" cy="579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4011782"/>
            <a:ext cx="190269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:</a:t>
            </a:r>
          </a:p>
          <a:p>
            <a:r>
              <a:rPr lang="fr-BE" dirty="0"/>
              <a:t>Gomez and </a:t>
            </a:r>
            <a:r>
              <a:rPr lang="fr-BE" dirty="0" err="1"/>
              <a:t>Maravall</a:t>
            </a:r>
            <a:r>
              <a:rPr lang="fr-BE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/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[+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17">
            <a:extLst>
              <a:ext uri="{FF2B5EF4-FFF2-40B4-BE49-F238E27FC236}">
                <a16:creationId xmlns:a16="http://schemas.microsoft.com/office/drawing/2014/main" id="{5626D959-E86C-438E-9479-025D7C579B09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 rot="16200000" flipH="1">
            <a:off x="6538914" y="4283247"/>
            <a:ext cx="580600" cy="2323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5</a:t>
            </a:fld>
            <a:endParaRPr lang="fr-B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2956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707168"/>
            <a:ext cx="789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(Pseudo-)</a:t>
            </a:r>
            <a:r>
              <a:rPr lang="fr-BE" sz="2400" dirty="0" err="1"/>
              <a:t>spectrum</a:t>
            </a:r>
            <a:r>
              <a:rPr lang="fr-BE" sz="2400" dirty="0"/>
              <a:t> </a:t>
            </a:r>
            <a:r>
              <a:rPr lang="fr-BE" sz="2000" i="1" dirty="0"/>
              <a:t>≡ </a:t>
            </a:r>
            <a:r>
              <a:rPr lang="fr-BE" sz="2000" i="1" dirty="0" err="1"/>
              <a:t>another</a:t>
            </a:r>
            <a:r>
              <a:rPr lang="fr-BE" sz="2000" i="1" dirty="0"/>
              <a:t> </a:t>
            </a:r>
            <a:r>
              <a:rPr lang="fr-BE" sz="2000" i="1" dirty="0" err="1"/>
              <a:t>way</a:t>
            </a:r>
            <a:r>
              <a:rPr lang="fr-BE" sz="2000" i="1" dirty="0"/>
              <a:t> of </a:t>
            </a:r>
            <a:r>
              <a:rPr lang="fr-BE" sz="2000" i="1" dirty="0" err="1"/>
              <a:t>representing</a:t>
            </a:r>
            <a:r>
              <a:rPr lang="fr-BE" sz="2000" i="1" dirty="0"/>
              <a:t> a </a:t>
            </a:r>
            <a:r>
              <a:rPr lang="fr-BE" sz="2000" i="1" dirty="0" err="1"/>
              <a:t>stochastic</a:t>
            </a:r>
            <a:r>
              <a:rPr lang="fr-BE" sz="2000" i="1" dirty="0"/>
              <a:t> model</a:t>
            </a:r>
            <a:endParaRPr lang="fr-BE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Seasonal-</a:t>
            </a:r>
            <a:r>
              <a:rPr lang="fr-BE" dirty="0" err="1"/>
              <a:t>frequencies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912989" y="177693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Low-frequencies</a:t>
            </a:r>
            <a:r>
              <a:rPr lang="fr-BE" dirty="0"/>
              <a:t> (trend)</a:t>
            </a: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2029113" y="2423270"/>
            <a:ext cx="1288383" cy="1005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4608004" y="2142148"/>
            <a:ext cx="0" cy="998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4608004" y="2142148"/>
            <a:ext cx="972108" cy="998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 flipH="1">
            <a:off x="3635896" y="2142148"/>
            <a:ext cx="972108" cy="926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20072" y="4269401"/>
            <a:ext cx="1440160" cy="527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48691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TD </a:t>
            </a:r>
            <a:r>
              <a:rPr lang="fr-BE" dirty="0" err="1"/>
              <a:t>frequency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116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components model. Spectral 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6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14362"/>
            <a:ext cx="5292080" cy="25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6157"/>
            <a:ext cx="4461910" cy="201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𝑆𝐴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4581020"/>
            <a:ext cx="27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Independent components !</a:t>
            </a:r>
          </a:p>
        </p:txBody>
      </p:sp>
    </p:spTree>
    <p:extLst>
      <p:ext uri="{BB962C8B-B14F-4D97-AF65-F5344CB8AC3E}">
        <p14:creationId xmlns:p14="http://schemas.microsoft.com/office/powerpoint/2010/main" val="6707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7</a:t>
            </a:fld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475656" y="2066541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TextBox 8"/>
          <p:cNvSpPr txBox="1"/>
          <p:nvPr/>
        </p:nvSpPr>
        <p:spPr>
          <a:xfrm>
            <a:off x="2247386" y="1881875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7" y="4024616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062024" y="5659980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Left Arrow 10"/>
          <p:cNvSpPr/>
          <p:nvPr/>
        </p:nvSpPr>
        <p:spPr>
          <a:xfrm>
            <a:off x="3723990" y="5659980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4445890" y="5558430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77" y="2251207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7812360" y="3933056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6012160" y="342900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163566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in JD+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8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587116" y="3100318"/>
            <a:ext cx="286616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err="1"/>
              <a:t>Decomposition</a:t>
            </a:r>
            <a:r>
              <a:rPr lang="fr-BE" dirty="0"/>
              <a:t> of the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3834" y="4077072"/>
            <a:ext cx="301486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Estimation of the components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3555"/>
            <a:ext cx="3787046" cy="24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13834" y="2118889"/>
            <a:ext cx="269413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Modification of the model</a:t>
            </a:r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5004048" y="2303555"/>
            <a:ext cx="609786" cy="3333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5004047" y="3284984"/>
            <a:ext cx="5830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5118686" y="3933056"/>
            <a:ext cx="495148" cy="3286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1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</a:t>
            </a:r>
            <a:r>
              <a:rPr lang="fr-BE" dirty="0" err="1"/>
              <a:t>decomposition</a:t>
            </a:r>
            <a:r>
              <a:rPr lang="fr-BE" dirty="0"/>
              <a:t>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BE" dirty="0"/>
                  <a:t>Factorization of the AR polynomial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b="0" dirty="0">
                  <a:ea typeface="Cambria Math"/>
                </a:endParaRPr>
              </a:p>
              <a:p>
                <a:pPr lvl="1"/>
                <a:r>
                  <a:rPr lang="fr-BE" dirty="0"/>
                  <a:t>Trend-cycle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b="0" i="0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arg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r-BE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fr-BE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fr-BE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fr-BE" sz="1400" i="1">
                          <a:latin typeface="Cambria Math"/>
                          <a:ea typeface="Cambria Math"/>
                        </a:rPr>
                        <m:t>𝑐𝑦𝑐𝑙𝑒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𝑙𝑒𝑛𝑔𝑡h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𝑡𝑤𝑜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𝑦𝑒𝑎𝑟𝑠</m:t>
                      </m:r>
                    </m:oMath>
                  </m:oMathPara>
                </a14:m>
                <a:endParaRPr lang="fr-BE" sz="1400" dirty="0"/>
              </a:p>
              <a:p>
                <a:pPr lvl="2"/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9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705225" cy="235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7473" y="3068960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TrendCycleSelector.java</a:t>
            </a:r>
          </a:p>
        </p:txBody>
      </p:sp>
    </p:spTree>
    <p:extLst>
      <p:ext uri="{BB962C8B-B14F-4D97-AF65-F5344CB8AC3E}">
        <p14:creationId xmlns:p14="http://schemas.microsoft.com/office/powerpoint/2010/main" val="302878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985</Words>
  <Application>Microsoft Office PowerPoint</Application>
  <PresentationFormat>On-screen Show (4:3)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Office Theme</vt:lpstr>
      <vt:lpstr>Model-Based Decomposition</vt:lpstr>
      <vt:lpstr>Unobserved components model (AMB)</vt:lpstr>
      <vt:lpstr>Unobserved components model (STS)</vt:lpstr>
      <vt:lpstr>SEATS decomposition</vt:lpstr>
      <vt:lpstr>PowerPoint Presentation</vt:lpstr>
      <vt:lpstr>Unobserved components model. Spectral analysis</vt:lpstr>
      <vt:lpstr>PowerPoint Presentation</vt:lpstr>
      <vt:lpstr>SEATS in JD+</vt:lpstr>
      <vt:lpstr>SEATS decomposition (I)</vt:lpstr>
      <vt:lpstr>PowerPoint Presentation</vt:lpstr>
      <vt:lpstr>Seats decomposition (II)</vt:lpstr>
      <vt:lpstr>Non decomposable models</vt:lpstr>
      <vt:lpstr>Estimation of the components</vt:lpstr>
      <vt:lpstr>Example</vt:lpstr>
      <vt:lpstr>PowerPoint Presentation</vt:lpstr>
      <vt:lpstr>SEATS analysis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decomposition</dc:title>
  <dc:creator>Palate Jean</dc:creator>
  <cp:lastModifiedBy>Palate Jean</cp:lastModifiedBy>
  <cp:revision>62</cp:revision>
  <dcterms:created xsi:type="dcterms:W3CDTF">2016-09-06T09:59:13Z</dcterms:created>
  <dcterms:modified xsi:type="dcterms:W3CDTF">2023-10-11T16:06:53Z</dcterms:modified>
</cp:coreProperties>
</file>