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57" r:id="rId3"/>
    <p:sldId id="260" r:id="rId4"/>
    <p:sldId id="258" r:id="rId5"/>
    <p:sldId id="263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C80FA7B7-9C37-4929-AB78-4883988BCCD6}"/>
    <pc:docChg chg="custSel addSld delSld modSld">
      <pc:chgData name="Palate Jean" userId="e44b8056-0d57-42f7-acd1-ff6af1acf077" providerId="ADAL" clId="{C80FA7B7-9C37-4929-AB78-4883988BCCD6}" dt="2021-10-11T13:28:45.246" v="58" actId="47"/>
      <pc:docMkLst>
        <pc:docMk/>
      </pc:docMkLst>
      <pc:sldChg chg="del">
        <pc:chgData name="Palate Jean" userId="e44b8056-0d57-42f7-acd1-ff6af1acf077" providerId="ADAL" clId="{C80FA7B7-9C37-4929-AB78-4883988BCCD6}" dt="2021-10-11T13:28:45.246" v="58" actId="47"/>
        <pc:sldMkLst>
          <pc:docMk/>
          <pc:sldMk cId="2192273912" sldId="256"/>
        </pc:sldMkLst>
      </pc:sldChg>
      <pc:sldChg chg="del">
        <pc:chgData name="Palate Jean" userId="e44b8056-0d57-42f7-acd1-ff6af1acf077" providerId="ADAL" clId="{C80FA7B7-9C37-4929-AB78-4883988BCCD6}" dt="2021-10-07T14:43:58.919" v="0" actId="47"/>
        <pc:sldMkLst>
          <pc:docMk/>
          <pc:sldMk cId="962362764" sldId="262"/>
        </pc:sldMkLst>
      </pc:sldChg>
      <pc:sldChg chg="modSp new mod">
        <pc:chgData name="Palate Jean" userId="e44b8056-0d57-42f7-acd1-ff6af1acf077" providerId="ADAL" clId="{C80FA7B7-9C37-4929-AB78-4883988BCCD6}" dt="2021-10-11T13:28:36.613" v="57" actId="20577"/>
        <pc:sldMkLst>
          <pc:docMk/>
          <pc:sldMk cId="1686284920" sldId="267"/>
        </pc:sldMkLst>
        <pc:spChg chg="mod">
          <ac:chgData name="Palate Jean" userId="e44b8056-0d57-42f7-acd1-ff6af1acf077" providerId="ADAL" clId="{C80FA7B7-9C37-4929-AB78-4883988BCCD6}" dt="2021-10-11T13:28:22.079" v="27" actId="20577"/>
          <ac:spMkLst>
            <pc:docMk/>
            <pc:sldMk cId="1686284920" sldId="267"/>
            <ac:spMk id="2" creationId="{F2B9C23B-0780-4C4C-98FC-4DF4A0A7EB38}"/>
          </ac:spMkLst>
        </pc:spChg>
        <pc:spChg chg="mod">
          <ac:chgData name="Palate Jean" userId="e44b8056-0d57-42f7-acd1-ff6af1acf077" providerId="ADAL" clId="{C80FA7B7-9C37-4929-AB78-4883988BCCD6}" dt="2021-10-11T13:28:30.127" v="44" actId="20577"/>
          <ac:spMkLst>
            <pc:docMk/>
            <pc:sldMk cId="1686284920" sldId="267"/>
            <ac:spMk id="3" creationId="{9CE1631A-B60B-468E-8B2D-967F854D73E8}"/>
          </ac:spMkLst>
        </pc:spChg>
        <pc:spChg chg="mod">
          <ac:chgData name="Palate Jean" userId="e44b8056-0d57-42f7-acd1-ff6af1acf077" providerId="ADAL" clId="{C80FA7B7-9C37-4929-AB78-4883988BCCD6}" dt="2021-10-11T13:28:36.613" v="57" actId="20577"/>
          <ac:spMkLst>
            <pc:docMk/>
            <pc:sldMk cId="1686284920" sldId="267"/>
            <ac:spMk id="4" creationId="{70FF9FC1-F331-415B-B017-2D72905880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10085-6DD0-4F6D-AFC7-7D9B2E62C120}" type="datetimeFigureOut">
              <a:rPr lang="fr-BE" smtClean="0"/>
              <a:t>11-10-23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DDE1-0E02-4A1B-9F47-F093B161B9F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27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7186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3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4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23B-0780-4C4C-98FC-4DF4A0A7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Final decomposition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631A-B60B-468E-8B2D-967F854D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9FC1-F331-415B-B017-2D729058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509C-D2F9-41FD-A629-5CF4AF21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3A01-74AD-4141-BC32-48DC5C5F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28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Regression</a:t>
            </a:r>
            <a:r>
              <a:rPr lang="fr-BE" dirty="0"/>
              <a:t>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 i="1" dirty="0"/>
                  <a:t>Additive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𝑐𝑎𝑙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𝑟𝑒𝑔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r>
                  <a:rPr lang="fr-BE" i="1" dirty="0"/>
                  <a:t>Multiplicative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𝑙𝑝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𝑐𝑎𝑙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𝑟𝑒𝑔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𝑐𝑎𝑙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𝑡𝑑𝑒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𝑒𝑒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𝑜𝑚h𝑒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𝑟𝑒𝑔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𝜇</m:t>
                    </m:r>
                    <m:r>
                      <a:rPr lang="fr-BE" b="0" i="1" smtClean="0">
                        <a:latin typeface="Cambria Math"/>
                      </a:rPr>
                      <m:t>="</m:t>
                    </m:r>
                    <m:r>
                      <a:rPr lang="fr-BE" b="0" i="1" smtClean="0">
                        <a:latin typeface="Cambria Math"/>
                      </a:rPr>
                      <m:t>𝑙𝑖𝑛𝑒𝑎𝑟𝑖𝑧𝑒𝑑</m:t>
                    </m:r>
                    <m:r>
                      <a:rPr lang="fr-BE" b="0" i="1" smtClean="0">
                        <a:latin typeface="Cambria Math"/>
                      </a:rPr>
                      <m:t> </m:t>
                    </m:r>
                    <m:r>
                      <a:rPr lang="fr-BE" b="0" i="1" smtClean="0">
                        <a:latin typeface="Cambria Math"/>
                      </a:rPr>
                      <m:t>𝑠𝑒𝑟𝑖𝑒𝑠</m:t>
                    </m:r>
                    <m:r>
                      <a:rPr lang="fr-BE" b="0" i="1" smtClean="0">
                        <a:latin typeface="Cambria Math"/>
                      </a:rPr>
                      <m:t>"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BE" dirty="0"/>
              <a:t>Handling of the </a:t>
            </a:r>
            <a:r>
              <a:rPr lang="fr-BE" dirty="0" err="1"/>
              <a:t>regression</a:t>
            </a:r>
            <a:r>
              <a:rPr lang="fr-BE" dirty="0"/>
              <a:t>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108882"/>
              </p:ext>
            </p:extLst>
          </p:nvPr>
        </p:nvGraphicFramePr>
        <p:xfrm>
          <a:off x="683568" y="984190"/>
          <a:ext cx="7941569" cy="509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7322">
                <a:tc>
                  <a:txBody>
                    <a:bodyPr/>
                    <a:lstStyle/>
                    <a:p>
                      <a:r>
                        <a:rPr lang="fr-BE" sz="1400" dirty="0"/>
                        <a:t>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err="1"/>
                        <a:t>Y_lin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SA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tde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Trading </a:t>
                      </a:r>
                      <a:r>
                        <a:rPr lang="fr-BE" sz="1400" dirty="0" err="1"/>
                        <a:t>days</a:t>
                      </a:r>
                      <a:r>
                        <a:rPr lang="fr-BE" sz="1400" dirty="0"/>
                        <a:t>  (default,</a:t>
                      </a:r>
                      <a:r>
                        <a:rPr lang="fr-BE" sz="1400" baseline="0" dirty="0"/>
                        <a:t> </a:t>
                      </a:r>
                      <a:r>
                        <a:rPr lang="fr-BE" sz="1400" baseline="0" dirty="0" err="1"/>
                        <a:t>holidays</a:t>
                      </a:r>
                      <a:r>
                        <a:rPr lang="fr-BE" sz="1400" baseline="0" dirty="0"/>
                        <a:t>, user-</a:t>
                      </a:r>
                      <a:r>
                        <a:rPr lang="fr-BE" sz="1400" baseline="0" dirty="0" err="1"/>
                        <a:t>defined</a:t>
                      </a:r>
                      <a:r>
                        <a:rPr lang="fr-BE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Easter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omhe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Other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moving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holidays</a:t>
                      </a:r>
                      <a:r>
                        <a:rPr lang="fr-BE" sz="1400" dirty="0"/>
                        <a:t> (TODO: Ramadan…)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AO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Additive </a:t>
                      </a:r>
                      <a:r>
                        <a:rPr lang="fr-BE" sz="1400" dirty="0" err="1"/>
                        <a:t>outlier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Transitory</a:t>
                      </a:r>
                      <a:r>
                        <a:rPr lang="fr-BE" sz="1400" dirty="0"/>
                        <a:t> 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Level</a:t>
                      </a:r>
                      <a:r>
                        <a:rPr lang="fr-BE" sz="1400" dirty="0"/>
                        <a:t> shift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SO, SLS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Seasonal </a:t>
                      </a:r>
                      <a:r>
                        <a:rPr lang="fr-BE" sz="1400" dirty="0" err="1"/>
                        <a:t>outlier</a:t>
                      </a:r>
                      <a:r>
                        <a:rPr lang="fr-BE" sz="1400" dirty="0"/>
                        <a:t> / </a:t>
                      </a:r>
                      <a:r>
                        <a:rPr lang="fr-BE" sz="1400" dirty="0" err="1"/>
                        <a:t>seasonal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level</a:t>
                      </a:r>
                      <a:r>
                        <a:rPr lang="fr-BE" sz="1400" dirty="0"/>
                        <a:t> shift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</a:t>
                      </a:r>
                      <a:r>
                        <a:rPr lang="fr-BE" sz="1400" baseline="0" dirty="0" err="1"/>
                        <a:t>irregular</a:t>
                      </a:r>
                      <a:r>
                        <a:rPr lang="fr-BE" sz="1400" baseline="0" dirty="0"/>
                        <a:t>, IV (p)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trend, </a:t>
                      </a:r>
                      <a:r>
                        <a:rPr lang="fr-BE" sz="1400" baseline="0" dirty="0" err="1"/>
                        <a:t>ramps</a:t>
                      </a:r>
                      <a:r>
                        <a:rPr lang="fr-BE" sz="1400" baseline="0" dirty="0"/>
                        <a:t>, IV (p)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</a:t>
                      </a:r>
                      <a:r>
                        <a:rPr lang="fr-BE" sz="1400" baseline="0" dirty="0" err="1"/>
                        <a:t>seasonal</a:t>
                      </a:r>
                      <a:r>
                        <a:rPr lang="fr-BE" sz="1400" baseline="0" dirty="0"/>
                        <a:t>, IV (p)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Reg_sa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</a:t>
                      </a:r>
                      <a:r>
                        <a:rPr lang="fr-BE" sz="1400" baseline="0" dirty="0" err="1"/>
                        <a:t>seas</a:t>
                      </a:r>
                      <a:r>
                        <a:rPr lang="fr-BE" sz="1400" baseline="0" dirty="0"/>
                        <a:t>.</a:t>
                      </a:r>
                      <a:r>
                        <a:rPr lang="en-US" sz="1400" baseline="0" dirty="0"/>
                        <a:t> adjusted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removed</a:t>
                      </a:r>
                      <a:r>
                        <a:rPr lang="fr-BE" sz="1400" baseline="0" dirty="0"/>
                        <a:t> </a:t>
                      </a:r>
                      <a:r>
                        <a:rPr lang="fr-BE" sz="1400" baseline="0" dirty="0" err="1"/>
                        <a:t>before</a:t>
                      </a:r>
                      <a:r>
                        <a:rPr lang="fr-BE" sz="1400" baseline="0" dirty="0"/>
                        <a:t> </a:t>
                      </a:r>
                      <a:r>
                        <a:rPr lang="fr-BE" sz="1400" baseline="0" dirty="0" err="1"/>
                        <a:t>decomposition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Regression</a:t>
                      </a:r>
                      <a:r>
                        <a:rPr lang="en-US" sz="1400" baseline="0" noProof="0" dirty="0"/>
                        <a:t> variables unallocated to a component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3568" y="6048573"/>
            <a:ext cx="4279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/>
              <a:t>p stands for </a:t>
            </a:r>
            <a:r>
              <a:rPr lang="fr-BE" sz="1400" dirty="0" err="1"/>
              <a:t>partially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Multiplicative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𝑟𝑒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BE" dirty="0"/>
              <a:t>Final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8856984" cy="52565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Additive case: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𝑐𝑎𝑙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Multiplicative case: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𝑐𝑎𝑙</m:t>
                        </m:r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𝑙𝑝</m:t>
                        </m:r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𝑐𝑎𝑙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𝑟𝑒𝑔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/ 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8856984" cy="5256584"/>
              </a:xfrm>
              <a:blipFill>
                <a:blip r:embed="rId2"/>
                <a:stretch>
                  <a:fillRect l="-1032" t="-2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30683"/>
            <a:ext cx="2880320" cy="1080120"/>
          </a:xfrm>
          <a:prstGeom prst="rect">
            <a:avLst/>
          </a:prstGeom>
          <a:pattFill prst="pct30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LS </a:t>
            </a: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reg_trend</a:t>
            </a:r>
            <a:r>
              <a:rPr lang="fr-BE" dirty="0">
                <a:solidFill>
                  <a:schemeClr val="tx1"/>
                </a:solidFill>
              </a:rPr>
              <a:t>, </a:t>
            </a:r>
            <a:r>
              <a:rPr lang="fr-BE" dirty="0" err="1">
                <a:solidFill>
                  <a:schemeClr val="tx1"/>
                </a:solidFill>
              </a:rPr>
              <a:t>ramps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510803"/>
            <a:ext cx="2880320" cy="1080120"/>
          </a:xfrm>
          <a:prstGeom prst="rect">
            <a:avLst/>
          </a:prstGeom>
          <a:pattFill prst="pct3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AO + TC </a:t>
            </a: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reg_i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3590923"/>
            <a:ext cx="2880320" cy="1080120"/>
          </a:xfrm>
          <a:prstGeom prst="rect">
            <a:avLst/>
          </a:prstGeom>
          <a:pattFill prst="pct30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rgbClr val="0070C0"/>
                </a:solidFill>
              </a:rPr>
              <a:t>TD + </a:t>
            </a:r>
            <a:r>
              <a:rPr lang="fr-BE" b="1" dirty="0" err="1">
                <a:solidFill>
                  <a:srgbClr val="0070C0"/>
                </a:solidFill>
              </a:rPr>
              <a:t>Hol</a:t>
            </a:r>
            <a:r>
              <a:rPr lang="fr-BE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SO [+ SLS] </a:t>
            </a:r>
          </a:p>
          <a:p>
            <a:pPr algn="ctr"/>
            <a:r>
              <a:rPr lang="fr-BE" dirty="0" err="1">
                <a:solidFill>
                  <a:srgbClr val="002060"/>
                </a:solidFill>
              </a:rPr>
              <a:t>reg_s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3888" y="1430683"/>
            <a:ext cx="2959503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T_lin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3888" y="2510803"/>
            <a:ext cx="2959503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I_lin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63888" y="3590923"/>
            <a:ext cx="2959147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/>
                </a:solidFill>
              </a:rPr>
              <a:t>S_lin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5516" y="1770688"/>
            <a:ext cx="33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T</a:t>
            </a:r>
            <a:endParaRPr lang="en-US" sz="2000" b="1" dirty="0"/>
          </a:p>
        </p:txBody>
      </p:sp>
      <p:sp>
        <p:nvSpPr>
          <p:cNvPr id="11" name="Right Brace 10"/>
          <p:cNvSpPr/>
          <p:nvPr/>
        </p:nvSpPr>
        <p:spPr>
          <a:xfrm>
            <a:off x="7328857" y="1417901"/>
            <a:ext cx="504056" cy="2173021"/>
          </a:xfrm>
          <a:prstGeom prst="rightBrace">
            <a:avLst>
              <a:gd name="adj1" fmla="val 28489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22749" y="2326137"/>
            <a:ext cx="458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dirty="0"/>
              <a:t>SA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4118" y="2850808"/>
            <a:ext cx="34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I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64118" y="3946317"/>
            <a:ext cx="36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S</a:t>
            </a:r>
            <a:endParaRPr lang="en-US" sz="2000" b="1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1879657" y="3806410"/>
            <a:ext cx="443480" cy="2712996"/>
          </a:xfrm>
          <a:prstGeom prst="rightBrace">
            <a:avLst>
              <a:gd name="adj1" fmla="val 33326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5548590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Deterministic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5400000">
            <a:off x="4796870" y="3742099"/>
            <a:ext cx="443480" cy="2887495"/>
          </a:xfrm>
          <a:prstGeom prst="rightBrace">
            <a:avLst>
              <a:gd name="adj1" fmla="val 3957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23331" y="5548590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Stochastic</a:t>
            </a:r>
            <a:r>
              <a:rPr lang="fr-BE" dirty="0"/>
              <a:t> components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491880" y="1340768"/>
            <a:ext cx="3168351" cy="2376263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61194" y="938904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SA_lin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3568" y="2510803"/>
            <a:ext cx="6617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3567" y="3590923"/>
            <a:ext cx="6617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506</Words>
  <Application>Microsoft Office PowerPoint</Application>
  <PresentationFormat>On-screen Show (4:3)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Verdana</vt:lpstr>
      <vt:lpstr>Wingdings</vt:lpstr>
      <vt:lpstr>Office Theme</vt:lpstr>
      <vt:lpstr>Final decomposition model</vt:lpstr>
      <vt:lpstr>Regression model </vt:lpstr>
      <vt:lpstr>Handling of the regression variables</vt:lpstr>
      <vt:lpstr>Decomposition</vt:lpstr>
      <vt:lpstr>Final decomposition</vt:lpstr>
      <vt:lpstr>PowerPoint Presentation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Palate Jean</dc:creator>
  <cp:lastModifiedBy>Palate Jean</cp:lastModifiedBy>
  <cp:revision>39</cp:revision>
  <cp:lastPrinted>2014-10-23T12:14:25Z</cp:lastPrinted>
  <dcterms:created xsi:type="dcterms:W3CDTF">2014-10-22T08:51:40Z</dcterms:created>
  <dcterms:modified xsi:type="dcterms:W3CDTF">2023-10-11T16:07:38Z</dcterms:modified>
</cp:coreProperties>
</file>