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/>
    <p:restoredTop sz="94614"/>
  </p:normalViewPr>
  <p:slideViewPr>
    <p:cSldViewPr snapToGrid="0" snapToObjects="1">
      <p:cViewPr>
        <p:scale>
          <a:sx n="84" d="100"/>
          <a:sy n="84" d="100"/>
        </p:scale>
        <p:origin x="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0276-E9EC-3A45-8536-BA01A1E5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0B1B-EFE3-5C47-BE15-22022404C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49D9-E1DA-C344-B9C3-7489E32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FF57-DA32-F14E-9E63-38B3C232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607E-71C1-6E4B-BCD8-D3ACE914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AA61-CB44-8D47-B160-ABD542EB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09F86-432F-C442-BE3E-B07FE8D5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75A2-22D8-DC45-AB33-1B4DC184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B72-0FAB-FD4E-967B-E1FA13D4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7E15-8CDE-5248-9B95-FBB33A61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31E7F-2AD5-6E48-89FF-4C09E4431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F035-F5BE-0A4D-915F-6808FC61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2056-A118-E340-A792-2E7F5B06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42A4-08CC-6D47-A7DD-228032FE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F372-8764-5843-9554-A0E66D1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A24-0924-9944-980C-26B71155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0A46-7E6F-374B-B2E3-B47C265E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101-1451-7445-9B21-072FEAE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DC89-C055-444C-91AC-2FD1BA92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C2F4-247C-2F4A-86E2-991E17D4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3A79-05ED-134D-9F90-1A559CB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722E-021D-8040-95BE-40A63612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BD29-43E3-9C45-B805-AED9365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6330-3081-B441-BED1-2F48E6F0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F80D-5D5B-8E4F-979A-2A05F13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94D0-BC72-A74D-AA13-6C8B33DC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B71A-72CB-B749-BF1B-4E91C3F1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92AC-BFC3-3D4F-9690-CB32CBA7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F5A6-C15E-4C41-BF74-AC2A1A3B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7669-484F-7E4C-8A90-60A76F5A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ACEF-335B-6043-8AD6-5C26940F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7522-9159-F948-B50C-AD5C873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355F3-3EC5-0448-9DF2-E110A97A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104D-2775-F54F-97CB-7A310065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36D9A-8397-7D4A-993C-EF3E21EE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DB682-1413-6541-9B71-5D8E47C1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3DFA4-0A61-2F42-828F-26E09E2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96D44-C445-9040-B5CD-A998B7B9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EF2CC-6CD6-9E4B-98A1-3C5CEF09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97F-9911-6F46-BF3D-2E2B4DC6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6ACF7-FD4E-5E43-9573-38D6275F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CE8BF-A8AB-C644-9051-A5B78998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8F42-E971-BC45-B727-A3217C5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82768-BC46-E64D-B7F9-BCED7E9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04838-008F-7B4D-8710-70F6080B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A127-957E-A348-83A6-AB3416D4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CFCE-2671-BD45-9974-35D8F0DF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BF6D-20C7-EF46-AF63-F9452F35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1B93-C5C6-EA41-87B8-D9105FE8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BB34C-8C96-2341-8077-AE165F6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7D85-01AF-AF4D-B4B0-FFC66415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4A93-CDD2-1341-833B-246D0AD2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291E-26ED-E84D-B304-C2FA1531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D7BA-35D2-B848-AB1E-0579CFC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41BE-A864-B34E-873F-FBA08BEA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AC31-9F62-034B-A56B-8115FE5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9608-A253-0243-BDF2-D9E4ED7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BE18-73F9-9843-A744-9D951DC6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DA2B-8F3E-F745-AA5F-F4A3995A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F0DC-9DD6-B840-ABCF-85B7734B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26DF-E29E-0244-BE67-99C382A58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FF50-8A39-A941-87BC-7F3FDBA0F9E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6A7F-7E3B-2045-9CCD-4A3EC962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951C-227F-2C4A-9B38-7ED18691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F62E-32DC-BA41-8FB5-5DF2C2FE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41CD-B1B6-6446-A895-DFDA3D0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frequencies and tree diagrams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06B8-1F2B-3848-8365-10B5982F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Let’s see the two methods of computing probabilities using an example:</a:t>
            </a:r>
          </a:p>
          <a:p>
            <a:r>
              <a:rPr lang="en-US" dirty="0"/>
              <a:t>A study of the presence of cutaneous malignant melanoma at a single body location among the Italian population found that 15% of skin cancers are located on the head and neck area, another 41% on the trunk and the remaining 44% on the limbs.</a:t>
            </a:r>
            <a:br>
              <a:rPr lang="en-US" dirty="0"/>
            </a:br>
            <a:r>
              <a:rPr lang="en-US" dirty="0"/>
              <a:t>44% of individuals with skin cancer on the head are men, as are 63% of those with skin cancer on the trunk but only 20% of those with skin cancer on the limbs. </a:t>
            </a:r>
            <a:r>
              <a:rPr lang="en-US" u="sng" dirty="0"/>
              <a:t>What percent of all individuals with skin cancer are women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/>
              <a:t>AKA </a:t>
            </a:r>
          </a:p>
          <a:p>
            <a:r>
              <a:rPr lang="en-US" dirty="0"/>
              <a:t>P(head) = 0.15</a:t>
            </a:r>
            <a:br>
              <a:rPr lang="en-US" dirty="0"/>
            </a:br>
            <a:r>
              <a:rPr lang="en-US" dirty="0"/>
              <a:t>P(trunk) = 0.41</a:t>
            </a:r>
            <a:br>
              <a:rPr lang="en-US" dirty="0"/>
            </a:br>
            <a:r>
              <a:rPr lang="en-US" dirty="0"/>
              <a:t>P(limbs) = 0.44</a:t>
            </a:r>
          </a:p>
          <a:p>
            <a:r>
              <a:rPr lang="en-US" dirty="0"/>
              <a:t>P(man | head) = 0.44</a:t>
            </a:r>
            <a:br>
              <a:rPr lang="en-US" dirty="0"/>
            </a:br>
            <a:r>
              <a:rPr lang="en-US" dirty="0"/>
              <a:t>P(man | trunk) = 0.63</a:t>
            </a:r>
            <a:br>
              <a:rPr lang="en-US" dirty="0"/>
            </a:br>
            <a:r>
              <a:rPr lang="en-US" dirty="0"/>
              <a:t>P(man | limbs) = 0.20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1201-017F-7D41-9282-20C2C641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Solution using tree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7F05C-DE5F-C049-B442-DF863568F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345"/>
                <a:ext cx="10515600" cy="30816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Use complement rule to calculate probability for the second branch of each node </a:t>
                </a:r>
              </a:p>
              <a:p>
                <a:r>
                  <a:rPr lang="en-US" dirty="0"/>
                  <a:t>Use multiplication rule across each path to get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𝐴</m:t>
                    </m:r>
                    <m:r>
                      <a:rPr lang="en-US" i="1"/>
                      <m:t>∩</m:t>
                    </m:r>
                    <m:r>
                      <a:rPr lang="en-US" i="1"/>
                      <m:t>𝐵</m:t>
                    </m:r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7F05C-DE5F-C049-B442-DF863568F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345"/>
                <a:ext cx="10515600" cy="3081655"/>
              </a:xfrm>
              <a:blipFill>
                <a:blip r:embed="rId2"/>
                <a:stretch>
                  <a:fillRect l="-724" t="-409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B771DA-70EE-2044-BE72-A9C428D88DD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09" b="20899"/>
          <a:stretch/>
        </p:blipFill>
        <p:spPr bwMode="auto">
          <a:xfrm>
            <a:off x="1021080" y="1798320"/>
            <a:ext cx="9494520" cy="4536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D14A4-5F3B-E347-9C6E-182D0C9119C7}"/>
                  </a:ext>
                </a:extLst>
              </p:cNvPr>
              <p:cNvSpPr txBox="1"/>
              <p:nvPr/>
            </p:nvSpPr>
            <p:spPr>
              <a:xfrm>
                <a:off x="838200" y="6334780"/>
                <a:ext cx="1097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Sum the probabilities of </a:t>
                </a:r>
                <a14:m>
                  <m:oMath xmlns:m="http://schemas.openxmlformats.org/officeDocument/2006/math">
                    <m:r>
                      <a:rPr lang="en-US" sz="2800" i="1"/>
                      <m:t>𝐴</m:t>
                    </m:r>
                    <m:r>
                      <a:rPr lang="en-US" sz="2800" i="1"/>
                      <m:t>∩</m:t>
                    </m:r>
                    <m:r>
                      <a:rPr lang="en-US" sz="2800" i="1"/>
                      <m:t>𝐵</m:t>
                    </m:r>
                  </m:oMath>
                </a14:m>
                <a:r>
                  <a:rPr lang="en-US" sz="2800" dirty="0"/>
                  <a:t> for Event B = Woman</a:t>
                </a:r>
                <a:r>
                  <a:rPr lang="en-US" sz="2800" b="1" dirty="0"/>
                  <a:t>: P(woman) = 0.588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D14A4-5F3B-E347-9C6E-182D0C91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34780"/>
                <a:ext cx="10972800" cy="523220"/>
              </a:xfrm>
              <a:prstGeom prst="rect">
                <a:avLst/>
              </a:prstGeom>
              <a:blipFill>
                <a:blip r:embed="rId4"/>
                <a:stretch>
                  <a:fillRect l="-1040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4374-225A-D840-B808-99D77531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using absolute frequencies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97BE-6A9F-834A-BD06-EA08C02E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P(man | head) = 44%</a:t>
            </a:r>
            <a:br>
              <a:rPr lang="en-US" dirty="0"/>
            </a:br>
            <a:r>
              <a:rPr lang="en-US" dirty="0"/>
              <a:t>P(woman | head) = 100- 44 = 56%</a:t>
            </a:r>
          </a:p>
          <a:p>
            <a:r>
              <a:rPr lang="en-US" dirty="0"/>
              <a:t>Similarly, </a:t>
            </a:r>
            <a:br>
              <a:rPr lang="en-US" dirty="0"/>
            </a:br>
            <a:r>
              <a:rPr lang="en-US" dirty="0"/>
              <a:t>P(woman | trunk) = 37%</a:t>
            </a:r>
          </a:p>
          <a:p>
            <a:r>
              <a:rPr lang="en-US" dirty="0"/>
              <a:t>P(woman | limbs) = 80%</a:t>
            </a:r>
          </a:p>
          <a:p>
            <a:r>
              <a:rPr lang="en-US" dirty="0"/>
              <a:t>P(woman) = P(head)P(woman | head) + P(trunk)P(woman | trunk) + P(limbs)P(woman | limbs)</a:t>
            </a:r>
            <a:br>
              <a:rPr lang="en-US" dirty="0"/>
            </a:br>
            <a:r>
              <a:rPr lang="en-US" dirty="0"/>
              <a:t>= (15% * 56%) + (41% * 37%) + (44% * 80%)</a:t>
            </a:r>
            <a:br>
              <a:rPr lang="en-US" dirty="0"/>
            </a:br>
            <a:r>
              <a:rPr lang="en-US" dirty="0"/>
              <a:t>= 58.8% </a:t>
            </a:r>
          </a:p>
          <a:p>
            <a:r>
              <a:rPr lang="en-US" b="1" dirty="0"/>
              <a:t>~59% of individuals with skin cancer are women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129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Absolute frequencies and tree diagrams </vt:lpstr>
      <vt:lpstr>Solution using tree diagram</vt:lpstr>
      <vt:lpstr>Solution using absolute frequencies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Namita Trikannad</dc:creator>
  <cp:lastModifiedBy>Namita Trikannad</cp:lastModifiedBy>
  <cp:revision>4</cp:revision>
  <dcterms:created xsi:type="dcterms:W3CDTF">2019-03-19T16:37:36Z</dcterms:created>
  <dcterms:modified xsi:type="dcterms:W3CDTF">2019-03-19T18:07:08Z</dcterms:modified>
</cp:coreProperties>
</file>