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4056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, Brian" initials="TB" lastIdx="1" clrIdx="0">
    <p:extLst>
      <p:ext uri="{19B8F6BF-5375-455C-9EA6-DF929625EA0E}">
        <p15:presenceInfo xmlns:p15="http://schemas.microsoft.com/office/powerpoint/2012/main" userId="S::Brian.Teo@takeda.com::b406d446-9ae9-4df0-a7d9-0fc849e314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CDF"/>
    <a:srgbClr val="B9BBC3"/>
    <a:srgbClr val="F5B487"/>
    <a:srgbClr val="C15811"/>
    <a:srgbClr val="512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31975" autoAdjust="0"/>
  </p:normalViewPr>
  <p:slideViewPr>
    <p:cSldViewPr snapToGrid="0">
      <p:cViewPr varScale="1">
        <p:scale>
          <a:sx n="36" d="100"/>
          <a:sy n="36" d="100"/>
        </p:scale>
        <p:origin x="3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CA4E1-BC71-460A-B422-B388AB21C4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68977-F62E-40D8-8946-F67F919E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~`1234567890-=</a:t>
            </a:r>
          </a:p>
          <a:p>
            <a:r>
              <a:rPr lang="en-US" dirty="0"/>
              <a:t>1234567890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!@#$%^&amp;*()_+</a:t>
            </a:r>
          </a:p>
          <a:p>
            <a:r>
              <a:rPr lang="en-US" dirty="0"/>
              <a:t>{}|:”?&gt;&lt;  </a:t>
            </a:r>
          </a:p>
          <a:p>
            <a:endParaRPr lang="en-US" dirty="0"/>
          </a:p>
          <a:p>
            <a:r>
              <a:rPr lang="en-US" b="1" dirty="0"/>
              <a:t>Bold</a:t>
            </a:r>
          </a:p>
          <a:p>
            <a:endParaRPr lang="en-US" dirty="0"/>
          </a:p>
          <a:p>
            <a:r>
              <a:rPr lang="en-US" i="1" dirty="0"/>
              <a:t>Italic</a:t>
            </a:r>
          </a:p>
          <a:p>
            <a:endParaRPr lang="en-US" dirty="0"/>
          </a:p>
          <a:p>
            <a:r>
              <a:rPr lang="en-US" u="sng" dirty="0"/>
              <a:t>Underline</a:t>
            </a:r>
          </a:p>
          <a:p>
            <a:endParaRPr lang="en-US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dblStrike" baseline="0" dirty="0">
                <a:latin typeface="Stencil" pitchFamily="82" charset="77"/>
              </a:rPr>
              <a:t>Google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strike="dblStrike" baseline="0" dirty="0">
              <a:latin typeface="Stencil" pitchFamily="82" charset="77"/>
            </a:endParaRP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World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Wingdings" pitchFamily="2" charset="2"/>
              <a:buChar char="Ø"/>
            </a:pPr>
            <a:r>
              <a:rPr lang="en-US" dirty="0"/>
              <a:t>123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US" dirty="0"/>
              <a:t>456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dirty="0"/>
          </a:p>
          <a:p>
            <a:pPr marL="228600" indent="-228600">
              <a:buFont typeface="Wingdings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Qwerty</a:t>
            </a:r>
          </a:p>
          <a:p>
            <a:pPr marL="228600" indent="-228600">
              <a:buFont typeface="Wingdings" pitchFamily="2" charset="2"/>
              <a:buChar char="q"/>
            </a:pPr>
            <a:r>
              <a:rPr lang="en-US" dirty="0"/>
              <a:t>23232</a:t>
            </a:r>
          </a:p>
          <a:p>
            <a:pPr marL="228600" indent="-228600">
              <a:buFont typeface="Wingdings" pitchFamily="2" charset="2"/>
              <a:buChar char="q"/>
            </a:pPr>
            <a:endParaRPr lang="en-US" dirty="0"/>
          </a:p>
          <a:p>
            <a:pPr marL="228600" indent="-228600">
              <a:buFont typeface="Wingdings" pitchFamily="2" charset="2"/>
              <a:buChar char="q"/>
            </a:pPr>
            <a:endParaRPr lang="en-US" dirty="0"/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C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D</a:t>
            </a:r>
          </a:p>
          <a:p>
            <a:pPr marL="228600" indent="-228600">
              <a:buFont typeface="+mj-lt"/>
              <a:buAutoNum type="alphaLcParenR"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dirty="0"/>
              <a:t>This is </a:t>
            </a:r>
            <a:r>
              <a:rPr lang="en-US" dirty="0" err="1"/>
              <a:t>centre</a:t>
            </a:r>
            <a:r>
              <a:rPr lang="en-US" dirty="0"/>
              <a:t> text</a:t>
            </a:r>
          </a:p>
          <a:p>
            <a:pPr marL="0" indent="0" algn="ctr">
              <a:buFontTx/>
              <a:buNone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bhbfhbhbfhbdhbfhdfbdhfhdfbdfbdhfhdfbhdbfhbdfhbdhfhdhdbfhbhsdbfhsdbfsjhbhfbhgjfsdfsdvfgsvgfgsdvfbdsdvdnjhbshdbhsbdhbshdbshbdhsbdhsbdhshdbshbdhsbdhbhsabdshfsbhbfhdsbfhdshdsbvhfvdhgvfhdsfhgvgsdvgfvgsdfvgdsfvsdfhsdbfgysgsydgsfygsfysyfgsfysgyfgysdgfysdgyfgsdyfgsydgfysdgfygsdyfgsdyfgsygfsydgfjsdgvfgsdyefgriyetyiwesdghczbdhjzvfaysgdfbshyfgyshdbzhcfgyaesgdfcdhszgfyesdhzxgbcfydshzxgjcbfsyduhjx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68977-F62E-40D8-8946-F67F919E5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2.emf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9413-6469-4641-B75F-2151BEDD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0AFB-AC2F-4102-B0CB-08A0B9C1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E8FC-0985-43EC-9509-55BEB7E4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69E3-AAB7-44B4-B0AB-6076D0DC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5AD9-3D7F-43D3-8E74-E514C40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5F9-5F41-4BB8-A47C-884C3F29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9822-7B49-4E50-ABE1-E8C16C9A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252B-2E1B-4ABC-BB8C-BD94E12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1E50-B73D-4C05-ABA8-0AEBFBFC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99EA-6363-4E1B-8C40-BC302B26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ABAB-D9AF-4DAA-8762-B349BECC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FCFB-2884-4767-8474-329DF4BE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D68F-C2D9-4685-B7A8-32A55EAF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4FC8-030E-43B9-8AB4-DB4FE5DB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8B11-3C6D-44B2-8E22-670151C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-Conf-Cover-MedO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67B78032-C91F-DA45-8850-F92B62812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885" y="-52"/>
            <a:ext cx="8785115" cy="5798176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9296C0D-523C-FA4D-98D1-1A4BBB73274B}"/>
              </a:ext>
            </a:extLst>
          </p:cNvPr>
          <p:cNvSpPr/>
          <p:nvPr userDrawn="1"/>
        </p:nvSpPr>
        <p:spPr>
          <a:xfrm>
            <a:off x="4491665" y="5803756"/>
            <a:ext cx="7700335" cy="1056289"/>
          </a:xfrm>
          <a:custGeom>
            <a:avLst/>
            <a:gdLst>
              <a:gd name="connsiteX0" fmla="*/ 0 w 7264399"/>
              <a:gd name="connsiteY0" fmla="*/ 0 h 1056289"/>
              <a:gd name="connsiteX1" fmla="*/ 7264399 w 7264399"/>
              <a:gd name="connsiteY1" fmla="*/ 0 h 1056289"/>
              <a:gd name="connsiteX2" fmla="*/ 7264399 w 7264399"/>
              <a:gd name="connsiteY2" fmla="*/ 1056289 h 1056289"/>
              <a:gd name="connsiteX3" fmla="*/ 0 w 7264399"/>
              <a:gd name="connsiteY3" fmla="*/ 1056289 h 1056289"/>
              <a:gd name="connsiteX4" fmla="*/ 0 w 7264399"/>
              <a:gd name="connsiteY4" fmla="*/ 0 h 1056289"/>
              <a:gd name="connsiteX0" fmla="*/ 435935 w 7700334"/>
              <a:gd name="connsiteY0" fmla="*/ 0 h 1056289"/>
              <a:gd name="connsiteX1" fmla="*/ 7700334 w 7700334"/>
              <a:gd name="connsiteY1" fmla="*/ 0 h 1056289"/>
              <a:gd name="connsiteX2" fmla="*/ 7700334 w 7700334"/>
              <a:gd name="connsiteY2" fmla="*/ 1056289 h 1056289"/>
              <a:gd name="connsiteX3" fmla="*/ 0 w 7700334"/>
              <a:gd name="connsiteY3" fmla="*/ 1056289 h 1056289"/>
              <a:gd name="connsiteX4" fmla="*/ 435935 w 7700334"/>
              <a:gd name="connsiteY4" fmla="*/ 0 h 105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0334" h="1056289">
                <a:moveTo>
                  <a:pt x="435935" y="0"/>
                </a:moveTo>
                <a:lnTo>
                  <a:pt x="7700334" y="0"/>
                </a:lnTo>
                <a:lnTo>
                  <a:pt x="7700334" y="1056289"/>
                </a:lnTo>
                <a:lnTo>
                  <a:pt x="0" y="1056289"/>
                </a:lnTo>
                <a:lnTo>
                  <a:pt x="4359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684E2-FD9B-FF4C-8C70-5419907CFEDE}"/>
              </a:ext>
            </a:extLst>
          </p:cNvPr>
          <p:cNvSpPr/>
          <p:nvPr userDrawn="1"/>
        </p:nvSpPr>
        <p:spPr>
          <a:xfrm>
            <a:off x="0" y="0"/>
            <a:ext cx="3905795" cy="6858000"/>
          </a:xfrm>
          <a:prstGeom prst="rect">
            <a:avLst/>
          </a:pr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67456A4-DF89-A549-BF10-53BDD7399A29}"/>
              </a:ext>
            </a:extLst>
          </p:cNvPr>
          <p:cNvSpPr/>
          <p:nvPr userDrawn="1"/>
        </p:nvSpPr>
        <p:spPr>
          <a:xfrm flipH="1">
            <a:off x="476355" y="-52"/>
            <a:ext cx="6167775" cy="6859368"/>
          </a:xfrm>
          <a:custGeom>
            <a:avLst/>
            <a:gdLst>
              <a:gd name="connsiteX0" fmla="*/ 5384800 w 5384800"/>
              <a:gd name="connsiteY0" fmla="*/ 0 h 6859368"/>
              <a:gd name="connsiteX1" fmla="*/ 1255572 w 5384800"/>
              <a:gd name="connsiteY1" fmla="*/ 0 h 6859368"/>
              <a:gd name="connsiteX2" fmla="*/ 876746 w 5384800"/>
              <a:gd name="connsiteY2" fmla="*/ 0 h 6859368"/>
              <a:gd name="connsiteX3" fmla="*/ 240 w 5384800"/>
              <a:gd name="connsiteY3" fmla="*/ 3430719 h 6859368"/>
              <a:gd name="connsiteX4" fmla="*/ 876746 w 5384800"/>
              <a:gd name="connsiteY4" fmla="*/ 6858000 h 6859368"/>
              <a:gd name="connsiteX5" fmla="*/ 5384800 w 5384800"/>
              <a:gd name="connsiteY5" fmla="*/ 6859368 h 6859368"/>
              <a:gd name="connsiteX6" fmla="*/ 5384800 w 5384800"/>
              <a:gd name="connsiteY6" fmla="*/ 0 h 68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800" h="6859368">
                <a:moveTo>
                  <a:pt x="5384800" y="0"/>
                </a:moveTo>
                <a:lnTo>
                  <a:pt x="1255572" y="0"/>
                </a:lnTo>
                <a:lnTo>
                  <a:pt x="876746" y="0"/>
                </a:lnTo>
                <a:cubicBezTo>
                  <a:pt x="881289" y="2547"/>
                  <a:pt x="-16822" y="1534692"/>
                  <a:pt x="240" y="3430719"/>
                </a:cubicBezTo>
                <a:cubicBezTo>
                  <a:pt x="17302" y="5326746"/>
                  <a:pt x="875218" y="6855857"/>
                  <a:pt x="876746" y="6858000"/>
                </a:cubicBezTo>
                <a:lnTo>
                  <a:pt x="5384800" y="6859368"/>
                </a:lnTo>
                <a:lnTo>
                  <a:pt x="5384800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latin typeface="Franklin Gothic Book" panose="020B0503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124DD28-5ECC-BC41-9411-6B906300A5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419" y="1126715"/>
            <a:ext cx="5637355" cy="15819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="1" i="0" cap="none" baseline="0">
                <a:latin typeface="Franklin Gothic Medium" panose="020B0603020102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188C0EC-A655-324D-9C57-91E38DE97D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4420" y="2819984"/>
            <a:ext cx="5637353" cy="914400"/>
          </a:xfrm>
          <a:prstGeom prst="rect">
            <a:avLst/>
          </a:prstGeom>
        </p:spPr>
        <p:txBody>
          <a:bodyPr anchor="t" anchorCtr="0"/>
          <a:lstStyle>
            <a:lvl1pPr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i="0" kern="1200" cap="none" baseline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2FC64E78-3ABA-7444-9853-CC43C7E311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62573"/>
            <a:ext cx="5256613" cy="2150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5F58A-5CE7-2B49-A71E-B3ED405BDA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  <p:pic>
        <p:nvPicPr>
          <p:cNvPr id="15" name="Vertical Swoosh">
            <a:extLst>
              <a:ext uri="{FF2B5EF4-FFF2-40B4-BE49-F238E27FC236}">
                <a16:creationId xmlns:a16="http://schemas.microsoft.com/office/drawing/2014/main" id="{91FD3C81-6539-624C-AB4B-F2D341B77B9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036" y="-52"/>
            <a:ext cx="1057047" cy="6871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18BA5-251E-B64E-A1AB-AD0494BBF5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530" y="6146582"/>
            <a:ext cx="1460849" cy="4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-Thank You_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64A4E925-AE4E-4144-A47F-CD59ADD82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5" y="0"/>
            <a:ext cx="12192000" cy="42578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2FD1FE7-502D-8F46-9489-AC02ED3FCE54}"/>
              </a:ext>
            </a:extLst>
          </p:cNvPr>
          <p:cNvSpPr/>
          <p:nvPr userDrawn="1"/>
        </p:nvSpPr>
        <p:spPr>
          <a:xfrm>
            <a:off x="7090" y="8023"/>
            <a:ext cx="12192000" cy="3802836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74000">
                <a:srgbClr val="14141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868DF5-D7D6-0F47-A36D-2776C4DD5D4A}"/>
              </a:ext>
            </a:extLst>
          </p:cNvPr>
          <p:cNvSpPr/>
          <p:nvPr userDrawn="1"/>
        </p:nvSpPr>
        <p:spPr>
          <a:xfrm>
            <a:off x="-22471" y="2995065"/>
            <a:ext cx="12218126" cy="3915955"/>
          </a:xfrm>
          <a:custGeom>
            <a:avLst/>
            <a:gdLst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5 w 12192025"/>
              <a:gd name="connsiteY7" fmla="*/ 3592985 h 4347029"/>
              <a:gd name="connsiteX8" fmla="*/ 24 w 12192025"/>
              <a:gd name="connsiteY8" fmla="*/ 3592985 h 4347029"/>
              <a:gd name="connsiteX9" fmla="*/ 24 w 12192025"/>
              <a:gd name="connsiteY9" fmla="*/ 0 h 4347029"/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5 w 12192025"/>
              <a:gd name="connsiteY7" fmla="*/ 3592985 h 4347029"/>
              <a:gd name="connsiteX8" fmla="*/ 24 w 12192025"/>
              <a:gd name="connsiteY8" fmla="*/ 0 h 4347029"/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4 w 12192025"/>
              <a:gd name="connsiteY7" fmla="*/ 0 h 4347029"/>
              <a:gd name="connsiteX0" fmla="*/ 26125 w 12218126"/>
              <a:gd name="connsiteY0" fmla="*/ 0 h 4347029"/>
              <a:gd name="connsiteX1" fmla="*/ 6126887 w 12218126"/>
              <a:gd name="connsiteY1" fmla="*/ 931969 h 4347029"/>
              <a:gd name="connsiteX2" fmla="*/ 12218125 w 12218126"/>
              <a:gd name="connsiteY2" fmla="*/ 0 h 4347029"/>
              <a:gd name="connsiteX3" fmla="*/ 12218125 w 12218126"/>
              <a:gd name="connsiteY3" fmla="*/ 3030998 h 4347029"/>
              <a:gd name="connsiteX4" fmla="*/ 12218126 w 12218126"/>
              <a:gd name="connsiteY4" fmla="*/ 3030998 h 4347029"/>
              <a:gd name="connsiteX5" fmla="*/ 12218126 w 12218126"/>
              <a:gd name="connsiteY5" fmla="*/ 4347029 h 4347029"/>
              <a:gd name="connsiteX6" fmla="*/ 0 w 12218126"/>
              <a:gd name="connsiteY6" fmla="*/ 3902892 h 4347029"/>
              <a:gd name="connsiteX7" fmla="*/ 26125 w 12218126"/>
              <a:gd name="connsiteY7" fmla="*/ 0 h 4347029"/>
              <a:gd name="connsiteX0" fmla="*/ 26125 w 12218126"/>
              <a:gd name="connsiteY0" fmla="*/ 0 h 3968206"/>
              <a:gd name="connsiteX1" fmla="*/ 6126887 w 12218126"/>
              <a:gd name="connsiteY1" fmla="*/ 931969 h 3968206"/>
              <a:gd name="connsiteX2" fmla="*/ 12218125 w 12218126"/>
              <a:gd name="connsiteY2" fmla="*/ 0 h 3968206"/>
              <a:gd name="connsiteX3" fmla="*/ 12218125 w 12218126"/>
              <a:gd name="connsiteY3" fmla="*/ 3030998 h 3968206"/>
              <a:gd name="connsiteX4" fmla="*/ 12218126 w 12218126"/>
              <a:gd name="connsiteY4" fmla="*/ 3030998 h 3968206"/>
              <a:gd name="connsiteX5" fmla="*/ 12218126 w 12218126"/>
              <a:gd name="connsiteY5" fmla="*/ 3968206 h 3968206"/>
              <a:gd name="connsiteX6" fmla="*/ 0 w 12218126"/>
              <a:gd name="connsiteY6" fmla="*/ 3902892 h 3968206"/>
              <a:gd name="connsiteX7" fmla="*/ 26125 w 12218126"/>
              <a:gd name="connsiteY7" fmla="*/ 0 h 3968206"/>
              <a:gd name="connsiteX0" fmla="*/ 26125 w 12218126"/>
              <a:gd name="connsiteY0" fmla="*/ 0 h 3968206"/>
              <a:gd name="connsiteX1" fmla="*/ 6126887 w 12218126"/>
              <a:gd name="connsiteY1" fmla="*/ 931969 h 3968206"/>
              <a:gd name="connsiteX2" fmla="*/ 12218125 w 12218126"/>
              <a:gd name="connsiteY2" fmla="*/ 0 h 3968206"/>
              <a:gd name="connsiteX3" fmla="*/ 12218125 w 12218126"/>
              <a:gd name="connsiteY3" fmla="*/ 3030998 h 3968206"/>
              <a:gd name="connsiteX4" fmla="*/ 12218126 w 12218126"/>
              <a:gd name="connsiteY4" fmla="*/ 3030998 h 3968206"/>
              <a:gd name="connsiteX5" fmla="*/ 12218126 w 12218126"/>
              <a:gd name="connsiteY5" fmla="*/ 3968206 h 3968206"/>
              <a:gd name="connsiteX6" fmla="*/ 0 w 12218126"/>
              <a:gd name="connsiteY6" fmla="*/ 3902892 h 3968206"/>
              <a:gd name="connsiteX7" fmla="*/ 26125 w 12218126"/>
              <a:gd name="connsiteY7" fmla="*/ 0 h 3968206"/>
              <a:gd name="connsiteX0" fmla="*/ 26125 w 12218126"/>
              <a:gd name="connsiteY0" fmla="*/ 0 h 3915955"/>
              <a:gd name="connsiteX1" fmla="*/ 6126887 w 12218126"/>
              <a:gd name="connsiteY1" fmla="*/ 931969 h 3915955"/>
              <a:gd name="connsiteX2" fmla="*/ 12218125 w 12218126"/>
              <a:gd name="connsiteY2" fmla="*/ 0 h 3915955"/>
              <a:gd name="connsiteX3" fmla="*/ 12218125 w 12218126"/>
              <a:gd name="connsiteY3" fmla="*/ 3030998 h 3915955"/>
              <a:gd name="connsiteX4" fmla="*/ 12218126 w 12218126"/>
              <a:gd name="connsiteY4" fmla="*/ 3030998 h 3915955"/>
              <a:gd name="connsiteX5" fmla="*/ 12218126 w 12218126"/>
              <a:gd name="connsiteY5" fmla="*/ 3915955 h 3915955"/>
              <a:gd name="connsiteX6" fmla="*/ 0 w 12218126"/>
              <a:gd name="connsiteY6" fmla="*/ 3902892 h 3915955"/>
              <a:gd name="connsiteX7" fmla="*/ 26125 w 12218126"/>
              <a:gd name="connsiteY7" fmla="*/ 0 h 391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3915955">
                <a:moveTo>
                  <a:pt x="26125" y="0"/>
                </a:moveTo>
                <a:cubicBezTo>
                  <a:pt x="16599" y="4087"/>
                  <a:pt x="2882036" y="923793"/>
                  <a:pt x="6126887" y="931969"/>
                </a:cubicBezTo>
                <a:cubicBezTo>
                  <a:pt x="9371738" y="940144"/>
                  <a:pt x="12202250" y="40876"/>
                  <a:pt x="12218125" y="0"/>
                </a:cubicBezTo>
                <a:lnTo>
                  <a:pt x="12218125" y="3030998"/>
                </a:lnTo>
                <a:lnTo>
                  <a:pt x="12218126" y="3030998"/>
                </a:lnTo>
                <a:lnTo>
                  <a:pt x="12218126" y="3915955"/>
                </a:lnTo>
                <a:lnTo>
                  <a:pt x="0" y="3902892"/>
                </a:lnTo>
                <a:cubicBezTo>
                  <a:pt x="0" y="2453882"/>
                  <a:pt x="26125" y="1449010"/>
                  <a:pt x="26125" y="0"/>
                </a:cubicBez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pic>
        <p:nvPicPr>
          <p:cNvPr id="26" name="Horizontal Swoosh">
            <a:extLst>
              <a:ext uri="{FF2B5EF4-FFF2-40B4-BE49-F238E27FC236}">
                <a16:creationId xmlns:a16="http://schemas.microsoft.com/office/drawing/2014/main" id="{4BFFFA58-1E72-944E-8101-093C84DC03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507283" y="-2726871"/>
            <a:ext cx="1191614" cy="1221812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7B47EEE-01DB-4747-96DE-7C6014C7A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9232" y="4388025"/>
            <a:ext cx="11285622" cy="10165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BA91AA6-F9BA-494B-922D-6D519447DD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7552" y="5318521"/>
            <a:ext cx="10216896" cy="62113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0B3167-A454-CC4E-BC53-C2CFEE33B7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070" y="311871"/>
            <a:ext cx="5055860" cy="415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1A987-DF16-D246-8850-3570C1722D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6566" y="6146582"/>
            <a:ext cx="1454776" cy="4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-Conf-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3761FA55-F2BE-3841-80F8-E2D7394C9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804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0CD95A-AD80-8842-85FA-A1C93D2F4138}"/>
              </a:ext>
            </a:extLst>
          </p:cNvPr>
          <p:cNvSpPr/>
          <p:nvPr userDrawn="1"/>
        </p:nvSpPr>
        <p:spPr>
          <a:xfrm>
            <a:off x="-12192" y="-11909"/>
            <a:ext cx="12265853" cy="3802836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74000">
                <a:srgbClr val="14141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D56EF33-5856-094D-897F-B14BCE9952D5}"/>
              </a:ext>
            </a:extLst>
          </p:cNvPr>
          <p:cNvSpPr/>
          <p:nvPr userDrawn="1"/>
        </p:nvSpPr>
        <p:spPr>
          <a:xfrm>
            <a:off x="-11" y="3545850"/>
            <a:ext cx="12192025" cy="3334181"/>
          </a:xfrm>
          <a:custGeom>
            <a:avLst/>
            <a:gdLst>
              <a:gd name="connsiteX0" fmla="*/ 18 w 9144019"/>
              <a:gd name="connsiteY0" fmla="*/ 0 h 2500636"/>
              <a:gd name="connsiteX1" fmla="*/ 4575590 w 9144019"/>
              <a:gd name="connsiteY1" fmla="*/ 698977 h 2500636"/>
              <a:gd name="connsiteX2" fmla="*/ 9144018 w 9144019"/>
              <a:gd name="connsiteY2" fmla="*/ 0 h 2500636"/>
              <a:gd name="connsiteX3" fmla="*/ 9144018 w 9144019"/>
              <a:gd name="connsiteY3" fmla="*/ 2273249 h 2500636"/>
              <a:gd name="connsiteX4" fmla="*/ 9144019 w 9144019"/>
              <a:gd name="connsiteY4" fmla="*/ 2273249 h 2500636"/>
              <a:gd name="connsiteX5" fmla="*/ 9144019 w 9144019"/>
              <a:gd name="connsiteY5" fmla="*/ 2500636 h 2500636"/>
              <a:gd name="connsiteX6" fmla="*/ 18 w 9144019"/>
              <a:gd name="connsiteY6" fmla="*/ 2500636 h 2500636"/>
              <a:gd name="connsiteX7" fmla="*/ 18 w 9144019"/>
              <a:gd name="connsiteY7" fmla="*/ 0 h 25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19" h="2500636">
                <a:moveTo>
                  <a:pt x="18" y="0"/>
                </a:moveTo>
                <a:cubicBezTo>
                  <a:pt x="-7127" y="3065"/>
                  <a:pt x="2141951" y="692845"/>
                  <a:pt x="4575590" y="698977"/>
                </a:cubicBezTo>
                <a:cubicBezTo>
                  <a:pt x="7009228" y="705108"/>
                  <a:pt x="9132112" y="30657"/>
                  <a:pt x="9144018" y="0"/>
                </a:cubicBezTo>
                <a:lnTo>
                  <a:pt x="9144018" y="2273249"/>
                </a:lnTo>
                <a:lnTo>
                  <a:pt x="9144019" y="2273249"/>
                </a:lnTo>
                <a:lnTo>
                  <a:pt x="9144019" y="2500636"/>
                </a:lnTo>
                <a:lnTo>
                  <a:pt x="18" y="2500636"/>
                </a:lnTo>
                <a:lnTo>
                  <a:pt x="18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16" name="Horizontal Swoosh">
            <a:extLst>
              <a:ext uri="{FF2B5EF4-FFF2-40B4-BE49-F238E27FC236}">
                <a16:creationId xmlns:a16="http://schemas.microsoft.com/office/drawing/2014/main" id="{423495FF-7A75-BC4B-931A-FFF9C4542F91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499747" y="-2199788"/>
            <a:ext cx="1192507" cy="1221638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6E4669C-23E6-E84B-8027-229EDA10E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290" y="5212941"/>
            <a:ext cx="11153423" cy="1088556"/>
          </a:xfrm>
        </p:spPr>
        <p:txBody>
          <a:bodyPr/>
          <a:lstStyle>
            <a:lvl1pPr algn="ctr" fontAlgn="auto">
              <a:spcAft>
                <a:spcPts val="0"/>
              </a:spcAft>
              <a:defRPr sz="3200" b="1"/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28B0F3-0D72-0849-94D7-C5EE1F5ED6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8058" y="310653"/>
            <a:ext cx="5055863" cy="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8B1-6F7D-4B98-8DA5-0143A09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86C4-9CC9-489A-8390-2BFEB4DB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AAD0-889B-4349-BC52-8F78179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AB87-F2B6-4F32-9853-C94AC21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944D-258A-45B1-83A4-F2303A1B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732D-C65A-49DC-8366-588E32EA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C27E-0B5A-4F78-8665-0C782A50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CA17-2341-4EE6-B18C-F2808C0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F6A3-1727-4ED6-A96A-8F6E7576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80E-70CC-4AC5-BCBB-F338BFFB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A58B-6255-41F6-B899-324D553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47CC-04EC-47D4-87A8-5087A237D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5297-6DFC-4C11-AF58-48ED1A83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AF18-AD11-419E-91F3-D5BBC0B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8B8F-27C8-47FD-95B5-A57F6FC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ACC7-04C0-4E0A-8751-7F9D2243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0E8A-1EC9-4587-B5F2-2CF3FC8D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4603-6B49-47B6-9113-D9089B31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1FDA9-8BD4-4C2F-B9C4-6C44B703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0C88E-A5BB-4226-B216-DAFCCF77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24196-5D0A-484C-A0E6-26AC43327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D906-5F87-4CF9-8398-A177A3BE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CDDF8-D250-4E14-8EC4-A223D4C3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7F7CB-7A84-4B7C-BDDE-79E3204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7EAE-AE4D-416F-A430-B0B1334E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77630-2E70-4B9F-AAD2-9F5033EE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4F16-B768-462B-9FF3-573D7274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1544-93D2-4A4D-917C-7F7A6DC7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A85E-0E0E-4AD5-AC55-457F3D2C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B67E1-CC69-450E-AB3A-DB99C08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C436-A01D-4830-B821-35D1546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6B17-5619-47AB-B04B-B0BB723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15CF-ECB3-4FBA-BFA7-0936D0FD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2199-CBDA-42EF-AA72-76332A6E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3EEF7-783E-48F1-89E6-A0F18FE0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77C85-9E1E-4486-8779-CE0977BD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E319-EB0A-4B16-8ACF-9C360AB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B28-58C3-46C7-A203-4D287868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D61B5-9647-4A26-A38C-1A03634AD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44368-F865-47ED-9C91-926EF0CEA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1C1A-E4C6-482D-A528-F8722B57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35C2-53E9-433B-B872-7A5770D5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006C-A6CA-40CB-A0FE-BC39763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C5F1F-5046-4C87-B4EF-D68D94C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04C1-7A17-461F-A82F-32801CF0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415E-8E2C-405A-8577-EB1CE5CBB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FB14-2A8F-46A6-BDF0-6350BDD606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3716-5B54-41F2-B518-D2F40F5CB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7EE9-81BA-4EF0-A48B-4B83E414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9F20BFE0-F77F-214E-8316-7492273B2386}"/>
              </a:ext>
            </a:extLst>
          </p:cNvPr>
          <p:cNvSpPr/>
          <p:nvPr userDrawn="1"/>
        </p:nvSpPr>
        <p:spPr>
          <a:xfrm>
            <a:off x="1" y="1"/>
            <a:ext cx="12191999" cy="1323900"/>
          </a:xfrm>
          <a:custGeom>
            <a:avLst/>
            <a:gdLst>
              <a:gd name="connsiteX0" fmla="*/ 0 w 10058399"/>
              <a:gd name="connsiteY0" fmla="*/ 0 h 1323900"/>
              <a:gd name="connsiteX1" fmla="*/ 10058399 w 10058399"/>
              <a:gd name="connsiteY1" fmla="*/ 0 h 1323900"/>
              <a:gd name="connsiteX2" fmla="*/ 10058399 w 10058399"/>
              <a:gd name="connsiteY2" fmla="*/ 1323900 h 1323900"/>
              <a:gd name="connsiteX3" fmla="*/ 0 w 10058399"/>
              <a:gd name="connsiteY3" fmla="*/ 1323900 h 1323900"/>
              <a:gd name="connsiteX4" fmla="*/ 0 w 10058399"/>
              <a:gd name="connsiteY4" fmla="*/ 0 h 13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399" h="1323900">
                <a:moveTo>
                  <a:pt x="0" y="0"/>
                </a:moveTo>
                <a:lnTo>
                  <a:pt x="10058399" y="0"/>
                </a:lnTo>
                <a:lnTo>
                  <a:pt x="10058399" y="1323900"/>
                </a:lnTo>
                <a:lnTo>
                  <a:pt x="0" y="1323900"/>
                </a:lnTo>
                <a:lnTo>
                  <a:pt x="0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475580"/>
            <a:ext cx="11329416" cy="46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4EAA9C-DC0A-0048-A2D8-74BB19787D68}"/>
              </a:ext>
            </a:extLst>
          </p:cNvPr>
          <p:cNvSpPr/>
          <p:nvPr userDrawn="1"/>
        </p:nvSpPr>
        <p:spPr>
          <a:xfrm>
            <a:off x="11559260" y="6260293"/>
            <a:ext cx="449323" cy="4493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8288" y="6345936"/>
            <a:ext cx="667512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fld id="{BFA19188-CCD0-4FFB-8DFB-60D3E72DC0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E94A3B14-7F3B-F248-B806-8EBAE78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26551"/>
            <a:ext cx="9408829" cy="1088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Click to edit Master title style 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0779E2E-DA16-104E-9148-965B8349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032" y="6163056"/>
            <a:ext cx="11192256" cy="53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101" r:id="rId2"/>
    <p:sldLayoutId id="214748413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ts val="600"/>
        </a:spcBef>
        <a:buNone/>
        <a:defRPr sz="3200" b="0" i="0" kern="1200">
          <a:solidFill>
            <a:schemeClr val="bg1"/>
          </a:solidFill>
          <a:latin typeface="Franklin Gothic Medium" panose="020B060302010202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228594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800080" indent="-342891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57269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D344BCA8-9588-493D-B384-80359212FEA1}"/>
              </a:ext>
            </a:extLst>
          </p:cNvPr>
          <p:cNvSpPr txBox="1"/>
          <p:nvPr/>
        </p:nvSpPr>
        <p:spPr>
          <a:xfrm>
            <a:off x="104354" y="646052"/>
            <a:ext cx="59879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10 to 20 millions HTLV-I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infected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individuals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5%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will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develop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an ATL,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after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 a long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latency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period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 (20 to 50 y.)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000" b="1" dirty="0">
              <a:solidFill>
                <a:prstClr val="black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285750" indent="-285750" defTabSz="457200">
              <a:buFontTx/>
              <a:buChar char="-"/>
              <a:defRPr/>
            </a:pP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ATL: </a:t>
            </a:r>
            <a:r>
              <a:rPr lang="fr-FR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Aggressive</a:t>
            </a: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fr-FR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proliferation</a:t>
            </a: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of mature, </a:t>
            </a:r>
            <a:r>
              <a:rPr lang="fr-FR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activated</a:t>
            </a: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CD4</a:t>
            </a:r>
            <a:r>
              <a:rPr lang="fr-FR" sz="2000" b="1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</a:t>
            </a: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CD25</a:t>
            </a:r>
            <a:r>
              <a:rPr lang="fr-FR" sz="2000" b="1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 </a:t>
            </a:r>
            <a:r>
              <a:rPr lang="fr-FR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T-</a:t>
            </a:r>
            <a:r>
              <a:rPr lang="fr-FR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cells</a:t>
            </a:r>
            <a:endParaRPr lang="fr-FR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25D3CB5D-2664-4AC5-AEF6-11B3794FB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90" y="0"/>
            <a:ext cx="112323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HTLV-1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associated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adult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cell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leukemia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lymphoma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(ATL)</a:t>
            </a:r>
          </a:p>
        </p:txBody>
      </p:sp>
      <p:pic>
        <p:nvPicPr>
          <p:cNvPr id="6" name="Picture 5" descr="Figure1new">
            <a:extLst>
              <a:ext uri="{FF2B5EF4-FFF2-40B4-BE49-F238E27FC236}">
                <a16:creationId xmlns:a16="http://schemas.microsoft.com/office/drawing/2014/main" id="{40250184-A1E9-4D02-9055-166A0E40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9048" t="58038" r="57843" b="8992"/>
          <a:stretch>
            <a:fillRect/>
          </a:stretch>
        </p:blipFill>
        <p:spPr bwMode="auto">
          <a:xfrm>
            <a:off x="6299475" y="3786819"/>
            <a:ext cx="2859958" cy="24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10">
            <a:extLst>
              <a:ext uri="{FF2B5EF4-FFF2-40B4-BE49-F238E27FC236}">
                <a16:creationId xmlns:a16="http://schemas.microsoft.com/office/drawing/2014/main" id="{0D66090B-B5C4-419E-A200-64F3D0F5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143" y="6259364"/>
            <a:ext cx="2138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Poly-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lobulated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‘</a:t>
            </a:r>
            <a:r>
              <a:rPr kumimoji="0" lang="fr-FR" altLang="ja-JP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flower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fr-FR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fr-FR" altLang="ja-JP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cells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9" name="Picture 2" descr="An external file that holds a picture, illustration, etc.&#10;Object name is fmicb-03-00388-g002.jpg">
            <a:extLst>
              <a:ext uri="{FF2B5EF4-FFF2-40B4-BE49-F238E27FC236}">
                <a16:creationId xmlns:a16="http://schemas.microsoft.com/office/drawing/2014/main" id="{E30AEC6D-802F-4832-A720-E48E4ED5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64" y="582030"/>
            <a:ext cx="5373313" cy="3114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-media-cache-ak0.pinimg.com/736x/5c/13/fe/5c13fe89ecf25ee25aeb04c06f627d9b.jpg">
            <a:extLst>
              <a:ext uri="{FF2B5EF4-FFF2-40B4-BE49-F238E27FC236}">
                <a16:creationId xmlns:a16="http://schemas.microsoft.com/office/drawing/2014/main" id="{47BB514F-02F1-4CFE-B17A-0CCB7798E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2" b="22082"/>
          <a:stretch/>
        </p:blipFill>
        <p:spPr bwMode="auto">
          <a:xfrm>
            <a:off x="9259503" y="3738538"/>
            <a:ext cx="2695074" cy="25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F4AE2A5-4DCB-4B7E-B445-74CC22C8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05" y="6290175"/>
            <a:ext cx="4714875" cy="4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0" tIns="45687" rIns="91370" bIns="456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AIL, angioimmunoblastic lymphoma; International T-cell Lymphoma Project. </a:t>
            </a:r>
            <a:r>
              <a:rPr kumimoji="0" lang="de-DE" sz="1200" b="1" i="1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J Clin Oncol. 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2008;26(25):4124-4130.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F6B94C3-F7A4-4079-BD8B-98B5711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2410" t="1257" r="1205" b="64567"/>
          <a:stretch>
            <a:fillRect/>
          </a:stretch>
        </p:blipFill>
        <p:spPr bwMode="auto">
          <a:xfrm>
            <a:off x="416817" y="3312896"/>
            <a:ext cx="5030958" cy="303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758F9-D27C-4A9D-831D-6EB242EC2F33}"/>
              </a:ext>
            </a:extLst>
          </p:cNvPr>
          <p:cNvSpPr txBox="1"/>
          <p:nvPr/>
        </p:nvSpPr>
        <p:spPr>
          <a:xfrm>
            <a:off x="1196083" y="296550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71CD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worst T cell lymphoma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DF5A6-2D8C-4384-873D-E32F6812289C}"/>
              </a:ext>
            </a:extLst>
          </p:cNvPr>
          <p:cNvSpPr txBox="1"/>
          <p:nvPr/>
        </p:nvSpPr>
        <p:spPr>
          <a:xfrm rot="16200000">
            <a:off x="-374118" y="4591499"/>
            <a:ext cx="18469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Overall survival (%)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8AEB1-53B3-46C4-9299-A1116069A953}"/>
              </a:ext>
            </a:extLst>
          </p:cNvPr>
          <p:cNvSpPr/>
          <p:nvPr/>
        </p:nvSpPr>
        <p:spPr>
          <a:xfrm>
            <a:off x="189664" y="3143437"/>
            <a:ext cx="513597" cy="513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040AC-3548-41CE-8708-CB68AFF0B310}"/>
              </a:ext>
            </a:extLst>
          </p:cNvPr>
          <p:cNvSpPr txBox="1"/>
          <p:nvPr/>
        </p:nvSpPr>
        <p:spPr>
          <a:xfrm>
            <a:off x="2510076" y="5999074"/>
            <a:ext cx="12361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(years)</a:t>
            </a:r>
          </a:p>
        </p:txBody>
      </p:sp>
    </p:spTree>
    <p:extLst>
      <p:ext uri="{BB962C8B-B14F-4D97-AF65-F5344CB8AC3E}">
        <p14:creationId xmlns:p14="http://schemas.microsoft.com/office/powerpoint/2010/main" val="12510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 Prop Conference-MASTER">
  <a:themeElements>
    <a:clrScheme name="Custom 7">
      <a:dk1>
        <a:srgbClr val="141414"/>
      </a:dk1>
      <a:lt1>
        <a:srgbClr val="FFFFFF"/>
      </a:lt1>
      <a:dk2>
        <a:srgbClr val="003853"/>
      </a:dk2>
      <a:lt2>
        <a:srgbClr val="0A6FA7"/>
      </a:lt2>
      <a:accent1>
        <a:srgbClr val="8E1400"/>
      </a:accent1>
      <a:accent2>
        <a:srgbClr val="C47A1C"/>
      </a:accent2>
      <a:accent3>
        <a:srgbClr val="345B0E"/>
      </a:accent3>
      <a:accent4>
        <a:srgbClr val="491166"/>
      </a:accent4>
      <a:accent5>
        <a:srgbClr val="7B1666"/>
      </a:accent5>
      <a:accent6>
        <a:srgbClr val="E7E7E7"/>
      </a:accent6>
      <a:hlink>
        <a:srgbClr val="005B80"/>
      </a:hlink>
      <a:folHlink>
        <a:srgbClr val="003854"/>
      </a:folHlink>
    </a:clrScheme>
    <a:fontScheme name="Custom 1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Template_VE_OnScreenShow-6-01" id="{11FBB2EE-CBA5-D544-8645-5CDDE858E8F2}" vid="{B0631028-D160-2749-B9F5-1FCC802B1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97E98CBC1F94D91B146E1518FE7ED" ma:contentTypeVersion="16" ma:contentTypeDescription="Create a new document." ma:contentTypeScope="" ma:versionID="b25d5efa305856529bfae2db50fca6b7">
  <xsd:schema xmlns:xsd="http://www.w3.org/2001/XMLSchema" xmlns:xs="http://www.w3.org/2001/XMLSchema" xmlns:p="http://schemas.microsoft.com/office/2006/metadata/properties" xmlns:ns2="e0b5dbd4-acfb-472b-b966-7f56fcd07a38" xmlns:ns3="8fc97630-28a3-402b-81e4-61cf3797a0ea" xmlns:ns4="70c67021-407d-497a-9e1b-eae3fbfd3f61" targetNamespace="http://schemas.microsoft.com/office/2006/metadata/properties" ma:root="true" ma:fieldsID="06189fcff9cceef55dd32522b606df67" ns2:_="" ns3:_="" ns4:_="">
    <xsd:import namespace="e0b5dbd4-acfb-472b-b966-7f56fcd07a38"/>
    <xsd:import namespace="8fc97630-28a3-402b-81e4-61cf3797a0ea"/>
    <xsd:import namespace="70c67021-407d-497a-9e1b-eae3fbfd3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5dbd4-acfb-472b-b966-7f56fcd07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0f99b7d-70a6-40d3-b94c-662730ffe5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97630-28a3-402b-81e4-61cf3797a0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67021-407d-497a-9e1b-eae3fbfd3f61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7c95ce2-6df5-40b6-9233-8da069af1830}" ma:internalName="TaxCatchAll" ma:showField="CatchAllData" ma:web="70c67021-407d-497a-9e1b-eae3fbfd3f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CDEDC-1263-4C90-8474-EE2AAE92D1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5dbd4-acfb-472b-b966-7f56fcd07a38"/>
    <ds:schemaRef ds:uri="8fc97630-28a3-402b-81e4-61cf3797a0ea"/>
    <ds:schemaRef ds:uri="70c67021-407d-497a-9e1b-eae3fbfd3f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1AC2B-C646-4090-BEF0-E863A6886F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129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Stencil</vt:lpstr>
      <vt:lpstr>Wingdings</vt:lpstr>
      <vt:lpstr>Office Theme</vt:lpstr>
      <vt:lpstr>1 Prop Conference-MASTER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Hiba El Hajj</dc:creator>
  <cp:lastModifiedBy>Patrick Alburtus</cp:lastModifiedBy>
  <cp:revision>135</cp:revision>
  <dcterms:created xsi:type="dcterms:W3CDTF">2021-09-09T12:27:16Z</dcterms:created>
  <dcterms:modified xsi:type="dcterms:W3CDTF">2022-07-20T15:43:52Z</dcterms:modified>
</cp:coreProperties>
</file>