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10" r:id="rId2"/>
    <p:sldId id="306" r:id="rId3"/>
    <p:sldId id="318" r:id="rId4"/>
    <p:sldId id="319" r:id="rId5"/>
    <p:sldId id="320" r:id="rId6"/>
    <p:sldId id="316" r:id="rId7"/>
    <p:sldId id="321" r:id="rId8"/>
    <p:sldId id="302" r:id="rId9"/>
    <p:sldId id="322" r:id="rId10"/>
    <p:sldId id="323" r:id="rId11"/>
    <p:sldId id="324" r:id="rId12"/>
    <p:sldId id="303" r:id="rId13"/>
    <p:sldId id="311" r:id="rId14"/>
    <p:sldId id="312" r:id="rId15"/>
    <p:sldId id="313" r:id="rId16"/>
    <p:sldId id="325" r:id="rId17"/>
    <p:sldId id="327" r:id="rId18"/>
    <p:sldId id="328" r:id="rId19"/>
    <p:sldId id="3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8503"/>
  </p:normalViewPr>
  <p:slideViewPr>
    <p:cSldViewPr snapToGrid="0" snapToObjects="1">
      <p:cViewPr varScale="1">
        <p:scale>
          <a:sx n="85" d="100"/>
          <a:sy n="85"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E3A5FB-C30A-7F1C-EE47-7BCBDEBD32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D47EF1-F10D-04AE-76E0-DC632BE4A4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063E41-8FC7-4B21-B352-213DCA1743B6}" type="datetimeFigureOut">
              <a:rPr lang="en-US" smtClean="0"/>
              <a:t>10/20/2024</a:t>
            </a:fld>
            <a:endParaRPr lang="en-US"/>
          </a:p>
        </p:txBody>
      </p:sp>
      <p:sp>
        <p:nvSpPr>
          <p:cNvPr id="4" name="Footer Placeholder 3">
            <a:extLst>
              <a:ext uri="{FF2B5EF4-FFF2-40B4-BE49-F238E27FC236}">
                <a16:creationId xmlns:a16="http://schemas.microsoft.com/office/drawing/2014/main" id="{CCB77778-F7C4-1FD9-C4E3-1E6648B1B0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2605C-8064-3456-16FF-1E95794951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D226B5-68CF-4F45-B04C-0F05C5B928DB}" type="slidenum">
              <a:rPr lang="en-US" smtClean="0"/>
              <a:t>‹#›</a:t>
            </a:fld>
            <a:endParaRPr lang="en-US"/>
          </a:p>
        </p:txBody>
      </p:sp>
    </p:spTree>
    <p:extLst>
      <p:ext uri="{BB962C8B-B14F-4D97-AF65-F5344CB8AC3E}">
        <p14:creationId xmlns:p14="http://schemas.microsoft.com/office/powerpoint/2010/main" val="4247525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Submission Site.</a:t>
            </a:r>
          </a:p>
        </p:txBody>
      </p:sp>
      <p:sp>
        <p:nvSpPr>
          <p:cNvPr id="4" name="Slide Number Placeholder 3"/>
          <p:cNvSpPr>
            <a:spLocks noGrp="1"/>
          </p:cNvSpPr>
          <p:nvPr>
            <p:ph type="sldNum" sz="quarter" idx="5"/>
          </p:nvPr>
        </p:nvSpPr>
        <p:spPr/>
        <p:txBody>
          <a:bodyPr/>
          <a:lstStyle/>
          <a:p>
            <a:fld id="{F6DEF0AE-F339-5541-BCAE-6926BFE8D36E}" type="slidenum">
              <a:rPr lang="en-US" smtClean="0"/>
              <a:t>13</a:t>
            </a:fld>
            <a:endParaRPr lang="en-US"/>
          </a:p>
        </p:txBody>
      </p:sp>
    </p:spTree>
    <p:extLst>
      <p:ext uri="{BB962C8B-B14F-4D97-AF65-F5344CB8AC3E}">
        <p14:creationId xmlns:p14="http://schemas.microsoft.com/office/powerpoint/2010/main" val="13352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14</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15</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F5C07-F703-BEBA-FEC7-F6D2D6B7B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8CAF9-3697-4DDD-D540-0114AC66E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1B8670-40D1-3201-8B32-B3631ADDBD96}"/>
              </a:ext>
            </a:extLst>
          </p:cNvPr>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a:extLst>
              <a:ext uri="{FF2B5EF4-FFF2-40B4-BE49-F238E27FC236}">
                <a16:creationId xmlns:a16="http://schemas.microsoft.com/office/drawing/2014/main" id="{8246CC41-7EAC-C367-BB8A-1867DF311844}"/>
              </a:ext>
            </a:extLst>
          </p:cNvPr>
          <p:cNvSpPr>
            <a:spLocks noGrp="1"/>
          </p:cNvSpPr>
          <p:nvPr>
            <p:ph type="sldNum" sz="quarter" idx="5"/>
          </p:nvPr>
        </p:nvSpPr>
        <p:spPr/>
        <p:txBody>
          <a:bodyPr/>
          <a:lstStyle/>
          <a:p>
            <a:fld id="{F6DEF0AE-F339-5541-BCAE-6926BFE8D36E}" type="slidenum">
              <a:rPr lang="en-US" smtClean="0"/>
              <a:t>16</a:t>
            </a:fld>
            <a:endParaRPr lang="en-US"/>
          </a:p>
        </p:txBody>
      </p:sp>
    </p:spTree>
    <p:extLst>
      <p:ext uri="{BB962C8B-B14F-4D97-AF65-F5344CB8AC3E}">
        <p14:creationId xmlns:p14="http://schemas.microsoft.com/office/powerpoint/2010/main" val="233038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4D3B-BFD0-9DE7-04FC-FC7993CB0C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9848E4-0465-79F2-5F4D-94E20F5817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9994-4222-27F8-4E97-BEFE1D2A1F2A}"/>
              </a:ext>
            </a:extLst>
          </p:cNvPr>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a:extLst>
              <a:ext uri="{FF2B5EF4-FFF2-40B4-BE49-F238E27FC236}">
                <a16:creationId xmlns:a16="http://schemas.microsoft.com/office/drawing/2014/main" id="{0633B433-E6AF-50C7-0A06-37A2840EABB2}"/>
              </a:ext>
            </a:extLst>
          </p:cNvPr>
          <p:cNvSpPr>
            <a:spLocks noGrp="1"/>
          </p:cNvSpPr>
          <p:nvPr>
            <p:ph type="sldNum" sz="quarter" idx="5"/>
          </p:nvPr>
        </p:nvSpPr>
        <p:spPr/>
        <p:txBody>
          <a:bodyPr/>
          <a:lstStyle/>
          <a:p>
            <a:fld id="{F6DEF0AE-F339-5541-BCAE-6926BFE8D36E}" type="slidenum">
              <a:rPr lang="en-US" smtClean="0"/>
              <a:t>17</a:t>
            </a:fld>
            <a:endParaRPr lang="en-US"/>
          </a:p>
        </p:txBody>
      </p:sp>
    </p:spTree>
    <p:extLst>
      <p:ext uri="{BB962C8B-B14F-4D97-AF65-F5344CB8AC3E}">
        <p14:creationId xmlns:p14="http://schemas.microsoft.com/office/powerpoint/2010/main" val="89436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8C14B-F82F-519C-1B56-1A89CB73D4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B9FCE6-A3B7-35CD-23B1-DC705D689E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9E461-8C78-4A88-5176-9081FF0D2D79}"/>
              </a:ext>
            </a:extLst>
          </p:cNvPr>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a:extLst>
              <a:ext uri="{FF2B5EF4-FFF2-40B4-BE49-F238E27FC236}">
                <a16:creationId xmlns:a16="http://schemas.microsoft.com/office/drawing/2014/main" id="{CF0978DC-FE30-A41F-EA5A-5EE94E933462}"/>
              </a:ext>
            </a:extLst>
          </p:cNvPr>
          <p:cNvSpPr>
            <a:spLocks noGrp="1"/>
          </p:cNvSpPr>
          <p:nvPr>
            <p:ph type="sldNum" sz="quarter" idx="5"/>
          </p:nvPr>
        </p:nvSpPr>
        <p:spPr/>
        <p:txBody>
          <a:bodyPr/>
          <a:lstStyle/>
          <a:p>
            <a:fld id="{F6DEF0AE-F339-5541-BCAE-6926BFE8D36E}" type="slidenum">
              <a:rPr lang="en-US" smtClean="0"/>
              <a:t>18</a:t>
            </a:fld>
            <a:endParaRPr lang="en-US"/>
          </a:p>
        </p:txBody>
      </p:sp>
    </p:spTree>
    <p:extLst>
      <p:ext uri="{BB962C8B-B14F-4D97-AF65-F5344CB8AC3E}">
        <p14:creationId xmlns:p14="http://schemas.microsoft.com/office/powerpoint/2010/main" val="19667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19</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264267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128813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1CADD-C88A-93D7-2D64-B70F8671B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E74E99-EEC8-7FC9-FBA9-55FDB6A96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80A68-2B4E-89BD-DD54-8217BBA6F5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10EF9C-47FF-3E89-2DCC-86EB3E76CE98}"/>
              </a:ext>
            </a:extLst>
          </p:cNvPr>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295984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B066C-B8C8-D308-8106-3CA340FF27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CE5D53-9176-D9A9-A30C-36DE99CCE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39E55-F5A7-F0FE-22C3-A83DC74BCAC3}"/>
              </a:ext>
            </a:extLst>
          </p:cNvPr>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a:extLst>
              <a:ext uri="{FF2B5EF4-FFF2-40B4-BE49-F238E27FC236}">
                <a16:creationId xmlns:a16="http://schemas.microsoft.com/office/drawing/2014/main" id="{F309D0EE-0B71-D9F2-9DDA-8B3060BFA7E6}"/>
              </a:ext>
            </a:extLst>
          </p:cNvPr>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239893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8944-C65C-E79D-B681-17BD9E581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DD077-70D8-27C7-AB67-BEC5969A0C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CD959-5FD0-640E-C98D-F5FB8F8A4E88}"/>
              </a:ext>
            </a:extLst>
          </p:cNvPr>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p:txBody>
      </p:sp>
      <p:sp>
        <p:nvSpPr>
          <p:cNvPr id="4" name="Slide Number Placeholder 3">
            <a:extLst>
              <a:ext uri="{FF2B5EF4-FFF2-40B4-BE49-F238E27FC236}">
                <a16:creationId xmlns:a16="http://schemas.microsoft.com/office/drawing/2014/main" id="{CB9553FC-B8C8-DD95-85F6-A90803A724AA}"/>
              </a:ext>
            </a:extLst>
          </p:cNvPr>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145399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85309-7316-6C83-CD23-EBB038B92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CCCC6D-1576-D887-9BE7-FD8A2A2E2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09DDE-3D68-B9AA-13F7-06B49AACD0E4}"/>
              </a:ext>
            </a:extLst>
          </p:cNvPr>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p:txBody>
      </p:sp>
      <p:sp>
        <p:nvSpPr>
          <p:cNvPr id="4" name="Slide Number Placeholder 3">
            <a:extLst>
              <a:ext uri="{FF2B5EF4-FFF2-40B4-BE49-F238E27FC236}">
                <a16:creationId xmlns:a16="http://schemas.microsoft.com/office/drawing/2014/main" id="{D28056B5-95C8-2D1C-68A3-19B5AF068401}"/>
              </a:ext>
            </a:extLst>
          </p:cNvPr>
          <p:cNvSpPr>
            <a:spLocks noGrp="1"/>
          </p:cNvSpPr>
          <p:nvPr>
            <p:ph type="sldNum" sz="quarter" idx="5"/>
          </p:nvPr>
        </p:nvSpPr>
        <p:spPr/>
        <p:txBody>
          <a:bodyPr/>
          <a:lstStyle/>
          <a:p>
            <a:fld id="{F6DEF0AE-F339-5541-BCAE-6926BFE8D36E}" type="slidenum">
              <a:rPr lang="en-US" smtClean="0"/>
              <a:t>11</a:t>
            </a:fld>
            <a:endParaRPr lang="en-US"/>
          </a:p>
        </p:txBody>
      </p:sp>
    </p:spTree>
    <p:extLst>
      <p:ext uri="{BB962C8B-B14F-4D97-AF65-F5344CB8AC3E}">
        <p14:creationId xmlns:p14="http://schemas.microsoft.com/office/powerpoint/2010/main" val="303029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10/20/2024</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10/20/2024</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3213173"/>
          </a:xfrm>
        </p:spPr>
        <p:txBody>
          <a:bodyPr>
            <a:normAutofit fontScale="90000"/>
          </a:bodyPr>
          <a:lstStyle/>
          <a:p>
            <a:pPr algn="ctr"/>
            <a:r>
              <a:rPr lang="en-US" sz="4400" b="1" dirty="0"/>
              <a:t>Clinical Data Science</a:t>
            </a:r>
            <a:br>
              <a:rPr lang="en-US" dirty="0"/>
            </a:br>
            <a:r>
              <a:rPr lang="en-US" sz="2700" dirty="0"/>
              <a:t>Course 2 Module 5</a:t>
            </a:r>
            <a:br>
              <a:rPr lang="en-US" sz="2700" dirty="0"/>
            </a:br>
            <a:r>
              <a:rPr lang="en-US" sz="2700" dirty="0"/>
              <a:t>Programming Assignment</a:t>
            </a:r>
            <a:br>
              <a:rPr lang="en-US" dirty="0"/>
            </a:br>
            <a:br>
              <a:rPr lang="en-US" dirty="0"/>
            </a:br>
            <a:r>
              <a:rPr lang="en-US" sz="3600"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3987354"/>
            <a:ext cx="10515600" cy="906378"/>
          </a:xfrm>
        </p:spPr>
        <p:txBody>
          <a:bodyPr>
            <a:normAutofit/>
          </a:bodyPr>
          <a:lstStyle/>
          <a:p>
            <a:pPr algn="ctr"/>
            <a:r>
              <a:rPr lang="en-US" sz="3600" b="1" dirty="0"/>
              <a:t>Detailed instructions with Slide Notes</a:t>
            </a:r>
          </a:p>
        </p:txBody>
      </p:sp>
      <p:sp>
        <p:nvSpPr>
          <p:cNvPr id="2" name="TextBox 1">
            <a:extLst>
              <a:ext uri="{FF2B5EF4-FFF2-40B4-BE49-F238E27FC236}">
                <a16:creationId xmlns:a16="http://schemas.microsoft.com/office/drawing/2014/main" id="{31F97D8C-B441-C5F6-1AF9-6B596EA37BB8}"/>
              </a:ext>
            </a:extLst>
          </p:cNvPr>
          <p:cNvSpPr txBox="1"/>
          <p:nvPr/>
        </p:nvSpPr>
        <p:spPr>
          <a:xfrm>
            <a:off x="970845" y="5448892"/>
            <a:ext cx="3544711" cy="830997"/>
          </a:xfrm>
          <a:prstGeom prst="rect">
            <a:avLst/>
          </a:prstGeom>
          <a:noFill/>
        </p:spPr>
        <p:txBody>
          <a:bodyPr wrap="square" rtlCol="0">
            <a:spAutoFit/>
          </a:bodyPr>
          <a:lstStyle/>
          <a:p>
            <a:r>
              <a:rPr lang="en-US" sz="2400" b="1" dirty="0">
                <a:solidFill>
                  <a:srgbClr val="002060"/>
                </a:solidFill>
              </a:rPr>
              <a:t>Palchamy Elango</a:t>
            </a:r>
          </a:p>
          <a:p>
            <a:r>
              <a:rPr lang="en-US" sz="2400" b="1" dirty="0">
                <a:solidFill>
                  <a:srgbClr val="002060"/>
                </a:solidFill>
              </a:rPr>
              <a:t>October 19, 2024</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12C5C-9A0B-29C3-F6FC-C2D2462C40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FBA580-A15C-EA2D-D4F6-FD1F3BDF6326}"/>
              </a:ext>
            </a:extLst>
          </p:cNvPr>
          <p:cNvSpPr>
            <a:spLocks noGrp="1"/>
          </p:cNvSpPr>
          <p:nvPr>
            <p:ph type="title"/>
          </p:nvPr>
        </p:nvSpPr>
        <p:spPr>
          <a:xfrm>
            <a:off x="838200" y="-58737"/>
            <a:ext cx="10515600" cy="769938"/>
          </a:xfrm>
        </p:spPr>
        <p:txBody>
          <a:bodyPr/>
          <a:lstStyle/>
          <a:p>
            <a:r>
              <a:rPr lang="en-US" dirty="0"/>
              <a:t>Step 2: Profile source table or tables</a:t>
            </a:r>
          </a:p>
        </p:txBody>
      </p:sp>
      <p:sp>
        <p:nvSpPr>
          <p:cNvPr id="4" name="TextBox 3">
            <a:extLst>
              <a:ext uri="{FF2B5EF4-FFF2-40B4-BE49-F238E27FC236}">
                <a16:creationId xmlns:a16="http://schemas.microsoft.com/office/drawing/2014/main" id="{7E24F7F0-EC44-B49F-6307-6E8AA059FBFB}"/>
              </a:ext>
            </a:extLst>
          </p:cNvPr>
          <p:cNvSpPr txBox="1"/>
          <p:nvPr/>
        </p:nvSpPr>
        <p:spPr>
          <a:xfrm>
            <a:off x="520700" y="681037"/>
            <a:ext cx="11214099" cy="461665"/>
          </a:xfrm>
          <a:prstGeom prst="rect">
            <a:avLst/>
          </a:prstGeom>
          <a:noFill/>
        </p:spPr>
        <p:txBody>
          <a:bodyPr wrap="square" rtlCol="0">
            <a:spAutoFit/>
          </a:bodyPr>
          <a:lstStyle/>
          <a:p>
            <a:r>
              <a:rPr lang="en-US" sz="2400" dirty="0">
                <a:solidFill>
                  <a:srgbClr val="0070C0"/>
                </a:solidFill>
              </a:rPr>
              <a:t>Very few subjects had two or more visits. Subject 41976 has 15 visits.</a:t>
            </a:r>
          </a:p>
        </p:txBody>
      </p:sp>
      <p:graphicFrame>
        <p:nvGraphicFramePr>
          <p:cNvPr id="2" name="Table 1">
            <a:extLst>
              <a:ext uri="{FF2B5EF4-FFF2-40B4-BE49-F238E27FC236}">
                <a16:creationId xmlns:a16="http://schemas.microsoft.com/office/drawing/2014/main" id="{E6AF1BEB-A3F9-4C8F-F7DE-887BA3772D64}"/>
              </a:ext>
            </a:extLst>
          </p:cNvPr>
          <p:cNvGraphicFramePr>
            <a:graphicFrameLocks noGrp="1"/>
          </p:cNvGraphicFramePr>
          <p:nvPr>
            <p:extLst>
              <p:ext uri="{D42A27DB-BD31-4B8C-83A1-F6EECF244321}">
                <p14:modId xmlns:p14="http://schemas.microsoft.com/office/powerpoint/2010/main" val="2478985771"/>
              </p:ext>
            </p:extLst>
          </p:nvPr>
        </p:nvGraphicFramePr>
        <p:xfrm>
          <a:off x="228600" y="1269227"/>
          <a:ext cx="1816100" cy="2857500"/>
        </p:xfrm>
        <a:graphic>
          <a:graphicData uri="http://schemas.openxmlformats.org/drawingml/2006/table">
            <a:tbl>
              <a:tblPr/>
              <a:tblGrid>
                <a:gridCol w="712785">
                  <a:extLst>
                    <a:ext uri="{9D8B030D-6E8A-4147-A177-3AD203B41FA5}">
                      <a16:colId xmlns:a16="http://schemas.microsoft.com/office/drawing/2014/main" val="1317000608"/>
                    </a:ext>
                  </a:extLst>
                </a:gridCol>
                <a:gridCol w="1103315">
                  <a:extLst>
                    <a:ext uri="{9D8B030D-6E8A-4147-A177-3AD203B41FA5}">
                      <a16:colId xmlns:a16="http://schemas.microsoft.com/office/drawing/2014/main" val="2972256687"/>
                    </a:ext>
                  </a:extLst>
                </a:gridCol>
              </a:tblGrid>
              <a:tr h="190500">
                <a:tc>
                  <a:txBody>
                    <a:bodyPr/>
                    <a:lstStyle/>
                    <a:p>
                      <a:pPr algn="l" fontAlgn="b"/>
                      <a:r>
                        <a:rPr lang="en-US" sz="1100" b="0" i="0" u="none" strike="noStrike">
                          <a:solidFill>
                            <a:srgbClr val="000000"/>
                          </a:solidFill>
                          <a:effectLst/>
                          <a:latin typeface="Aptos Narrow" panose="020B0004020202020204" pitchFamily="34" charset="0"/>
                        </a:rPr>
                        <a:t>subject_id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Number of 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839150"/>
                  </a:ext>
                </a:extLst>
              </a:tr>
              <a:tr h="190500">
                <a:tc>
                  <a:txBody>
                    <a:bodyPr/>
                    <a:lstStyle/>
                    <a:p>
                      <a:pPr algn="r" fontAlgn="b"/>
                      <a:r>
                        <a:rPr lang="en-US" sz="1100" b="0" i="0" u="none" strike="noStrike">
                          <a:solidFill>
                            <a:srgbClr val="000000"/>
                          </a:solidFill>
                          <a:effectLst/>
                          <a:latin typeface="Aptos Narrow" panose="020B0004020202020204" pitchFamily="34" charset="0"/>
                        </a:rPr>
                        <a:t>41976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8091239"/>
                  </a:ext>
                </a:extLst>
              </a:tr>
              <a:tr h="190500">
                <a:tc>
                  <a:txBody>
                    <a:bodyPr/>
                    <a:lstStyle/>
                    <a:p>
                      <a:pPr algn="r" fontAlgn="b"/>
                      <a:r>
                        <a:rPr lang="en-US" sz="1100" b="0" i="0" u="none" strike="noStrike">
                          <a:solidFill>
                            <a:srgbClr val="000000"/>
                          </a:solidFill>
                          <a:effectLst/>
                          <a:latin typeface="Aptos Narrow" panose="020B0004020202020204" pitchFamily="34" charset="0"/>
                        </a:rPr>
                        <a:t>10088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9551715"/>
                  </a:ext>
                </a:extLst>
              </a:tr>
              <a:tr h="190500">
                <a:tc>
                  <a:txBody>
                    <a:bodyPr/>
                    <a:lstStyle/>
                    <a:p>
                      <a:pPr algn="r" fontAlgn="b"/>
                      <a:r>
                        <a:rPr lang="en-US" sz="1100" b="0" i="0" u="none" strike="noStrike">
                          <a:solidFill>
                            <a:srgbClr val="000000"/>
                          </a:solidFill>
                          <a:effectLst/>
                          <a:latin typeface="Aptos Narrow" panose="020B0004020202020204" pitchFamily="34" charset="0"/>
                        </a:rPr>
                        <a:t>44083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2778372"/>
                  </a:ext>
                </a:extLst>
              </a:tr>
              <a:tr h="190500">
                <a:tc>
                  <a:txBody>
                    <a:bodyPr/>
                    <a:lstStyle/>
                    <a:p>
                      <a:pPr algn="r" fontAlgn="b"/>
                      <a:r>
                        <a:rPr lang="en-US" sz="1100" b="0" i="0" u="none" strike="noStrike">
                          <a:solidFill>
                            <a:srgbClr val="000000"/>
                          </a:solidFill>
                          <a:effectLst/>
                          <a:latin typeface="Aptos Narrow" panose="020B0004020202020204" pitchFamily="34" charset="0"/>
                        </a:rPr>
                        <a:t>10059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579791"/>
                  </a:ext>
                </a:extLst>
              </a:tr>
              <a:tr h="190500">
                <a:tc>
                  <a:txBody>
                    <a:bodyPr/>
                    <a:lstStyle/>
                    <a:p>
                      <a:pPr algn="r" fontAlgn="b"/>
                      <a:r>
                        <a:rPr lang="en-US" sz="1100" b="0" i="0" u="none" strike="noStrike">
                          <a:solidFill>
                            <a:srgbClr val="000000"/>
                          </a:solidFill>
                          <a:effectLst/>
                          <a:latin typeface="Aptos Narrow" panose="020B0004020202020204" pitchFamily="34" charset="0"/>
                        </a:rPr>
                        <a:t>10094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9688636"/>
                  </a:ext>
                </a:extLst>
              </a:tr>
              <a:tr h="190500">
                <a:tc>
                  <a:txBody>
                    <a:bodyPr/>
                    <a:lstStyle/>
                    <a:p>
                      <a:pPr algn="r" fontAlgn="b"/>
                      <a:r>
                        <a:rPr lang="en-US" sz="1100" b="0" i="0" u="none" strike="noStrike">
                          <a:solidFill>
                            <a:srgbClr val="000000"/>
                          </a:solidFill>
                          <a:effectLst/>
                          <a:latin typeface="Aptos Narrow" panose="020B0004020202020204" pitchFamily="34" charset="0"/>
                        </a:rPr>
                        <a:t>10117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2996396"/>
                  </a:ext>
                </a:extLst>
              </a:tr>
              <a:tr h="190500">
                <a:tc>
                  <a:txBody>
                    <a:bodyPr/>
                    <a:lstStyle/>
                    <a:p>
                      <a:pPr algn="r" fontAlgn="b"/>
                      <a:r>
                        <a:rPr lang="en-US" sz="1100" b="0" i="0" u="none" strike="noStrike">
                          <a:solidFill>
                            <a:srgbClr val="000000"/>
                          </a:solidFill>
                          <a:effectLst/>
                          <a:latin typeface="Aptos Narrow" panose="020B0004020202020204" pitchFamily="34" charset="0"/>
                        </a:rPr>
                        <a:t>10119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4138294"/>
                  </a:ext>
                </a:extLst>
              </a:tr>
              <a:tr h="190500">
                <a:tc>
                  <a:txBody>
                    <a:bodyPr/>
                    <a:lstStyle/>
                    <a:p>
                      <a:pPr algn="r" fontAlgn="b"/>
                      <a:r>
                        <a:rPr lang="en-US" sz="1100" b="0" i="0" u="none" strike="noStrike">
                          <a:solidFill>
                            <a:srgbClr val="000000"/>
                          </a:solidFill>
                          <a:effectLst/>
                          <a:latin typeface="Aptos Narrow" panose="020B0004020202020204" pitchFamily="34" charset="0"/>
                        </a:rPr>
                        <a:t>10124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632921"/>
                  </a:ext>
                </a:extLst>
              </a:tr>
              <a:tr h="190500">
                <a:tc>
                  <a:txBody>
                    <a:bodyPr/>
                    <a:lstStyle/>
                    <a:p>
                      <a:pPr algn="r" fontAlgn="b"/>
                      <a:r>
                        <a:rPr lang="en-US" sz="1100" b="0" i="0" u="none" strike="noStrike">
                          <a:solidFill>
                            <a:srgbClr val="000000"/>
                          </a:solidFill>
                          <a:effectLst/>
                          <a:latin typeface="Aptos Narrow" panose="020B0004020202020204" pitchFamily="34" charset="0"/>
                        </a:rPr>
                        <a:t>40124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3720198"/>
                  </a:ext>
                </a:extLst>
              </a:tr>
              <a:tr h="190500">
                <a:tc>
                  <a:txBody>
                    <a:bodyPr/>
                    <a:lstStyle/>
                    <a:p>
                      <a:pPr algn="r" fontAlgn="b"/>
                      <a:r>
                        <a:rPr lang="en-US" sz="1100" b="0" i="0" u="none" strike="noStrike">
                          <a:solidFill>
                            <a:srgbClr val="000000"/>
                          </a:solidFill>
                          <a:effectLst/>
                          <a:latin typeface="Aptos Narrow" panose="020B0004020202020204" pitchFamily="34" charset="0"/>
                        </a:rPr>
                        <a:t>40310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517717"/>
                  </a:ext>
                </a:extLst>
              </a:tr>
              <a:tr h="190500">
                <a:tc>
                  <a:txBody>
                    <a:bodyPr/>
                    <a:lstStyle/>
                    <a:p>
                      <a:pPr algn="r" fontAlgn="b"/>
                      <a:r>
                        <a:rPr lang="en-US" sz="1100" b="0" i="0" u="none" strike="noStrike">
                          <a:solidFill>
                            <a:srgbClr val="000000"/>
                          </a:solidFill>
                          <a:effectLst/>
                          <a:latin typeface="Aptos Narrow" panose="020B0004020202020204" pitchFamily="34" charset="0"/>
                        </a:rPr>
                        <a:t>41795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7087153"/>
                  </a:ext>
                </a:extLst>
              </a:tr>
              <a:tr h="190500">
                <a:tc>
                  <a:txBody>
                    <a:bodyPr/>
                    <a:lstStyle/>
                    <a:p>
                      <a:pPr algn="r" fontAlgn="b"/>
                      <a:r>
                        <a:rPr lang="en-US" sz="1100" b="0" i="0" u="none" strike="noStrike">
                          <a:solidFill>
                            <a:srgbClr val="000000"/>
                          </a:solidFill>
                          <a:effectLst/>
                          <a:latin typeface="Aptos Narrow" panose="020B0004020202020204" pitchFamily="34" charset="0"/>
                        </a:rPr>
                        <a:t>42135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9933001"/>
                  </a:ext>
                </a:extLst>
              </a:tr>
              <a:tr h="190500">
                <a:tc>
                  <a:txBody>
                    <a:bodyPr/>
                    <a:lstStyle/>
                    <a:p>
                      <a:pPr algn="r" fontAlgn="b"/>
                      <a:r>
                        <a:rPr lang="en-US" sz="1100" b="0" i="0" u="none" strike="noStrike">
                          <a:solidFill>
                            <a:srgbClr val="000000"/>
                          </a:solidFill>
                          <a:effectLst/>
                          <a:latin typeface="Aptos Narrow" panose="020B0004020202020204" pitchFamily="34" charset="0"/>
                        </a:rPr>
                        <a:t>42346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993103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43881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9732299"/>
                  </a:ext>
                </a:extLst>
              </a:tr>
            </a:tbl>
          </a:graphicData>
        </a:graphic>
      </p:graphicFrame>
      <p:pic>
        <p:nvPicPr>
          <p:cNvPr id="9" name="Picture 8" descr="A screenshot of a computer&#10;&#10;Description automatically generated">
            <a:extLst>
              <a:ext uri="{FF2B5EF4-FFF2-40B4-BE49-F238E27FC236}">
                <a16:creationId xmlns:a16="http://schemas.microsoft.com/office/drawing/2014/main" id="{77341654-3CED-195D-612C-6CB21240F031}"/>
              </a:ext>
            </a:extLst>
          </p:cNvPr>
          <p:cNvPicPr>
            <a:picLocks noChangeAspect="1"/>
          </p:cNvPicPr>
          <p:nvPr/>
        </p:nvPicPr>
        <p:blipFill>
          <a:blip r:embed="rId3"/>
          <a:stretch>
            <a:fillRect/>
          </a:stretch>
        </p:blipFill>
        <p:spPr>
          <a:xfrm>
            <a:off x="2463800" y="1142702"/>
            <a:ext cx="9728200" cy="5715297"/>
          </a:xfrm>
          <a:prstGeom prst="rect">
            <a:avLst/>
          </a:prstGeom>
          <a:ln w="19050">
            <a:solidFill>
              <a:srgbClr val="FF0000"/>
            </a:solidFill>
          </a:ln>
        </p:spPr>
      </p:pic>
      <p:pic>
        <p:nvPicPr>
          <p:cNvPr id="13" name="Picture 12" descr="A screenshot of a computer&#10;&#10;Description automatically generated">
            <a:extLst>
              <a:ext uri="{FF2B5EF4-FFF2-40B4-BE49-F238E27FC236}">
                <a16:creationId xmlns:a16="http://schemas.microsoft.com/office/drawing/2014/main" id="{355B33B6-8E2B-30DF-1B09-BECA006E5594}"/>
              </a:ext>
            </a:extLst>
          </p:cNvPr>
          <p:cNvPicPr>
            <a:picLocks noChangeAspect="1"/>
          </p:cNvPicPr>
          <p:nvPr/>
        </p:nvPicPr>
        <p:blipFill>
          <a:blip r:embed="rId4"/>
          <a:stretch>
            <a:fillRect/>
          </a:stretch>
        </p:blipFill>
        <p:spPr>
          <a:xfrm>
            <a:off x="152401" y="4214080"/>
            <a:ext cx="2159000" cy="2119230"/>
          </a:xfrm>
          <a:prstGeom prst="rect">
            <a:avLst/>
          </a:prstGeom>
          <a:ln w="19050">
            <a:solidFill>
              <a:srgbClr val="FF0000"/>
            </a:solidFill>
          </a:ln>
        </p:spPr>
      </p:pic>
    </p:spTree>
    <p:extLst>
      <p:ext uri="{BB962C8B-B14F-4D97-AF65-F5344CB8AC3E}">
        <p14:creationId xmlns:p14="http://schemas.microsoft.com/office/powerpoint/2010/main" val="19817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7A658-664D-3F24-FF80-D7377A3864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7D5CF9-440A-BCD5-8BAF-C3FEFFA2BF79}"/>
              </a:ext>
            </a:extLst>
          </p:cNvPr>
          <p:cNvSpPr>
            <a:spLocks noGrp="1"/>
          </p:cNvSpPr>
          <p:nvPr>
            <p:ph type="title"/>
          </p:nvPr>
        </p:nvSpPr>
        <p:spPr>
          <a:xfrm>
            <a:off x="838200" y="-58737"/>
            <a:ext cx="10515600" cy="769938"/>
          </a:xfrm>
        </p:spPr>
        <p:txBody>
          <a:bodyPr/>
          <a:lstStyle/>
          <a:p>
            <a:r>
              <a:rPr lang="en-US" dirty="0"/>
              <a:t>Step 2: Profile source table or tables</a:t>
            </a:r>
          </a:p>
        </p:txBody>
      </p:sp>
      <p:sp>
        <p:nvSpPr>
          <p:cNvPr id="4" name="TextBox 3">
            <a:extLst>
              <a:ext uri="{FF2B5EF4-FFF2-40B4-BE49-F238E27FC236}">
                <a16:creationId xmlns:a16="http://schemas.microsoft.com/office/drawing/2014/main" id="{3E7C34FF-AA96-0F6D-E88E-2E4DA2DD0AF4}"/>
              </a:ext>
            </a:extLst>
          </p:cNvPr>
          <p:cNvSpPr txBox="1"/>
          <p:nvPr/>
        </p:nvSpPr>
        <p:spPr>
          <a:xfrm>
            <a:off x="3048001" y="694271"/>
            <a:ext cx="5638800" cy="461665"/>
          </a:xfrm>
          <a:prstGeom prst="rect">
            <a:avLst/>
          </a:prstGeom>
          <a:noFill/>
        </p:spPr>
        <p:txBody>
          <a:bodyPr wrap="square" rtlCol="0">
            <a:spAutoFit/>
          </a:bodyPr>
          <a:lstStyle/>
          <a:p>
            <a:r>
              <a:rPr lang="en-US" sz="2400" dirty="0">
                <a:solidFill>
                  <a:srgbClr val="0070C0"/>
                </a:solidFill>
              </a:rPr>
              <a:t>Number of subjects by Gender</a:t>
            </a:r>
          </a:p>
        </p:txBody>
      </p:sp>
      <p:graphicFrame>
        <p:nvGraphicFramePr>
          <p:cNvPr id="3" name="Table 2">
            <a:extLst>
              <a:ext uri="{FF2B5EF4-FFF2-40B4-BE49-F238E27FC236}">
                <a16:creationId xmlns:a16="http://schemas.microsoft.com/office/drawing/2014/main" id="{63A8009D-E049-29E2-68D0-DFAE351935A7}"/>
              </a:ext>
            </a:extLst>
          </p:cNvPr>
          <p:cNvGraphicFramePr>
            <a:graphicFrameLocks noGrp="1"/>
          </p:cNvGraphicFramePr>
          <p:nvPr>
            <p:extLst>
              <p:ext uri="{D42A27DB-BD31-4B8C-83A1-F6EECF244321}">
                <p14:modId xmlns:p14="http://schemas.microsoft.com/office/powerpoint/2010/main" val="3342048448"/>
              </p:ext>
            </p:extLst>
          </p:nvPr>
        </p:nvGraphicFramePr>
        <p:xfrm>
          <a:off x="3746500" y="1393560"/>
          <a:ext cx="3073400" cy="914400"/>
        </p:xfrm>
        <a:graphic>
          <a:graphicData uri="http://schemas.openxmlformats.org/drawingml/2006/table">
            <a:tbl>
              <a:tblPr/>
              <a:tblGrid>
                <a:gridCol w="952500">
                  <a:extLst>
                    <a:ext uri="{9D8B030D-6E8A-4147-A177-3AD203B41FA5}">
                      <a16:colId xmlns:a16="http://schemas.microsoft.com/office/drawing/2014/main" val="2165263876"/>
                    </a:ext>
                  </a:extLst>
                </a:gridCol>
                <a:gridCol w="2120900">
                  <a:extLst>
                    <a:ext uri="{9D8B030D-6E8A-4147-A177-3AD203B41FA5}">
                      <a16:colId xmlns:a16="http://schemas.microsoft.com/office/drawing/2014/main" val="3226456373"/>
                    </a:ext>
                  </a:extLst>
                </a:gridCol>
              </a:tblGrid>
              <a:tr h="304800">
                <a:tc>
                  <a:txBody>
                    <a:bodyPr/>
                    <a:lstStyle/>
                    <a:p>
                      <a:pPr algn="ctr" fontAlgn="b"/>
                      <a:r>
                        <a:rPr lang="en-US" sz="1800" b="0" i="0" u="none" strike="noStrike">
                          <a:solidFill>
                            <a:srgbClr val="000000"/>
                          </a:solidFill>
                          <a:effectLst/>
                          <a:latin typeface="Aptos Narrow" panose="020B0004020202020204" pitchFamily="34" charset="0"/>
                        </a:rPr>
                        <a:t>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CEB"/>
                    </a:solidFill>
                  </a:tcPr>
                </a:tc>
                <a:tc>
                  <a:txBody>
                    <a:bodyPr/>
                    <a:lstStyle/>
                    <a:p>
                      <a:pPr algn="l" fontAlgn="b"/>
                      <a:r>
                        <a:rPr lang="en-US" sz="1800" b="0" i="0" u="none" strike="noStrike">
                          <a:solidFill>
                            <a:srgbClr val="000000"/>
                          </a:solidFill>
                          <a:effectLst/>
                          <a:latin typeface="Aptos Narrow" panose="020B0004020202020204" pitchFamily="34" charset="0"/>
                        </a:rPr>
                        <a:t>Number of subjects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CEB"/>
                    </a:solidFill>
                  </a:tcPr>
                </a:tc>
                <a:extLst>
                  <a:ext uri="{0D108BD9-81ED-4DB2-BD59-A6C34878D82A}">
                    <a16:rowId xmlns:a16="http://schemas.microsoft.com/office/drawing/2014/main" val="3128122458"/>
                  </a:ext>
                </a:extLst>
              </a:tr>
              <a:tr h="304800">
                <a:tc>
                  <a:txBody>
                    <a:bodyPr/>
                    <a:lstStyle/>
                    <a:p>
                      <a:pPr algn="ctr" fontAlgn="b"/>
                      <a:r>
                        <a:rPr lang="en-US" sz="1800" b="0" i="0" u="none" strike="noStrike">
                          <a:solidFill>
                            <a:srgbClr val="000000"/>
                          </a:solidFill>
                          <a:effectLst/>
                          <a:latin typeface="Aptos Narrow" panose="020B0004020202020204" pitchFamily="34" charset="0"/>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800" b="0" i="0" u="none" strike="noStrike">
                          <a:solidFill>
                            <a:srgbClr val="000000"/>
                          </a:solidFill>
                          <a:effectLst/>
                          <a:latin typeface="Aptos Narrow" panose="020B000402020202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2140086"/>
                  </a:ext>
                </a:extLst>
              </a:tr>
              <a:tr h="304800">
                <a:tc>
                  <a:txBody>
                    <a:bodyPr/>
                    <a:lstStyle/>
                    <a:p>
                      <a:pPr algn="ctr" fontAlgn="b"/>
                      <a:r>
                        <a:rPr lang="en-US" sz="1800" b="0" i="0" u="none" strike="noStrike">
                          <a:solidFill>
                            <a:srgbClr val="000000"/>
                          </a:solidFill>
                          <a:effectLst/>
                          <a:latin typeface="Aptos Narrow" panose="020B00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800" b="0" i="0" u="none" strike="noStrike" dirty="0">
                          <a:solidFill>
                            <a:srgbClr val="000000"/>
                          </a:solidFill>
                          <a:effectLst/>
                          <a:latin typeface="Aptos Narrow" panose="020B000402020202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973107"/>
                  </a:ext>
                </a:extLst>
              </a:tr>
            </a:tbl>
          </a:graphicData>
        </a:graphic>
      </p:graphicFrame>
      <p:pic>
        <p:nvPicPr>
          <p:cNvPr id="7" name="Picture 6" descr="A screenshot of a graph&#10;&#10;Description automatically generated">
            <a:extLst>
              <a:ext uri="{FF2B5EF4-FFF2-40B4-BE49-F238E27FC236}">
                <a16:creationId xmlns:a16="http://schemas.microsoft.com/office/drawing/2014/main" id="{A0C285AB-4DA7-5AE5-87EB-D6FDFDB0A834}"/>
              </a:ext>
            </a:extLst>
          </p:cNvPr>
          <p:cNvPicPr>
            <a:picLocks noChangeAspect="1"/>
          </p:cNvPicPr>
          <p:nvPr/>
        </p:nvPicPr>
        <p:blipFill>
          <a:blip r:embed="rId3"/>
          <a:stretch>
            <a:fillRect/>
          </a:stretch>
        </p:blipFill>
        <p:spPr>
          <a:xfrm>
            <a:off x="1047750" y="2901184"/>
            <a:ext cx="10096500" cy="2333625"/>
          </a:xfrm>
          <a:prstGeom prst="rect">
            <a:avLst/>
          </a:prstGeom>
        </p:spPr>
      </p:pic>
    </p:spTree>
    <p:extLst>
      <p:ext uri="{BB962C8B-B14F-4D97-AF65-F5344CB8AC3E}">
        <p14:creationId xmlns:p14="http://schemas.microsoft.com/office/powerpoint/2010/main" val="107520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2057400" y="19228"/>
            <a:ext cx="6527800" cy="607642"/>
          </a:xfrm>
        </p:spPr>
        <p:txBody>
          <a:bodyPr>
            <a:normAutofit fontScale="90000"/>
          </a:bodyPr>
          <a:lstStyle/>
          <a:p>
            <a:pPr algn="ctr"/>
            <a:r>
              <a:rPr lang="en-US" dirty="0"/>
              <a:t>Step 3: Create ETL mappings</a:t>
            </a:r>
          </a:p>
        </p:txBody>
      </p:sp>
      <p:graphicFrame>
        <p:nvGraphicFramePr>
          <p:cNvPr id="6" name="Table 5">
            <a:extLst>
              <a:ext uri="{FF2B5EF4-FFF2-40B4-BE49-F238E27FC236}">
                <a16:creationId xmlns:a16="http://schemas.microsoft.com/office/drawing/2014/main" id="{A3A63F07-0626-2243-9B4B-57EE23F9913E}"/>
              </a:ext>
            </a:extLst>
          </p:cNvPr>
          <p:cNvGraphicFramePr>
            <a:graphicFrameLocks noGrp="1"/>
          </p:cNvGraphicFramePr>
          <p:nvPr>
            <p:extLst>
              <p:ext uri="{D42A27DB-BD31-4B8C-83A1-F6EECF244321}">
                <p14:modId xmlns:p14="http://schemas.microsoft.com/office/powerpoint/2010/main" val="4050322516"/>
              </p:ext>
            </p:extLst>
          </p:nvPr>
        </p:nvGraphicFramePr>
        <p:xfrm>
          <a:off x="1750370" y="1323258"/>
          <a:ext cx="1424676" cy="2791543"/>
        </p:xfrm>
        <a:graphic>
          <a:graphicData uri="http://schemas.openxmlformats.org/drawingml/2006/table">
            <a:tbl>
              <a:tblPr firstRow="1" bandRow="1">
                <a:tableStyleId>{72833802-FEF1-4C79-8D5D-14CF1EAF98D9}</a:tableStyleId>
              </a:tblPr>
              <a:tblGrid>
                <a:gridCol w="1424676">
                  <a:extLst>
                    <a:ext uri="{9D8B030D-6E8A-4147-A177-3AD203B41FA5}">
                      <a16:colId xmlns:a16="http://schemas.microsoft.com/office/drawing/2014/main" val="3905820754"/>
                    </a:ext>
                  </a:extLst>
                </a:gridCol>
              </a:tblGrid>
              <a:tr h="723733">
                <a:tc>
                  <a:txBody>
                    <a:bodyPr/>
                    <a:lstStyle/>
                    <a:p>
                      <a:r>
                        <a:rPr lang="en-US" dirty="0"/>
                        <a:t>MIMIC </a:t>
                      </a:r>
                      <a:r>
                        <a:rPr lang="en-US" dirty="0" err="1"/>
                        <a:t>TableName</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13562">
                <a:tc>
                  <a:txBody>
                    <a:bodyPr/>
                    <a:lstStyle/>
                    <a:p>
                      <a:pPr algn="ctr"/>
                      <a:r>
                        <a:rPr lang="en-US" b="1" dirty="0" err="1">
                          <a:solidFill>
                            <a:srgbClr val="0070C0"/>
                          </a:solidFill>
                        </a:rPr>
                        <a:t>subject_id</a:t>
                      </a:r>
                      <a:endParaRPr lang="en-US"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13562">
                <a:tc>
                  <a:txBody>
                    <a:bodyPr/>
                    <a:lstStyle/>
                    <a:p>
                      <a:pPr algn="ctr"/>
                      <a:r>
                        <a:rPr lang="en-US" b="1" dirty="0" err="1">
                          <a:solidFill>
                            <a:srgbClr val="0070C0"/>
                          </a:solidFill>
                        </a:rPr>
                        <a:t>Hadm_id</a:t>
                      </a:r>
                      <a:endParaRPr lang="en-US"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13562">
                <a:tc>
                  <a:txBody>
                    <a:bodyPr/>
                    <a:lstStyle/>
                    <a:p>
                      <a:pPr algn="ctr"/>
                      <a:r>
                        <a:rPr lang="en-US" b="1" dirty="0">
                          <a:solidFill>
                            <a:srgbClr val="0070C0"/>
                          </a:solidFill>
                        </a:rPr>
                        <a:t>Icd9_code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13562">
                <a:tc>
                  <a:txBody>
                    <a:bodyPr/>
                    <a:lstStyle/>
                    <a:p>
                      <a:pPr algn="ctr"/>
                      <a:r>
                        <a:rPr lang="en-US" dirty="0" err="1"/>
                        <a:t>Row_id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13562">
                <a:tc>
                  <a:txBody>
                    <a:bodyPr/>
                    <a:lstStyle/>
                    <a:p>
                      <a:pPr algn="ctr"/>
                      <a:r>
                        <a:rPr lang="en-US" dirty="0" err="1"/>
                        <a:t>Seq_num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bl>
          </a:graphicData>
        </a:graphic>
      </p:graphicFrame>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3163858" y="1907538"/>
            <a:ext cx="4595842" cy="33308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3154523" y="2766968"/>
            <a:ext cx="4584654" cy="195210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a:off x="3163858" y="3175396"/>
            <a:ext cx="4584654" cy="21479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196516" y="4719069"/>
            <a:ext cx="6176993" cy="1815882"/>
          </a:xfrm>
          <a:prstGeom prst="rect">
            <a:avLst/>
          </a:prstGeom>
          <a:noFill/>
          <a:ln w="28575">
            <a:solidFill>
              <a:schemeClr val="tx1"/>
            </a:solidFill>
          </a:ln>
        </p:spPr>
        <p:txBody>
          <a:bodyPr wrap="square" rtlCol="0">
            <a:spAutoFit/>
          </a:bodyPr>
          <a:lstStyle/>
          <a:p>
            <a:r>
              <a:rPr lang="en-US" sz="1600" b="1" dirty="0" err="1">
                <a:solidFill>
                  <a:srgbClr val="FF0000"/>
                </a:solidFill>
              </a:rPr>
              <a:t>Subject_id</a:t>
            </a:r>
            <a:r>
              <a:rPr lang="en-US" sz="1600" b="1" dirty="0">
                <a:solidFill>
                  <a:srgbClr val="FF0000"/>
                </a:solidFill>
              </a:rPr>
              <a:t>(int) data moved into </a:t>
            </a:r>
            <a:r>
              <a:rPr lang="en-US" sz="1600" b="1" dirty="0" err="1">
                <a:solidFill>
                  <a:srgbClr val="FF0000"/>
                </a:solidFill>
              </a:rPr>
              <a:t>person_id</a:t>
            </a:r>
            <a:r>
              <a:rPr lang="en-US" sz="1600" b="1" dirty="0">
                <a:solidFill>
                  <a:srgbClr val="FF0000"/>
                </a:solidFill>
              </a:rPr>
              <a:t>(int)</a:t>
            </a:r>
          </a:p>
          <a:p>
            <a:r>
              <a:rPr lang="en-US" sz="1600" b="1" dirty="0" err="1">
                <a:solidFill>
                  <a:srgbClr val="FF0000"/>
                </a:solidFill>
              </a:rPr>
              <a:t>Hadm_id</a:t>
            </a:r>
            <a:r>
              <a:rPr lang="en-US" sz="1600" b="1" dirty="0">
                <a:solidFill>
                  <a:srgbClr val="FF0000"/>
                </a:solidFill>
              </a:rPr>
              <a:t> moved into </a:t>
            </a:r>
            <a:r>
              <a:rPr lang="en-US" sz="1600" b="1" dirty="0" err="1">
                <a:solidFill>
                  <a:srgbClr val="FF0000"/>
                </a:solidFill>
              </a:rPr>
              <a:t>visit_occurrence_id</a:t>
            </a:r>
            <a:endParaRPr lang="en-US" sz="1600" b="1" dirty="0">
              <a:solidFill>
                <a:srgbClr val="FF0000"/>
              </a:solidFill>
            </a:endParaRPr>
          </a:p>
          <a:p>
            <a:r>
              <a:rPr lang="en-US" sz="1600" b="1" dirty="0">
                <a:solidFill>
                  <a:srgbClr val="FF0000"/>
                </a:solidFill>
              </a:rPr>
              <a:t>Icd9_code(string) moved into </a:t>
            </a:r>
            <a:r>
              <a:rPr lang="en-US" sz="1600" b="1" dirty="0" err="1">
                <a:solidFill>
                  <a:srgbClr val="FF0000"/>
                </a:solidFill>
              </a:rPr>
              <a:t>condition_source_value</a:t>
            </a:r>
            <a:r>
              <a:rPr lang="en-US" sz="1600" b="1" dirty="0">
                <a:solidFill>
                  <a:srgbClr val="FF0000"/>
                </a:solidFill>
              </a:rPr>
              <a:t>(string).</a:t>
            </a:r>
          </a:p>
          <a:p>
            <a:endParaRPr lang="en-US" sz="1600" b="1" dirty="0">
              <a:solidFill>
                <a:srgbClr val="FF0000"/>
              </a:solidFill>
            </a:endParaRPr>
          </a:p>
          <a:p>
            <a:r>
              <a:rPr lang="en-US" sz="1600" b="1" dirty="0">
                <a:solidFill>
                  <a:srgbClr val="FF0000"/>
                </a:solidFill>
              </a:rPr>
              <a:t>No source data formatting was performed. </a:t>
            </a:r>
          </a:p>
          <a:p>
            <a:r>
              <a:rPr lang="en-US" sz="1600" b="1" dirty="0">
                <a:solidFill>
                  <a:srgbClr val="FF0000"/>
                </a:solidFill>
              </a:rPr>
              <a:t>Technically icd9_code should have been formatted during the ETL.</a:t>
            </a:r>
          </a:p>
          <a:p>
            <a:endParaRPr lang="en-US" sz="1600" b="1" dirty="0">
              <a:solidFill>
                <a:srgbClr val="FF0000"/>
              </a:solidFill>
            </a:endParaRPr>
          </a:p>
        </p:txBody>
      </p:sp>
    </p:spTree>
    <p:extLst>
      <p:ext uri="{BB962C8B-B14F-4D97-AF65-F5344CB8AC3E}">
        <p14:creationId xmlns:p14="http://schemas.microsoft.com/office/powerpoint/2010/main" val="397593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a:xfrm>
            <a:off x="838200" y="28051"/>
            <a:ext cx="10515600" cy="549275"/>
          </a:xfrm>
        </p:spPr>
        <p:txBody>
          <a:bodyPr>
            <a:normAutofit fontScale="90000"/>
          </a:bodyPr>
          <a:lstStyle/>
          <a:p>
            <a:r>
              <a:rPr lang="en-US" dirty="0"/>
              <a:t>Step 4: Write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622300" y="549492"/>
            <a:ext cx="11163300" cy="923330"/>
          </a:xfrm>
          <a:prstGeom prst="rect">
            <a:avLst/>
          </a:prstGeom>
          <a:noFill/>
        </p:spPr>
        <p:txBody>
          <a:bodyPr wrap="square" rtlCol="0">
            <a:spAutoFit/>
          </a:bodyPr>
          <a:lstStyle/>
          <a:p>
            <a:r>
              <a:rPr lang="en-US" b="1" dirty="0">
                <a:solidFill>
                  <a:srgbClr val="FF0000"/>
                </a:solidFill>
              </a:rPr>
              <a:t>Paste the SQL statements that transform data from one or more MIMIC tables into the three OMOP CONDITION_OCCURRENCE fields (patient-id, </a:t>
            </a:r>
            <a:r>
              <a:rPr lang="en-US" b="1" dirty="0" err="1">
                <a:solidFill>
                  <a:srgbClr val="FF0000"/>
                </a:solidFill>
              </a:rPr>
              <a:t>visit_occurrence_id</a:t>
            </a:r>
            <a:r>
              <a:rPr lang="en-US" b="1" dirty="0">
                <a:solidFill>
                  <a:srgbClr val="FF0000"/>
                </a:solidFill>
              </a:rPr>
              <a:t>, </a:t>
            </a:r>
            <a:r>
              <a:rPr lang="en-US" b="1" dirty="0" err="1">
                <a:solidFill>
                  <a:srgbClr val="FF0000"/>
                </a:solidFill>
              </a:rPr>
              <a:t>condition_source_value</a:t>
            </a:r>
            <a:r>
              <a:rPr lang="en-US" b="1" dirty="0">
                <a:solidFill>
                  <a:srgbClr val="FF0000"/>
                </a:solidFill>
              </a:rPr>
              <a:t>) into the Coursera Submission Site</a:t>
            </a:r>
          </a:p>
        </p:txBody>
      </p:sp>
      <p:sp>
        <p:nvSpPr>
          <p:cNvPr id="9" name="TextBox 8">
            <a:extLst>
              <a:ext uri="{FF2B5EF4-FFF2-40B4-BE49-F238E27FC236}">
                <a16:creationId xmlns:a16="http://schemas.microsoft.com/office/drawing/2014/main" id="{612E888E-C3D6-46AE-77CB-2FAD2D63D435}"/>
              </a:ext>
            </a:extLst>
          </p:cNvPr>
          <p:cNvSpPr txBox="1"/>
          <p:nvPr/>
        </p:nvSpPr>
        <p:spPr>
          <a:xfrm>
            <a:off x="838200" y="1642155"/>
            <a:ext cx="10515600" cy="4524315"/>
          </a:xfrm>
          <a:prstGeom prst="rect">
            <a:avLst/>
          </a:prstGeom>
          <a:noFill/>
        </p:spPr>
        <p:txBody>
          <a:bodyPr wrap="square">
            <a:spAutoFit/>
          </a:bodyPr>
          <a:lstStyle/>
          <a:p>
            <a:r>
              <a:rPr lang="en-US" sz="1400" dirty="0">
                <a:solidFill>
                  <a:srgbClr val="0070C0"/>
                </a:solidFill>
              </a:rPr>
              <a:t>  -- Extract data from DIAGNOSES_ICD table to for loading into the OMOP CONDITION_OCCURRENCE table</a:t>
            </a:r>
          </a:p>
          <a:p>
            <a:r>
              <a:rPr lang="en-US" sz="1400" dirty="0">
                <a:solidFill>
                  <a:srgbClr val="0070C0"/>
                </a:solidFill>
              </a:rPr>
              <a:t>  --  by SQL insert.</a:t>
            </a:r>
          </a:p>
          <a:p>
            <a:endParaRPr lang="en-US" dirty="0">
              <a:solidFill>
                <a:srgbClr val="0070C0"/>
              </a:solidFill>
            </a:endParaRPr>
          </a:p>
          <a:p>
            <a:r>
              <a:rPr lang="en-US" dirty="0">
                <a:solidFill>
                  <a:srgbClr val="0070C0"/>
                </a:solidFill>
              </a:rPr>
              <a:t>WITH </a:t>
            </a:r>
          </a:p>
          <a:p>
            <a:r>
              <a:rPr lang="en-US" dirty="0" err="1">
                <a:solidFill>
                  <a:srgbClr val="0070C0"/>
                </a:solidFill>
              </a:rPr>
              <a:t>diag</a:t>
            </a:r>
            <a:r>
              <a:rPr lang="en-US" dirty="0">
                <a:solidFill>
                  <a:srgbClr val="0070C0"/>
                </a:solidFill>
              </a:rPr>
              <a:t> as (</a:t>
            </a:r>
          </a:p>
          <a:p>
            <a:r>
              <a:rPr lang="en-US" dirty="0">
                <a:solidFill>
                  <a:srgbClr val="0070C0"/>
                </a:solidFill>
              </a:rPr>
              <a:t>     select distinct </a:t>
            </a:r>
            <a:r>
              <a:rPr lang="en-US" dirty="0" err="1">
                <a:solidFill>
                  <a:srgbClr val="0070C0"/>
                </a:solidFill>
              </a:rPr>
              <a:t>mimic_db.subject_id</a:t>
            </a:r>
            <a:r>
              <a:rPr lang="en-US" dirty="0">
                <a:solidFill>
                  <a:srgbClr val="0070C0"/>
                </a:solidFill>
              </a:rPr>
              <a:t> as </a:t>
            </a:r>
            <a:r>
              <a:rPr lang="en-US" dirty="0" err="1">
                <a:solidFill>
                  <a:srgbClr val="0070C0"/>
                </a:solidFill>
              </a:rPr>
              <a:t>person_id</a:t>
            </a:r>
            <a:endParaRPr lang="en-US" dirty="0">
              <a:solidFill>
                <a:srgbClr val="0070C0"/>
              </a:solidFill>
            </a:endParaRPr>
          </a:p>
          <a:p>
            <a:r>
              <a:rPr lang="en-US" dirty="0">
                <a:solidFill>
                  <a:srgbClr val="0070C0"/>
                </a:solidFill>
              </a:rPr>
              <a:t>     from DIAGNOSES_ICD m</a:t>
            </a:r>
          </a:p>
          <a:p>
            <a:r>
              <a:rPr lang="en-US" dirty="0">
                <a:solidFill>
                  <a:srgbClr val="0070C0"/>
                </a:solidFill>
              </a:rPr>
              <a:t>),</a:t>
            </a:r>
          </a:p>
          <a:p>
            <a:r>
              <a:rPr lang="en-US" dirty="0">
                <a:solidFill>
                  <a:srgbClr val="0070C0"/>
                </a:solidFill>
              </a:rPr>
              <a:t>CONDITION_OCCURRENCE as (</a:t>
            </a:r>
          </a:p>
          <a:p>
            <a:r>
              <a:rPr lang="en-US" dirty="0">
                <a:solidFill>
                  <a:srgbClr val="0070C0"/>
                </a:solidFill>
              </a:rPr>
              <a:t>     select </a:t>
            </a:r>
            <a:r>
              <a:rPr lang="en-US" dirty="0" err="1">
                <a:solidFill>
                  <a:srgbClr val="0070C0"/>
                </a:solidFill>
              </a:rPr>
              <a:t>d.person_id</a:t>
            </a:r>
            <a:r>
              <a:rPr lang="en-US" dirty="0">
                <a:solidFill>
                  <a:srgbClr val="0070C0"/>
                </a:solidFill>
              </a:rPr>
              <a:t>,  </a:t>
            </a:r>
            <a:r>
              <a:rPr lang="en-US" dirty="0" err="1">
                <a:solidFill>
                  <a:srgbClr val="0070C0"/>
                </a:solidFill>
              </a:rPr>
              <a:t>mimic_db.HADM_ID</a:t>
            </a:r>
            <a:r>
              <a:rPr lang="en-US" dirty="0">
                <a:solidFill>
                  <a:srgbClr val="0070C0"/>
                </a:solidFill>
              </a:rPr>
              <a:t> as </a:t>
            </a:r>
            <a:r>
              <a:rPr lang="en-US" dirty="0" err="1">
                <a:solidFill>
                  <a:srgbClr val="0070C0"/>
                </a:solidFill>
              </a:rPr>
              <a:t>visit_occurrence_id</a:t>
            </a:r>
            <a:r>
              <a:rPr lang="en-US" dirty="0">
                <a:solidFill>
                  <a:srgbClr val="0070C0"/>
                </a:solidFill>
              </a:rPr>
              <a:t>,</a:t>
            </a:r>
          </a:p>
          <a:p>
            <a:r>
              <a:rPr lang="en-US" dirty="0">
                <a:solidFill>
                  <a:srgbClr val="0070C0"/>
                </a:solidFill>
              </a:rPr>
              <a:t>          mimic_db.ICD9_CODE as </a:t>
            </a:r>
            <a:r>
              <a:rPr lang="en-US" dirty="0" err="1">
                <a:solidFill>
                  <a:srgbClr val="0070C0"/>
                </a:solidFill>
              </a:rPr>
              <a:t>condition_source_value</a:t>
            </a:r>
            <a:endParaRPr lang="en-US" dirty="0">
              <a:solidFill>
                <a:srgbClr val="0070C0"/>
              </a:solidFill>
            </a:endParaRPr>
          </a:p>
          <a:p>
            <a:r>
              <a:rPr lang="en-US" dirty="0">
                <a:solidFill>
                  <a:srgbClr val="0070C0"/>
                </a:solidFill>
              </a:rPr>
              <a:t>     from </a:t>
            </a:r>
            <a:r>
              <a:rPr lang="en-US" dirty="0" err="1">
                <a:solidFill>
                  <a:srgbClr val="0070C0"/>
                </a:solidFill>
              </a:rPr>
              <a:t>diag</a:t>
            </a:r>
            <a:r>
              <a:rPr lang="en-US" dirty="0">
                <a:solidFill>
                  <a:srgbClr val="0070C0"/>
                </a:solidFill>
              </a:rPr>
              <a:t> d</a:t>
            </a:r>
          </a:p>
          <a:p>
            <a:r>
              <a:rPr lang="en-US" dirty="0">
                <a:solidFill>
                  <a:srgbClr val="0070C0"/>
                </a:solidFill>
              </a:rPr>
              <a:t>     join DIAGNOSES_ICD m</a:t>
            </a:r>
          </a:p>
          <a:p>
            <a:r>
              <a:rPr lang="en-US" dirty="0">
                <a:solidFill>
                  <a:srgbClr val="0070C0"/>
                </a:solidFill>
              </a:rPr>
              <a:t>     on </a:t>
            </a:r>
            <a:r>
              <a:rPr lang="en-US" dirty="0" err="1">
                <a:solidFill>
                  <a:srgbClr val="0070C0"/>
                </a:solidFill>
              </a:rPr>
              <a:t>d.person_id</a:t>
            </a:r>
            <a:r>
              <a:rPr lang="en-US" dirty="0">
                <a:solidFill>
                  <a:srgbClr val="0070C0"/>
                </a:solidFill>
              </a:rPr>
              <a:t> = </a:t>
            </a:r>
            <a:r>
              <a:rPr lang="en-US" dirty="0" err="1">
                <a:solidFill>
                  <a:srgbClr val="0070C0"/>
                </a:solidFill>
              </a:rPr>
              <a:t>m.subject_id</a:t>
            </a:r>
            <a:r>
              <a:rPr lang="en-US" dirty="0">
                <a:solidFill>
                  <a:srgbClr val="0070C0"/>
                </a:solidFill>
              </a:rPr>
              <a:t> </a:t>
            </a:r>
          </a:p>
          <a:p>
            <a:r>
              <a:rPr lang="en-US" dirty="0">
                <a:solidFill>
                  <a:srgbClr val="0070C0"/>
                </a:solidFill>
              </a:rPr>
              <a:t>)</a:t>
            </a:r>
          </a:p>
          <a:p>
            <a:endParaRPr lang="en-US" dirty="0"/>
          </a:p>
        </p:txBody>
      </p:sp>
    </p:spTree>
    <p:extLst>
      <p:ext uri="{BB962C8B-B14F-4D97-AF65-F5344CB8AC3E}">
        <p14:creationId xmlns:p14="http://schemas.microsoft.com/office/powerpoint/2010/main" val="306978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id="{5EEAFD0A-6DF5-F64D-A913-D8040DD9BDF1}"/>
              </a:ext>
            </a:extLst>
          </p:cNvPr>
          <p:cNvSpPr txBox="1"/>
          <p:nvPr/>
        </p:nvSpPr>
        <p:spPr>
          <a:xfrm>
            <a:off x="1191795" y="5011341"/>
            <a:ext cx="9496926" cy="1846659"/>
          </a:xfrm>
          <a:prstGeom prst="rect">
            <a:avLst/>
          </a:prstGeom>
          <a:noFill/>
        </p:spPr>
        <p:txBody>
          <a:bodyPr wrap="square" rtlCol="0">
            <a:spAutoFit/>
          </a:bodyPr>
          <a:lstStyle/>
          <a:p>
            <a:r>
              <a:rPr lang="en-US" sz="2400" dirty="0"/>
              <a:t>Example output table from the Course 2 videos showing transformation of MIMIC PATIENTS to OMOP PERSON</a:t>
            </a:r>
          </a:p>
          <a:p>
            <a:endParaRPr lang="en-US" sz="2400" dirty="0"/>
          </a:p>
          <a:p>
            <a:r>
              <a:rPr lang="en-US" sz="2400" dirty="0"/>
              <a:t>OK to paste link to a </a:t>
            </a:r>
            <a:r>
              <a:rPr lang="en-US" sz="2400" dirty="0" err="1"/>
              <a:t>GoogleDoc</a:t>
            </a:r>
            <a:r>
              <a:rPr lang="en-US" sz="2400" dirty="0"/>
              <a:t> instead.</a:t>
            </a:r>
          </a:p>
          <a:p>
            <a:endParaRPr lang="en-US" dirty="0"/>
          </a:p>
        </p:txBody>
      </p:sp>
      <p:pic>
        <p:nvPicPr>
          <p:cNvPr id="6" name="Picture 5">
            <a:extLst>
              <a:ext uri="{FF2B5EF4-FFF2-40B4-BE49-F238E27FC236}">
                <a16:creationId xmlns:a16="http://schemas.microsoft.com/office/drawing/2014/main" id="{644FD9B8-CED6-6940-8A80-BCE91FBB2D09}"/>
              </a:ext>
            </a:extLst>
          </p:cNvPr>
          <p:cNvPicPr>
            <a:picLocks noChangeAspect="1"/>
          </p:cNvPicPr>
          <p:nvPr/>
        </p:nvPicPr>
        <p:blipFill rotWithShape="1">
          <a:blip r:embed="rId3"/>
          <a:srcRect t="81450" r="57750"/>
          <a:stretch/>
        </p:blipFill>
        <p:spPr>
          <a:xfrm>
            <a:off x="2112462" y="3917686"/>
            <a:ext cx="6561638" cy="1093655"/>
          </a:xfrm>
          <a:prstGeom prst="rect">
            <a:avLst/>
          </a:prstGeom>
          <a:ln w="25400">
            <a:solidFill>
              <a:schemeClr val="tx1"/>
            </a:solidFill>
          </a:ln>
        </p:spPr>
      </p:pic>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1426-2D3C-E919-4F88-F91318A85C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9462F-34F0-8F2A-F6C1-C88F7058ED35}"/>
              </a:ext>
            </a:extLst>
          </p:cNvPr>
          <p:cNvSpPr>
            <a:spLocks noGrp="1"/>
          </p:cNvSpPr>
          <p:nvPr>
            <p:ph type="title"/>
          </p:nvPr>
        </p:nvSpPr>
        <p:spPr>
          <a:xfrm>
            <a:off x="838200" y="9525"/>
            <a:ext cx="10515600" cy="984885"/>
          </a:xfrm>
        </p:spPr>
        <p:txBody>
          <a:bodyPr/>
          <a:lstStyle/>
          <a:p>
            <a:r>
              <a:rPr lang="en-US" dirty="0"/>
              <a:t>Step 6: Perform data quality assessment</a:t>
            </a:r>
          </a:p>
        </p:txBody>
      </p:sp>
      <p:sp>
        <p:nvSpPr>
          <p:cNvPr id="9" name="TextBox 8">
            <a:extLst>
              <a:ext uri="{FF2B5EF4-FFF2-40B4-BE49-F238E27FC236}">
                <a16:creationId xmlns:a16="http://schemas.microsoft.com/office/drawing/2014/main" id="{ED919DC1-EFD1-A217-1062-699FA149CB27}"/>
              </a:ext>
            </a:extLst>
          </p:cNvPr>
          <p:cNvSpPr txBox="1"/>
          <p:nvPr/>
        </p:nvSpPr>
        <p:spPr>
          <a:xfrm>
            <a:off x="4521200" y="1458039"/>
            <a:ext cx="6197600" cy="5047536"/>
          </a:xfrm>
          <a:prstGeom prst="rect">
            <a:avLst/>
          </a:prstGeom>
          <a:noFill/>
        </p:spPr>
        <p:txBody>
          <a:bodyPr wrap="square">
            <a:spAutoFit/>
          </a:bodyPr>
          <a:lstStyle/>
          <a:p>
            <a:endParaRPr lang="en-US" sz="1400" dirty="0"/>
          </a:p>
          <a:p>
            <a:r>
              <a:rPr lang="en-US" sz="1400" dirty="0">
                <a:solidFill>
                  <a:srgbClr val="0070C0"/>
                </a:solidFill>
              </a:rPr>
              <a:t>select * from CONDITION_OCCURRENCE;</a:t>
            </a:r>
          </a:p>
          <a:p>
            <a:endParaRPr lang="en-US" sz="1400" dirty="0"/>
          </a:p>
          <a:p>
            <a:endParaRPr lang="en-US" sz="1400" dirty="0"/>
          </a:p>
          <a:p>
            <a:r>
              <a:rPr lang="en-US" sz="1400" dirty="0" err="1"/>
              <a:t>person_id</a:t>
            </a:r>
            <a:r>
              <a:rPr lang="en-US" sz="1400" dirty="0"/>
              <a:t> | </a:t>
            </a:r>
            <a:r>
              <a:rPr lang="en-US" sz="1400" dirty="0" err="1"/>
              <a:t>visit_occurrence_id</a:t>
            </a:r>
            <a:r>
              <a:rPr lang="en-US" sz="1400" dirty="0"/>
              <a:t> | </a:t>
            </a:r>
            <a:r>
              <a:rPr lang="en-US" sz="1400" dirty="0" err="1"/>
              <a:t>condition_source_value</a:t>
            </a:r>
            <a:endParaRPr lang="en-US" sz="1400" dirty="0"/>
          </a:p>
          <a:p>
            <a:r>
              <a:rPr lang="en-US" sz="1400" dirty="0"/>
              <a:t>-----------+---------------------+------------------------</a:t>
            </a:r>
          </a:p>
          <a:p>
            <a:r>
              <a:rPr lang="en-US" sz="1400" dirty="0"/>
              <a:t>     10006 |              142345 | 99591</a:t>
            </a:r>
          </a:p>
          <a:p>
            <a:r>
              <a:rPr lang="en-US" sz="1400" dirty="0"/>
              <a:t>     10006 |              142345 | 99662</a:t>
            </a:r>
          </a:p>
          <a:p>
            <a:r>
              <a:rPr lang="en-US" sz="1400" dirty="0"/>
              <a:t>     10006 |              142345 | 5672</a:t>
            </a:r>
          </a:p>
          <a:p>
            <a:r>
              <a:rPr lang="en-US" sz="1400" dirty="0"/>
              <a:t>     10006 |              142345 | 40391</a:t>
            </a:r>
          </a:p>
          <a:p>
            <a:r>
              <a:rPr lang="en-US" sz="1400" dirty="0"/>
              <a:t>     10006 |              142345 | 42731</a:t>
            </a:r>
          </a:p>
          <a:p>
            <a:r>
              <a:rPr lang="en-US" sz="1400" dirty="0"/>
              <a:t>     10006 |              142345 | 4280</a:t>
            </a:r>
          </a:p>
          <a:p>
            <a:r>
              <a:rPr lang="en-US" sz="1400" dirty="0"/>
              <a:t> </a:t>
            </a:r>
          </a:p>
          <a:p>
            <a:endParaRPr lang="en-US" sz="1400" dirty="0"/>
          </a:p>
          <a:p>
            <a:r>
              <a:rPr lang="en-US" sz="1400" dirty="0">
                <a:solidFill>
                  <a:srgbClr val="0070C0"/>
                </a:solidFill>
              </a:rPr>
              <a:t>select distinct </a:t>
            </a:r>
            <a:r>
              <a:rPr lang="en-US" sz="1400" dirty="0" err="1">
                <a:solidFill>
                  <a:srgbClr val="0070C0"/>
                </a:solidFill>
              </a:rPr>
              <a:t>subject_id</a:t>
            </a:r>
            <a:r>
              <a:rPr lang="en-US" sz="1400" dirty="0">
                <a:solidFill>
                  <a:srgbClr val="0070C0"/>
                </a:solidFill>
              </a:rPr>
              <a:t> as </a:t>
            </a:r>
            <a:r>
              <a:rPr lang="en-US" sz="1400" dirty="0" err="1">
                <a:solidFill>
                  <a:srgbClr val="0070C0"/>
                </a:solidFill>
              </a:rPr>
              <a:t>person_id</a:t>
            </a:r>
            <a:r>
              <a:rPr lang="en-US" sz="1400" dirty="0">
                <a:solidFill>
                  <a:srgbClr val="0070C0"/>
                </a:solidFill>
              </a:rPr>
              <a:t>, </a:t>
            </a:r>
            <a:r>
              <a:rPr lang="en-US" sz="1400" dirty="0" err="1">
                <a:solidFill>
                  <a:srgbClr val="0070C0"/>
                </a:solidFill>
              </a:rPr>
              <a:t>hadm_id</a:t>
            </a:r>
            <a:r>
              <a:rPr lang="en-US" sz="1400" dirty="0">
                <a:solidFill>
                  <a:srgbClr val="0070C0"/>
                </a:solidFill>
              </a:rPr>
              <a:t> as </a:t>
            </a:r>
            <a:r>
              <a:rPr lang="en-US" sz="1400" dirty="0" err="1">
                <a:solidFill>
                  <a:srgbClr val="0070C0"/>
                </a:solidFill>
              </a:rPr>
              <a:t>visit_occurrance_id</a:t>
            </a:r>
            <a:r>
              <a:rPr lang="en-US" sz="1400" dirty="0">
                <a:solidFill>
                  <a:srgbClr val="0070C0"/>
                </a:solidFill>
              </a:rPr>
              <a:t>, </a:t>
            </a:r>
          </a:p>
          <a:p>
            <a:r>
              <a:rPr lang="en-US" sz="1400" dirty="0">
                <a:solidFill>
                  <a:srgbClr val="0070C0"/>
                </a:solidFill>
              </a:rPr>
              <a:t>icd9_code as </a:t>
            </a:r>
            <a:r>
              <a:rPr lang="en-US" sz="1400" dirty="0" err="1">
                <a:solidFill>
                  <a:srgbClr val="0070C0"/>
                </a:solidFill>
              </a:rPr>
              <a:t>condiction_source_value</a:t>
            </a:r>
            <a:r>
              <a:rPr lang="en-US" sz="1400" dirty="0">
                <a:solidFill>
                  <a:srgbClr val="0070C0"/>
                </a:solidFill>
              </a:rPr>
              <a:t> from </a:t>
            </a:r>
            <a:r>
              <a:rPr lang="en-US" sz="1400" dirty="0" err="1">
                <a:solidFill>
                  <a:srgbClr val="0070C0"/>
                </a:solidFill>
              </a:rPr>
              <a:t>diagnoses_icd</a:t>
            </a:r>
            <a:r>
              <a:rPr lang="en-US" sz="1400" dirty="0">
                <a:solidFill>
                  <a:srgbClr val="0070C0"/>
                </a:solidFill>
              </a:rPr>
              <a:t>;    </a:t>
            </a:r>
          </a:p>
          <a:p>
            <a:endParaRPr lang="en-US" sz="1400" dirty="0"/>
          </a:p>
          <a:p>
            <a:r>
              <a:rPr lang="en-US" sz="1400" dirty="0"/>
              <a:t> </a:t>
            </a:r>
            <a:r>
              <a:rPr lang="en-US" sz="1400" dirty="0" err="1"/>
              <a:t>person_id</a:t>
            </a:r>
            <a:r>
              <a:rPr lang="en-US" sz="1400" dirty="0"/>
              <a:t> | </a:t>
            </a:r>
            <a:r>
              <a:rPr lang="en-US" sz="1400" dirty="0" err="1"/>
              <a:t>visit_occurrance_id</a:t>
            </a:r>
            <a:r>
              <a:rPr lang="en-US" sz="1400" dirty="0"/>
              <a:t> | </a:t>
            </a:r>
            <a:r>
              <a:rPr lang="en-US" sz="1400" dirty="0" err="1"/>
              <a:t>condiction_source_value</a:t>
            </a:r>
            <a:endParaRPr lang="en-US" sz="1400" dirty="0"/>
          </a:p>
          <a:p>
            <a:r>
              <a:rPr lang="en-US" sz="1400" dirty="0"/>
              <a:t>-----------+---------------------+-------------------------</a:t>
            </a:r>
          </a:p>
          <a:p>
            <a:r>
              <a:rPr lang="en-US" sz="1400" dirty="0"/>
              <a:t>     42066 |              171628 | 4275</a:t>
            </a:r>
          </a:p>
          <a:p>
            <a:r>
              <a:rPr lang="en-US" sz="1400" dirty="0"/>
              <a:t>     10083 |              134993 | 27652</a:t>
            </a:r>
          </a:p>
          <a:p>
            <a:r>
              <a:rPr lang="en-US" sz="1400" dirty="0"/>
              <a:t>     10035 |              110244 | 6000</a:t>
            </a:r>
          </a:p>
          <a:p>
            <a:r>
              <a:rPr lang="en-US" sz="1400" dirty="0"/>
              <a:t>     40304 |              174997 | 32723</a:t>
            </a:r>
          </a:p>
        </p:txBody>
      </p:sp>
      <p:sp>
        <p:nvSpPr>
          <p:cNvPr id="10" name="TextBox 9">
            <a:extLst>
              <a:ext uri="{FF2B5EF4-FFF2-40B4-BE49-F238E27FC236}">
                <a16:creationId xmlns:a16="http://schemas.microsoft.com/office/drawing/2014/main" id="{2FF372C8-F94D-33EF-E591-2FE9C5C262B1}"/>
              </a:ext>
            </a:extLst>
          </p:cNvPr>
          <p:cNvSpPr txBox="1"/>
          <p:nvPr/>
        </p:nvSpPr>
        <p:spPr>
          <a:xfrm>
            <a:off x="622300" y="1981200"/>
            <a:ext cx="3479800" cy="984885"/>
          </a:xfrm>
          <a:prstGeom prst="rect">
            <a:avLst/>
          </a:prstGeom>
          <a:noFill/>
        </p:spPr>
        <p:txBody>
          <a:bodyPr wrap="square" rtlCol="0">
            <a:spAutoFit/>
          </a:bodyPr>
          <a:lstStyle/>
          <a:p>
            <a:r>
              <a:rPr lang="en-US" sz="2000" dirty="0">
                <a:solidFill>
                  <a:srgbClr val="0070C0"/>
                </a:solidFill>
              </a:rPr>
              <a:t>Output shows that the </a:t>
            </a:r>
          </a:p>
          <a:p>
            <a:r>
              <a:rPr lang="en-US" sz="2000" dirty="0">
                <a:solidFill>
                  <a:srgbClr val="0070C0"/>
                </a:solidFill>
              </a:rPr>
              <a:t>ETL was successful</a:t>
            </a:r>
          </a:p>
          <a:p>
            <a:endParaRPr lang="en-US" dirty="0"/>
          </a:p>
        </p:txBody>
      </p:sp>
    </p:spTree>
    <p:extLst>
      <p:ext uri="{BB962C8B-B14F-4D97-AF65-F5344CB8AC3E}">
        <p14:creationId xmlns:p14="http://schemas.microsoft.com/office/powerpoint/2010/main" val="268537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19275-7FA6-8F75-2F7B-F157CB323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1A361-5FAC-D6B9-98AB-0FF66D88FD78}"/>
              </a:ext>
            </a:extLst>
          </p:cNvPr>
          <p:cNvSpPr>
            <a:spLocks noGrp="1"/>
          </p:cNvSpPr>
          <p:nvPr>
            <p:ph type="title"/>
          </p:nvPr>
        </p:nvSpPr>
        <p:spPr>
          <a:xfrm>
            <a:off x="838200" y="9525"/>
            <a:ext cx="10515600" cy="984885"/>
          </a:xfrm>
        </p:spPr>
        <p:txBody>
          <a:bodyPr/>
          <a:lstStyle/>
          <a:p>
            <a:r>
              <a:rPr lang="en-US" dirty="0"/>
              <a:t>Step 6: Perform data quality assessment</a:t>
            </a:r>
          </a:p>
        </p:txBody>
      </p:sp>
      <p:sp>
        <p:nvSpPr>
          <p:cNvPr id="10" name="TextBox 9">
            <a:extLst>
              <a:ext uri="{FF2B5EF4-FFF2-40B4-BE49-F238E27FC236}">
                <a16:creationId xmlns:a16="http://schemas.microsoft.com/office/drawing/2014/main" id="{A38F94A4-2793-41F9-6624-05333CA990CF}"/>
              </a:ext>
            </a:extLst>
          </p:cNvPr>
          <p:cNvSpPr txBox="1"/>
          <p:nvPr/>
        </p:nvSpPr>
        <p:spPr>
          <a:xfrm>
            <a:off x="2082800" y="838201"/>
            <a:ext cx="5575300" cy="677108"/>
          </a:xfrm>
          <a:prstGeom prst="rect">
            <a:avLst/>
          </a:prstGeom>
          <a:noFill/>
        </p:spPr>
        <p:txBody>
          <a:bodyPr wrap="square" rtlCol="0">
            <a:spAutoFit/>
          </a:bodyPr>
          <a:lstStyle/>
          <a:p>
            <a:r>
              <a:rPr lang="en-US" sz="2000" dirty="0">
                <a:solidFill>
                  <a:srgbClr val="0070C0"/>
                </a:solidFill>
              </a:rPr>
              <a:t>Data validation shows that the ETL was successful</a:t>
            </a:r>
          </a:p>
          <a:p>
            <a:endParaRPr lang="en-US" dirty="0"/>
          </a:p>
        </p:txBody>
      </p:sp>
      <p:pic>
        <p:nvPicPr>
          <p:cNvPr id="5" name="Picture 4">
            <a:extLst>
              <a:ext uri="{FF2B5EF4-FFF2-40B4-BE49-F238E27FC236}">
                <a16:creationId xmlns:a16="http://schemas.microsoft.com/office/drawing/2014/main" id="{2C680F86-CCBB-400E-B6A5-5E92F5EBE8E6}"/>
              </a:ext>
            </a:extLst>
          </p:cNvPr>
          <p:cNvPicPr>
            <a:picLocks noChangeAspect="1"/>
          </p:cNvPicPr>
          <p:nvPr/>
        </p:nvPicPr>
        <p:blipFill>
          <a:blip r:embed="rId3"/>
          <a:stretch>
            <a:fillRect/>
          </a:stretch>
        </p:blipFill>
        <p:spPr>
          <a:xfrm>
            <a:off x="1591733" y="1395467"/>
            <a:ext cx="9262533" cy="5157733"/>
          </a:xfrm>
          <a:prstGeom prst="rect">
            <a:avLst/>
          </a:prstGeom>
        </p:spPr>
      </p:pic>
    </p:spTree>
    <p:extLst>
      <p:ext uri="{BB962C8B-B14F-4D97-AF65-F5344CB8AC3E}">
        <p14:creationId xmlns:p14="http://schemas.microsoft.com/office/powerpoint/2010/main" val="1093107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056AA-AE16-9734-43D6-4AEEEA0F5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4D885-EBD9-F621-E6FE-D4820A12267E}"/>
              </a:ext>
            </a:extLst>
          </p:cNvPr>
          <p:cNvSpPr>
            <a:spLocks noGrp="1"/>
          </p:cNvSpPr>
          <p:nvPr>
            <p:ph type="title"/>
          </p:nvPr>
        </p:nvSpPr>
        <p:spPr>
          <a:xfrm>
            <a:off x="838200" y="9525"/>
            <a:ext cx="10515600" cy="984885"/>
          </a:xfrm>
        </p:spPr>
        <p:txBody>
          <a:bodyPr/>
          <a:lstStyle/>
          <a:p>
            <a:r>
              <a:rPr lang="en-US" dirty="0"/>
              <a:t>Step 6: Perform data quality assessment</a:t>
            </a:r>
          </a:p>
        </p:txBody>
      </p:sp>
      <p:sp>
        <p:nvSpPr>
          <p:cNvPr id="10" name="TextBox 9">
            <a:extLst>
              <a:ext uri="{FF2B5EF4-FFF2-40B4-BE49-F238E27FC236}">
                <a16:creationId xmlns:a16="http://schemas.microsoft.com/office/drawing/2014/main" id="{F65ED663-B056-25C9-ACCB-CF5FDDAF15F4}"/>
              </a:ext>
            </a:extLst>
          </p:cNvPr>
          <p:cNvSpPr txBox="1"/>
          <p:nvPr/>
        </p:nvSpPr>
        <p:spPr>
          <a:xfrm>
            <a:off x="2082800" y="838201"/>
            <a:ext cx="5575300" cy="677108"/>
          </a:xfrm>
          <a:prstGeom prst="rect">
            <a:avLst/>
          </a:prstGeom>
          <a:noFill/>
        </p:spPr>
        <p:txBody>
          <a:bodyPr wrap="square" rtlCol="0">
            <a:spAutoFit/>
          </a:bodyPr>
          <a:lstStyle/>
          <a:p>
            <a:r>
              <a:rPr lang="en-US" sz="2000" dirty="0">
                <a:solidFill>
                  <a:srgbClr val="0070C0"/>
                </a:solidFill>
              </a:rPr>
              <a:t>Data validation shows that the ETL was successful</a:t>
            </a:r>
          </a:p>
          <a:p>
            <a:endParaRPr lang="en-US" dirty="0"/>
          </a:p>
        </p:txBody>
      </p:sp>
      <p:pic>
        <p:nvPicPr>
          <p:cNvPr id="4" name="Picture 3">
            <a:extLst>
              <a:ext uri="{FF2B5EF4-FFF2-40B4-BE49-F238E27FC236}">
                <a16:creationId xmlns:a16="http://schemas.microsoft.com/office/drawing/2014/main" id="{D5CCA7F4-4C88-B88C-A316-CE472374F8D5}"/>
              </a:ext>
            </a:extLst>
          </p:cNvPr>
          <p:cNvPicPr>
            <a:picLocks noChangeAspect="1"/>
          </p:cNvPicPr>
          <p:nvPr/>
        </p:nvPicPr>
        <p:blipFill>
          <a:blip r:embed="rId3"/>
          <a:stretch>
            <a:fillRect/>
          </a:stretch>
        </p:blipFill>
        <p:spPr>
          <a:xfrm>
            <a:off x="474133" y="1404654"/>
            <a:ext cx="11430000" cy="4792946"/>
          </a:xfrm>
          <a:prstGeom prst="rect">
            <a:avLst/>
          </a:prstGeom>
        </p:spPr>
      </p:pic>
    </p:spTree>
    <p:extLst>
      <p:ext uri="{BB962C8B-B14F-4D97-AF65-F5344CB8AC3E}">
        <p14:creationId xmlns:p14="http://schemas.microsoft.com/office/powerpoint/2010/main" val="405083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229320" y="103391"/>
            <a:ext cx="11772180" cy="856166"/>
          </a:xfrm>
        </p:spPr>
        <p:txBody>
          <a:bodyPr>
            <a:normAutofit/>
          </a:bodyPr>
          <a:lstStyle/>
          <a:p>
            <a:pPr algn="ctr"/>
            <a:r>
              <a:rPr lang="en-US" sz="4000"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2BB5647-88D3-B542-9295-E85E78070008}"/>
              </a:ext>
            </a:extLst>
          </p:cNvPr>
          <p:cNvSpPr txBox="1"/>
          <p:nvPr/>
        </p:nvSpPr>
        <p:spPr>
          <a:xfrm>
            <a:off x="414896" y="1085457"/>
            <a:ext cx="4144404" cy="1569660"/>
          </a:xfrm>
          <a:prstGeom prst="rect">
            <a:avLst/>
          </a:prstGeom>
          <a:noFill/>
        </p:spPr>
        <p:txBody>
          <a:bodyPr wrap="square" rtlCol="0">
            <a:spAutoFit/>
          </a:bodyPr>
          <a:lstStyle/>
          <a:p>
            <a:r>
              <a:rPr lang="en-US" sz="2400" b="1" dirty="0"/>
              <a:t>Source MIMIC –III Tables:</a:t>
            </a:r>
          </a:p>
          <a:p>
            <a:endParaRPr lang="en-US" sz="2400" b="1" dirty="0"/>
          </a:p>
          <a:p>
            <a:pPr marL="457200" indent="-457200">
              <a:buAutoNum type="arabicPeriod"/>
            </a:pPr>
            <a:r>
              <a:rPr lang="en-US" sz="2400" b="1" dirty="0">
                <a:solidFill>
                  <a:srgbClr val="002060"/>
                </a:solidFill>
              </a:rPr>
              <a:t>Patient </a:t>
            </a:r>
          </a:p>
          <a:p>
            <a:pPr marL="457200" indent="-457200">
              <a:buAutoNum type="arabicPeriod"/>
            </a:pPr>
            <a:r>
              <a:rPr lang="en-US" sz="2400" b="1" dirty="0" err="1">
                <a:solidFill>
                  <a:srgbClr val="002060"/>
                </a:solidFill>
              </a:rPr>
              <a:t>Diagnoses_ICD</a:t>
            </a:r>
            <a:endParaRPr lang="en-US" sz="2400" b="1" dirty="0">
              <a:solidFill>
                <a:srgbClr val="002060"/>
              </a:solidFill>
            </a:endParaRPr>
          </a:p>
        </p:txBody>
      </p:sp>
      <p:sp>
        <p:nvSpPr>
          <p:cNvPr id="4" name="TextBox 3">
            <a:extLst>
              <a:ext uri="{FF2B5EF4-FFF2-40B4-BE49-F238E27FC236}">
                <a16:creationId xmlns:a16="http://schemas.microsoft.com/office/drawing/2014/main" id="{71A72C4F-7EE4-356D-2B2C-74A56C9E60AF}"/>
              </a:ext>
            </a:extLst>
          </p:cNvPr>
          <p:cNvSpPr txBox="1"/>
          <p:nvPr/>
        </p:nvSpPr>
        <p:spPr>
          <a:xfrm>
            <a:off x="7632702" y="1085457"/>
            <a:ext cx="3119828" cy="1231106"/>
          </a:xfrm>
          <a:prstGeom prst="rect">
            <a:avLst/>
          </a:prstGeom>
          <a:noFill/>
        </p:spPr>
        <p:txBody>
          <a:bodyPr wrap="none" rtlCol="0">
            <a:spAutoFit/>
          </a:bodyPr>
          <a:lstStyle/>
          <a:p>
            <a:r>
              <a:rPr lang="en-US" sz="2000" b="1" dirty="0"/>
              <a:t>Target OMOP Table:</a:t>
            </a:r>
          </a:p>
          <a:p>
            <a:pPr algn="r"/>
            <a:endParaRPr lang="en-US" sz="1800" b="1" dirty="0"/>
          </a:p>
          <a:p>
            <a:r>
              <a:rPr lang="en-US" sz="1800" b="1" dirty="0">
                <a:solidFill>
                  <a:srgbClr val="0070C0"/>
                </a:solidFill>
              </a:rPr>
              <a:t>1. CONDITION_OCCURRENCE  </a:t>
            </a:r>
          </a:p>
          <a:p>
            <a:endParaRPr lang="en-US" dirty="0"/>
          </a:p>
        </p:txBody>
      </p:sp>
      <p:pic>
        <p:nvPicPr>
          <p:cNvPr id="6" name="Picture 5">
            <a:extLst>
              <a:ext uri="{FF2B5EF4-FFF2-40B4-BE49-F238E27FC236}">
                <a16:creationId xmlns:a16="http://schemas.microsoft.com/office/drawing/2014/main" id="{9E1C4019-9EA3-8360-0EC7-6C140F0F2478}"/>
              </a:ext>
            </a:extLst>
          </p:cNvPr>
          <p:cNvPicPr/>
          <p:nvPr/>
        </p:nvPicPr>
        <p:blipFill>
          <a:blip r:embed="rId3"/>
          <a:stretch/>
        </p:blipFill>
        <p:spPr>
          <a:xfrm>
            <a:off x="3138600" y="2781017"/>
            <a:ext cx="5914800" cy="3819240"/>
          </a:xfrm>
          <a:prstGeom prst="rect">
            <a:avLst/>
          </a:prstGeom>
          <a:ln>
            <a:noFill/>
          </a:ln>
        </p:spPr>
      </p:pic>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E2C385-CAEE-32A4-4212-E1463D614E7B}"/>
              </a:ext>
            </a:extLst>
          </p:cNvPr>
          <p:cNvSpPr>
            <a:spLocks noGrp="1"/>
          </p:cNvSpPr>
          <p:nvPr>
            <p:ph type="title"/>
          </p:nvPr>
        </p:nvSpPr>
        <p:spPr>
          <a:xfrm>
            <a:off x="229320" y="103391"/>
            <a:ext cx="11772180" cy="856166"/>
          </a:xfrm>
        </p:spPr>
        <p:txBody>
          <a:bodyPr>
            <a:normAutofit/>
          </a:bodyPr>
          <a:lstStyle/>
          <a:p>
            <a:pPr algn="ctr"/>
            <a:r>
              <a:rPr lang="en-US" sz="4000" dirty="0"/>
              <a:t>Step 1: Understand source/target data models</a:t>
            </a:r>
          </a:p>
        </p:txBody>
      </p:sp>
      <p:sp>
        <p:nvSpPr>
          <p:cNvPr id="4" name="TextShape 1">
            <a:extLst>
              <a:ext uri="{FF2B5EF4-FFF2-40B4-BE49-F238E27FC236}">
                <a16:creationId xmlns:a16="http://schemas.microsoft.com/office/drawing/2014/main" id="{94798B54-8F6F-BC67-82E7-A66A4A6F2003}"/>
              </a:ext>
            </a:extLst>
          </p:cNvPr>
          <p:cNvSpPr txBox="1"/>
          <p:nvPr/>
        </p:nvSpPr>
        <p:spPr>
          <a:xfrm>
            <a:off x="487390" y="829237"/>
            <a:ext cx="9071640" cy="946440"/>
          </a:xfrm>
          <a:prstGeom prst="rect">
            <a:avLst/>
          </a:prstGeom>
          <a:noFill/>
          <a:ln>
            <a:noFill/>
          </a:ln>
        </p:spPr>
        <p:txBody>
          <a:bodyPr lIns="0" tIns="0" rIns="0" bIns="0" anchor="ctr"/>
          <a:lstStyle/>
          <a:p>
            <a:pPr algn="ctr"/>
            <a:r>
              <a:rPr lang="en-US" sz="2000" b="0" strike="noStrike" spc="-1" dirty="0">
                <a:solidFill>
                  <a:srgbClr val="0070C0"/>
                </a:solidFill>
                <a:latin typeface="Arial"/>
              </a:rPr>
              <a:t>Fields selected from MIMIC </a:t>
            </a:r>
            <a:r>
              <a:rPr lang="en-US" sz="2000" b="0" strike="noStrike" spc="-1" dirty="0" err="1">
                <a:solidFill>
                  <a:srgbClr val="0070C0"/>
                </a:solidFill>
                <a:latin typeface="Arial"/>
              </a:rPr>
              <a:t>Diagnoses_ICD</a:t>
            </a:r>
            <a:r>
              <a:rPr lang="en-US" sz="2000" b="0" strike="noStrike" spc="-1" dirty="0">
                <a:solidFill>
                  <a:srgbClr val="0070C0"/>
                </a:solidFill>
                <a:latin typeface="Arial"/>
              </a:rPr>
              <a:t> Table</a:t>
            </a:r>
          </a:p>
        </p:txBody>
      </p:sp>
      <p:pic>
        <p:nvPicPr>
          <p:cNvPr id="5" name="Picture 4">
            <a:extLst>
              <a:ext uri="{FF2B5EF4-FFF2-40B4-BE49-F238E27FC236}">
                <a16:creationId xmlns:a16="http://schemas.microsoft.com/office/drawing/2014/main" id="{E756952B-D3F4-5A30-6ACC-D1AD9A5DE0C5}"/>
              </a:ext>
            </a:extLst>
          </p:cNvPr>
          <p:cNvPicPr/>
          <p:nvPr/>
        </p:nvPicPr>
        <p:blipFill>
          <a:blip r:embed="rId2"/>
          <a:stretch/>
        </p:blipFill>
        <p:spPr>
          <a:xfrm>
            <a:off x="650440" y="1640290"/>
            <a:ext cx="9368280" cy="3929400"/>
          </a:xfrm>
          <a:prstGeom prst="rect">
            <a:avLst/>
          </a:prstGeom>
          <a:ln>
            <a:noFill/>
          </a:ln>
        </p:spPr>
      </p:pic>
      <p:sp>
        <p:nvSpPr>
          <p:cNvPr id="6" name="Rectangle 5">
            <a:extLst>
              <a:ext uri="{FF2B5EF4-FFF2-40B4-BE49-F238E27FC236}">
                <a16:creationId xmlns:a16="http://schemas.microsoft.com/office/drawing/2014/main" id="{95BA90EA-93BD-9A18-82E4-D4354119A4FC}"/>
              </a:ext>
            </a:extLst>
          </p:cNvPr>
          <p:cNvSpPr/>
          <p:nvPr/>
        </p:nvSpPr>
        <p:spPr>
          <a:xfrm>
            <a:off x="5003800" y="3314700"/>
            <a:ext cx="1092200" cy="34290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19860D-F39F-EDE2-7239-455B7F717B11}"/>
              </a:ext>
            </a:extLst>
          </p:cNvPr>
          <p:cNvSpPr/>
          <p:nvPr/>
        </p:nvSpPr>
        <p:spPr>
          <a:xfrm>
            <a:off x="5003800" y="3657600"/>
            <a:ext cx="1092200" cy="34290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E32D7-F07B-0F81-B9C2-C71A252D4539}"/>
              </a:ext>
            </a:extLst>
          </p:cNvPr>
          <p:cNvSpPr/>
          <p:nvPr/>
        </p:nvSpPr>
        <p:spPr>
          <a:xfrm>
            <a:off x="5023210" y="4277095"/>
            <a:ext cx="1092200" cy="342900"/>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79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DA131-552D-E880-E583-A8178F63522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3BA1991-0295-8F0B-151C-A6462CEC9B73}"/>
              </a:ext>
            </a:extLst>
          </p:cNvPr>
          <p:cNvSpPr>
            <a:spLocks noGrp="1"/>
          </p:cNvSpPr>
          <p:nvPr>
            <p:ph type="title"/>
          </p:nvPr>
        </p:nvSpPr>
        <p:spPr>
          <a:xfrm>
            <a:off x="229320" y="103391"/>
            <a:ext cx="11772180" cy="856166"/>
          </a:xfrm>
        </p:spPr>
        <p:txBody>
          <a:bodyPr>
            <a:normAutofit/>
          </a:bodyPr>
          <a:lstStyle/>
          <a:p>
            <a:pPr algn="ctr"/>
            <a:r>
              <a:rPr lang="en-US" sz="4000" dirty="0"/>
              <a:t>Step 1: Understand source/target data models</a:t>
            </a:r>
          </a:p>
        </p:txBody>
      </p:sp>
      <p:sp>
        <p:nvSpPr>
          <p:cNvPr id="4" name="TextShape 1">
            <a:extLst>
              <a:ext uri="{FF2B5EF4-FFF2-40B4-BE49-F238E27FC236}">
                <a16:creationId xmlns:a16="http://schemas.microsoft.com/office/drawing/2014/main" id="{9EAD04B5-F3D3-EA60-0961-33FD8EF38AA8}"/>
              </a:ext>
            </a:extLst>
          </p:cNvPr>
          <p:cNvSpPr txBox="1"/>
          <p:nvPr/>
        </p:nvSpPr>
        <p:spPr>
          <a:xfrm>
            <a:off x="487390" y="700997"/>
            <a:ext cx="9071640" cy="946440"/>
          </a:xfrm>
          <a:prstGeom prst="rect">
            <a:avLst/>
          </a:prstGeom>
          <a:noFill/>
          <a:ln>
            <a:noFill/>
          </a:ln>
        </p:spPr>
        <p:txBody>
          <a:bodyPr lIns="0" tIns="0" rIns="0" bIns="0" anchor="ctr"/>
          <a:lstStyle/>
          <a:p>
            <a:pPr algn="ctr"/>
            <a:r>
              <a:rPr lang="en-US" sz="2000" b="0" strike="noStrike" spc="-1" dirty="0">
                <a:solidFill>
                  <a:srgbClr val="0070C0"/>
                </a:solidFill>
                <a:latin typeface="Arial"/>
              </a:rPr>
              <a:t>Fields selected from OMOP  </a:t>
            </a:r>
            <a:r>
              <a:rPr lang="en-US" sz="2000" b="0" strike="noStrike" spc="-1" dirty="0" err="1">
                <a:solidFill>
                  <a:srgbClr val="0070C0"/>
                </a:solidFill>
                <a:latin typeface="Arial"/>
              </a:rPr>
              <a:t>condition_occurrence</a:t>
            </a:r>
            <a:r>
              <a:rPr lang="en-US" sz="2000" b="0" strike="noStrike" spc="-1" dirty="0">
                <a:solidFill>
                  <a:srgbClr val="0070C0"/>
                </a:solidFill>
                <a:latin typeface="Arial"/>
              </a:rPr>
              <a:t> Table</a:t>
            </a:r>
          </a:p>
        </p:txBody>
      </p:sp>
      <p:pic>
        <p:nvPicPr>
          <p:cNvPr id="2" name="Picture 1">
            <a:extLst>
              <a:ext uri="{FF2B5EF4-FFF2-40B4-BE49-F238E27FC236}">
                <a16:creationId xmlns:a16="http://schemas.microsoft.com/office/drawing/2014/main" id="{352394D8-5ADC-F72D-9FA1-99AEEECC579F}"/>
              </a:ext>
            </a:extLst>
          </p:cNvPr>
          <p:cNvPicPr/>
          <p:nvPr/>
        </p:nvPicPr>
        <p:blipFill>
          <a:blip r:embed="rId3"/>
          <a:stretch/>
        </p:blipFill>
        <p:spPr>
          <a:xfrm>
            <a:off x="1092105" y="1410490"/>
            <a:ext cx="10046610" cy="3444023"/>
          </a:xfrm>
          <a:prstGeom prst="rect">
            <a:avLst/>
          </a:prstGeom>
          <a:ln>
            <a:noFill/>
          </a:ln>
        </p:spPr>
      </p:pic>
      <p:pic>
        <p:nvPicPr>
          <p:cNvPr id="10" name="Picture 9">
            <a:extLst>
              <a:ext uri="{FF2B5EF4-FFF2-40B4-BE49-F238E27FC236}">
                <a16:creationId xmlns:a16="http://schemas.microsoft.com/office/drawing/2014/main" id="{E34E77F7-9B7E-2193-725D-B7504EDF6199}"/>
              </a:ext>
            </a:extLst>
          </p:cNvPr>
          <p:cNvPicPr/>
          <p:nvPr/>
        </p:nvPicPr>
        <p:blipFill>
          <a:blip r:embed="rId4"/>
          <a:stretch/>
        </p:blipFill>
        <p:spPr>
          <a:xfrm>
            <a:off x="5148580" y="4953000"/>
            <a:ext cx="6078220" cy="1459080"/>
          </a:xfrm>
          <a:prstGeom prst="rect">
            <a:avLst/>
          </a:prstGeom>
          <a:ln>
            <a:noFill/>
          </a:ln>
        </p:spPr>
      </p:pic>
      <p:sp>
        <p:nvSpPr>
          <p:cNvPr id="11" name="Rectangle: Rounded Corners 10">
            <a:extLst>
              <a:ext uri="{FF2B5EF4-FFF2-40B4-BE49-F238E27FC236}">
                <a16:creationId xmlns:a16="http://schemas.microsoft.com/office/drawing/2014/main" id="{F8AC3987-357F-0687-9208-75418D261543}"/>
              </a:ext>
            </a:extLst>
          </p:cNvPr>
          <p:cNvSpPr/>
          <p:nvPr/>
        </p:nvSpPr>
        <p:spPr>
          <a:xfrm>
            <a:off x="5148580" y="3132502"/>
            <a:ext cx="1620520" cy="508000"/>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19069A2-4FBF-70D3-D5D3-19549C85035D}"/>
              </a:ext>
            </a:extLst>
          </p:cNvPr>
          <p:cNvSpPr/>
          <p:nvPr/>
        </p:nvSpPr>
        <p:spPr>
          <a:xfrm>
            <a:off x="5148580" y="4170270"/>
            <a:ext cx="1620520" cy="508000"/>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43CA2D3-3C58-F6DC-B78C-0816FAFBD6D2}"/>
              </a:ext>
            </a:extLst>
          </p:cNvPr>
          <p:cNvSpPr/>
          <p:nvPr/>
        </p:nvSpPr>
        <p:spPr>
          <a:xfrm>
            <a:off x="5023210" y="4953000"/>
            <a:ext cx="1620520" cy="508000"/>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0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1579517" y="1213068"/>
            <a:ext cx="8339183" cy="954107"/>
          </a:xfrm>
          <a:prstGeom prst="rect">
            <a:avLst/>
          </a:prstGeom>
          <a:noFill/>
        </p:spPr>
        <p:txBody>
          <a:bodyPr wrap="square" rtlCol="0">
            <a:spAutoFit/>
          </a:bodyPr>
          <a:lstStyle/>
          <a:p>
            <a:pPr algn="ctr"/>
            <a:r>
              <a:rPr lang="en-US" sz="2800" b="1" dirty="0">
                <a:solidFill>
                  <a:srgbClr val="FF0000"/>
                </a:solidFill>
              </a:rPr>
              <a:t>MIMIC table(s) that contain data for ETL into </a:t>
            </a:r>
          </a:p>
          <a:p>
            <a:pPr algn="ctr"/>
            <a:r>
              <a:rPr lang="en-US" sz="2800" b="1" dirty="0">
                <a:solidFill>
                  <a:srgbClr val="FF0000"/>
                </a:solidFill>
              </a:rPr>
              <a:t>OMOP CONDITION_OCCURRENCE</a:t>
            </a:r>
          </a:p>
        </p:txBody>
      </p:sp>
      <p:sp>
        <p:nvSpPr>
          <p:cNvPr id="8" name="Title 1">
            <a:extLst>
              <a:ext uri="{FF2B5EF4-FFF2-40B4-BE49-F238E27FC236}">
                <a16:creationId xmlns:a16="http://schemas.microsoft.com/office/drawing/2014/main" id="{C493C0B4-7E5B-2E88-66E8-319D2BF59AF8}"/>
              </a:ext>
            </a:extLst>
          </p:cNvPr>
          <p:cNvSpPr>
            <a:spLocks noGrp="1"/>
          </p:cNvSpPr>
          <p:nvPr>
            <p:ph type="title"/>
          </p:nvPr>
        </p:nvSpPr>
        <p:spPr>
          <a:xfrm>
            <a:off x="229320" y="103391"/>
            <a:ext cx="11772180" cy="856166"/>
          </a:xfrm>
        </p:spPr>
        <p:txBody>
          <a:bodyPr>
            <a:normAutofit/>
          </a:bodyPr>
          <a:lstStyle/>
          <a:p>
            <a:pPr algn="ctr"/>
            <a:r>
              <a:rPr lang="en-US" sz="4000" dirty="0"/>
              <a:t>Step 1: Understand source/target data models</a:t>
            </a:r>
          </a:p>
        </p:txBody>
      </p:sp>
      <p:pic>
        <p:nvPicPr>
          <p:cNvPr id="9" name="Picture 8">
            <a:extLst>
              <a:ext uri="{FF2B5EF4-FFF2-40B4-BE49-F238E27FC236}">
                <a16:creationId xmlns:a16="http://schemas.microsoft.com/office/drawing/2014/main" id="{767581CA-D985-A134-B924-29085C127CBB}"/>
              </a:ext>
            </a:extLst>
          </p:cNvPr>
          <p:cNvPicPr>
            <a:picLocks noChangeAspect="1"/>
          </p:cNvPicPr>
          <p:nvPr/>
        </p:nvPicPr>
        <p:blipFill rotWithShape="1">
          <a:blip r:embed="rId3"/>
          <a:srcRect r="17881"/>
          <a:stretch/>
        </p:blipFill>
        <p:spPr>
          <a:xfrm>
            <a:off x="5907768" y="2420686"/>
            <a:ext cx="4589232" cy="4024887"/>
          </a:xfrm>
          <a:prstGeom prst="rect">
            <a:avLst/>
          </a:prstGeom>
        </p:spPr>
      </p:pic>
      <p:pic>
        <p:nvPicPr>
          <p:cNvPr id="10" name="Picture 9">
            <a:extLst>
              <a:ext uri="{FF2B5EF4-FFF2-40B4-BE49-F238E27FC236}">
                <a16:creationId xmlns:a16="http://schemas.microsoft.com/office/drawing/2014/main" id="{4F4FB511-A9F3-EE26-E053-541D5C689FE5}"/>
              </a:ext>
            </a:extLst>
          </p:cNvPr>
          <p:cNvPicPr>
            <a:picLocks noChangeAspect="1"/>
          </p:cNvPicPr>
          <p:nvPr/>
        </p:nvPicPr>
        <p:blipFill>
          <a:blip r:embed="rId4"/>
          <a:stretch>
            <a:fillRect/>
          </a:stretch>
        </p:blipFill>
        <p:spPr>
          <a:xfrm>
            <a:off x="1157518" y="2420686"/>
            <a:ext cx="3592282" cy="4024887"/>
          </a:xfrm>
          <a:prstGeom prst="rect">
            <a:avLst/>
          </a:prstGeom>
        </p:spPr>
      </p:pic>
    </p:spTree>
    <p:extLst>
      <p:ext uri="{BB962C8B-B14F-4D97-AF65-F5344CB8AC3E}">
        <p14:creationId xmlns:p14="http://schemas.microsoft.com/office/powerpoint/2010/main" val="17258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698A2-F9C0-A604-B2D2-52DE7DBF4AC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A3CD82C-B814-F8D5-672E-C023CC1155D8}"/>
              </a:ext>
            </a:extLst>
          </p:cNvPr>
          <p:cNvSpPr>
            <a:spLocks noGrp="1"/>
          </p:cNvSpPr>
          <p:nvPr>
            <p:ph type="title"/>
          </p:nvPr>
        </p:nvSpPr>
        <p:spPr>
          <a:xfrm>
            <a:off x="229320" y="103391"/>
            <a:ext cx="11772180" cy="856166"/>
          </a:xfrm>
        </p:spPr>
        <p:txBody>
          <a:bodyPr>
            <a:normAutofit/>
          </a:bodyPr>
          <a:lstStyle/>
          <a:p>
            <a:pPr algn="ctr"/>
            <a:r>
              <a:rPr lang="en-US" sz="4000" dirty="0"/>
              <a:t>Step 1: Understand source/target data models</a:t>
            </a:r>
          </a:p>
        </p:txBody>
      </p:sp>
      <p:sp>
        <p:nvSpPr>
          <p:cNvPr id="4" name="TextShape 1">
            <a:extLst>
              <a:ext uri="{FF2B5EF4-FFF2-40B4-BE49-F238E27FC236}">
                <a16:creationId xmlns:a16="http://schemas.microsoft.com/office/drawing/2014/main" id="{7C2D79DE-3794-9A2B-D7AF-1A3104591BFB}"/>
              </a:ext>
            </a:extLst>
          </p:cNvPr>
          <p:cNvSpPr txBox="1"/>
          <p:nvPr/>
        </p:nvSpPr>
        <p:spPr>
          <a:xfrm>
            <a:off x="1300190" y="700997"/>
            <a:ext cx="9071640" cy="946440"/>
          </a:xfrm>
          <a:prstGeom prst="rect">
            <a:avLst/>
          </a:prstGeom>
          <a:noFill/>
          <a:ln>
            <a:noFill/>
          </a:ln>
        </p:spPr>
        <p:txBody>
          <a:bodyPr lIns="0" tIns="0" rIns="0" bIns="0" anchor="ctr"/>
          <a:lstStyle/>
          <a:p>
            <a:pPr algn="ctr"/>
            <a:r>
              <a:rPr lang="en-US" sz="2000" b="0" strike="noStrike" spc="-1" dirty="0">
                <a:solidFill>
                  <a:srgbClr val="0070C0"/>
                </a:solidFill>
                <a:latin typeface="Arial"/>
              </a:rPr>
              <a:t>   Mapped fields across databases tables</a:t>
            </a:r>
          </a:p>
        </p:txBody>
      </p:sp>
      <p:graphicFrame>
        <p:nvGraphicFramePr>
          <p:cNvPr id="5" name="Table 4">
            <a:extLst>
              <a:ext uri="{FF2B5EF4-FFF2-40B4-BE49-F238E27FC236}">
                <a16:creationId xmlns:a16="http://schemas.microsoft.com/office/drawing/2014/main" id="{CF53365D-C1FD-E56F-017D-C9FC47D989CA}"/>
              </a:ext>
            </a:extLst>
          </p:cNvPr>
          <p:cNvGraphicFramePr>
            <a:graphicFrameLocks noGrp="1"/>
          </p:cNvGraphicFramePr>
          <p:nvPr>
            <p:extLst>
              <p:ext uri="{D42A27DB-BD31-4B8C-83A1-F6EECF244321}">
                <p14:modId xmlns:p14="http://schemas.microsoft.com/office/powerpoint/2010/main" val="355171311"/>
              </p:ext>
            </p:extLst>
          </p:nvPr>
        </p:nvGraphicFramePr>
        <p:xfrm>
          <a:off x="2032000" y="1870033"/>
          <a:ext cx="8661400" cy="3117933"/>
        </p:xfrm>
        <a:graphic>
          <a:graphicData uri="http://schemas.openxmlformats.org/drawingml/2006/table">
            <a:tbl>
              <a:tblPr firstRow="1" bandRow="1">
                <a:tableStyleId>{5C22544A-7EE6-4342-B048-85BDC9FD1C3A}</a:tableStyleId>
              </a:tblPr>
              <a:tblGrid>
                <a:gridCol w="4330700">
                  <a:extLst>
                    <a:ext uri="{9D8B030D-6E8A-4147-A177-3AD203B41FA5}">
                      <a16:colId xmlns:a16="http://schemas.microsoft.com/office/drawing/2014/main" val="2798611035"/>
                    </a:ext>
                  </a:extLst>
                </a:gridCol>
                <a:gridCol w="4330700">
                  <a:extLst>
                    <a:ext uri="{9D8B030D-6E8A-4147-A177-3AD203B41FA5}">
                      <a16:colId xmlns:a16="http://schemas.microsoft.com/office/drawing/2014/main" val="3595240952"/>
                    </a:ext>
                  </a:extLst>
                </a:gridCol>
              </a:tblGrid>
              <a:tr h="274035">
                <a:tc>
                  <a:txBody>
                    <a:bodyPr/>
                    <a:lstStyle/>
                    <a:p>
                      <a:r>
                        <a:rPr lang="en-US" dirty="0"/>
                        <a:t>MIMIC-III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a:t>
                      </a:r>
                      <a:r>
                        <a:rPr lang="en-US" sz="1800" b="1" dirty="0" err="1">
                          <a:solidFill>
                            <a:schemeClr val="bg1"/>
                          </a:solidFill>
                        </a:rPr>
                        <a:t>Diagnoses_ICD</a:t>
                      </a:r>
                      <a:endParaRPr lang="en-US" sz="1800" b="1" dirty="0">
                        <a:solidFill>
                          <a:schemeClr val="bg1"/>
                        </a:solidFill>
                      </a:endParaRPr>
                    </a:p>
                    <a:p>
                      <a:endParaRPr lang="en-US" dirty="0"/>
                    </a:p>
                    <a:p>
                      <a:r>
                        <a:rPr lang="en-US" dirty="0"/>
                        <a:t> </a:t>
                      </a:r>
                    </a:p>
                  </a:txBody>
                  <a:tcPr/>
                </a:tc>
                <a:tc>
                  <a:txBody>
                    <a:bodyPr/>
                    <a:lstStyle/>
                    <a:p>
                      <a:r>
                        <a:rPr lang="en-US" dirty="0"/>
                        <a:t>OMOP</a:t>
                      </a:r>
                    </a:p>
                    <a:p>
                      <a:r>
                        <a:rPr lang="en-US" dirty="0"/>
                        <a:t>Table: </a:t>
                      </a:r>
                      <a:r>
                        <a:rPr lang="en-US" dirty="0" err="1"/>
                        <a:t>Condition_Occurrence</a:t>
                      </a:r>
                      <a:endParaRPr lang="en-US" dirty="0"/>
                    </a:p>
                  </a:txBody>
                  <a:tcPr/>
                </a:tc>
                <a:extLst>
                  <a:ext uri="{0D108BD9-81ED-4DB2-BD59-A6C34878D82A}">
                    <a16:rowId xmlns:a16="http://schemas.microsoft.com/office/drawing/2014/main" val="3747406650"/>
                  </a:ext>
                </a:extLst>
              </a:tr>
              <a:tr h="643071">
                <a:tc>
                  <a:txBody>
                    <a:bodyPr/>
                    <a:lstStyle/>
                    <a:p>
                      <a:r>
                        <a:rPr lang="en-US" sz="1800" b="1" dirty="0" err="1"/>
                        <a:t>subject_id</a:t>
                      </a:r>
                      <a:r>
                        <a:rPr lang="en-US" sz="1800" b="1" dirty="0"/>
                        <a:t>  </a:t>
                      </a:r>
                      <a:endParaRPr lang="en-US" dirty="0"/>
                    </a:p>
                  </a:txBody>
                  <a:tcPr/>
                </a:tc>
                <a:tc>
                  <a:txBody>
                    <a:bodyPr/>
                    <a:lstStyle/>
                    <a:p>
                      <a:r>
                        <a:rPr lang="en-US" sz="1800" b="1" dirty="0" err="1"/>
                        <a:t>person_id</a:t>
                      </a:r>
                      <a:endParaRPr lang="en-US" dirty="0"/>
                    </a:p>
                  </a:txBody>
                  <a:tcPr/>
                </a:tc>
                <a:extLst>
                  <a:ext uri="{0D108BD9-81ED-4DB2-BD59-A6C34878D82A}">
                    <a16:rowId xmlns:a16="http://schemas.microsoft.com/office/drawing/2014/main" val="1240766715"/>
                  </a:ext>
                </a:extLst>
              </a:tr>
              <a:tr h="643071">
                <a:tc>
                  <a:txBody>
                    <a:bodyPr/>
                    <a:lstStyle/>
                    <a:p>
                      <a:r>
                        <a:rPr lang="en-US" sz="1800" b="1" dirty="0" err="1"/>
                        <a:t>hadm_id</a:t>
                      </a:r>
                      <a:r>
                        <a:rPr lang="en-US" sz="1800" b="1" dirty="0"/>
                        <a:t> </a:t>
                      </a:r>
                      <a:endParaRPr lang="en-US" dirty="0"/>
                    </a:p>
                  </a:txBody>
                  <a:tcPr/>
                </a:tc>
                <a:tc>
                  <a:txBody>
                    <a:bodyPr/>
                    <a:lstStyle/>
                    <a:p>
                      <a:r>
                        <a:rPr lang="en-US" sz="1800" b="1" dirty="0" err="1"/>
                        <a:t>visit_occurrence_id</a:t>
                      </a:r>
                      <a:r>
                        <a:rPr lang="en-US" sz="1800" b="1" dirty="0"/>
                        <a:t> </a:t>
                      </a:r>
                      <a:endParaRPr lang="en-US" dirty="0"/>
                    </a:p>
                  </a:txBody>
                  <a:tcPr/>
                </a:tc>
                <a:extLst>
                  <a:ext uri="{0D108BD9-81ED-4DB2-BD59-A6C34878D82A}">
                    <a16:rowId xmlns:a16="http://schemas.microsoft.com/office/drawing/2014/main" val="3621362116"/>
                  </a:ext>
                </a:extLst>
              </a:tr>
              <a:tr h="643071">
                <a:tc>
                  <a:txBody>
                    <a:bodyPr/>
                    <a:lstStyle/>
                    <a:p>
                      <a:r>
                        <a:rPr lang="en-US" b="1" dirty="0"/>
                        <a:t>Icd9_code</a:t>
                      </a:r>
                    </a:p>
                  </a:txBody>
                  <a:tcPr/>
                </a:tc>
                <a:tc>
                  <a:txBody>
                    <a:bodyPr/>
                    <a:lstStyle/>
                    <a:p>
                      <a:r>
                        <a:rPr lang="en-US" b="1" dirty="0" err="1"/>
                        <a:t>Condition_source_value</a:t>
                      </a:r>
                      <a:endParaRPr lang="en-US" b="1" dirty="0"/>
                    </a:p>
                  </a:txBody>
                  <a:tcPr/>
                </a:tc>
                <a:extLst>
                  <a:ext uri="{0D108BD9-81ED-4DB2-BD59-A6C34878D82A}">
                    <a16:rowId xmlns:a16="http://schemas.microsoft.com/office/drawing/2014/main" val="4273752111"/>
                  </a:ext>
                </a:extLst>
              </a:tr>
            </a:tbl>
          </a:graphicData>
        </a:graphic>
      </p:graphicFrame>
    </p:spTree>
    <p:extLst>
      <p:ext uri="{BB962C8B-B14F-4D97-AF65-F5344CB8AC3E}">
        <p14:creationId xmlns:p14="http://schemas.microsoft.com/office/powerpoint/2010/main" val="94464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a:xfrm>
            <a:off x="838200" y="-58737"/>
            <a:ext cx="10515600" cy="769938"/>
          </a:xfrm>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a:xfrm>
            <a:off x="956733" y="723901"/>
            <a:ext cx="10515600" cy="511175"/>
          </a:xfrm>
        </p:spPr>
        <p:txBody>
          <a:bodyPr>
            <a:normAutofit lnSpcReduction="10000"/>
          </a:bodyPr>
          <a:lstStyle/>
          <a:p>
            <a:pPr marL="0" indent="0">
              <a:buNone/>
            </a:pPr>
            <a:r>
              <a:rPr lang="en-US" sz="16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sz="1400" dirty="0"/>
          </a:p>
        </p:txBody>
      </p:sp>
      <p:pic>
        <p:nvPicPr>
          <p:cNvPr id="2" name="Picture 1">
            <a:extLst>
              <a:ext uri="{FF2B5EF4-FFF2-40B4-BE49-F238E27FC236}">
                <a16:creationId xmlns:a16="http://schemas.microsoft.com/office/drawing/2014/main" id="{D8960EFE-5BE5-F838-6BD0-A2140772898E}"/>
              </a:ext>
            </a:extLst>
          </p:cNvPr>
          <p:cNvPicPr/>
          <p:nvPr/>
        </p:nvPicPr>
        <p:blipFill>
          <a:blip r:embed="rId3"/>
          <a:stretch/>
        </p:blipFill>
        <p:spPr>
          <a:xfrm>
            <a:off x="5063067" y="1473200"/>
            <a:ext cx="6671732" cy="5384800"/>
          </a:xfrm>
          <a:prstGeom prst="rect">
            <a:avLst/>
          </a:prstGeom>
          <a:ln>
            <a:noFill/>
          </a:ln>
        </p:spPr>
      </p:pic>
      <p:sp>
        <p:nvSpPr>
          <p:cNvPr id="4" name="TextBox 3">
            <a:extLst>
              <a:ext uri="{FF2B5EF4-FFF2-40B4-BE49-F238E27FC236}">
                <a16:creationId xmlns:a16="http://schemas.microsoft.com/office/drawing/2014/main" id="{E1A13EAE-41D9-4043-C7E6-38CBFD1CE86A}"/>
              </a:ext>
            </a:extLst>
          </p:cNvPr>
          <p:cNvSpPr txBox="1"/>
          <p:nvPr/>
        </p:nvSpPr>
        <p:spPr>
          <a:xfrm>
            <a:off x="177801" y="2497667"/>
            <a:ext cx="4699000" cy="1015663"/>
          </a:xfrm>
          <a:prstGeom prst="rect">
            <a:avLst/>
          </a:prstGeom>
          <a:noFill/>
        </p:spPr>
        <p:txBody>
          <a:bodyPr wrap="square" rtlCol="0">
            <a:spAutoFit/>
          </a:bodyPr>
          <a:lstStyle/>
          <a:p>
            <a:r>
              <a:rPr lang="en-US" sz="2000" dirty="0">
                <a:solidFill>
                  <a:srgbClr val="0070C0"/>
                </a:solidFill>
              </a:rPr>
              <a:t>One subject has 266 diagnosis events recorded, that is 15% of the total diagnosis records of this demo database.</a:t>
            </a:r>
          </a:p>
        </p:txBody>
      </p:sp>
      <p:sp>
        <p:nvSpPr>
          <p:cNvPr id="6" name="Rectangle 5">
            <a:extLst>
              <a:ext uri="{FF2B5EF4-FFF2-40B4-BE49-F238E27FC236}">
                <a16:creationId xmlns:a16="http://schemas.microsoft.com/office/drawing/2014/main" id="{559AB07E-6BFA-2D70-7CF9-4DFE95DB15A8}"/>
              </a:ext>
            </a:extLst>
          </p:cNvPr>
          <p:cNvSpPr/>
          <p:nvPr/>
        </p:nvSpPr>
        <p:spPr>
          <a:xfrm>
            <a:off x="8212667" y="2497667"/>
            <a:ext cx="3522132" cy="51117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53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04BAF-0C42-22E3-FB3C-D4AF126BC3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3B6224-5071-B37B-C479-049D98CC1C5F}"/>
              </a:ext>
            </a:extLst>
          </p:cNvPr>
          <p:cNvSpPr>
            <a:spLocks noGrp="1"/>
          </p:cNvSpPr>
          <p:nvPr>
            <p:ph type="title"/>
          </p:nvPr>
        </p:nvSpPr>
        <p:spPr>
          <a:xfrm>
            <a:off x="838200" y="-58737"/>
            <a:ext cx="10515600" cy="769938"/>
          </a:xfrm>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92265F98-8F45-B208-BF0A-09894DD77B7F}"/>
              </a:ext>
            </a:extLst>
          </p:cNvPr>
          <p:cNvSpPr>
            <a:spLocks noGrp="1"/>
          </p:cNvSpPr>
          <p:nvPr>
            <p:ph idx="1"/>
          </p:nvPr>
        </p:nvSpPr>
        <p:spPr>
          <a:xfrm>
            <a:off x="956733" y="723901"/>
            <a:ext cx="10515600" cy="511175"/>
          </a:xfrm>
        </p:spPr>
        <p:txBody>
          <a:bodyPr>
            <a:normAutofit lnSpcReduction="10000"/>
          </a:bodyPr>
          <a:lstStyle/>
          <a:p>
            <a:pPr marL="0" indent="0">
              <a:buNone/>
            </a:pPr>
            <a:r>
              <a:rPr lang="en-US" sz="16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sz="1400" dirty="0"/>
          </a:p>
        </p:txBody>
      </p:sp>
      <p:sp>
        <p:nvSpPr>
          <p:cNvPr id="4" name="TextBox 3">
            <a:extLst>
              <a:ext uri="{FF2B5EF4-FFF2-40B4-BE49-F238E27FC236}">
                <a16:creationId xmlns:a16="http://schemas.microsoft.com/office/drawing/2014/main" id="{C9DBBA6C-BF83-FBFC-3539-11A46ADEEDC8}"/>
              </a:ext>
            </a:extLst>
          </p:cNvPr>
          <p:cNvSpPr txBox="1"/>
          <p:nvPr/>
        </p:nvSpPr>
        <p:spPr>
          <a:xfrm>
            <a:off x="2197100" y="1307043"/>
            <a:ext cx="7150100" cy="523220"/>
          </a:xfrm>
          <a:prstGeom prst="rect">
            <a:avLst/>
          </a:prstGeom>
          <a:noFill/>
        </p:spPr>
        <p:txBody>
          <a:bodyPr wrap="square" rtlCol="0">
            <a:spAutoFit/>
          </a:bodyPr>
          <a:lstStyle/>
          <a:p>
            <a:r>
              <a:rPr lang="en-US" sz="2800" dirty="0">
                <a:solidFill>
                  <a:srgbClr val="0070C0"/>
                </a:solidFill>
              </a:rPr>
              <a:t>Commonly coded diagnosis code is ‘4019’</a:t>
            </a:r>
          </a:p>
        </p:txBody>
      </p:sp>
      <p:pic>
        <p:nvPicPr>
          <p:cNvPr id="7" name="Picture 6">
            <a:extLst>
              <a:ext uri="{FF2B5EF4-FFF2-40B4-BE49-F238E27FC236}">
                <a16:creationId xmlns:a16="http://schemas.microsoft.com/office/drawing/2014/main" id="{7D8ED9C5-2914-BE98-1FC6-9D8B2C5B2CBE}"/>
              </a:ext>
            </a:extLst>
          </p:cNvPr>
          <p:cNvPicPr/>
          <p:nvPr/>
        </p:nvPicPr>
        <p:blipFill>
          <a:blip r:embed="rId3"/>
          <a:stretch/>
        </p:blipFill>
        <p:spPr>
          <a:xfrm>
            <a:off x="1851240" y="1307043"/>
            <a:ext cx="8489520" cy="5232600"/>
          </a:xfrm>
          <a:prstGeom prst="rect">
            <a:avLst/>
          </a:prstGeom>
          <a:ln>
            <a:noFill/>
          </a:ln>
        </p:spPr>
      </p:pic>
      <p:sp>
        <p:nvSpPr>
          <p:cNvPr id="8" name="Rectangle 7">
            <a:extLst>
              <a:ext uri="{FF2B5EF4-FFF2-40B4-BE49-F238E27FC236}">
                <a16:creationId xmlns:a16="http://schemas.microsoft.com/office/drawing/2014/main" id="{8950DDB2-B39D-8EA6-4201-2C7BA1CCCEC6}"/>
              </a:ext>
            </a:extLst>
          </p:cNvPr>
          <p:cNvSpPr/>
          <p:nvPr/>
        </p:nvSpPr>
        <p:spPr>
          <a:xfrm>
            <a:off x="5880100" y="2882900"/>
            <a:ext cx="4267200" cy="419100"/>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38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1419</TotalTime>
  <Words>1608</Words>
  <Application>Microsoft Office PowerPoint</Application>
  <PresentationFormat>Widescreen</PresentationFormat>
  <Paragraphs>205</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Narrow</vt:lpstr>
      <vt:lpstr>Arial</vt:lpstr>
      <vt:lpstr>Calibri</vt:lpstr>
      <vt:lpstr>Calibri Light</vt:lpstr>
      <vt:lpstr>Office Theme</vt:lpstr>
      <vt:lpstr>Clinical Data Science Course 2 Module 5 Programming Assignment  Assignment is to ETL MIMIC data into the OMOP CONDITION_OCCURRENCE table</vt:lpstr>
      <vt:lpstr>ETL Steps</vt:lpstr>
      <vt:lpstr>Step 1: Understand source/target data models</vt:lpstr>
      <vt:lpstr>Step 1: Understand source/target data models</vt:lpstr>
      <vt:lpstr>Step 1: Understand source/target data models</vt:lpstr>
      <vt:lpstr>Step 1: Understand source/target data models</vt:lpstr>
      <vt:lpstr>Step 1: Understand source/target data models</vt:lpstr>
      <vt:lpstr>Step 2: Profile source table or tables</vt:lpstr>
      <vt:lpstr>Step 2: Profile source table or tables</vt:lpstr>
      <vt:lpstr>Step 2: Profile source table or tables</vt:lpstr>
      <vt:lpstr>Step 2: Profile source table or tables</vt:lpstr>
      <vt:lpstr>Step 3: Create ETL mappings</vt:lpstr>
      <vt:lpstr>Step 4: Write transformation code</vt:lpstr>
      <vt:lpstr>Step 5: Execute transformation code</vt:lpstr>
      <vt:lpstr>Step 6: Perform data quality assessment</vt:lpstr>
      <vt:lpstr>Step 6: Perform data quality assessment</vt:lpstr>
      <vt:lpstr>Step 6: Perform data quality assessment</vt:lpstr>
      <vt:lpstr>Step 6: Perform 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Palchamy Elango</cp:lastModifiedBy>
  <cp:revision>66</cp:revision>
  <dcterms:created xsi:type="dcterms:W3CDTF">2018-12-14T03:25:30Z</dcterms:created>
  <dcterms:modified xsi:type="dcterms:W3CDTF">2024-10-20T18:15:43Z</dcterms:modified>
</cp:coreProperties>
</file>