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99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7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74" r:id="rId6"/>
    <p:sldLayoutId id="2147483770" r:id="rId7"/>
    <p:sldLayoutId id="2147483771" r:id="rId8"/>
    <p:sldLayoutId id="2147483772" r:id="rId9"/>
    <p:sldLayoutId id="2147483773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utheastern Grocers Expands Fresco y Más into Southwest Florida | Business  Wire">
            <a:extLst>
              <a:ext uri="{FF2B5EF4-FFF2-40B4-BE49-F238E27FC236}">
                <a16:creationId xmlns:a16="http://schemas.microsoft.com/office/drawing/2014/main" id="{5072184C-6E8E-4DE3-9327-48922E90C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r="7875" b="-1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389CD-29AF-45DE-942D-55D4B3CFC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400"/>
              <a:t>FRESCO RETAIL- PROJECT</a:t>
            </a:r>
            <a:br>
              <a:rPr lang="en-IN" sz="4400"/>
            </a:br>
            <a:br>
              <a:rPr lang="en-IN" sz="4400"/>
            </a:br>
            <a:endParaRPr lang="en-IN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93BEE-83CB-46A3-8B98-A76B06480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IN" sz="2000"/>
              <a:t>Submitted by- Rahul Sisodia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0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46E1E-87CE-4F0C-8503-F2A7233A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IN" sz="360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01B0-ED2B-4EE3-9645-28A962C6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/>
              <a:t>The data analyses Fresco Retail’s customers’ transaction data to predict return decision using various data points like customer background, payment modes, store types, product nature, etc. </a:t>
            </a:r>
          </a:p>
          <a:p>
            <a:r>
              <a:rPr lang="en-US" sz="1800"/>
              <a:t>The objective is to study the influence of different transaction data points and their impact on a customer’s final decision to return the product(s) bought in a transaction.</a:t>
            </a:r>
            <a:endParaRPr lang="en-IN" sz="1800"/>
          </a:p>
        </p:txBody>
      </p:sp>
      <p:pic>
        <p:nvPicPr>
          <p:cNvPr id="2050" name="Picture 2" descr="Objectives - About">
            <a:extLst>
              <a:ext uri="{FF2B5EF4-FFF2-40B4-BE49-F238E27FC236}">
                <a16:creationId xmlns:a16="http://schemas.microsoft.com/office/drawing/2014/main" id="{0DB0E5EC-CDC7-42C3-953C-F918B2CBC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8" r="4760" b="-1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16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15B2D-2B9E-40B9-BEF8-7C8F7334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54001"/>
            <a:ext cx="4443154" cy="1259839"/>
          </a:xfrm>
        </p:spPr>
        <p:txBody>
          <a:bodyPr anchor="b">
            <a:normAutofit/>
          </a:bodyPr>
          <a:lstStyle/>
          <a:p>
            <a:r>
              <a:rPr lang="en-IN" sz="2600" dirty="0"/>
              <a:t>About data Set &amp; Approach</a:t>
            </a:r>
            <a:br>
              <a:rPr lang="en-IN" sz="2600" dirty="0"/>
            </a:br>
            <a:endParaRPr lang="en-IN" sz="26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B28D-FA09-40BD-8565-B0646C66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849120"/>
            <a:ext cx="522732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400" dirty="0">
                <a:latin typeface="+mj-lt"/>
              </a:rPr>
              <a:t>We have 20 independent variables and one dependent variables which is "Return”</a:t>
            </a:r>
          </a:p>
          <a:p>
            <a:pPr>
              <a:lnSpc>
                <a:spcPct val="100000"/>
              </a:lnSpc>
            </a:pPr>
            <a:r>
              <a:rPr lang="en-IN" sz="1400" dirty="0">
                <a:latin typeface="+mj-lt"/>
              </a:rPr>
              <a:t>The dataset has 19597 records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200" b="1" dirty="0">
                <a:latin typeface="+mj-lt"/>
              </a:rPr>
              <a:t>Approach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+mj-lt"/>
              </a:rPr>
              <a:t>Clean the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+mj-lt"/>
              </a:rPr>
              <a:t>Conduct EDA (Exploratory Data Analysis) on the cleaned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+mj-lt"/>
              </a:rPr>
              <a:t>Uni-variate and Bi-variate Analysis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+mj-lt"/>
              </a:rPr>
              <a:t>Feature Engineering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+mj-lt"/>
              </a:rPr>
              <a:t>Identify the most important variables (or data parameters) that affect the final decision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+mj-lt"/>
              </a:rPr>
              <a:t>Develop and Validate Samples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+mj-lt"/>
              </a:rPr>
              <a:t>Model Building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+mj-lt"/>
              </a:rPr>
              <a:t>Improving model accuracy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+mj-lt"/>
              </a:rPr>
              <a:t>Model Comparison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+mj-lt"/>
              </a:rPr>
              <a:t>Prediction</a:t>
            </a:r>
            <a:endParaRPr lang="en-IN" sz="12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800" dirty="0"/>
          </a:p>
        </p:txBody>
      </p:sp>
      <p:pic>
        <p:nvPicPr>
          <p:cNvPr id="3077" name="Picture 5" descr="Data Science Life Cycle. Hello!! | by Pooja Umathe | Medium">
            <a:extLst>
              <a:ext uri="{FF2B5EF4-FFF2-40B4-BE49-F238E27FC236}">
                <a16:creationId xmlns:a16="http://schemas.microsoft.com/office/drawing/2014/main" id="{4245BFA5-72E4-449E-8223-5ABD3DF3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688295"/>
            <a:ext cx="6440424" cy="542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99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2373-2B42-491B-BA35-3646EDAC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97845"/>
            <a:ext cx="4097835" cy="806919"/>
          </a:xfrm>
        </p:spPr>
        <p:txBody>
          <a:bodyPr>
            <a:normAutofit fontScale="90000"/>
          </a:bodyPr>
          <a:lstStyle/>
          <a:p>
            <a:r>
              <a:rPr lang="en-IN" dirty="0"/>
              <a:t>Univariate Analysis</a:t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A60064-4EA8-48F8-9CA9-B0E0F5F177B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06" y="1068195"/>
            <a:ext cx="4097835" cy="267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2A686A-66D8-46DC-8F1F-C0D9A3E97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774" y="3429000"/>
            <a:ext cx="2600326" cy="3286125"/>
          </a:xfrm>
        </p:spPr>
        <p:txBody>
          <a:bodyPr>
            <a:normAutofit/>
          </a:bodyPr>
          <a:lstStyle/>
          <a:p>
            <a:r>
              <a:rPr lang="en-IN" sz="1000" dirty="0"/>
              <a:t>As we seen in first graph the retuned product are very less </a:t>
            </a:r>
          </a:p>
          <a:p>
            <a:r>
              <a:rPr lang="en-IN" sz="1000" dirty="0"/>
              <a:t>In Graph 2, The payment mode was done by Mobile followed by debit and credit card</a:t>
            </a:r>
          </a:p>
          <a:p>
            <a:r>
              <a:rPr lang="en-IN" sz="1000" dirty="0"/>
              <a:t>In graph 3, The most of the product was bought through e-shop which is online mode</a:t>
            </a:r>
          </a:p>
          <a:p>
            <a:r>
              <a:rPr lang="en-IN" sz="1000" dirty="0"/>
              <a:t>In graph4, it seems likes most of the customers were satisfied with products</a:t>
            </a:r>
          </a:p>
          <a:p>
            <a:r>
              <a:rPr lang="en-IN" sz="1000" dirty="0"/>
              <a:t>In graph 5, The maximum sells of footwear products followed by clothing  </a:t>
            </a:r>
          </a:p>
          <a:p>
            <a:endParaRPr lang="en-IN" sz="1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8E0B21D-8B06-45E7-BC50-2DE6CF83A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08" y="1068194"/>
            <a:ext cx="3811198" cy="253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7CD4BBE-279E-4A28-8260-FA7EC965B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173" y="1068194"/>
            <a:ext cx="3526203" cy="234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4D0AAC8-09F2-4310-8627-F2B4E448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6" y="3948473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A90D91E1-36E7-4ABB-8FD4-920A3C8B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53" y="3967467"/>
            <a:ext cx="5408122" cy="22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44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FC50-6186-45F0-A259-38B2D84B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Bivariate Analysis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5F50FF-22B3-4ABC-803A-84666048E1B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4172" y="2550811"/>
            <a:ext cx="3364761" cy="223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70BD8-06F8-4A20-8739-EAE349AD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2480" y="548640"/>
            <a:ext cx="3245520" cy="3853414"/>
          </a:xfrm>
        </p:spPr>
        <p:txBody>
          <a:bodyPr>
            <a:normAutofit/>
          </a:bodyPr>
          <a:lstStyle/>
          <a:p>
            <a:r>
              <a:rPr lang="en-IN" sz="1400" dirty="0"/>
              <a:t> Most of 1 Review product was retuned  by customers which is more obvious </a:t>
            </a:r>
          </a:p>
          <a:p>
            <a:r>
              <a:rPr lang="en-IN" sz="1400" dirty="0"/>
              <a:t>In months of January, May, October and November most of the product was retuned </a:t>
            </a:r>
          </a:p>
          <a:p>
            <a:r>
              <a:rPr lang="en-IN" sz="1400" dirty="0"/>
              <a:t>By looking at scatter graph we conclude that the amount was directly proportional to Tax </a:t>
            </a:r>
          </a:p>
          <a:p>
            <a:r>
              <a:rPr lang="en-IN" sz="1400" dirty="0"/>
              <a:t>The average return ed product rate was between 800 to 900</a:t>
            </a:r>
          </a:p>
          <a:p>
            <a:endParaRPr lang="en-IN" sz="10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E413D16-8D4D-4FE8-A08A-8A921EC76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23" y="1447481"/>
            <a:ext cx="5092744" cy="509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F8FAB27-06EE-439B-A362-A96CE80D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2267" y="548640"/>
            <a:ext cx="3090395" cy="20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F0DEC67-C864-42CE-8B1F-B8144546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2267" y="4782627"/>
            <a:ext cx="5976198" cy="206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7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C2B3B3-6E02-4829-B508-AA6C2436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699759"/>
            <a:ext cx="3538728" cy="275481"/>
          </a:xfrm>
        </p:spPr>
        <p:txBody>
          <a:bodyPr>
            <a:normAutofit fontScale="90000"/>
          </a:bodyPr>
          <a:lstStyle/>
          <a:p>
            <a:r>
              <a:rPr lang="en-IN" sz="3000" dirty="0"/>
              <a:t>Features selections</a:t>
            </a:r>
            <a:br>
              <a:rPr lang="en-IN" sz="3000" dirty="0"/>
            </a:br>
            <a:br>
              <a:rPr lang="en-IN" sz="3000" dirty="0"/>
            </a:br>
            <a:endParaRPr lang="en-IN" sz="3000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0F3343B9-D2BC-42CB-8912-CCDA6857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279814"/>
            <a:ext cx="6120305" cy="373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DD14502-E6FB-4BF6-836B-40B67EE14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71011"/>
            <a:ext cx="5968050" cy="355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4" name="Content Placeholder 6153">
            <a:extLst>
              <a:ext uri="{FF2B5EF4-FFF2-40B4-BE49-F238E27FC236}">
                <a16:creationId xmlns:a16="http://schemas.microsoft.com/office/drawing/2014/main" id="{A80C57E4-5DD0-4CC0-A7F2-66A47F92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104397"/>
            <a:ext cx="6007608" cy="2001764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Left graph is about Top 20 important features</a:t>
            </a:r>
          </a:p>
          <a:p>
            <a:r>
              <a:rPr lang="en-US" sz="1800" dirty="0"/>
              <a:t>As we see in right correlation graph, the independent features Tax and amount are highly correlated to each other , so we will remove one of them to avoid multicollinearity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636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6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76" name="Freeform: Shape 78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77" name="Freeform: Shape 81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6B708-0D22-4FAD-A3B5-29675387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Model Building</a:t>
            </a:r>
            <a:br>
              <a:rPr lang="en-US" sz="3400"/>
            </a:br>
            <a:r>
              <a:rPr lang="en-US" sz="3400"/>
              <a:t>Logistic Regression </a:t>
            </a:r>
          </a:p>
        </p:txBody>
      </p:sp>
      <p:sp>
        <p:nvSpPr>
          <p:cNvPr id="7178" name="Rectangle 83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9" name="Rectangle 8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815A2-7842-4C84-91D2-0DADCB900AAB}"/>
              </a:ext>
            </a:extLst>
          </p:cNvPr>
          <p:cNvSpPr txBox="1"/>
          <p:nvPr/>
        </p:nvSpPr>
        <p:spPr>
          <a:xfrm>
            <a:off x="438912" y="2512611"/>
            <a:ext cx="4832803" cy="212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Technique of Maximum Likelihood Estimation The Maximum Likelihood Estimation (MLE) technique is used to estimate parameters in logistic regression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 smote with oversampling to balanced the dataset </a:t>
            </a:r>
          </a:p>
        </p:txBody>
      </p:sp>
      <p:pic>
        <p:nvPicPr>
          <p:cNvPr id="8" name="Picture 4" descr="Bank Data: SMOTE. This will be a short post before we… | by Zaki Jefferson  | Analytics Vidhya | Medium">
            <a:extLst>
              <a:ext uri="{FF2B5EF4-FFF2-40B4-BE49-F238E27FC236}">
                <a16:creationId xmlns:a16="http://schemas.microsoft.com/office/drawing/2014/main" id="{95FB988B-4280-4E61-BFDD-D6D870CA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745788"/>
            <a:ext cx="5663184" cy="228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upervised learning used in this course — Data Quality Explored">
            <a:extLst>
              <a:ext uri="{FF2B5EF4-FFF2-40B4-BE49-F238E27FC236}">
                <a16:creationId xmlns:a16="http://schemas.microsoft.com/office/drawing/2014/main" id="{E289AD4A-1564-4012-8640-C249522304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0160" y="3447289"/>
            <a:ext cx="7465568" cy="311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4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EE4D0-2E13-4861-8311-CF79D012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IN" sz="3200"/>
              <a:t>Model predictions</a:t>
            </a:r>
            <a:br>
              <a:rPr lang="en-IN" sz="3200"/>
            </a:br>
            <a:endParaRPr lang="en-IN" sz="32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98" name="Content Placeholder 8197">
            <a:extLst>
              <a:ext uri="{FF2B5EF4-FFF2-40B4-BE49-F238E27FC236}">
                <a16:creationId xmlns:a16="http://schemas.microsoft.com/office/drawing/2014/main" id="{739F6767-68DD-4A99-9E5C-18B76A21E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Accuracy of the model is 94 %</a:t>
            </a:r>
          </a:p>
          <a:p>
            <a:endParaRPr lang="en-US" sz="18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07999A-9021-4212-B2A2-F2B716AC6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7" t="47408" r="55417" b="23704"/>
          <a:stretch/>
        </p:blipFill>
        <p:spPr>
          <a:xfrm>
            <a:off x="557783" y="2929655"/>
            <a:ext cx="5481509" cy="3083348"/>
          </a:xfrm>
          <a:prstGeom prst="rect">
            <a:avLst/>
          </a:prstGeom>
        </p:spPr>
      </p:pic>
      <p:pic>
        <p:nvPicPr>
          <p:cNvPr id="8194" name="Picture 2" descr="Understanding Confusion matrix and applying it on KNN-Classifier on Iris  Data set. | by Vishwanath Beena | Artificial Intelligence in Plain English">
            <a:extLst>
              <a:ext uri="{FF2B5EF4-FFF2-40B4-BE49-F238E27FC236}">
                <a16:creationId xmlns:a16="http://schemas.microsoft.com/office/drawing/2014/main" id="{D8779879-BD4A-48E5-B80E-9B00990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290771"/>
            <a:ext cx="5523082" cy="23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9E421-23BF-47B1-BA75-506F10A2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419ED200-B348-4FBF-B1FF-488446B6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682" y="625683"/>
            <a:ext cx="5454246" cy="54542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95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375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FRESCO RETAIL- PROJECT  </vt:lpstr>
      <vt:lpstr>Aim of the project</vt:lpstr>
      <vt:lpstr>About data Set &amp; Approach </vt:lpstr>
      <vt:lpstr>Univariate Analysis </vt:lpstr>
      <vt:lpstr>Bivariate Analysis </vt:lpstr>
      <vt:lpstr>Features selections  </vt:lpstr>
      <vt:lpstr>Model Building Logistic Regression </vt:lpstr>
      <vt:lpstr>Model predictions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FRESCO RETAIL- PROJECT  </dc:title>
  <dc:creator>Rohit Kumar</dc:creator>
  <cp:lastModifiedBy>Rohit Kumar</cp:lastModifiedBy>
  <cp:revision>2</cp:revision>
  <dcterms:created xsi:type="dcterms:W3CDTF">2021-10-05T15:49:36Z</dcterms:created>
  <dcterms:modified xsi:type="dcterms:W3CDTF">2021-10-05T17:35:03Z</dcterms:modified>
</cp:coreProperties>
</file>