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16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12">
            <a:extLst>
              <a:ext uri="{FF2B5EF4-FFF2-40B4-BE49-F238E27FC236}">
                <a16:creationId xmlns:a16="http://schemas.microsoft.com/office/drawing/2014/main" id="{FDF90B2A-6B8D-2244-8DC9-BDE251A33C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5356" y="8388615"/>
            <a:ext cx="1981388" cy="652774"/>
          </a:xfrm>
          <a:prstGeom prst="rect">
            <a:avLst/>
          </a:prstGeom>
        </p:spPr>
      </p:pic>
      <p:sp>
        <p:nvSpPr>
          <p:cNvPr id="11" name="Fußzeilenplatzhalter 10"/>
          <p:cNvSpPr>
            <a:spLocks noGrp="1"/>
          </p:cNvSpPr>
          <p:nvPr>
            <p:ph type="ftr" sz="quarter" idx="2"/>
          </p:nvPr>
        </p:nvSpPr>
        <p:spPr>
          <a:xfrm>
            <a:off x="323682" y="8575889"/>
            <a:ext cx="2971800" cy="2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93021"/>
      </p:ext>
    </p:extLst>
  </p:cSld>
  <p:clrMap bg1="lt1" tx1="dk1" bg2="lt2" tx2="dk2" accent1="accent1" accent2="accent2" accent3="accent3" accent4="accent4" accent5="accent5" accent6="accent6" hlink="hlink" folHlink="folHlink"/>
  <p:extLst mod="1">
    <p:ext uri="{56416CCD-93CA-4268-BC5B-53C4BB910035}">
      <p15:sldGuideLst xmlns:p15="http://schemas.microsoft.com/office/powerpoint/2012/main">
        <p15:guide id="1" pos="7265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01FE0-5E4A-4E7D-A243-7645F1B6A6BB}" type="datetimeFigureOut">
              <a:rPr lang="en-US" smtClean="0"/>
              <a:t>7/11/2019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err="1"/>
              <a:t>Formatvorlagen</a:t>
            </a:r>
            <a:r>
              <a:rPr lang="en-US" dirty="0"/>
              <a:t> des </a:t>
            </a:r>
            <a:r>
              <a:rPr lang="en-US" dirty="0" err="1"/>
              <a:t>Textmasters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9AB2E-FDE1-4BC6-85B4-B5D76715CF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3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1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82664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42pt, bold</a:t>
            </a:r>
            <a:br>
              <a:rPr lang="en-US" dirty="0"/>
            </a:br>
            <a:r>
              <a:rPr lang="en-US" dirty="0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3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Presentation subtitle, 20pt, max. 1 line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3950237"/>
            <a:ext cx="7543820" cy="1861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C081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DATE, 12PT, BLACK, CAPITAL LETTERS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93C1CD-5B2D-4E96-AD92-7CC1B6561A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6309" y="5926059"/>
            <a:ext cx="2622429" cy="8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8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_text_boxes_and_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Title, 34pt, bold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7" hasCustomPrompt="1"/>
          </p:nvPr>
        </p:nvSpPr>
        <p:spPr>
          <a:xfrm>
            <a:off x="982662" y="2549524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Bildplatzhalter 11"/>
          <p:cNvSpPr>
            <a:spLocks noGrp="1"/>
          </p:cNvSpPr>
          <p:nvPr>
            <p:ph type="pic" sz="quarter" idx="18" hasCustomPrompt="1"/>
          </p:nvPr>
        </p:nvSpPr>
        <p:spPr>
          <a:xfrm>
            <a:off x="4719462" y="2549524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Bildplatzhalter 11"/>
          <p:cNvSpPr>
            <a:spLocks noGrp="1"/>
          </p:cNvSpPr>
          <p:nvPr>
            <p:ph type="pic" sz="quarter" idx="19" hasCustomPrompt="1"/>
          </p:nvPr>
        </p:nvSpPr>
        <p:spPr>
          <a:xfrm>
            <a:off x="8462612" y="2549524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Sakon Test Automation Proposal  |  © Expleo  |  Confidential  |  Version 1.0  </a:t>
            </a:r>
            <a:endParaRPr lang="en-US" dirty="0"/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24314A69-5AB4-4634-9F90-13D8B3A0BE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2" y="5013957"/>
            <a:ext cx="3448800" cy="11376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Flowing Text level, Verdana, 11 </a:t>
            </a:r>
            <a:r>
              <a:rPr lang="en-GB" noProof="0" dirty="0" err="1"/>
              <a:t>pt</a:t>
            </a:r>
            <a:endParaRPr lang="en-GB" noProof="0" dirty="0"/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3A925377-5D13-4DEC-99D1-1EAA25E321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19462" y="5013325"/>
            <a:ext cx="3448226" cy="1138238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Flowing Text level, Verdana, 11 </a:t>
            </a:r>
            <a:r>
              <a:rPr lang="en-GB" noProof="0" dirty="0" err="1"/>
              <a:t>pt</a:t>
            </a:r>
            <a:endParaRPr lang="en-GB" noProof="0" dirty="0"/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B2C22B51-9BCC-4306-98B7-D4011A0F69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62612" y="5013325"/>
            <a:ext cx="3442051" cy="1138238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Flowing Text level, Verdana, 11 </a:t>
            </a:r>
            <a:r>
              <a:rPr lang="en-GB" noProof="0" dirty="0" err="1"/>
              <a:t>pt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8179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nly_Headlin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Title, 34pt, bold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Sakon Test Automation Proposal  |  © Expleo  |  Confidential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9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nly_Headline_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Title, 34pt, bold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Sakon Test Automation Proposal  |  © Expleo  |  Confidential  |  Version 1.0  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1B4C33F-C9AF-4497-B940-A739851DB5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36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alf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094800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37959" y="1169837"/>
            <a:ext cx="5373453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34pt,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37959" y="2549525"/>
            <a:ext cx="5366704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Sakon Test Automation Proposal  |  © Expleo  |  Confidential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73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982662" y="1160464"/>
            <a:ext cx="4709477" cy="499109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6537959" y="1169837"/>
            <a:ext cx="5373453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34pt,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37959" y="2549525"/>
            <a:ext cx="5366704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Sakon Test Automation Proposal  |  © Expleo  |  Confidential  |  Version 1.0  </a:t>
            </a:r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9CF8CAC-C66A-4CE8-BA72-CBFE66FBDC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00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2663" y="1169837"/>
            <a:ext cx="4526597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34pt,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2549525"/>
            <a:ext cx="4520911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6400799" y="1160464"/>
            <a:ext cx="5503863" cy="3581586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400799" y="4884421"/>
            <a:ext cx="5503864" cy="1267142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Sakon Test Automation Proposal  |  © Expleo  |  Confidential  |  Version 1.0  </a:t>
            </a:r>
            <a:endParaRPr lang="en-US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EDA6F36-02DA-4355-870D-4BF940AE1E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62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iagram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2663" y="1169837"/>
            <a:ext cx="4526597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34pt,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2549525"/>
            <a:ext cx="4520911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1" name="Diagrammplatzhalter 10"/>
          <p:cNvSpPr>
            <a:spLocks noGrp="1"/>
          </p:cNvSpPr>
          <p:nvPr>
            <p:ph type="chart" sz="quarter" idx="14"/>
          </p:nvPr>
        </p:nvSpPr>
        <p:spPr>
          <a:xfrm>
            <a:off x="6400800" y="1160462"/>
            <a:ext cx="5503863" cy="4991099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Sakon Test Automation Proposal  |  © Expleo  |  Confidential  |  Version 1.0  </a:t>
            </a:r>
            <a:endParaRPr lang="en-US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C836333-0C7A-48B7-A96A-CC9BB1EAB2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19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_2_Text_Box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387032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61000" y="1169837"/>
            <a:ext cx="7749352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34pt,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61000" y="2549525"/>
            <a:ext cx="3726000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184352" y="2549525"/>
            <a:ext cx="3726000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Sakon Test Automation Proposal  |  © Expleo  |  Confidential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_4_Text_Box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5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387032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lIns="0"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61000" y="1169837"/>
            <a:ext cx="7749352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34pt,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61000" y="2549525"/>
            <a:ext cx="37260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184352" y="2549525"/>
            <a:ext cx="37260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61000" y="4492388"/>
            <a:ext cx="37260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184352" y="4492388"/>
            <a:ext cx="37260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Sakon Test Automation Proposal  |  © Expleo  |  Confidential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65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ltGray">
          <a:xfrm>
            <a:off x="6874800" y="0"/>
            <a:ext cx="5317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4" y="1169837"/>
            <a:ext cx="5317200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34pt,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9013" y="2549525"/>
            <a:ext cx="53172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5" hasCustomPrompt="1"/>
          </p:nvPr>
        </p:nvSpPr>
        <p:spPr bwMode="ltGray">
          <a:xfrm>
            <a:off x="7400925" y="2549525"/>
            <a:ext cx="4503738" cy="165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Sakon Test Automation Proposal  |  © Expleo  |  Confidential  |  Version 1.0  </a:t>
            </a:r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AA1EC6B-943E-48EE-87AB-5042EFD24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1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icture_le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60843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42pt, bold</a:t>
            </a:r>
            <a:br>
              <a:rPr lang="en-US" dirty="0"/>
            </a:br>
            <a:r>
              <a:rPr lang="en-US" dirty="0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60842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subtitle, 20pt, max. 1 line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60842" y="3950237"/>
            <a:ext cx="7543820" cy="1861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C081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DATE, 12PT, BLACK, CAPITAL LETTERS</a:t>
            </a:r>
          </a:p>
        </p:txBody>
      </p:sp>
      <p:pic>
        <p:nvPicPr>
          <p:cNvPr id="6" name="Image 7">
            <a:extLst>
              <a:ext uri="{FF2B5EF4-FFF2-40B4-BE49-F238E27FC236}">
                <a16:creationId xmlns:a16="http://schemas.microsoft.com/office/drawing/2014/main" id="{F5970FD9-0633-6F48-BD30-5F22C3005E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73" y="0"/>
            <a:ext cx="3084286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5D7BEA1-3610-4AFC-AC2F-F022F434A2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6309" y="5926059"/>
            <a:ext cx="2622429" cy="8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70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48941" y="1918496"/>
            <a:ext cx="6294119" cy="2623024"/>
          </a:xfrm>
        </p:spPr>
        <p:txBody>
          <a:bodyPr anchor="ctr"/>
          <a:lstStyle>
            <a:lvl1pPr algn="ctr"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Quote, 42pt,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948940" y="4676395"/>
            <a:ext cx="6294120" cy="607985"/>
          </a:xfrm>
        </p:spPr>
        <p:txBody>
          <a:bodyPr/>
          <a:lstStyle>
            <a:lvl1pPr marL="0" indent="0" algn="ctr">
              <a:buNone/>
              <a:defRPr sz="15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Name, 15pt, bold, capital letters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2012909" y="1918497"/>
            <a:ext cx="8166183" cy="2966985"/>
            <a:chOff x="2124513" y="1918497"/>
            <a:chExt cx="8166183" cy="2966985"/>
          </a:xfrm>
        </p:grpSpPr>
        <p:pic>
          <p:nvPicPr>
            <p:cNvPr id="10" name="Image 1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24513" y="1918497"/>
              <a:ext cx="657503" cy="2966985"/>
            </a:xfrm>
            <a:prstGeom prst="rect">
              <a:avLst/>
            </a:prstGeom>
          </p:spPr>
        </p:pic>
        <p:pic>
          <p:nvPicPr>
            <p:cNvPr id="11" name="Image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9633193" y="1918497"/>
              <a:ext cx="657503" cy="2966985"/>
            </a:xfrm>
            <a:prstGeom prst="rect">
              <a:avLst/>
            </a:prstGeom>
          </p:spPr>
        </p:pic>
      </p:grp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Sakon Test Automation Proposal  |  © Expleo  |  Confidential  |  Version 1.0  </a:t>
            </a:r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2BFAE9A-D4BE-4142-A99D-7B426D9C0A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60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48941" y="2346960"/>
            <a:ext cx="6294119" cy="824467"/>
          </a:xfrm>
        </p:spPr>
        <p:txBody>
          <a:bodyPr anchor="b"/>
          <a:lstStyle>
            <a:lvl1pPr algn="ctr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Statement, 24pt,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2012909" y="1918497"/>
            <a:ext cx="8166183" cy="2966985"/>
            <a:chOff x="2124513" y="1918497"/>
            <a:chExt cx="8166183" cy="2966985"/>
          </a:xfrm>
        </p:grpSpPr>
        <p:pic>
          <p:nvPicPr>
            <p:cNvPr id="10" name="Image 1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24513" y="1918497"/>
              <a:ext cx="657503" cy="2966985"/>
            </a:xfrm>
            <a:prstGeom prst="rect">
              <a:avLst/>
            </a:prstGeom>
          </p:spPr>
        </p:pic>
        <p:pic>
          <p:nvPicPr>
            <p:cNvPr id="11" name="Image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9633193" y="1918497"/>
              <a:ext cx="657503" cy="2966985"/>
            </a:xfrm>
            <a:prstGeom prst="rect">
              <a:avLst/>
            </a:prstGeom>
          </p:spPr>
        </p:pic>
      </p:grp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Sakon Test Automation Proposal  |  © Expleo  |  Confidential  |  Version 1.0  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542259-5C42-4B5C-8BFE-C3D877E21C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9575" y="3307080"/>
            <a:ext cx="6292850" cy="1204912"/>
          </a:xfrm>
        </p:spPr>
        <p:txBody>
          <a:bodyPr/>
          <a:lstStyle>
            <a:lvl1pPr algn="ctr">
              <a:defRPr sz="1100" b="0">
                <a:solidFill>
                  <a:schemeClr val="bg1"/>
                </a:solidFill>
              </a:defRPr>
            </a:lvl1pPr>
            <a:lvl2pPr algn="ctr">
              <a:defRPr sz="1100" b="0">
                <a:solidFill>
                  <a:schemeClr val="bg1"/>
                </a:solidFill>
              </a:defRPr>
            </a:lvl2pPr>
            <a:lvl3pPr algn="ctr">
              <a:defRPr sz="1100" b="0">
                <a:solidFill>
                  <a:schemeClr val="bg1"/>
                </a:solidFill>
              </a:defRPr>
            </a:lvl3pPr>
            <a:lvl4pPr algn="ctr">
              <a:defRPr sz="1100" b="0">
                <a:solidFill>
                  <a:schemeClr val="bg1"/>
                </a:solidFill>
              </a:defRPr>
            </a:lvl4pPr>
            <a:lvl5pPr algn="ctr">
              <a:defRPr sz="11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Flowing text level, 11 </a:t>
            </a:r>
            <a:r>
              <a:rPr lang="en-GB" noProof="0" dirty="0" err="1"/>
              <a:t>pt</a:t>
            </a:r>
            <a:endParaRPr lang="en-GB" noProof="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E36D6B8-34E1-4D4D-98B3-C61E32029F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47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7"/>
          <p:cNvSpPr txBox="1"/>
          <p:nvPr userDrawn="1"/>
        </p:nvSpPr>
        <p:spPr>
          <a:xfrm>
            <a:off x="9939337" y="6362807"/>
            <a:ext cx="1965325" cy="2646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80000"/>
              </a:lnSpc>
            </a:pPr>
            <a:r>
              <a:rPr lang="en-US" sz="1400" b="1" dirty="0">
                <a:solidFill>
                  <a:srgbClr val="805CE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expleogroup.com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5B3DD9F-06AE-4950-9B98-9D656A2EC4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23" y="2197100"/>
            <a:ext cx="4757766" cy="156746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C395935-B820-426F-B6B7-1E382F11D82C}"/>
              </a:ext>
            </a:extLst>
          </p:cNvPr>
          <p:cNvSpPr txBox="1"/>
          <p:nvPr userDrawn="1"/>
        </p:nvSpPr>
        <p:spPr>
          <a:xfrm>
            <a:off x="3983942" y="3479679"/>
            <a:ext cx="42100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b="1" noProof="0" dirty="0">
                <a:solidFill>
                  <a:schemeClr val="bg1"/>
                </a:solidFill>
              </a:rPr>
              <a:t>Think bold, act reliable</a:t>
            </a:r>
            <a:endParaRPr lang="de-DE" sz="1300" b="1" dirty="0" err="1">
              <a:solidFill>
                <a:schemeClr val="bg1"/>
              </a:solidFill>
            </a:endParaRP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2CA68B89-F2AB-4C3C-ADF3-1F9A973ED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5593080"/>
            <a:ext cx="4579937" cy="286597"/>
          </a:xfrm>
        </p:spPr>
        <p:txBody>
          <a:bodyPr anchor="t" anchorCtr="0"/>
          <a:lstStyle>
            <a:lvl1pPr>
              <a:spcBef>
                <a:spcPts val="3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de-DE" dirty="0"/>
              <a:t>Name Last Name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47E7C8B8-7F34-403C-83C0-B85862D745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1" y="5870152"/>
            <a:ext cx="4579939" cy="7573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Position  City  Country</a:t>
            </a:r>
            <a:br>
              <a:rPr lang="en-GB" noProof="0" dirty="0"/>
            </a:br>
            <a:r>
              <a:rPr lang="en-GB" noProof="0" dirty="0"/>
              <a:t>T. +33 01 02 03 04 05 • M. +33 (0) 602 03 04 05</a:t>
            </a:r>
            <a:br>
              <a:rPr lang="en-GB" noProof="0" dirty="0"/>
            </a:br>
            <a:r>
              <a:rPr lang="en-GB" noProof="0" dirty="0"/>
              <a:t>name@expleogroup.com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55117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7"/>
          <p:cNvSpPr txBox="1"/>
          <p:nvPr userDrawn="1"/>
        </p:nvSpPr>
        <p:spPr>
          <a:xfrm>
            <a:off x="9939337" y="6362807"/>
            <a:ext cx="1965325" cy="2646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80000"/>
              </a:lnSpc>
            </a:pPr>
            <a:r>
              <a:rPr lang="en-US" sz="14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expleogroup.com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B556BCE-1D37-4F04-BE99-188FE11E70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23" y="2197100"/>
            <a:ext cx="4757766" cy="156746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419E1E8-6E9D-4797-9AFA-D329190C4B62}"/>
              </a:ext>
            </a:extLst>
          </p:cNvPr>
          <p:cNvSpPr txBox="1"/>
          <p:nvPr userDrawn="1"/>
        </p:nvSpPr>
        <p:spPr>
          <a:xfrm>
            <a:off x="3983942" y="3479679"/>
            <a:ext cx="42100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b="1" noProof="0" dirty="0">
                <a:solidFill>
                  <a:schemeClr val="accent1"/>
                </a:solidFill>
              </a:rPr>
              <a:t>Think bold, act reliable</a:t>
            </a:r>
            <a:endParaRPr lang="de-DE" sz="1300" b="1" dirty="0" err="1">
              <a:solidFill>
                <a:schemeClr val="accent1"/>
              </a:solidFill>
            </a:endParaRP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250225B8-96F0-47E1-9257-1CC8764589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5593080"/>
            <a:ext cx="4579937" cy="286597"/>
          </a:xfrm>
        </p:spPr>
        <p:txBody>
          <a:bodyPr anchor="t" anchorCtr="0"/>
          <a:lstStyle>
            <a:lvl1pPr>
              <a:spcBef>
                <a:spcPts val="30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de-DE" dirty="0"/>
              <a:t>Name Last Name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D2FB4B49-9D82-4C33-89FC-33AB6BCFCA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1" y="5870152"/>
            <a:ext cx="4579939" cy="7573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Position  City  Country</a:t>
            </a:r>
            <a:br>
              <a:rPr lang="en-GB" noProof="0" dirty="0"/>
            </a:br>
            <a:r>
              <a:rPr lang="en-GB" noProof="0" dirty="0"/>
              <a:t>T. +33 01 02 03 04 05 • M. +33 (0) 602 03 04 05</a:t>
            </a:r>
            <a:br>
              <a:rPr lang="en-GB" noProof="0" dirty="0"/>
            </a:br>
            <a:r>
              <a:rPr lang="en-GB" noProof="0" dirty="0"/>
              <a:t>name@expleogroup.com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1807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icture_left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60843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42pt, bold</a:t>
            </a:r>
            <a:br>
              <a:rPr lang="en-US" dirty="0"/>
            </a:br>
            <a:r>
              <a:rPr lang="en-US" dirty="0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60842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subtitle, 20pt, max. 1 line</a:t>
            </a:r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-6350" y="0"/>
            <a:ext cx="3083863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1F93EF-9EE2-4683-97DD-DCE694094E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0863" y="3960719"/>
            <a:ext cx="7543800" cy="184666"/>
          </a:xfrm>
        </p:spPr>
        <p:txBody>
          <a:bodyPr>
            <a:spAutoFit/>
          </a:bodyPr>
          <a:lstStyle>
            <a:lvl1pPr>
              <a:defRPr sz="12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Date, 12pt, black, capital letters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EA16ABB-F426-448B-AB5E-68EAB628B5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6309" y="5926059"/>
            <a:ext cx="2622429" cy="8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5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2663" y="2549525"/>
            <a:ext cx="9485312" cy="3602038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 marL="180975" indent="-180975"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3pPr>
            <a:lvl4pPr marL="357188" indent="-176213">
              <a:defRPr sz="2000">
                <a:solidFill>
                  <a:schemeClr val="bg1"/>
                </a:solidFill>
              </a:defRPr>
            </a:lvl4pPr>
            <a:lvl5pPr marL="538163" indent="-180975">
              <a:defRPr sz="2000">
                <a:solidFill>
                  <a:schemeClr val="bg1"/>
                </a:solidFill>
              </a:defRPr>
            </a:lvl5pPr>
          </a:lstStyle>
          <a:p>
            <a:pPr lvl="2"/>
            <a:r>
              <a:rPr lang="en-US" dirty="0"/>
              <a:t>Topic One</a:t>
            </a:r>
          </a:p>
          <a:p>
            <a:pPr lvl="2"/>
            <a:r>
              <a:rPr lang="en-US" dirty="0"/>
              <a:t>Topic Two</a:t>
            </a:r>
          </a:p>
          <a:p>
            <a:pPr lvl="2"/>
            <a:r>
              <a:rPr lang="en-US" dirty="0"/>
              <a:t>Topic Three</a:t>
            </a:r>
          </a:p>
          <a:p>
            <a:pPr lvl="2"/>
            <a:r>
              <a:rPr lang="en-US" dirty="0"/>
              <a:t>Topic Four</a:t>
            </a:r>
          </a:p>
          <a:p>
            <a:pPr lvl="2"/>
            <a:r>
              <a:rPr lang="en-US" dirty="0"/>
              <a:t>Topic Five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Sakon Test Automation Proposal  |  © Expleo  |  Confidential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4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2663" y="2549525"/>
            <a:ext cx="9485312" cy="3602038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2"/>
            <a:r>
              <a:rPr lang="en-US" dirty="0"/>
              <a:t>Topic One</a:t>
            </a:r>
          </a:p>
          <a:p>
            <a:pPr lvl="2"/>
            <a:r>
              <a:rPr lang="en-US" dirty="0"/>
              <a:t>Topic Two</a:t>
            </a:r>
          </a:p>
          <a:p>
            <a:pPr lvl="2"/>
            <a:r>
              <a:rPr lang="en-US" dirty="0"/>
              <a:t>Topic Three</a:t>
            </a:r>
          </a:p>
          <a:p>
            <a:pPr lvl="2"/>
            <a:r>
              <a:rPr lang="en-US" dirty="0"/>
              <a:t>Topic Four</a:t>
            </a:r>
          </a:p>
          <a:p>
            <a:pPr lvl="2"/>
            <a:r>
              <a:rPr lang="en-US" dirty="0"/>
              <a:t>Topic Five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Sakon Test Automation Proposal  |  © Expleo  |  Confidential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0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Pictur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654A921-ECBB-D345-BF59-0FA1392C02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1312"/>
          <a:stretch/>
        </p:blipFill>
        <p:spPr>
          <a:xfrm>
            <a:off x="6492726" y="0"/>
            <a:ext cx="5699274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3" y="2167996"/>
            <a:ext cx="4509262" cy="1379688"/>
          </a:xfrm>
        </p:spPr>
        <p:txBody>
          <a:bodyPr anchor="b"/>
          <a:lstStyle>
            <a:lvl1pPr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title,</a:t>
            </a:r>
            <a:br>
              <a:rPr lang="en-US" dirty="0"/>
            </a:br>
            <a:r>
              <a:rPr lang="en-US" dirty="0"/>
              <a:t>42pt.,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4" y="3879349"/>
            <a:ext cx="4515612" cy="607985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Subtitle, 20pt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Sakon Test Automation Proposal  |  © Expleo  |  Confidential  |  Version 1.0  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1C4606C-34F8-45E1-B25B-B369510972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7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PIctur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92725" y="0"/>
            <a:ext cx="569927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3" y="2167996"/>
            <a:ext cx="4509262" cy="1379688"/>
          </a:xfrm>
        </p:spPr>
        <p:txBody>
          <a:bodyPr anchor="b"/>
          <a:lstStyle>
            <a:lvl1pPr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title,</a:t>
            </a:r>
            <a:br>
              <a:rPr lang="en-US" dirty="0"/>
            </a:br>
            <a:r>
              <a:rPr lang="en-US" dirty="0"/>
              <a:t>42pt.,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4" y="3879349"/>
            <a:ext cx="4515612" cy="607985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Subtitle, 20pt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Sakon Test Automation Proposal  |  © Expleo  |  Confidential  |  Version 1.0  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6FB3992-54EF-4F1C-815D-B616C86E3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1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Title, 34pt, bold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1" y="2549525"/>
            <a:ext cx="10922001" cy="3602038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Sakon Test Automation Proposal  |  © Expleo  |  Confidential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2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Title, 34pt, bold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2" y="2549525"/>
            <a:ext cx="5317200" cy="3602038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587463" y="2549525"/>
            <a:ext cx="5317200" cy="3602038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Sakon Test Automation Proposal  |  © Expleo  |  Confidential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4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89013" y="1169837"/>
            <a:ext cx="10922400" cy="988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Title, 34pt, bold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9013" y="2551563"/>
            <a:ext cx="10922400" cy="36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Sakon Test Automation Proposal  |  © Expleo  |  Confidential  |  Version 1.0  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88619" y="6291264"/>
            <a:ext cx="594043" cy="280898"/>
          </a:xfrm>
          <a:prstGeom prst="rect">
            <a:avLst/>
          </a:prstGeom>
        </p:spPr>
        <p:txBody>
          <a:bodyPr vert="horz" lIns="91440" tIns="45720" rIns="10800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62CE11-3F42-46F9-8793-F8FB6AB4AF16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6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58" r:id="rId11"/>
    <p:sldLayoutId id="2147483673" r:id="rId12"/>
    <p:sldLayoutId id="2147483663" r:id="rId13"/>
    <p:sldLayoutId id="2147483666" r:id="rId14"/>
    <p:sldLayoutId id="2147483665" r:id="rId15"/>
    <p:sldLayoutId id="2147483664" r:id="rId16"/>
    <p:sldLayoutId id="2147483669" r:id="rId17"/>
    <p:sldLayoutId id="2147483668" r:id="rId18"/>
    <p:sldLayoutId id="2147483670" r:id="rId19"/>
    <p:sldLayoutId id="2147483661" r:id="rId20"/>
    <p:sldLayoutId id="2147483662" r:id="rId21"/>
    <p:sldLayoutId id="2147483671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100" kern="1200">
          <a:solidFill>
            <a:schemeClr val="tx2"/>
          </a:solidFill>
          <a:latin typeface="+mn-lt"/>
          <a:ea typeface="+mn-ea"/>
          <a:cs typeface="+mn-cs"/>
        </a:defRPr>
      </a:lvl2pPr>
      <a:lvl3pPr marL="179388" indent="-1793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3pPr>
      <a:lvl4pPr marL="357188" indent="-1778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536575" indent="-1793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Verdana" panose="020B0604030504040204" pitchFamily="34" charset="0"/>
        <a:buChar char="–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715963" indent="-17462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Verdana" panose="020B0604030504040204" pitchFamily="34" charset="0"/>
        <a:buChar char="–"/>
        <a:defRPr sz="11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594" userDrawn="1">
          <p15:clr>
            <a:srgbClr val="F26B43"/>
          </p15:clr>
        </p15:guide>
        <p15:guide id="2" pos="7499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3963" userDrawn="1">
          <p15:clr>
            <a:srgbClr val="F26B43"/>
          </p15:clr>
        </p15:guide>
        <p15:guide id="5" orient="horz" pos="3875" userDrawn="1">
          <p15:clr>
            <a:srgbClr val="F26B43"/>
          </p15:clr>
        </p15:guide>
        <p15:guide id="6" pos="619" userDrawn="1">
          <p15:clr>
            <a:srgbClr val="F26B43"/>
          </p15:clr>
        </p15:guide>
        <p15:guide id="7" orient="horz" pos="182" userDrawn="1">
          <p15:clr>
            <a:srgbClr val="F26B43"/>
          </p15:clr>
        </p15:guide>
        <p15:guide id="8" orient="horz" pos="731" userDrawn="1">
          <p15:clr>
            <a:srgbClr val="F26B43"/>
          </p15:clr>
        </p15:guide>
        <p15:guide id="9" orient="horz" pos="1360" userDrawn="1">
          <p15:clr>
            <a:srgbClr val="F26B43"/>
          </p15:clr>
        </p15:guide>
        <p15:guide id="10" orient="horz" pos="16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Framework Architecture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9360936" cy="325147"/>
          </a:xfrm>
        </p:spPr>
        <p:txBody>
          <a:bodyPr/>
          <a:lstStyle/>
          <a:p>
            <a:r>
              <a:rPr lang="en-US" dirty="0"/>
              <a:t>Framework Architecture | © </a:t>
            </a:r>
            <a:r>
              <a:rPr lang="en-US" dirty="0" err="1"/>
              <a:t>Expleo</a:t>
            </a:r>
            <a:r>
              <a:rPr lang="en-US" dirty="0"/>
              <a:t>  |  Confidential  |  Version 1.0 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C1DF69-D4CD-46B5-8149-CB4FDE8A526C}"/>
              </a:ext>
            </a:extLst>
          </p:cNvPr>
          <p:cNvSpPr/>
          <p:nvPr/>
        </p:nvSpPr>
        <p:spPr bwMode="auto">
          <a:xfrm>
            <a:off x="982662" y="969715"/>
            <a:ext cx="10527466" cy="49314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ounded Rectangle 36">
            <a:extLst>
              <a:ext uri="{FF2B5EF4-FFF2-40B4-BE49-F238E27FC236}">
                <a16:creationId xmlns:a16="http://schemas.microsoft.com/office/drawing/2014/main" id="{71965B99-2B90-4142-9502-E86567C32ECA}"/>
              </a:ext>
            </a:extLst>
          </p:cNvPr>
          <p:cNvSpPr/>
          <p:nvPr/>
        </p:nvSpPr>
        <p:spPr bwMode="auto">
          <a:xfrm>
            <a:off x="4159080" y="1185098"/>
            <a:ext cx="7089155" cy="33858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130000"/>
              </a:lnSpc>
              <a:spcAft>
                <a:spcPts val="0"/>
              </a:spcAft>
            </a:pPr>
            <a:r>
              <a:rPr lang="en-US" sz="1200" dirty="0">
                <a:solidFill>
                  <a:srgbClr val="504B3C"/>
                </a:solidFill>
                <a:latin typeface="Times New Roman"/>
                <a:ea typeface="Times New Roman"/>
              </a:rPr>
              <a:t> </a:t>
            </a:r>
            <a:endParaRPr lang="en-IN" sz="1200" dirty="0">
              <a:solidFill>
                <a:srgbClr val="504B3C"/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30" name="Rounded Rectangle 39">
            <a:extLst>
              <a:ext uri="{FF2B5EF4-FFF2-40B4-BE49-F238E27FC236}">
                <a16:creationId xmlns:a16="http://schemas.microsoft.com/office/drawing/2014/main" id="{AF7DAACC-0A34-46D3-A201-C5094123DFBF}"/>
              </a:ext>
            </a:extLst>
          </p:cNvPr>
          <p:cNvSpPr/>
          <p:nvPr/>
        </p:nvSpPr>
        <p:spPr bwMode="auto">
          <a:xfrm>
            <a:off x="3219173" y="1570609"/>
            <a:ext cx="692067" cy="275196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30000"/>
              </a:lnSpc>
              <a:spcAft>
                <a:spcPts val="0"/>
              </a:spcAft>
            </a:pPr>
            <a:r>
              <a:rPr lang="en-GB" sz="1300" kern="12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SVN / GitHub</a:t>
            </a:r>
            <a:endParaRPr lang="en-IN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31" name="Rounded Rectangle 40">
            <a:extLst>
              <a:ext uri="{FF2B5EF4-FFF2-40B4-BE49-F238E27FC236}">
                <a16:creationId xmlns:a16="http://schemas.microsoft.com/office/drawing/2014/main" id="{28E13C10-2734-4A4D-B644-A98176B0BD7A}"/>
              </a:ext>
            </a:extLst>
          </p:cNvPr>
          <p:cNvSpPr/>
          <p:nvPr/>
        </p:nvSpPr>
        <p:spPr bwMode="auto">
          <a:xfrm>
            <a:off x="1514445" y="1349292"/>
            <a:ext cx="1477145" cy="4096045"/>
          </a:xfrm>
          <a:prstGeom prst="roundRect">
            <a:avLst/>
          </a:prstGeom>
          <a:solidFill>
            <a:srgbClr val="649B5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30000"/>
              </a:lnSpc>
              <a:spcAft>
                <a:spcPts val="0"/>
              </a:spcAft>
            </a:pPr>
            <a:r>
              <a:rPr lang="en-GB" sz="1300" dirty="0">
                <a:solidFill>
                  <a:srgbClr val="FFFFFF"/>
                </a:solidFill>
                <a:latin typeface="Arial"/>
                <a:ea typeface="Times New Roman"/>
              </a:rPr>
              <a:t>JENKINS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prstClr val="black"/>
                </a:solidFill>
              </a:rPr>
              <a:t>Continuous regression builds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prstClr val="black"/>
                </a:solidFill>
              </a:rPr>
              <a:t>Remote builds Execution</a:t>
            </a:r>
          </a:p>
          <a:p>
            <a:endParaRPr lang="en-US" sz="1200" b="1" dirty="0">
              <a:solidFill>
                <a:prstClr val="black"/>
              </a:solidFill>
            </a:endParaRPr>
          </a:p>
          <a:p>
            <a:pPr algn="ctr" fontAlgn="base">
              <a:lnSpc>
                <a:spcPct val="130000"/>
              </a:lnSpc>
              <a:spcAft>
                <a:spcPts val="0"/>
              </a:spcAft>
            </a:pPr>
            <a:endParaRPr lang="en-IN" sz="120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C265F1-F9A6-4DC2-95F8-3CEE7796AFDC}"/>
              </a:ext>
            </a:extLst>
          </p:cNvPr>
          <p:cNvCxnSpPr>
            <a:cxnSpLocks/>
          </p:cNvCxnSpPr>
          <p:nvPr/>
        </p:nvCxnSpPr>
        <p:spPr>
          <a:xfrm flipV="1">
            <a:off x="2955890" y="5242943"/>
            <a:ext cx="4235043" cy="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1A8782-5BEA-47E5-AEFA-6B2EC70980A2}"/>
              </a:ext>
            </a:extLst>
          </p:cNvPr>
          <p:cNvCxnSpPr>
            <a:cxnSpLocks/>
          </p:cNvCxnSpPr>
          <p:nvPr/>
        </p:nvCxnSpPr>
        <p:spPr>
          <a:xfrm>
            <a:off x="4743513" y="1615057"/>
            <a:ext cx="4497651" cy="0"/>
          </a:xfrm>
          <a:prstGeom prst="line">
            <a:avLst/>
          </a:prstGeom>
          <a:noFill/>
          <a:ln w="9525" cap="flat" cmpd="sng" algn="ctr">
            <a:solidFill>
              <a:srgbClr val="82AA8E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73B022-FB7B-411B-AF65-49658D76CCB2}"/>
              </a:ext>
            </a:extLst>
          </p:cNvPr>
          <p:cNvCxnSpPr>
            <a:cxnSpLocks/>
          </p:cNvCxnSpPr>
          <p:nvPr/>
        </p:nvCxnSpPr>
        <p:spPr>
          <a:xfrm>
            <a:off x="4816719" y="2247727"/>
            <a:ext cx="4424445" cy="0"/>
          </a:xfrm>
          <a:prstGeom prst="line">
            <a:avLst/>
          </a:prstGeom>
          <a:noFill/>
          <a:ln w="9525" cap="flat" cmpd="sng" algn="ctr">
            <a:solidFill>
              <a:srgbClr val="82AA8E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206B27-F533-461E-9D90-A8DD4CF2DFC5}"/>
              </a:ext>
            </a:extLst>
          </p:cNvPr>
          <p:cNvCxnSpPr>
            <a:cxnSpLocks/>
          </p:cNvCxnSpPr>
          <p:nvPr/>
        </p:nvCxnSpPr>
        <p:spPr>
          <a:xfrm>
            <a:off x="4780116" y="3020807"/>
            <a:ext cx="4424445" cy="0"/>
          </a:xfrm>
          <a:prstGeom prst="line">
            <a:avLst/>
          </a:prstGeom>
          <a:noFill/>
          <a:ln w="9525" cap="flat" cmpd="sng" algn="ctr">
            <a:solidFill>
              <a:srgbClr val="82AA8E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666F690-0BAC-4C41-B542-93A343BD9B53}"/>
              </a:ext>
            </a:extLst>
          </p:cNvPr>
          <p:cNvCxnSpPr>
            <a:cxnSpLocks/>
          </p:cNvCxnSpPr>
          <p:nvPr/>
        </p:nvCxnSpPr>
        <p:spPr>
          <a:xfrm>
            <a:off x="4816719" y="3612984"/>
            <a:ext cx="4424445" cy="0"/>
          </a:xfrm>
          <a:prstGeom prst="line">
            <a:avLst/>
          </a:prstGeom>
          <a:noFill/>
          <a:ln w="9525" cap="flat" cmpd="sng" algn="ctr">
            <a:solidFill>
              <a:srgbClr val="82AA8E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8A9584-60FE-44F3-8AA3-94E055E1B657}"/>
              </a:ext>
            </a:extLst>
          </p:cNvPr>
          <p:cNvCxnSpPr>
            <a:cxnSpLocks/>
          </p:cNvCxnSpPr>
          <p:nvPr/>
        </p:nvCxnSpPr>
        <p:spPr>
          <a:xfrm>
            <a:off x="4712042" y="4182290"/>
            <a:ext cx="4529123" cy="0"/>
          </a:xfrm>
          <a:prstGeom prst="line">
            <a:avLst/>
          </a:prstGeom>
          <a:noFill/>
          <a:ln w="9525" cap="flat" cmpd="sng" algn="ctr">
            <a:solidFill>
              <a:srgbClr val="82AA8E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9" name="Rounded Rectangle 62">
            <a:extLst>
              <a:ext uri="{FF2B5EF4-FFF2-40B4-BE49-F238E27FC236}">
                <a16:creationId xmlns:a16="http://schemas.microsoft.com/office/drawing/2014/main" id="{5B449B15-FA62-4408-AE93-95B5DA7B1149}"/>
              </a:ext>
            </a:extLst>
          </p:cNvPr>
          <p:cNvSpPr/>
          <p:nvPr/>
        </p:nvSpPr>
        <p:spPr bwMode="auto">
          <a:xfrm>
            <a:off x="5333314" y="1728614"/>
            <a:ext cx="1342590" cy="395478"/>
          </a:xfrm>
          <a:prstGeom prst="roundRect">
            <a:avLst/>
          </a:prstGeom>
          <a:solidFill>
            <a:srgbClr val="649B5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130000"/>
              </a:lnSpc>
              <a:spcAft>
                <a:spcPts val="0"/>
              </a:spcAft>
            </a:pPr>
            <a:r>
              <a:rPr lang="en-GB" sz="1100" kern="1200" dirty="0">
                <a:solidFill>
                  <a:srgbClr val="FFFFFF"/>
                </a:solidFill>
                <a:latin typeface="Arial"/>
                <a:ea typeface="Times New Roman"/>
              </a:rPr>
              <a:t>TestNG Class</a:t>
            </a:r>
            <a:endParaRPr lang="en-GB" sz="11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Times New Roman"/>
            </a:endParaRPr>
          </a:p>
        </p:txBody>
      </p:sp>
      <p:sp>
        <p:nvSpPr>
          <p:cNvPr id="40" name="AutoShape 7">
            <a:extLst>
              <a:ext uri="{FF2B5EF4-FFF2-40B4-BE49-F238E27FC236}">
                <a16:creationId xmlns:a16="http://schemas.microsoft.com/office/drawing/2014/main" id="{C17F5D79-C51C-4203-B3EE-DB097FC2C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924" y="1652024"/>
            <a:ext cx="663176" cy="534945"/>
          </a:xfrm>
          <a:prstGeom prst="flowChartMagneticDisk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lIns="89989" tIns="46794" rIns="89989" bIns="46794" anchor="ctr"/>
          <a:lstStyle/>
          <a:p>
            <a:pPr algn="ctr" defTabSz="912813" eaLnBrk="0" hangingPunct="0">
              <a:lnSpc>
                <a:spcPct val="100000"/>
              </a:lnSpc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1000" dirty="0">
                <a:solidFill>
                  <a:srgbClr val="002060"/>
                </a:solidFill>
              </a:rPr>
              <a:t>Test Data</a:t>
            </a:r>
          </a:p>
        </p:txBody>
      </p:sp>
      <p:sp>
        <p:nvSpPr>
          <p:cNvPr id="41" name="Rounded Rectangle 66">
            <a:extLst>
              <a:ext uri="{FF2B5EF4-FFF2-40B4-BE49-F238E27FC236}">
                <a16:creationId xmlns:a16="http://schemas.microsoft.com/office/drawing/2014/main" id="{DB9F8736-4436-4AAD-A635-2AA6CEE91717}"/>
              </a:ext>
            </a:extLst>
          </p:cNvPr>
          <p:cNvSpPr/>
          <p:nvPr/>
        </p:nvSpPr>
        <p:spPr bwMode="auto">
          <a:xfrm>
            <a:off x="8244069" y="1673669"/>
            <a:ext cx="960493" cy="512107"/>
          </a:xfrm>
          <a:prstGeom prst="roundRect">
            <a:avLst/>
          </a:prstGeom>
          <a:solidFill>
            <a:srgbClr val="649B5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130000"/>
              </a:lnSpc>
              <a:spcAft>
                <a:spcPts val="0"/>
              </a:spcAft>
            </a:pPr>
            <a:r>
              <a:rPr lang="en-GB" sz="1100" kern="12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Config Files</a:t>
            </a:r>
            <a:endParaRPr lang="en-IN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B09B4E-816F-4B54-A42A-F4EE5834054A}"/>
              </a:ext>
            </a:extLst>
          </p:cNvPr>
          <p:cNvSpPr txBox="1"/>
          <p:nvPr/>
        </p:nvSpPr>
        <p:spPr>
          <a:xfrm>
            <a:off x="5086648" y="1248230"/>
            <a:ext cx="5434989" cy="32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Maven Project with Java, Selenium, Appium</a:t>
            </a:r>
            <a:endParaRPr lang="en-IN" sz="1400" dirty="0"/>
          </a:p>
        </p:txBody>
      </p:sp>
      <p:sp>
        <p:nvSpPr>
          <p:cNvPr id="43" name="Rounded Rectangle 64">
            <a:extLst>
              <a:ext uri="{FF2B5EF4-FFF2-40B4-BE49-F238E27FC236}">
                <a16:creationId xmlns:a16="http://schemas.microsoft.com/office/drawing/2014/main" id="{7F3E4226-C9DB-4F03-9EE7-400BF1D9AA15}"/>
              </a:ext>
            </a:extLst>
          </p:cNvPr>
          <p:cNvSpPr/>
          <p:nvPr/>
        </p:nvSpPr>
        <p:spPr bwMode="auto">
          <a:xfrm>
            <a:off x="5093137" y="2399746"/>
            <a:ext cx="1993797" cy="449481"/>
          </a:xfrm>
          <a:prstGeom prst="roundRect">
            <a:avLst/>
          </a:prstGeom>
          <a:solidFill>
            <a:srgbClr val="649B5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30000"/>
              </a:lnSpc>
              <a:spcAft>
                <a:spcPts val="0"/>
              </a:spcAft>
            </a:pPr>
            <a:r>
              <a:rPr lang="en-GB" sz="1100" kern="12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Business Flows </a:t>
            </a:r>
          </a:p>
          <a:p>
            <a:pPr algn="ctr" fontAlgn="base">
              <a:lnSpc>
                <a:spcPct val="130000"/>
              </a:lnSpc>
              <a:spcAft>
                <a:spcPts val="0"/>
              </a:spcAft>
            </a:pPr>
            <a:r>
              <a:rPr lang="en-GB" sz="1100" kern="12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Functions</a:t>
            </a:r>
          </a:p>
        </p:txBody>
      </p:sp>
      <p:sp>
        <p:nvSpPr>
          <p:cNvPr id="44" name="Rounded Rectangle 65">
            <a:extLst>
              <a:ext uri="{FF2B5EF4-FFF2-40B4-BE49-F238E27FC236}">
                <a16:creationId xmlns:a16="http://schemas.microsoft.com/office/drawing/2014/main" id="{5AD7F067-38D4-432E-825F-C0DA7F3179AD}"/>
              </a:ext>
            </a:extLst>
          </p:cNvPr>
          <p:cNvSpPr/>
          <p:nvPr/>
        </p:nvSpPr>
        <p:spPr bwMode="auto">
          <a:xfrm>
            <a:off x="7417513" y="2394696"/>
            <a:ext cx="1470379" cy="435013"/>
          </a:xfrm>
          <a:prstGeom prst="roundRect">
            <a:avLst/>
          </a:prstGeom>
          <a:solidFill>
            <a:srgbClr val="649B5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130000"/>
              </a:lnSpc>
              <a:spcAft>
                <a:spcPts val="0"/>
              </a:spcAft>
            </a:pPr>
            <a:r>
              <a:rPr lang="en-GB" sz="1100" kern="12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Page Object Library </a:t>
            </a:r>
            <a:endParaRPr lang="en-IN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5" name="TextBox 64">
            <a:extLst>
              <a:ext uri="{FF2B5EF4-FFF2-40B4-BE49-F238E27FC236}">
                <a16:creationId xmlns:a16="http://schemas.microsoft.com/office/drawing/2014/main" id="{2D3D10AE-CE19-4C9B-92AE-66E4710CED78}"/>
              </a:ext>
            </a:extLst>
          </p:cNvPr>
          <p:cNvSpPr txBox="1"/>
          <p:nvPr/>
        </p:nvSpPr>
        <p:spPr>
          <a:xfrm>
            <a:off x="9520418" y="1651824"/>
            <a:ext cx="143813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050" b="1" kern="1200" dirty="0">
                <a:solidFill>
                  <a:srgbClr val="353535"/>
                </a:solidFill>
                <a:effectLst/>
                <a:latin typeface="Calibri"/>
                <a:ea typeface="Times New Roman"/>
              </a:rPr>
              <a:t>CONFIGURATION</a:t>
            </a:r>
            <a:endParaRPr lang="en-US" sz="1050" dirty="0">
              <a:solidFill>
                <a:srgbClr val="353535"/>
              </a:solidFill>
              <a:latin typeface="Calibri"/>
              <a:ea typeface="Times New Roman"/>
              <a:cs typeface="Times New Roman"/>
            </a:endParaRPr>
          </a:p>
          <a:p>
            <a:pPr lvl="0">
              <a:spcAft>
                <a:spcPts val="0"/>
              </a:spcAft>
              <a:tabLst>
                <a:tab pos="457200" algn="l"/>
              </a:tabLst>
            </a:pPr>
            <a:r>
              <a:rPr lang="en-US" sz="1050" dirty="0">
                <a:effectLst/>
                <a:ea typeface="Times New Roman"/>
                <a:cs typeface="Times New Roman"/>
              </a:rPr>
              <a:t> </a:t>
            </a:r>
            <a:r>
              <a:rPr lang="en-US" sz="1050" dirty="0">
                <a:solidFill>
                  <a:srgbClr val="353535"/>
                </a:solidFill>
                <a:latin typeface="Calibri"/>
                <a:cs typeface="Times New Roman"/>
              </a:rPr>
              <a:t># EXECUTION ENV</a:t>
            </a:r>
            <a:endParaRPr lang="en-IN" sz="1050" dirty="0">
              <a:solidFill>
                <a:srgbClr val="353535"/>
              </a:solidFill>
              <a:latin typeface="Calibri"/>
              <a:cs typeface="Times New Roman"/>
            </a:endParaRPr>
          </a:p>
          <a:p>
            <a:pPr lvl="0">
              <a:spcAft>
                <a:spcPts val="0"/>
              </a:spcAft>
              <a:tabLst>
                <a:tab pos="457200" algn="l"/>
              </a:tabLst>
            </a:pPr>
            <a:r>
              <a:rPr lang="en-GB" sz="1050" dirty="0">
                <a:solidFill>
                  <a:srgbClr val="353535"/>
                </a:solidFill>
                <a:latin typeface="Calibri"/>
                <a:cs typeface="Times New Roman"/>
              </a:rPr>
              <a:t>  # CREDENTIALS</a:t>
            </a:r>
            <a:endParaRPr lang="en-IN" sz="1050" dirty="0">
              <a:solidFill>
                <a:srgbClr val="353535"/>
              </a:solidFill>
              <a:latin typeface="Calibri"/>
              <a:cs typeface="Times New Roman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ADD9C-F51A-45AF-AC1B-B152404DE063}"/>
              </a:ext>
            </a:extLst>
          </p:cNvPr>
          <p:cNvCxnSpPr>
            <a:cxnSpLocks/>
          </p:cNvCxnSpPr>
          <p:nvPr/>
        </p:nvCxnSpPr>
        <p:spPr>
          <a:xfrm>
            <a:off x="9273289" y="1954803"/>
            <a:ext cx="297099" cy="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B0DB08-4966-490D-8D89-4211822B17CA}"/>
              </a:ext>
            </a:extLst>
          </p:cNvPr>
          <p:cNvCxnSpPr>
            <a:cxnSpLocks/>
          </p:cNvCxnSpPr>
          <p:nvPr/>
        </p:nvCxnSpPr>
        <p:spPr>
          <a:xfrm>
            <a:off x="9273289" y="2583687"/>
            <a:ext cx="365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35">
            <a:extLst>
              <a:ext uri="{FF2B5EF4-FFF2-40B4-BE49-F238E27FC236}">
                <a16:creationId xmlns:a16="http://schemas.microsoft.com/office/drawing/2014/main" id="{44A054D0-DBF5-484B-97A3-6D8C62B9F2DF}"/>
              </a:ext>
            </a:extLst>
          </p:cNvPr>
          <p:cNvSpPr txBox="1"/>
          <p:nvPr/>
        </p:nvSpPr>
        <p:spPr>
          <a:xfrm>
            <a:off x="9570389" y="2374977"/>
            <a:ext cx="14987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050" kern="1200" dirty="0">
                <a:solidFill>
                  <a:srgbClr val="353535"/>
                </a:solidFill>
                <a:effectLst/>
                <a:latin typeface="Calibri"/>
                <a:ea typeface="Times New Roman"/>
              </a:rPr>
              <a:t># UI OBJECTS</a:t>
            </a:r>
          </a:p>
          <a:p>
            <a:pPr>
              <a:spcAft>
                <a:spcPts val="0"/>
              </a:spcAft>
            </a:pPr>
            <a:r>
              <a:rPr lang="en-GB" sz="1050" dirty="0">
                <a:solidFill>
                  <a:srgbClr val="353535"/>
                </a:solidFill>
                <a:effectLst/>
                <a:latin typeface="Calibri"/>
                <a:ea typeface="Times New Roman"/>
              </a:rPr>
              <a:t># BUSINESS FUNCTIONS</a:t>
            </a:r>
            <a:endParaRPr lang="en-IN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9" name="Rounded Rectangle 60">
            <a:extLst>
              <a:ext uri="{FF2B5EF4-FFF2-40B4-BE49-F238E27FC236}">
                <a16:creationId xmlns:a16="http://schemas.microsoft.com/office/drawing/2014/main" id="{CB0E66F7-C06B-40EB-85B3-A1E889F21FF5}"/>
              </a:ext>
            </a:extLst>
          </p:cNvPr>
          <p:cNvSpPr/>
          <p:nvPr/>
        </p:nvSpPr>
        <p:spPr bwMode="auto">
          <a:xfrm>
            <a:off x="5947037" y="3143525"/>
            <a:ext cx="2494210" cy="353196"/>
          </a:xfrm>
          <a:prstGeom prst="roundRect">
            <a:avLst/>
          </a:prstGeom>
          <a:solidFill>
            <a:srgbClr val="649B5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130000"/>
              </a:lnSpc>
              <a:spcAft>
                <a:spcPts val="0"/>
              </a:spcAft>
            </a:pPr>
            <a:r>
              <a:rPr lang="en-US" sz="1100" kern="12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Base</a:t>
            </a:r>
            <a:r>
              <a:rPr lang="en-IN" sz="1200" dirty="0">
                <a:latin typeface="Times New Roman"/>
                <a:ea typeface="Times New Roman"/>
              </a:rPr>
              <a:t> </a:t>
            </a:r>
            <a:r>
              <a:rPr lang="en-GB" sz="1100" kern="12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Libraries</a:t>
            </a:r>
            <a:endParaRPr lang="en-IN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50" name="TextBox 64">
            <a:extLst>
              <a:ext uri="{FF2B5EF4-FFF2-40B4-BE49-F238E27FC236}">
                <a16:creationId xmlns:a16="http://schemas.microsoft.com/office/drawing/2014/main" id="{933F400B-9324-4240-B0D8-F9D80DCF3566}"/>
              </a:ext>
            </a:extLst>
          </p:cNvPr>
          <p:cNvSpPr txBox="1"/>
          <p:nvPr/>
        </p:nvSpPr>
        <p:spPr>
          <a:xfrm>
            <a:off x="9570388" y="2936547"/>
            <a:ext cx="1810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050" b="1" kern="1200" dirty="0">
                <a:solidFill>
                  <a:srgbClr val="353535"/>
                </a:solidFill>
                <a:effectLst/>
                <a:latin typeface="Calibri"/>
                <a:ea typeface="Times New Roman"/>
              </a:rPr>
              <a:t>BASE LIBRARIES</a:t>
            </a:r>
            <a:endParaRPr lang="en-IN" sz="1200" dirty="0">
              <a:effectLst/>
              <a:latin typeface="Times New Roman"/>
              <a:ea typeface="Times New Roman"/>
              <a:cs typeface="Times New Roman"/>
            </a:endParaRPr>
          </a:p>
          <a:p>
            <a:pPr lvl="0">
              <a:spcAft>
                <a:spcPts val="0"/>
              </a:spcAft>
              <a:tabLst>
                <a:tab pos="457200" algn="l"/>
              </a:tabLst>
            </a:pPr>
            <a:r>
              <a:rPr lang="en-GB" sz="1050" dirty="0">
                <a:solidFill>
                  <a:srgbClr val="353535"/>
                </a:solidFill>
                <a:latin typeface="Calibri"/>
                <a:ea typeface="Times New Roman"/>
                <a:cs typeface="Times New Roman"/>
              </a:rPr>
              <a:t># COMMON LIBRARY</a:t>
            </a:r>
            <a:endParaRPr lang="en-GB" sz="1050" kern="1200" dirty="0">
              <a:solidFill>
                <a:srgbClr val="353535"/>
              </a:solidFill>
              <a:effectLst/>
              <a:latin typeface="Calibri"/>
              <a:ea typeface="Times New Roman"/>
              <a:cs typeface="Times New Roman"/>
            </a:endParaRPr>
          </a:p>
          <a:p>
            <a:pPr lvl="0">
              <a:spcAft>
                <a:spcPts val="0"/>
              </a:spcAft>
              <a:tabLst>
                <a:tab pos="457200" algn="l"/>
              </a:tabLst>
            </a:pPr>
            <a:r>
              <a:rPr lang="en-GB" sz="1050" kern="1200" dirty="0">
                <a:solidFill>
                  <a:srgbClr val="353535"/>
                </a:solidFill>
                <a:effectLst/>
                <a:latin typeface="Calibri"/>
                <a:ea typeface="Times New Roman"/>
                <a:cs typeface="Times New Roman"/>
              </a:rPr>
              <a:t># EXCEPTION HANDLING</a:t>
            </a:r>
          </a:p>
          <a:p>
            <a:pPr lvl="0">
              <a:spcAft>
                <a:spcPts val="0"/>
              </a:spcAft>
              <a:tabLst>
                <a:tab pos="457200" algn="l"/>
              </a:tabLst>
            </a:pPr>
            <a:r>
              <a:rPr lang="en-GB" sz="1050" dirty="0">
                <a:solidFill>
                  <a:srgbClr val="353535"/>
                </a:solidFill>
                <a:latin typeface="Calibri"/>
                <a:ea typeface="Times New Roman"/>
                <a:cs typeface="Times New Roman"/>
              </a:rPr>
              <a:t># API AND DB CONNECTIONS</a:t>
            </a:r>
            <a:endParaRPr lang="en-IN" sz="1200" dirty="0">
              <a:effectLst/>
              <a:latin typeface="Times New Roman"/>
              <a:ea typeface="Times New Roman"/>
              <a:cs typeface="Times New Roman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10F5908-0C27-481F-A08C-692259AC0FD3}"/>
              </a:ext>
            </a:extLst>
          </p:cNvPr>
          <p:cNvCxnSpPr>
            <a:cxnSpLocks/>
          </p:cNvCxnSpPr>
          <p:nvPr/>
        </p:nvCxnSpPr>
        <p:spPr>
          <a:xfrm>
            <a:off x="9241164" y="3304346"/>
            <a:ext cx="409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6">
            <a:extLst>
              <a:ext uri="{FF2B5EF4-FFF2-40B4-BE49-F238E27FC236}">
                <a16:creationId xmlns:a16="http://schemas.microsoft.com/office/drawing/2014/main" id="{8285B026-BC83-4C7E-B8B2-B28EE43C10FB}"/>
              </a:ext>
            </a:extLst>
          </p:cNvPr>
          <p:cNvSpPr/>
          <p:nvPr/>
        </p:nvSpPr>
        <p:spPr bwMode="auto">
          <a:xfrm>
            <a:off x="5190803" y="3693906"/>
            <a:ext cx="960048" cy="449481"/>
          </a:xfrm>
          <a:prstGeom prst="roundRect">
            <a:avLst/>
          </a:prstGeom>
          <a:solidFill>
            <a:srgbClr val="649B5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30000"/>
              </a:lnSpc>
              <a:spcAft>
                <a:spcPts val="0"/>
              </a:spcAft>
            </a:pPr>
            <a:r>
              <a:rPr lang="en-GB" sz="1100" kern="12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TestNG</a:t>
            </a:r>
          </a:p>
          <a:p>
            <a:pPr algn="ctr" fontAlgn="base">
              <a:lnSpc>
                <a:spcPct val="130000"/>
              </a:lnSpc>
              <a:spcAft>
                <a:spcPts val="0"/>
              </a:spcAft>
            </a:pPr>
            <a:r>
              <a:rPr lang="en-GB" sz="1100" dirty="0">
                <a:solidFill>
                  <a:srgbClr val="FFFFFF"/>
                </a:solidFill>
                <a:latin typeface="Arial"/>
                <a:ea typeface="Times New Roman"/>
              </a:rPr>
              <a:t>Report</a:t>
            </a:r>
            <a:endParaRPr lang="en-IN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53" name="Rounded Rectangle 63">
            <a:extLst>
              <a:ext uri="{FF2B5EF4-FFF2-40B4-BE49-F238E27FC236}">
                <a16:creationId xmlns:a16="http://schemas.microsoft.com/office/drawing/2014/main" id="{C96F823F-FD33-4EED-8DA0-CC657C8FB94E}"/>
              </a:ext>
            </a:extLst>
          </p:cNvPr>
          <p:cNvSpPr/>
          <p:nvPr/>
        </p:nvSpPr>
        <p:spPr bwMode="auto">
          <a:xfrm>
            <a:off x="6512314" y="3693184"/>
            <a:ext cx="960048" cy="450203"/>
          </a:xfrm>
          <a:prstGeom prst="roundRect">
            <a:avLst/>
          </a:prstGeom>
          <a:solidFill>
            <a:srgbClr val="649B5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130000"/>
              </a:lnSpc>
              <a:spcAft>
                <a:spcPts val="0"/>
              </a:spcAft>
            </a:pPr>
            <a:r>
              <a:rPr lang="en-GB" sz="1100" kern="12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Allure </a:t>
            </a:r>
          </a:p>
          <a:p>
            <a:pPr algn="ctr" fontAlgn="base">
              <a:lnSpc>
                <a:spcPct val="130000"/>
              </a:lnSpc>
              <a:spcAft>
                <a:spcPts val="0"/>
              </a:spcAft>
            </a:pPr>
            <a:r>
              <a:rPr lang="en-GB" sz="1100" kern="12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Report</a:t>
            </a:r>
            <a:endParaRPr lang="en-IN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54" name="Rounded Rectangle 57">
            <a:extLst>
              <a:ext uri="{FF2B5EF4-FFF2-40B4-BE49-F238E27FC236}">
                <a16:creationId xmlns:a16="http://schemas.microsoft.com/office/drawing/2014/main" id="{7C6948BA-D995-4635-87D4-81A30A006BCE}"/>
              </a:ext>
            </a:extLst>
          </p:cNvPr>
          <p:cNvSpPr/>
          <p:nvPr/>
        </p:nvSpPr>
        <p:spPr bwMode="auto">
          <a:xfrm>
            <a:off x="7872473" y="3686153"/>
            <a:ext cx="960493" cy="449481"/>
          </a:xfrm>
          <a:prstGeom prst="roundRect">
            <a:avLst/>
          </a:prstGeom>
          <a:solidFill>
            <a:srgbClr val="649B5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130000"/>
              </a:lnSpc>
              <a:spcAft>
                <a:spcPts val="0"/>
              </a:spcAft>
            </a:pPr>
            <a:r>
              <a:rPr lang="en-GB" sz="1100" dirty="0">
                <a:solidFill>
                  <a:srgbClr val="FFFFFF"/>
                </a:solidFill>
                <a:latin typeface="Arial"/>
                <a:ea typeface="Times New Roman"/>
              </a:rPr>
              <a:t>Custom Reports</a:t>
            </a:r>
            <a:endParaRPr lang="en-IN" sz="120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0F4802E-77B4-4231-9924-B1FC52BB9462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9276567" y="3884272"/>
            <a:ext cx="379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64">
            <a:extLst>
              <a:ext uri="{FF2B5EF4-FFF2-40B4-BE49-F238E27FC236}">
                <a16:creationId xmlns:a16="http://schemas.microsoft.com/office/drawing/2014/main" id="{03012D71-9CD1-4C37-A979-E3ABDCF0C753}"/>
              </a:ext>
            </a:extLst>
          </p:cNvPr>
          <p:cNvSpPr txBox="1"/>
          <p:nvPr/>
        </p:nvSpPr>
        <p:spPr>
          <a:xfrm>
            <a:off x="9655837" y="3757314"/>
            <a:ext cx="12380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050" b="1" dirty="0">
                <a:solidFill>
                  <a:srgbClr val="353535"/>
                </a:solidFill>
                <a:latin typeface="Calibri"/>
                <a:ea typeface="Times New Roman"/>
                <a:cs typeface="Times New Roman"/>
              </a:rPr>
              <a:t># HTML REPORTS</a:t>
            </a:r>
            <a:endParaRPr lang="en-IN" sz="1200" dirty="0">
              <a:effectLst/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A6C17F3-4B89-4DD3-BF20-E937166C7BF4}"/>
              </a:ext>
            </a:extLst>
          </p:cNvPr>
          <p:cNvSpPr txBox="1"/>
          <p:nvPr/>
        </p:nvSpPr>
        <p:spPr>
          <a:xfrm>
            <a:off x="7667664" y="4635258"/>
            <a:ext cx="1220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Test Execution</a:t>
            </a:r>
            <a:endParaRPr lang="en-IN" sz="11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CF2A78-CEAB-45A3-AB91-DFCFDC3E368A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669257" y="4588815"/>
            <a:ext cx="0" cy="34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D69E3B-F522-4B38-9E65-39D297F8C0B8}"/>
              </a:ext>
            </a:extLst>
          </p:cNvPr>
          <p:cNvSpPr txBox="1"/>
          <p:nvPr/>
        </p:nvSpPr>
        <p:spPr>
          <a:xfrm>
            <a:off x="3638643" y="5037803"/>
            <a:ext cx="1332088" cy="461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Test Execution</a:t>
            </a:r>
            <a:endParaRPr lang="en-IN" sz="11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68D983-2ED2-4FCB-A3EF-E42E0BBB30CB}"/>
              </a:ext>
            </a:extLst>
          </p:cNvPr>
          <p:cNvCxnSpPr>
            <a:cxnSpLocks/>
          </p:cNvCxnSpPr>
          <p:nvPr/>
        </p:nvCxnSpPr>
        <p:spPr>
          <a:xfrm flipV="1">
            <a:off x="2955890" y="2946591"/>
            <a:ext cx="263283" cy="12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233AFDF-4BA8-46A4-95FD-D21638592385}"/>
              </a:ext>
            </a:extLst>
          </p:cNvPr>
          <p:cNvCxnSpPr>
            <a:cxnSpLocks/>
          </p:cNvCxnSpPr>
          <p:nvPr/>
        </p:nvCxnSpPr>
        <p:spPr>
          <a:xfrm flipV="1">
            <a:off x="3882900" y="2946591"/>
            <a:ext cx="263283" cy="12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8639C07-1EA2-4C75-8492-4D68368AE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582" y="4928836"/>
            <a:ext cx="973350" cy="86744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FB28951-AEAD-451A-969E-6B43C3E4C5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344" y="4322571"/>
            <a:ext cx="825759" cy="20278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9D67103-EB31-4127-872D-B46D99C92E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388" y="4169305"/>
            <a:ext cx="466123" cy="41951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9121B4C-5A7D-4AA0-AFE2-2B1ECFD4F4DA}"/>
              </a:ext>
            </a:extLst>
          </p:cNvPr>
          <p:cNvGrpSpPr/>
          <p:nvPr/>
        </p:nvGrpSpPr>
        <p:grpSpPr>
          <a:xfrm>
            <a:off x="8923146" y="4899992"/>
            <a:ext cx="708054" cy="681624"/>
            <a:chOff x="8887893" y="4881964"/>
            <a:chExt cx="708054" cy="68162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B6FFF91-6BB7-49CD-9FE9-418A838D64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61"/>
            <a:stretch/>
          </p:blipFill>
          <p:spPr>
            <a:xfrm>
              <a:off x="8887893" y="4881964"/>
              <a:ext cx="348218" cy="681624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1AF7A19-8634-4380-922A-64144FEE63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762"/>
            <a:stretch/>
          </p:blipFill>
          <p:spPr>
            <a:xfrm>
              <a:off x="9247729" y="4881964"/>
              <a:ext cx="348218" cy="681624"/>
            </a:xfrm>
            <a:prstGeom prst="rect">
              <a:avLst/>
            </a:prstGeom>
          </p:spPr>
        </p:pic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3E4C3CE-8136-400D-BEF3-AFD1A7E46365}"/>
              </a:ext>
            </a:extLst>
          </p:cNvPr>
          <p:cNvCxnSpPr>
            <a:cxnSpLocks/>
          </p:cNvCxnSpPr>
          <p:nvPr/>
        </p:nvCxnSpPr>
        <p:spPr>
          <a:xfrm>
            <a:off x="8152702" y="5263527"/>
            <a:ext cx="7363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85">
            <a:extLst>
              <a:ext uri="{FF2B5EF4-FFF2-40B4-BE49-F238E27FC236}">
                <a16:creationId xmlns:a16="http://schemas.microsoft.com/office/drawing/2014/main" id="{BB049B74-375C-4FF3-B01F-5AB766341E8B}"/>
              </a:ext>
            </a:extLst>
          </p:cNvPr>
          <p:cNvSpPr/>
          <p:nvPr/>
        </p:nvSpPr>
        <p:spPr bwMode="auto">
          <a:xfrm>
            <a:off x="4159080" y="1570610"/>
            <a:ext cx="644740" cy="27406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30000"/>
              </a:lnSpc>
              <a:spcAft>
                <a:spcPts val="0"/>
              </a:spcAft>
            </a:pPr>
            <a:r>
              <a:rPr lang="en-GB" sz="1200" kern="12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ECLIPSE  / INTELLIJ</a:t>
            </a:r>
            <a:endParaRPr lang="en-IN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590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Newco_Master_2019">
  <a:themeElements>
    <a:clrScheme name="Benutzerdefiniert 52">
      <a:dk1>
        <a:sysClr val="windowText" lastClr="000000"/>
      </a:dk1>
      <a:lt1>
        <a:srgbClr val="FFFFFF"/>
      </a:lt1>
      <a:dk2>
        <a:srgbClr val="404040"/>
      </a:dk2>
      <a:lt2>
        <a:srgbClr val="E2E2E2"/>
      </a:lt2>
      <a:accent1>
        <a:srgbClr val="6846C6"/>
      </a:accent1>
      <a:accent2>
        <a:srgbClr val="805CE5"/>
      </a:accent2>
      <a:accent3>
        <a:srgbClr val="23B3D9"/>
      </a:accent3>
      <a:accent4>
        <a:srgbClr val="4BCCB9"/>
      </a:accent4>
      <a:accent5>
        <a:srgbClr val="BC22BF"/>
      </a:accent5>
      <a:accent6>
        <a:srgbClr val="EC6F62"/>
      </a:accent6>
      <a:hlink>
        <a:srgbClr val="C2B5E8"/>
      </a:hlink>
      <a:folHlink>
        <a:srgbClr val="92E0D5"/>
      </a:folHlink>
    </a:clrScheme>
    <a:fontScheme name="Newco_Maste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 master template" id="{2906E2B0-6BC8-49C1-9EBA-FCD00652C3D8}" vid="{1FED9668-7AFE-404B-87D6-618E3C38684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Newco_Farben">
      <a:dk1>
        <a:sysClr val="windowText" lastClr="000000"/>
      </a:dk1>
      <a:lt1>
        <a:srgbClr val="FFFFFF"/>
      </a:lt1>
      <a:dk2>
        <a:srgbClr val="404040"/>
      </a:dk2>
      <a:lt2>
        <a:srgbClr val="E2E2E2"/>
      </a:lt2>
      <a:accent1>
        <a:srgbClr val="6846C6"/>
      </a:accent1>
      <a:accent2>
        <a:srgbClr val="805CE5"/>
      </a:accent2>
      <a:accent3>
        <a:srgbClr val="23B3D9"/>
      </a:accent3>
      <a:accent4>
        <a:srgbClr val="4BCCB9"/>
      </a:accent4>
      <a:accent5>
        <a:srgbClr val="BC22BF"/>
      </a:accent5>
      <a:accent6>
        <a:srgbClr val="EC6F62"/>
      </a:accent6>
      <a:hlink>
        <a:srgbClr val="6846C6"/>
      </a:hlink>
      <a:folHlink>
        <a:srgbClr val="23B3D9"/>
      </a:folHlink>
    </a:clrScheme>
    <a:fontScheme name="Benutzerdefiniert 39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0A80491BFC7843A1B8B81ED8B499B8" ma:contentTypeVersion="10" ma:contentTypeDescription="Create a new document." ma:contentTypeScope="" ma:versionID="65504c8e39a48cd04c6e39062f2ad8de">
  <xsd:schema xmlns:xsd="http://www.w3.org/2001/XMLSchema" xmlns:xs="http://www.w3.org/2001/XMLSchema" xmlns:p="http://schemas.microsoft.com/office/2006/metadata/properties" xmlns:ns1="http://schemas.microsoft.com/sharepoint/v3" xmlns:ns2="2189a21d-1a59-406d-a9d2-5adc1845e93e" xmlns:ns3="591793de-5a7a-4cc8-b53b-49d6bee49db9" targetNamespace="http://schemas.microsoft.com/office/2006/metadata/properties" ma:root="true" ma:fieldsID="3eb0f7f15dea046108b64e7dd228aa2b" ns1:_="" ns2:_="" ns3:_="">
    <xsd:import namespace="http://schemas.microsoft.com/sharepoint/v3"/>
    <xsd:import namespace="2189a21d-1a59-406d-a9d2-5adc1845e93e"/>
    <xsd:import namespace="591793de-5a7a-4cc8-b53b-49d6bee49db9"/>
    <xsd:element name="properties">
      <xsd:complexType>
        <xsd:sequence>
          <xsd:element name="documentManagement">
            <xsd:complexType>
              <xsd:all>
                <xsd:element ref="ns2:Document_x0020_Type" minOccurs="0"/>
                <xsd:element ref="ns2:Purpose" minOccurs="0"/>
                <xsd:element ref="ns1:Language" minOccurs="0"/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4" nillable="true" ma:displayName="Language" ma:default="English" ma:internalName="Language">
      <xsd:simpleType>
        <xsd:union memberTypes="dms:Text">
          <xsd:simpleType>
            <xsd:restriction base="dms:Choice">
              <xsd:enumeration value="Arabic (Saudi Arabia)"/>
              <xsd:enumeration value="Bulgarian (Bulgaria)"/>
              <xsd:enumeration value="Chinese (Hong Kong S.A.R.)"/>
              <xsd:enumeration value="Chinese (China)"/>
              <xsd:enumeration value="Chinese (Taiwan)"/>
              <xsd:enumeration value="Croatian (Croatia)"/>
              <xsd:enumeration value="Czech (Czech Republic)"/>
              <xsd:enumeration value="Danish (Denmark)"/>
              <xsd:enumeration value="Dutch (Netherlands)"/>
              <xsd:enumeration value="English"/>
              <xsd:enumeration value="Estonian (Estonia)"/>
              <xsd:enumeration value="Finnish (Finland)"/>
              <xsd:enumeration value="French (France)"/>
              <xsd:enumeration value="German (Germany)"/>
              <xsd:enumeration value="Greek (Greece)"/>
              <xsd:enumeration value="Hebrew (Israel)"/>
              <xsd:enumeration value="Hindi (India)"/>
              <xsd:enumeration value="Hungarian (Hungary)"/>
              <xsd:enumeration value="Indonesian (Indonesia)"/>
              <xsd:enumeration value="Italian (Italy)"/>
              <xsd:enumeration value="Japanese (Japan)"/>
              <xsd:enumeration value="Korean (Korea)"/>
              <xsd:enumeration value="Latvian (Latvia)"/>
              <xsd:enumeration value="Lithuanian (Lithuania)"/>
              <xsd:enumeration value="Malay (Malaysia)"/>
              <xsd:enumeration value="Norwegian (Bokmal) (Norway)"/>
              <xsd:enumeration value="Polish (Poland)"/>
              <xsd:enumeration value="Portuguese (Brazil)"/>
              <xsd:enumeration value="Portuguese (Portugal)"/>
              <xsd:enumeration value="Romanian (Romania)"/>
              <xsd:enumeration value="Russian (Russia)"/>
              <xsd:enumeration value="Serbian (Latin) (Serbia)"/>
              <xsd:enumeration value="Slovak (Slovakia)"/>
              <xsd:enumeration value="Slovenian (Slovenia)"/>
              <xsd:enumeration value="Spanish (Spain)"/>
              <xsd:enumeration value="Swedish (Sweden)"/>
              <xsd:enumeration value="Thai (Thailand)"/>
              <xsd:enumeration value="Turkish (Turkey)"/>
              <xsd:enumeration value="Ukrainian (Ukraine)"/>
              <xsd:enumeration value="Urdu (Islamic Republic of Pakistan)"/>
              <xsd:enumeration value="Vietnamese (Vietnam)"/>
            </xsd:restriction>
          </xsd:simpleType>
        </xsd:union>
      </xsd:simpleType>
    </xsd:element>
    <xsd:element name="PublishingStartDate" ma:index="5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6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9a21d-1a59-406d-a9d2-5adc1845e93e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2" nillable="true" ma:displayName="Document Type" ma:format="Dropdown" ma:internalName="Document_x0020_Type">
      <xsd:simpleType>
        <xsd:union memberTypes="dms:Text">
          <xsd:simpleType>
            <xsd:restriction base="dms:Choice">
              <xsd:enumeration value="Logo Package"/>
              <xsd:enumeration value="E-Mail Signature"/>
              <xsd:enumeration value="Guideline"/>
              <xsd:enumeration value="Boilerplate"/>
              <xsd:enumeration value="PowerPoint Master"/>
              <xsd:enumeration value="PowerPoint Slide Deck"/>
              <xsd:enumeration value="Word Template"/>
              <xsd:enumeration value="Word Document"/>
              <xsd:enumeration value="Letterhead"/>
              <xsd:enumeration value="Compliment Slip"/>
              <xsd:enumeration value="Brochure / Flyer"/>
              <xsd:enumeration value="Corporate Presentation"/>
              <xsd:enumeration value="Desktop Wallpaper"/>
              <xsd:enumeration value="Social Profile Header"/>
              <xsd:enumeration value="Video/Animation"/>
            </xsd:restriction>
          </xsd:simpleType>
        </xsd:union>
      </xsd:simpleType>
    </xsd:element>
    <xsd:element name="Purpose" ma:index="3" nillable="true" ma:displayName="Purpose" ma:format="Dropdown" ma:internalName="Purpose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Artwork"/>
                        <xsd:enumeration value="Template"/>
                        <xsd:enumeration value="Office Supplies"/>
                        <xsd:enumeration value="Background Knowledge"/>
                        <xsd:enumeration value="Internal-facing collateral"/>
                        <xsd:enumeration value="External-facing collateral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1793de-5a7a-4cc8-b53b-49d6bee49db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nguage xmlns="http://schemas.microsoft.com/sharepoint/v3" xsi:nil="true"/>
    <PublishingStartDate xmlns="http://schemas.microsoft.com/sharepoint/v3" xsi:nil="true"/>
    <Document_x0020_Type xmlns="2189a21d-1a59-406d-a9d2-5adc1845e93e">PowerPoint Master</Document_x0020_Type>
    <Purpose xmlns="2189a21d-1a59-406d-a9d2-5adc1845e93e">
      <Value>Template</Value>
    </Purpose>
    <PublishingExpiration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5CA00FD-CBB4-40F8-9A75-9628C77014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A2EA9B-3F17-4A3E-87D9-129D324308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89a21d-1a59-406d-a9d2-5adc1845e93e"/>
    <ds:schemaRef ds:uri="591793de-5a7a-4cc8-b53b-49d6bee49d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FE517-324D-4717-8254-2F9B10B91F27}">
  <ds:schemaRefs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elements/1.1/"/>
    <ds:schemaRef ds:uri="http://schemas.openxmlformats.org/package/2006/metadata/core-properties"/>
    <ds:schemaRef ds:uri="591793de-5a7a-4cc8-b53b-49d6bee49db9"/>
    <ds:schemaRef ds:uri="http://schemas.microsoft.com/office/infopath/2007/PartnerControls"/>
    <ds:schemaRef ds:uri="http://purl.org/dc/terms/"/>
    <ds:schemaRef ds:uri="2189a21d-1a59-406d-a9d2-5adc1845e93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master template</Template>
  <TotalTime>212</TotalTime>
  <Words>91</Words>
  <Application>Microsoft Office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Symbol</vt:lpstr>
      <vt:lpstr>Times New Roman</vt:lpstr>
      <vt:lpstr>Verdana</vt:lpstr>
      <vt:lpstr>Wingdings</vt:lpstr>
      <vt:lpstr>Newco_Master_2019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42pt, bold max. 3 lines</dc:title>
  <dc:creator>Rajesh Gidwani</dc:creator>
  <cp:lastModifiedBy>Harshvardhan Yadav</cp:lastModifiedBy>
  <cp:revision>118</cp:revision>
  <dcterms:created xsi:type="dcterms:W3CDTF">2019-03-21T05:20:11Z</dcterms:created>
  <dcterms:modified xsi:type="dcterms:W3CDTF">2019-07-11T06:53:23Z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0x010100110A80491BFC7843A1B8B81ED8B499B8</vt:lpwstr>
  </property>
</Properties>
</file>