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20"/>
  </p:notesMasterIdLst>
  <p:sldIdLst>
    <p:sldId id="256" r:id="rId2"/>
    <p:sldId id="335" r:id="rId3"/>
    <p:sldId id="336" r:id="rId4"/>
    <p:sldId id="337" r:id="rId5"/>
    <p:sldId id="339" r:id="rId6"/>
    <p:sldId id="338" r:id="rId7"/>
    <p:sldId id="347" r:id="rId8"/>
    <p:sldId id="340" r:id="rId9"/>
    <p:sldId id="341" r:id="rId10"/>
    <p:sldId id="342" r:id="rId11"/>
    <p:sldId id="352" r:id="rId12"/>
    <p:sldId id="353" r:id="rId13"/>
    <p:sldId id="354" r:id="rId14"/>
    <p:sldId id="343" r:id="rId15"/>
    <p:sldId id="344" r:id="rId16"/>
    <p:sldId id="349" r:id="rId17"/>
    <p:sldId id="345" r:id="rId18"/>
    <p:sldId id="351"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11" autoAdjust="0"/>
  </p:normalViewPr>
  <p:slideViewPr>
    <p:cSldViewPr>
      <p:cViewPr>
        <p:scale>
          <a:sx n="100" d="100"/>
          <a:sy n="100" d="100"/>
        </p:scale>
        <p:origin x="-544" y="12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1166F41B-B71B-4401-A976-E23E236006BA}" type="slidenum">
              <a:rPr lang="en-US"/>
              <a:pPr/>
              <a:t>‹#›</a:t>
            </a:fld>
            <a:endParaRPr lang="en-US"/>
          </a:p>
        </p:txBody>
      </p:sp>
    </p:spTree>
    <p:extLst>
      <p:ext uri="{BB962C8B-B14F-4D97-AF65-F5344CB8AC3E}">
        <p14:creationId xmlns:p14="http://schemas.microsoft.com/office/powerpoint/2010/main" val="9819482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1B452F-44A1-4937-8D20-9B15E466E222}" type="slidenum">
              <a:rPr lang="en-US"/>
              <a:pPr/>
              <a:t>1</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66F41B-B71B-4401-A976-E23E236006BA}"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66F41B-B71B-4401-A976-E23E236006BA}"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66F41B-B71B-4401-A976-E23E236006BA}"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66F41B-B71B-4401-A976-E23E236006BA}"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166F41B-B71B-4401-A976-E23E236006BA}"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66F41B-B71B-4401-A976-E23E236006BA}"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66F41B-B71B-4401-A976-E23E236006BA}"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66F41B-B71B-4401-A976-E23E236006BA}"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1B452F-44A1-4937-8D20-9B15E466E222}" type="slidenum">
              <a:rPr lang="en-US"/>
              <a:pPr/>
              <a:t>18</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66F41B-B71B-4401-A976-E23E236006B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66F41B-B71B-4401-A976-E23E236006B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66F41B-B71B-4401-A976-E23E236006B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66F41B-B71B-4401-A976-E23E236006B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66F41B-B71B-4401-A976-E23E236006B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66F41B-B71B-4401-A976-E23E236006B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66F41B-B71B-4401-A976-E23E236006BA}"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66F41B-B71B-4401-A976-E23E236006B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4034" name="Group 2"/>
          <p:cNvGrpSpPr>
            <a:grpSpLocks/>
          </p:cNvGrpSpPr>
          <p:nvPr/>
        </p:nvGrpSpPr>
        <p:grpSpPr bwMode="auto">
          <a:xfrm>
            <a:off x="0" y="0"/>
            <a:ext cx="8458200" cy="5943600"/>
            <a:chOff x="0" y="0"/>
            <a:chExt cx="5328" cy="3744"/>
          </a:xfrm>
        </p:grpSpPr>
        <p:sp>
          <p:nvSpPr>
            <p:cNvPr id="44035" name="Freeform 3"/>
            <p:cNvSpPr>
              <a:spLocks/>
            </p:cNvSpPr>
            <p:nvPr/>
          </p:nvSpPr>
          <p:spPr bwMode="hidden">
            <a:xfrm>
              <a:off x="0" y="1440"/>
              <a:ext cx="5155" cy="2304"/>
            </a:xfrm>
            <a:custGeom>
              <a:avLst/>
              <a:gdLst/>
              <a:ahLst/>
              <a:cxnLst>
                <a:cxn ang="0">
                  <a:pos x="5154" y="1769"/>
                </a:cxn>
                <a:cxn ang="0">
                  <a:pos x="0" y="2304"/>
                </a:cxn>
                <a:cxn ang="0">
                  <a:pos x="0" y="1252"/>
                </a:cxn>
                <a:cxn ang="0">
                  <a:pos x="5155" y="0"/>
                </a:cxn>
                <a:cxn ang="0">
                  <a:pos x="5155" y="1416"/>
                </a:cxn>
                <a:cxn ang="0">
                  <a:pos x="5154" y="1769"/>
                </a:cxn>
              </a:cxnLst>
              <a:rect l="0" t="0" r="r" b="b"/>
              <a:pathLst>
                <a:path w="5155" h="2304">
                  <a:moveTo>
                    <a:pt x="5154" y="1769"/>
                  </a:moveTo>
                  <a:lnTo>
                    <a:pt x="0" y="2304"/>
                  </a:lnTo>
                  <a:lnTo>
                    <a:pt x="0" y="1252"/>
                  </a:lnTo>
                  <a:lnTo>
                    <a:pt x="5155" y="0"/>
                  </a:lnTo>
                  <a:lnTo>
                    <a:pt x="5155" y="1416"/>
                  </a:lnTo>
                  <a:lnTo>
                    <a:pt x="5154" y="1769"/>
                  </a:lnTo>
                  <a:close/>
                </a:path>
              </a:pathLst>
            </a:custGeom>
            <a:gradFill rotWithShape="1">
              <a:gsLst>
                <a:gs pos="0">
                  <a:schemeClr val="bg1">
                    <a:gamma/>
                    <a:shade val="84706"/>
                    <a:invGamma/>
                  </a:schemeClr>
                </a:gs>
                <a:gs pos="100000">
                  <a:schemeClr val="bg1"/>
                </a:gs>
              </a:gsLst>
              <a:lin ang="0" scaled="1"/>
            </a:gradFill>
            <a:ln w="9525">
              <a:noFill/>
              <a:round/>
              <a:headEnd/>
              <a:tailEnd/>
            </a:ln>
          </p:spPr>
          <p:txBody>
            <a:bodyPr/>
            <a:lstStyle/>
            <a:p>
              <a:endParaRPr lang="en-US"/>
            </a:p>
          </p:txBody>
        </p:sp>
        <p:sp>
          <p:nvSpPr>
            <p:cNvPr id="44036" name="Freeform 4"/>
            <p:cNvSpPr>
              <a:spLocks/>
            </p:cNvSpPr>
            <p:nvPr/>
          </p:nvSpPr>
          <p:spPr bwMode="hidden">
            <a:xfrm>
              <a:off x="0" y="0"/>
              <a:ext cx="5328" cy="3689"/>
            </a:xfrm>
            <a:custGeom>
              <a:avLst/>
              <a:gdLst/>
              <a:ahLst/>
              <a:cxnLst>
                <a:cxn ang="0">
                  <a:pos x="5311" y="3209"/>
                </a:cxn>
                <a:cxn ang="0">
                  <a:pos x="0" y="3689"/>
                </a:cxn>
                <a:cxn ang="0">
                  <a:pos x="0" y="9"/>
                </a:cxn>
                <a:cxn ang="0">
                  <a:pos x="5328" y="0"/>
                </a:cxn>
                <a:cxn ang="0">
                  <a:pos x="5311" y="3209"/>
                </a:cxn>
              </a:cxnLst>
              <a:rect l="0" t="0" r="r" b="b"/>
              <a:pathLst>
                <a:path w="5328" h="3689">
                  <a:moveTo>
                    <a:pt x="5311" y="3209"/>
                  </a:moveTo>
                  <a:lnTo>
                    <a:pt x="0" y="3689"/>
                  </a:lnTo>
                  <a:lnTo>
                    <a:pt x="0" y="9"/>
                  </a:lnTo>
                  <a:lnTo>
                    <a:pt x="5328" y="0"/>
                  </a:lnTo>
                  <a:lnTo>
                    <a:pt x="5311" y="3209"/>
                  </a:lnTo>
                  <a:close/>
                </a:path>
              </a:pathLst>
            </a:custGeom>
            <a:gradFill rotWithShape="1">
              <a:gsLst>
                <a:gs pos="0">
                  <a:schemeClr val="bg2"/>
                </a:gs>
                <a:gs pos="100000">
                  <a:schemeClr val="bg1"/>
                </a:gs>
              </a:gsLst>
              <a:lin ang="0" scaled="1"/>
            </a:gradFill>
            <a:ln w="9525">
              <a:noFill/>
              <a:round/>
              <a:headEnd/>
              <a:tailEnd/>
            </a:ln>
          </p:spPr>
          <p:txBody>
            <a:bodyPr/>
            <a:lstStyle/>
            <a:p>
              <a:endParaRPr lang="en-US"/>
            </a:p>
          </p:txBody>
        </p:sp>
      </p:grpSp>
      <p:sp>
        <p:nvSpPr>
          <p:cNvPr id="44037" name="Rectangle 5"/>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4038" name="Rectangle 6"/>
          <p:cNvSpPr>
            <a:spLocks noGrp="1" noChangeArrowheads="1"/>
          </p:cNvSpPr>
          <p:nvPr>
            <p:ph type="dt" sz="quarter" idx="2"/>
          </p:nvPr>
        </p:nvSpPr>
        <p:spPr/>
        <p:txBody>
          <a:bodyPr/>
          <a:lstStyle>
            <a:lvl1pPr>
              <a:defRPr/>
            </a:lvl1pPr>
          </a:lstStyle>
          <a:p>
            <a:endParaRPr lang="en-US"/>
          </a:p>
        </p:txBody>
      </p:sp>
      <p:sp>
        <p:nvSpPr>
          <p:cNvPr id="44039" name="Rectangle 7"/>
          <p:cNvSpPr>
            <a:spLocks noGrp="1" noChangeArrowheads="1"/>
          </p:cNvSpPr>
          <p:nvPr>
            <p:ph type="ftr" sz="quarter" idx="3"/>
          </p:nvPr>
        </p:nvSpPr>
        <p:spPr/>
        <p:txBody>
          <a:bodyPr/>
          <a:lstStyle>
            <a:lvl1pPr>
              <a:defRPr/>
            </a:lvl1pPr>
          </a:lstStyle>
          <a:p>
            <a:endParaRPr lang="en-US"/>
          </a:p>
        </p:txBody>
      </p:sp>
      <p:sp>
        <p:nvSpPr>
          <p:cNvPr id="44040" name="Rectangle 8"/>
          <p:cNvSpPr>
            <a:spLocks noGrp="1" noChangeArrowheads="1"/>
          </p:cNvSpPr>
          <p:nvPr>
            <p:ph type="sldNum" sz="quarter" idx="4"/>
          </p:nvPr>
        </p:nvSpPr>
        <p:spPr/>
        <p:txBody>
          <a:bodyPr/>
          <a:lstStyle>
            <a:lvl1pPr>
              <a:defRPr/>
            </a:lvl1pPr>
          </a:lstStyle>
          <a:p>
            <a:fld id="{27F29B00-CE58-47A7-B3FA-2FA2A32F3D02}" type="slidenum">
              <a:rPr lang="en-US"/>
              <a:pPr/>
              <a:t>‹#›</a:t>
            </a:fld>
            <a:endParaRPr lang="en-US"/>
          </a:p>
        </p:txBody>
      </p:sp>
      <p:sp>
        <p:nvSpPr>
          <p:cNvPr id="44041" name="Rectangle 9"/>
          <p:cNvSpPr>
            <a:spLocks noGrp="1" noChangeArrowheads="1"/>
          </p:cNvSpPr>
          <p:nvPr>
            <p:ph type="ctrTitle" sz="quarter"/>
          </p:nvPr>
        </p:nvSpPr>
        <p:spPr>
          <a:xfrm>
            <a:off x="685800" y="1768475"/>
            <a:ext cx="7772400" cy="1736725"/>
          </a:xfrm>
        </p:spPr>
        <p:txBody>
          <a:bodyPr anchor="b" anchorCtr="1"/>
          <a:lstStyle>
            <a:lvl1pPr>
              <a:defRPr sz="5400"/>
            </a:lvl1pPr>
          </a:lstStyle>
          <a:p>
            <a:r>
              <a:rPr lang="en-US"/>
              <a:t>Click to edit Master title style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CF5EE36-38D5-4DA9-9683-A8CA769DF213}" type="slidenum">
              <a:rPr lang="en-US"/>
              <a:pPr/>
              <a:t>‹#›</a:t>
            </a:fld>
            <a:endParaRPr lang="en-US"/>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213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21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23E6049-B637-4CD5-9A50-F499A83D725A}" type="slidenum">
              <a:rPr lang="en-US"/>
              <a:pPr/>
              <a:t>‹#›</a:t>
            </a:fld>
            <a:endParaRPr lang="en-US"/>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9068BD9-D174-48CF-994C-E25F6FBF12FC}" type="slidenum">
              <a:rPr lang="en-US"/>
              <a:pPr/>
              <a:t>‹#›</a:t>
            </a:fld>
            <a:endParaRPr lang="en-US"/>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A89EF24-F045-43DC-B7B0-29F6C6C0EBCC}" type="slidenum">
              <a:rPr lang="en-US"/>
              <a:pPr/>
              <a:t>‹#›</a:t>
            </a:fld>
            <a:endParaRPr lang="en-US"/>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9BDB408-48A1-4A3C-9686-D13AD2AC036F}" type="slidenum">
              <a:rPr lang="en-US"/>
              <a:pPr/>
              <a:t>‹#›</a:t>
            </a:fld>
            <a:endParaRPr lang="en-US"/>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5317768-EE29-4A84-8764-1D70F71D1A81}" type="slidenum">
              <a:rPr lang="en-US"/>
              <a:pPr/>
              <a:t>‹#›</a:t>
            </a:fld>
            <a:endParaRPr lang="en-US"/>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C2EEC0F-C41D-4D69-9C86-C38696379200}" type="slidenum">
              <a:rPr lang="en-US"/>
              <a:pPr/>
              <a:t>‹#›</a:t>
            </a:fld>
            <a:endParaRPr lang="en-US"/>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0EA5FE9-FDF2-4EA3-BC55-3F8891E12B2D}" type="slidenum">
              <a:rPr lang="en-US"/>
              <a:pPr/>
              <a:t>‹#›</a:t>
            </a:fld>
            <a:endParaRPr lang="en-US"/>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9AA848A-8E65-4B74-9CDB-D9125132F7D7}" type="slidenum">
              <a:rPr lang="en-US"/>
              <a:pPr/>
              <a:t>‹#›</a:t>
            </a:fld>
            <a:endParaRPr lang="en-US"/>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1DAFF88-CCD5-46FA-ACC1-DBD857E21392}" type="slidenum">
              <a:rPr lang="en-US"/>
              <a:pPr/>
              <a:t>‹#›</a:t>
            </a:fld>
            <a:endParaRPr lang="en-US"/>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010" name="Group 2"/>
          <p:cNvGrpSpPr>
            <a:grpSpLocks/>
          </p:cNvGrpSpPr>
          <p:nvPr/>
        </p:nvGrpSpPr>
        <p:grpSpPr bwMode="auto">
          <a:xfrm>
            <a:off x="0" y="0"/>
            <a:ext cx="7242175" cy="1981200"/>
            <a:chOff x="0" y="0"/>
            <a:chExt cx="4562" cy="1248"/>
          </a:xfrm>
        </p:grpSpPr>
        <p:sp>
          <p:nvSpPr>
            <p:cNvPr id="43011" name="Freeform 3"/>
            <p:cNvSpPr>
              <a:spLocks/>
            </p:cNvSpPr>
            <p:nvPr/>
          </p:nvSpPr>
          <p:spPr bwMode="hidden">
            <a:xfrm>
              <a:off x="0" y="583"/>
              <a:ext cx="4487" cy="665"/>
            </a:xfrm>
            <a:custGeom>
              <a:avLst/>
              <a:gdLst/>
              <a:ahLst/>
              <a:cxnLst>
                <a:cxn ang="0">
                  <a:pos x="4800" y="299"/>
                </a:cxn>
                <a:cxn ang="0">
                  <a:pos x="0" y="665"/>
                </a:cxn>
                <a:cxn ang="0">
                  <a:pos x="0" y="0"/>
                </a:cxn>
                <a:cxn ang="0">
                  <a:pos x="4806" y="1"/>
                </a:cxn>
                <a:cxn ang="0">
                  <a:pos x="4800" y="153"/>
                </a:cxn>
                <a:cxn ang="0">
                  <a:pos x="4800" y="299"/>
                </a:cxn>
              </a:cxnLst>
              <a:rect l="0" t="0" r="r" b="b"/>
              <a:pathLst>
                <a:path w="4806" h="665">
                  <a:moveTo>
                    <a:pt x="4800" y="299"/>
                  </a:moveTo>
                  <a:lnTo>
                    <a:pt x="0" y="665"/>
                  </a:lnTo>
                  <a:lnTo>
                    <a:pt x="0" y="0"/>
                  </a:lnTo>
                  <a:lnTo>
                    <a:pt x="4806" y="1"/>
                  </a:lnTo>
                  <a:lnTo>
                    <a:pt x="4800" y="153"/>
                  </a:lnTo>
                  <a:lnTo>
                    <a:pt x="4800" y="299"/>
                  </a:lnTo>
                  <a:close/>
                </a:path>
              </a:pathLst>
            </a:custGeom>
            <a:gradFill rotWithShape="1">
              <a:gsLst>
                <a:gs pos="0">
                  <a:schemeClr val="bg1">
                    <a:gamma/>
                    <a:shade val="94118"/>
                    <a:invGamma/>
                  </a:schemeClr>
                </a:gs>
                <a:gs pos="100000">
                  <a:schemeClr val="bg1"/>
                </a:gs>
              </a:gsLst>
              <a:lin ang="0" scaled="1"/>
            </a:gradFill>
            <a:ln w="9525">
              <a:noFill/>
              <a:round/>
              <a:headEnd/>
              <a:tailEnd/>
            </a:ln>
          </p:spPr>
          <p:txBody>
            <a:bodyPr/>
            <a:lstStyle/>
            <a:p>
              <a:endParaRPr lang="en-US"/>
            </a:p>
          </p:txBody>
        </p:sp>
        <p:sp>
          <p:nvSpPr>
            <p:cNvPr id="43012" name="Freeform 4"/>
            <p:cNvSpPr>
              <a:spLocks/>
            </p:cNvSpPr>
            <p:nvPr/>
          </p:nvSpPr>
          <p:spPr bwMode="hidden">
            <a:xfrm>
              <a:off x="0" y="0"/>
              <a:ext cx="4562" cy="1199"/>
            </a:xfrm>
            <a:custGeom>
              <a:avLst/>
              <a:gdLst/>
              <a:ahLst/>
              <a:cxnLst>
                <a:cxn ang="0">
                  <a:pos x="4560" y="932"/>
                </a:cxn>
                <a:cxn ang="0">
                  <a:pos x="0" y="1199"/>
                </a:cxn>
                <a:cxn ang="0">
                  <a:pos x="0" y="0"/>
                </a:cxn>
                <a:cxn ang="0">
                  <a:pos x="4562" y="0"/>
                </a:cxn>
                <a:cxn ang="0">
                  <a:pos x="4560" y="932"/>
                </a:cxn>
                <a:cxn ang="0">
                  <a:pos x="4560" y="932"/>
                </a:cxn>
              </a:cxnLst>
              <a:rect l="0" t="0" r="r" b="b"/>
              <a:pathLst>
                <a:path w="4562" h="1199">
                  <a:moveTo>
                    <a:pt x="4560" y="932"/>
                  </a:moveTo>
                  <a:lnTo>
                    <a:pt x="0" y="1199"/>
                  </a:lnTo>
                  <a:lnTo>
                    <a:pt x="0" y="0"/>
                  </a:lnTo>
                  <a:lnTo>
                    <a:pt x="4562" y="0"/>
                  </a:lnTo>
                  <a:lnTo>
                    <a:pt x="4560" y="932"/>
                  </a:lnTo>
                  <a:lnTo>
                    <a:pt x="4560" y="932"/>
                  </a:lnTo>
                  <a:close/>
                </a:path>
              </a:pathLst>
            </a:custGeom>
            <a:gradFill rotWithShape="0">
              <a:gsLst>
                <a:gs pos="0">
                  <a:schemeClr val="bg2"/>
                </a:gs>
                <a:gs pos="100000">
                  <a:schemeClr val="bg1"/>
                </a:gs>
              </a:gsLst>
              <a:lin ang="0" scaled="1"/>
            </a:gradFill>
            <a:ln w="9525">
              <a:noFill/>
              <a:round/>
              <a:headEnd/>
              <a:tailEnd/>
            </a:ln>
          </p:spPr>
          <p:txBody>
            <a:bodyPr/>
            <a:lstStyle/>
            <a:p>
              <a:endParaRPr lang="en-US"/>
            </a:p>
          </p:txBody>
        </p:sp>
      </p:grpSp>
      <p:sp>
        <p:nvSpPr>
          <p:cNvPr id="43013" name="Rectangle 5"/>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3014" name="Rectangle 6"/>
          <p:cNvSpPr>
            <a:spLocks noGrp="1" noChangeArrowheads="1"/>
          </p:cNvSpPr>
          <p:nvPr>
            <p:ph type="body" idx="1"/>
          </p:nvPr>
        </p:nvSpPr>
        <p:spPr bwMode="auto">
          <a:xfrm>
            <a:off x="457200" y="1600200"/>
            <a:ext cx="82296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3015" name="Rectangle 7"/>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FFFFFF"/>
                  </a:outerShdw>
                </a:effectLst>
              </a:defRPr>
            </a:lvl1pPr>
          </a:lstStyle>
          <a:p>
            <a:endParaRPr lang="en-US"/>
          </a:p>
        </p:txBody>
      </p:sp>
      <p:sp>
        <p:nvSpPr>
          <p:cNvPr id="43016" name="Rectangle 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effectLst>
                  <a:outerShdw blurRad="38100" dist="38100" dir="2700000" algn="tl">
                    <a:srgbClr val="FFFFFF"/>
                  </a:outerShdw>
                </a:effectLst>
              </a:defRPr>
            </a:lvl1pPr>
          </a:lstStyle>
          <a:p>
            <a:endParaRPr lang="en-US"/>
          </a:p>
        </p:txBody>
      </p:sp>
      <p:sp>
        <p:nvSpPr>
          <p:cNvPr id="43017" name="Rectangle 9"/>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FFFFFF"/>
                  </a:outerShdw>
                </a:effectLst>
              </a:defRPr>
            </a:lvl1pPr>
          </a:lstStyle>
          <a:p>
            <a:fld id="{F6B6816D-A81E-47F4-A735-2081716652C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ransition xmlns:p14="http://schemas.microsoft.com/office/powerpoint/2010/main"/>
  <p:timing>
    <p:tnLst>
      <p:par>
        <p:cTn xmlns:p14="http://schemas.microsoft.com/office/powerpoint/2010/main" id="1" dur="indefinite" restart="never" nodeType="tmRoot"/>
      </p:par>
    </p:tnLst>
  </p:timing>
  <p:txStyles>
    <p:titleStyle>
      <a:lvl1pPr algn="ctr" rtl="0" fontAlgn="base">
        <a:spcBef>
          <a:spcPct val="0"/>
        </a:spcBef>
        <a:spcAft>
          <a:spcPct val="0"/>
        </a:spcAft>
        <a:defRPr sz="4400">
          <a:solidFill>
            <a:schemeClr val="tx2"/>
          </a:solidFill>
          <a:effectLst>
            <a:outerShdw blurRad="38100" dist="38100" dir="2700000" algn="tl">
              <a:srgbClr val="FFFFFF"/>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2pPr>
      <a:lvl3pPr algn="ctr" rtl="0" fontAlgn="base">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3pPr>
      <a:lvl4pPr algn="ctr" rtl="0" fontAlgn="base">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4pPr>
      <a:lvl5pPr algn="ctr" rtl="0" fontAlgn="base">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9pPr>
    </p:titleStyle>
    <p:bodyStyle>
      <a:lvl1pPr marL="342900" indent="-342900" algn="l" rtl="0" fontAlgn="base">
        <a:spcBef>
          <a:spcPct val="20000"/>
        </a:spcBef>
        <a:spcAft>
          <a:spcPct val="0"/>
        </a:spcAft>
        <a:buClr>
          <a:schemeClr val="hlink"/>
        </a:buClr>
        <a:buSzPct val="80000"/>
        <a:buFont typeface="Wingdings" pitchFamily="2" charset="2"/>
        <a:buChar char="n"/>
        <a:defRPr sz="3200">
          <a:solidFill>
            <a:schemeClr val="tx1"/>
          </a:solidFill>
          <a:effectLst>
            <a:outerShdw blurRad="38100" dist="38100" dir="2700000" algn="tl">
              <a:srgbClr val="FFFFFF"/>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outerShdw blurRad="38100" dist="38100" dir="2700000" algn="tl">
              <a:srgbClr val="FFFFFF"/>
            </a:outerShdw>
          </a:effectLst>
          <a:latin typeface="+mn-lt"/>
          <a:cs typeface="+mn-cs"/>
        </a:defRPr>
      </a:lvl2pPr>
      <a:lvl3pPr marL="1143000" indent="-228600" algn="l" rtl="0" fontAlgn="base">
        <a:spcBef>
          <a:spcPct val="20000"/>
        </a:spcBef>
        <a:spcAft>
          <a:spcPct val="0"/>
        </a:spcAft>
        <a:buClr>
          <a:schemeClr val="hlink"/>
        </a:buClr>
        <a:buFont typeface="Wingdings" pitchFamily="2" charset="2"/>
        <a:buChar char="§"/>
        <a:defRPr sz="2400">
          <a:solidFill>
            <a:schemeClr val="tx1"/>
          </a:solidFill>
          <a:effectLst>
            <a:outerShdw blurRad="38100" dist="38100" dir="2700000" algn="tl">
              <a:srgbClr val="FFFFFF"/>
            </a:outerShdw>
          </a:effectLst>
          <a:latin typeface="+mn-lt"/>
          <a:cs typeface="+mn-cs"/>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FFFFFF"/>
            </a:outerShdw>
          </a:effectLst>
          <a:latin typeface="+mn-lt"/>
          <a:cs typeface="+mn-cs"/>
        </a:defRPr>
      </a:lvl4pPr>
      <a:lvl5pPr marL="20574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FFFFFF"/>
            </a:outerShdw>
          </a:effectLst>
          <a:latin typeface="+mn-lt"/>
          <a:cs typeface="+mn-cs"/>
        </a:defRPr>
      </a:lvl5pPr>
      <a:lvl6pPr marL="25146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FFFFFF"/>
            </a:outerShdw>
          </a:effectLst>
          <a:latin typeface="+mn-lt"/>
          <a:cs typeface="+mn-cs"/>
        </a:defRPr>
      </a:lvl6pPr>
      <a:lvl7pPr marL="29718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FFFFFF"/>
            </a:outerShdw>
          </a:effectLst>
          <a:latin typeface="+mn-lt"/>
          <a:cs typeface="+mn-cs"/>
        </a:defRPr>
      </a:lvl7pPr>
      <a:lvl8pPr marL="34290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FFFFFF"/>
            </a:outerShdw>
          </a:effectLst>
          <a:latin typeface="+mn-lt"/>
          <a:cs typeface="+mn-cs"/>
        </a:defRPr>
      </a:lvl8pPr>
      <a:lvl9pPr marL="38862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FFFFFF"/>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twitter.com/paldho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hyperlink" Target="http://paldhous.github.io/ucsc/2017/investigative-policy/FOIA_Exemptions.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s://medium.com/matter/the-secret-to-getting-top-secret-secrets-1f693eaf609a%23.ce9rzp13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s://www.youtube.com/watch?v=X3CtKpXrE1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hyperlink" Target="http://paldhous.github.io/ucsc/2017/investigative-policy/Guide_to_California_Public_Records_Act.pdf" TargetMode="External"/><Relationship Id="rId4" Type="http://schemas.openxmlformats.org/officeDocument/2006/relationships/hyperlink" Target="http://www.rcfp.org/open-government-guide" TargetMode="External"/><Relationship Id="rId5" Type="http://schemas.openxmlformats.org/officeDocument/2006/relationships/hyperlink" Target="http://www.nfoic.org/state-freedom-of-information-laws" TargetMode="External"/><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hyperlink" Target="http://www.ire.org/extraextra/category/first-amendment-foia/"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ifoia.org/" TargetMode="External"/><Relationship Id="rId4" Type="http://schemas.openxmlformats.org/officeDocument/2006/relationships/hyperlink" Target="https://www.foiamachine.org/" TargetMode="External"/><Relationship Id="rId5" Type="http://schemas.openxmlformats.org/officeDocument/2006/relationships/hyperlink" Target="http://foiaonline.regulations.gov/" TargetMode="External"/><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twitter.com/paldhou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www.whitehouse.gov/1600/executive-branch" TargetMode="External"/><Relationship Id="rId4" Type="http://schemas.openxmlformats.org/officeDocument/2006/relationships/hyperlink" Target="http://www.house.gov/" TargetMode="External"/><Relationship Id="rId5" Type="http://schemas.openxmlformats.org/officeDocument/2006/relationships/hyperlink" Target="http://www.senate.gov/index.htm" TargetMode="External"/><Relationship Id="rId6" Type="http://schemas.openxmlformats.org/officeDocument/2006/relationships/hyperlink" Target="https://www.pacer.gov/" TargetMode="External"/><Relationship Id="rId7" Type="http://schemas.openxmlformats.org/officeDocument/2006/relationships/hyperlink" Target="https://www.whitehouse.gov/administration/eop" TargetMode="External"/><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www.fda.gov/RegulatoryInformation/foi/ElectronicReadingRoom/default.htm" TargetMode="External"/><Relationship Id="rId4" Type="http://schemas.openxmlformats.org/officeDocument/2006/relationships/hyperlink" Target="http://www.clinicaltrials.gov" TargetMode="External"/><Relationship Id="rId5" Type="http://schemas.openxmlformats.org/officeDocument/2006/relationships/hyperlink" Target="http://www.fda.gov/Drugs/InformationOnDrugs/ucm135162.htm" TargetMode="External"/><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s://www.rcfp.org/federal-open-government-guide/federal-freedom-information-act/expedited-processing-and-fast-tracking" TargetMode="External"/><Relationship Id="rId4" Type="http://schemas.openxmlformats.org/officeDocument/2006/relationships/hyperlink" Target="http://paldhous.github.io/ucsc/2017/investigative-policy/FOIA_Flowchart.pdf" TargetMode="External"/><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259632" y="1412776"/>
            <a:ext cx="6840537" cy="865188"/>
          </a:xfrm>
        </p:spPr>
        <p:txBody>
          <a:bodyPr/>
          <a:lstStyle/>
          <a:p>
            <a:r>
              <a:rPr lang="en-US" sz="3600" b="1" dirty="0" smtClean="0">
                <a:effectLst/>
              </a:rPr>
              <a:t>Sunshine laws and public records requests</a:t>
            </a:r>
            <a:endParaRPr lang="en-US" sz="3600" b="1" dirty="0">
              <a:effectLst/>
            </a:endParaRPr>
          </a:p>
        </p:txBody>
      </p:sp>
      <p:sp>
        <p:nvSpPr>
          <p:cNvPr id="2051" name="Rectangle 3"/>
          <p:cNvSpPr>
            <a:spLocks noGrp="1" noChangeArrowheads="1"/>
          </p:cNvSpPr>
          <p:nvPr>
            <p:ph type="subTitle" idx="1"/>
          </p:nvPr>
        </p:nvSpPr>
        <p:spPr>
          <a:xfrm>
            <a:off x="1979613" y="2565400"/>
            <a:ext cx="5834062" cy="1800225"/>
          </a:xfrm>
        </p:spPr>
        <p:txBody>
          <a:bodyPr/>
          <a:lstStyle/>
          <a:p>
            <a:endParaRPr lang="en-US" dirty="0"/>
          </a:p>
          <a:p>
            <a:r>
              <a:rPr lang="en-US" sz="2400" dirty="0">
                <a:effectLst/>
              </a:rPr>
              <a:t>Peter </a:t>
            </a:r>
            <a:r>
              <a:rPr lang="en-US" sz="2400" dirty="0" smtClean="0">
                <a:effectLst/>
              </a:rPr>
              <a:t>Aldhous</a:t>
            </a:r>
          </a:p>
          <a:p>
            <a:r>
              <a:rPr lang="en-US" sz="2400" dirty="0" smtClean="0">
                <a:effectLst/>
                <a:hlinkClick r:id="rId3"/>
              </a:rPr>
              <a:t>@</a:t>
            </a:r>
            <a:r>
              <a:rPr lang="en-US" sz="2400" dirty="0" err="1" smtClean="0">
                <a:effectLst/>
                <a:hlinkClick r:id="rId3"/>
              </a:rPr>
              <a:t>paldhous</a:t>
            </a:r>
            <a:endParaRPr lang="en-US" dirty="0">
              <a:effectLst/>
            </a:endParaRPr>
          </a:p>
          <a:p>
            <a:endParaRPr lang="en-US" dirty="0"/>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effectLst/>
              </a:rPr>
              <a:t>What if I don’t get what I ask for?</a:t>
            </a:r>
            <a:endParaRPr lang="en-US" sz="3600" b="1" dirty="0">
              <a:effectLst/>
            </a:endParaRPr>
          </a:p>
        </p:txBody>
      </p:sp>
      <p:sp>
        <p:nvSpPr>
          <p:cNvPr id="4" name="TextBox 3"/>
          <p:cNvSpPr txBox="1"/>
          <p:nvPr/>
        </p:nvSpPr>
        <p:spPr>
          <a:xfrm>
            <a:off x="714348" y="2071678"/>
            <a:ext cx="7358114" cy="2585323"/>
          </a:xfrm>
          <a:prstGeom prst="rect">
            <a:avLst/>
          </a:prstGeom>
          <a:noFill/>
        </p:spPr>
        <p:txBody>
          <a:bodyPr wrap="square" rtlCol="0">
            <a:spAutoFit/>
          </a:bodyPr>
          <a:lstStyle/>
          <a:p>
            <a:pPr>
              <a:buFont typeface="Arial" pitchFamily="34" charset="0"/>
              <a:buChar char="•"/>
            </a:pPr>
            <a:r>
              <a:rPr lang="en-US" dirty="0" smtClean="0"/>
              <a:t>  Check whether the reasons for denial are covered under the nine exemptions from FOIA (see </a:t>
            </a:r>
            <a:r>
              <a:rPr lang="en-US" dirty="0" smtClean="0">
                <a:hlinkClick r:id="rId3"/>
              </a:rPr>
              <a:t>FOIA Exemptions</a:t>
            </a:r>
            <a:r>
              <a:rPr lang="en-US" dirty="0" smtClean="0"/>
              <a:t> e-handout).</a:t>
            </a:r>
          </a:p>
          <a:p>
            <a:endParaRPr lang="en-US" dirty="0" smtClean="0"/>
          </a:p>
          <a:p>
            <a:pPr>
              <a:buFont typeface="Arial" pitchFamily="34" charset="0"/>
              <a:buChar char="•"/>
            </a:pPr>
            <a:r>
              <a:rPr lang="en-US" dirty="0" smtClean="0"/>
              <a:t>  Always file an administrative appeal. If you get a denial, I can provide draft language for each FOIA exemption. </a:t>
            </a:r>
          </a:p>
          <a:p>
            <a:pPr>
              <a:buFont typeface="Arial" pitchFamily="34" charset="0"/>
              <a:buChar char="•"/>
            </a:pPr>
            <a:endParaRPr lang="en-US" dirty="0" smtClean="0"/>
          </a:p>
          <a:p>
            <a:pPr>
              <a:buFont typeface="Arial" pitchFamily="34" charset="0"/>
              <a:buChar char="•"/>
            </a:pPr>
            <a:r>
              <a:rPr lang="en-US" dirty="0" smtClean="0"/>
              <a:t>  If you still disagree with the decision after appeal, you ultimately can sue the agency in a federal court.</a:t>
            </a:r>
          </a:p>
          <a:p>
            <a:endParaRPr lang="en-US" b="1"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effectLst/>
              </a:rPr>
              <a:t>What if I do get what I ask for?</a:t>
            </a:r>
            <a:endParaRPr lang="en-US" sz="3600" b="1" dirty="0">
              <a:effectLst/>
            </a:endParaRPr>
          </a:p>
        </p:txBody>
      </p:sp>
      <p:sp>
        <p:nvSpPr>
          <p:cNvPr id="4" name="TextBox 3"/>
          <p:cNvSpPr txBox="1"/>
          <p:nvPr/>
        </p:nvSpPr>
        <p:spPr>
          <a:xfrm>
            <a:off x="714348" y="2071678"/>
            <a:ext cx="7358114" cy="2031325"/>
          </a:xfrm>
          <a:prstGeom prst="rect">
            <a:avLst/>
          </a:prstGeom>
          <a:noFill/>
        </p:spPr>
        <p:txBody>
          <a:bodyPr wrap="square" rtlCol="0">
            <a:spAutoFit/>
          </a:bodyPr>
          <a:lstStyle/>
          <a:p>
            <a:pPr>
              <a:buFont typeface="Arial" pitchFamily="34" charset="0"/>
              <a:buChar char="•"/>
            </a:pPr>
            <a:r>
              <a:rPr lang="en-US" dirty="0" smtClean="0"/>
              <a:t> </a:t>
            </a:r>
            <a:r>
              <a:rPr lang="en-US" dirty="0" smtClean="0">
                <a:hlinkClick r:id="rId3"/>
              </a:rPr>
              <a:t>Jason Leopold </a:t>
            </a:r>
            <a:r>
              <a:rPr lang="en-US" dirty="0" smtClean="0"/>
              <a:t>of Vice News, once described as a “FOIA terrorist” by Department of Justice officials (translation: inconveniencing the feds by exercising his legal rights), recommends routinely appealing “the integrity of the search” even if the agency says it has complied to your request in full. They may turn up more records.</a:t>
            </a:r>
          </a:p>
          <a:p>
            <a:pPr>
              <a:buFont typeface="Arial" pitchFamily="34" charset="0"/>
              <a:buChar char="•"/>
            </a:pPr>
            <a:endParaRPr lang="en-US" dirty="0" smtClean="0"/>
          </a:p>
          <a:p>
            <a:endParaRPr lang="en-US" b="1" dirty="0"/>
          </a:p>
        </p:txBody>
      </p:sp>
    </p:spTree>
    <p:extLst>
      <p:ext uri="{BB962C8B-B14F-4D97-AF65-F5344CB8AC3E}">
        <p14:creationId xmlns:p14="http://schemas.microsoft.com/office/powerpoint/2010/main" val="101465901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effectLst/>
              </a:rPr>
              <a:t>Meta FOIA: FOIA for FOIA logs</a:t>
            </a:r>
            <a:endParaRPr lang="en-US" sz="3600" b="1" dirty="0">
              <a:effectLst/>
            </a:endParaRPr>
          </a:p>
        </p:txBody>
      </p:sp>
      <p:sp>
        <p:nvSpPr>
          <p:cNvPr id="4" name="TextBox 3"/>
          <p:cNvSpPr txBox="1"/>
          <p:nvPr/>
        </p:nvSpPr>
        <p:spPr>
          <a:xfrm>
            <a:off x="714348" y="2071678"/>
            <a:ext cx="7358114" cy="1477328"/>
          </a:xfrm>
          <a:prstGeom prst="rect">
            <a:avLst/>
          </a:prstGeom>
          <a:noFill/>
        </p:spPr>
        <p:txBody>
          <a:bodyPr wrap="square" rtlCol="0">
            <a:spAutoFit/>
          </a:bodyPr>
          <a:lstStyle/>
          <a:p>
            <a:pPr>
              <a:buFont typeface="Arial" pitchFamily="34" charset="0"/>
              <a:buChar char="•"/>
            </a:pPr>
            <a:r>
              <a:rPr lang="en-US" dirty="0" smtClean="0"/>
              <a:t>  You can FOIA any agency for its FOIA logs, which provide a summary of all the requests it has received. If you see something that looks interesting, you can ask for it yourself. If the request was already fulfilled, you should obtain your records quickly. </a:t>
            </a:r>
          </a:p>
          <a:p>
            <a:pPr>
              <a:buFont typeface="Arial" pitchFamily="34" charset="0"/>
              <a:buChar char="•"/>
            </a:pPr>
            <a:endParaRPr lang="en-US" dirty="0" smtClean="0"/>
          </a:p>
        </p:txBody>
      </p:sp>
    </p:spTree>
    <p:extLst>
      <p:ext uri="{BB962C8B-B14F-4D97-AF65-F5344CB8AC3E}">
        <p14:creationId xmlns:p14="http://schemas.microsoft.com/office/powerpoint/2010/main" val="69922361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772816"/>
            <a:ext cx="8229600" cy="1143000"/>
          </a:xfrm>
        </p:spPr>
        <p:txBody>
          <a:bodyPr/>
          <a:lstStyle/>
          <a:p>
            <a:r>
              <a:rPr lang="en-US" sz="3600" b="1" dirty="0" smtClean="0">
                <a:effectLst/>
                <a:hlinkClick r:id="rId3"/>
              </a:rPr>
              <a:t>Video recap</a:t>
            </a:r>
            <a:endParaRPr lang="en-US" sz="3600" b="1" dirty="0">
              <a:effectLst/>
            </a:endParaRPr>
          </a:p>
        </p:txBody>
      </p:sp>
    </p:spTree>
    <p:extLst>
      <p:ext uri="{BB962C8B-B14F-4D97-AF65-F5344CB8AC3E}">
        <p14:creationId xmlns:p14="http://schemas.microsoft.com/office/powerpoint/2010/main" val="21501037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effectLst/>
              </a:rPr>
              <a:t>Other Sunshine laws</a:t>
            </a:r>
            <a:endParaRPr lang="en-US" sz="3600" b="1" dirty="0">
              <a:effectLst/>
            </a:endParaRPr>
          </a:p>
        </p:txBody>
      </p:sp>
      <p:sp>
        <p:nvSpPr>
          <p:cNvPr id="3" name="TextBox 2"/>
          <p:cNvSpPr txBox="1"/>
          <p:nvPr/>
        </p:nvSpPr>
        <p:spPr>
          <a:xfrm>
            <a:off x="1000100" y="1643050"/>
            <a:ext cx="6572296" cy="3693319"/>
          </a:xfrm>
          <a:prstGeom prst="rect">
            <a:avLst/>
          </a:prstGeom>
          <a:noFill/>
        </p:spPr>
        <p:txBody>
          <a:bodyPr wrap="square" rtlCol="0">
            <a:spAutoFit/>
          </a:bodyPr>
          <a:lstStyle/>
          <a:p>
            <a:pPr lvl="0">
              <a:buFont typeface="Arial" pitchFamily="34" charset="0"/>
              <a:buChar char="•"/>
            </a:pPr>
            <a:r>
              <a:rPr lang="en-US" dirty="0" smtClean="0"/>
              <a:t>  </a:t>
            </a:r>
            <a:r>
              <a:rPr lang="en-US" b="1" dirty="0" smtClean="0"/>
              <a:t>Public meeting laws</a:t>
            </a:r>
          </a:p>
          <a:p>
            <a:pPr lvl="0">
              <a:buFont typeface="Arial" pitchFamily="34" charset="0"/>
              <a:buChar char="•"/>
            </a:pPr>
            <a:endParaRPr lang="en-US" dirty="0" smtClean="0"/>
          </a:p>
          <a:p>
            <a:pPr lvl="0">
              <a:buFont typeface="Arial" pitchFamily="34" charset="0"/>
              <a:buChar char="•"/>
            </a:pPr>
            <a:r>
              <a:rPr lang="en-US" dirty="0" smtClean="0"/>
              <a:t>  </a:t>
            </a:r>
            <a:r>
              <a:rPr lang="en-US" b="1" dirty="0" smtClean="0"/>
              <a:t>Conflict of interest disclosure laws</a:t>
            </a:r>
          </a:p>
          <a:p>
            <a:pPr lvl="0">
              <a:buFont typeface="Arial" pitchFamily="34" charset="0"/>
              <a:buChar char="•"/>
            </a:pPr>
            <a:endParaRPr lang="en-US" dirty="0" smtClean="0"/>
          </a:p>
          <a:p>
            <a:pPr lvl="0">
              <a:buFont typeface="Arial" pitchFamily="34" charset="0"/>
              <a:buChar char="•"/>
            </a:pPr>
            <a:r>
              <a:rPr lang="en-US" dirty="0" smtClean="0"/>
              <a:t>  </a:t>
            </a:r>
            <a:r>
              <a:rPr lang="en-US" b="1" dirty="0" smtClean="0"/>
              <a:t>Campaign finance disclosure laws</a:t>
            </a:r>
          </a:p>
          <a:p>
            <a:pPr lvl="0">
              <a:buFont typeface="Arial" pitchFamily="34" charset="0"/>
              <a:buChar char="•"/>
            </a:pPr>
            <a:endParaRPr lang="en-US" dirty="0" smtClean="0"/>
          </a:p>
          <a:p>
            <a:pPr lvl="0">
              <a:buFont typeface="Arial" pitchFamily="34" charset="0"/>
              <a:buChar char="•"/>
            </a:pPr>
            <a:r>
              <a:rPr lang="en-US" dirty="0" smtClean="0"/>
              <a:t>  </a:t>
            </a:r>
            <a:r>
              <a:rPr lang="en-US" b="1" dirty="0" smtClean="0"/>
              <a:t>Federal Privacy Act </a:t>
            </a:r>
          </a:p>
          <a:p>
            <a:pPr lvl="1"/>
            <a:r>
              <a:rPr lang="en-US" sz="1600" dirty="0" smtClean="0"/>
              <a:t>Lets you inspect and correct files maintained on you by federal agencies</a:t>
            </a:r>
          </a:p>
          <a:p>
            <a:pPr lvl="0">
              <a:buFont typeface="Arial" pitchFamily="34" charset="0"/>
              <a:buChar char="•"/>
            </a:pPr>
            <a:endParaRPr lang="en-US" dirty="0" smtClean="0"/>
          </a:p>
          <a:p>
            <a:pPr lvl="0">
              <a:buFont typeface="Arial" pitchFamily="34" charset="0"/>
              <a:buChar char="•"/>
            </a:pPr>
            <a:r>
              <a:rPr lang="en-US" dirty="0" smtClean="0"/>
              <a:t>  </a:t>
            </a:r>
            <a:r>
              <a:rPr lang="en-US" b="1" dirty="0" smtClean="0">
                <a:solidFill>
                  <a:srgbClr val="FF0000"/>
                </a:solidFill>
              </a:rPr>
              <a:t>State public records laws</a:t>
            </a:r>
          </a:p>
          <a:p>
            <a:pPr lvl="1"/>
            <a:endParaRPr lang="en-US" dirty="0" smtClean="0"/>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effectLst/>
              </a:rPr>
              <a:t>California Public Records Act</a:t>
            </a:r>
            <a:endParaRPr lang="en-US" sz="3600" b="1" dirty="0">
              <a:effectLst/>
            </a:endParaRPr>
          </a:p>
        </p:txBody>
      </p:sp>
      <p:sp>
        <p:nvSpPr>
          <p:cNvPr id="3" name="TextBox 2"/>
          <p:cNvSpPr txBox="1"/>
          <p:nvPr/>
        </p:nvSpPr>
        <p:spPr>
          <a:xfrm>
            <a:off x="785786" y="1714488"/>
            <a:ext cx="7715304" cy="4247317"/>
          </a:xfrm>
          <a:prstGeom prst="rect">
            <a:avLst/>
          </a:prstGeom>
          <a:noFill/>
        </p:spPr>
        <p:txBody>
          <a:bodyPr wrap="square" rtlCol="0">
            <a:spAutoFit/>
          </a:bodyPr>
          <a:lstStyle/>
          <a:p>
            <a:pPr>
              <a:buFont typeface="Arial" pitchFamily="34" charset="0"/>
              <a:buChar char="•"/>
            </a:pPr>
            <a:r>
              <a:rPr lang="en-US" dirty="0" smtClean="0"/>
              <a:t>  Basic principles are the same as for federal FOIA (see </a:t>
            </a:r>
            <a:r>
              <a:rPr lang="en-US" dirty="0" smtClean="0">
                <a:hlinkClick r:id="rId3"/>
              </a:rPr>
              <a:t>Guide to California Public Records Act</a:t>
            </a:r>
            <a:r>
              <a:rPr lang="en-US" dirty="0" smtClean="0"/>
              <a:t> handout).</a:t>
            </a:r>
          </a:p>
          <a:p>
            <a:pPr>
              <a:buFont typeface="Arial" pitchFamily="34" charset="0"/>
              <a:buChar char="•"/>
            </a:pPr>
            <a:endParaRPr lang="en-US" dirty="0" smtClean="0"/>
          </a:p>
          <a:p>
            <a:pPr>
              <a:buFont typeface="Arial" pitchFamily="34" charset="0"/>
              <a:buChar char="•"/>
            </a:pPr>
            <a:r>
              <a:rPr lang="en-US" dirty="0" smtClean="0"/>
              <a:t>  Applies to not only to state-level agencies but also local agencies (e.g. city police departments, county health departments, school districts).</a:t>
            </a:r>
          </a:p>
          <a:p>
            <a:endParaRPr lang="en-US" dirty="0" smtClean="0"/>
          </a:p>
          <a:p>
            <a:pPr>
              <a:buFont typeface="Arial" pitchFamily="34" charset="0"/>
              <a:buChar char="•"/>
            </a:pPr>
            <a:r>
              <a:rPr lang="en-US" dirty="0" smtClean="0"/>
              <a:t>  Agency has 10 days to decide if records will be provided (with an extension of another 14 days in “unusual” cases where records are off-site or require consultation with another agency).</a:t>
            </a:r>
          </a:p>
          <a:p>
            <a:pPr>
              <a:buFont typeface="Arial" pitchFamily="34" charset="0"/>
              <a:buChar char="•"/>
            </a:pPr>
            <a:endParaRPr lang="en-US" dirty="0" smtClean="0"/>
          </a:p>
          <a:p>
            <a:pPr>
              <a:buFont typeface="Arial" pitchFamily="34" charset="0"/>
              <a:buChar char="•"/>
            </a:pPr>
            <a:r>
              <a:rPr lang="en-US" dirty="0" smtClean="0"/>
              <a:t>  Again, there are specific exemptions – you will need to refer to these and appeal denials.</a:t>
            </a:r>
          </a:p>
          <a:p>
            <a:endParaRPr lang="en-US" dirty="0" smtClean="0"/>
          </a:p>
          <a:p>
            <a:endParaRPr lang="en-US" dirty="0" smtClean="0"/>
          </a:p>
          <a:p>
            <a:endParaRPr lang="en-US" dirty="0"/>
          </a:p>
        </p:txBody>
      </p:sp>
      <p:sp>
        <p:nvSpPr>
          <p:cNvPr id="4" name="TextBox 3"/>
          <p:cNvSpPr txBox="1"/>
          <p:nvPr/>
        </p:nvSpPr>
        <p:spPr>
          <a:xfrm>
            <a:off x="1000100" y="5429264"/>
            <a:ext cx="7500990" cy="590931"/>
          </a:xfrm>
          <a:prstGeom prst="rect">
            <a:avLst/>
          </a:prstGeom>
          <a:noFill/>
        </p:spPr>
        <p:txBody>
          <a:bodyPr wrap="square" rtlCol="0">
            <a:spAutoFit/>
          </a:bodyPr>
          <a:lstStyle/>
          <a:p>
            <a:pPr>
              <a:lnSpc>
                <a:spcPct val="80000"/>
              </a:lnSpc>
              <a:buFont typeface="Wingdings" pitchFamily="2" charset="2"/>
              <a:buNone/>
            </a:pPr>
            <a:r>
              <a:rPr lang="en-US" dirty="0" smtClean="0"/>
              <a:t>(Details on other states’ laws </a:t>
            </a:r>
            <a:r>
              <a:rPr lang="en-US" dirty="0" smtClean="0">
                <a:hlinkClick r:id="rId4"/>
              </a:rPr>
              <a:t>here</a:t>
            </a:r>
            <a:r>
              <a:rPr lang="en-US" dirty="0" smtClean="0"/>
              <a:t> and </a:t>
            </a:r>
            <a:r>
              <a:rPr lang="en-US" dirty="0" smtClean="0">
                <a:hlinkClick r:id="rId5"/>
              </a:rPr>
              <a:t>here</a:t>
            </a:r>
            <a:r>
              <a:rPr lang="en-US" dirty="0" smtClean="0"/>
              <a:t>.)</a:t>
            </a:r>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effectLst/>
              </a:rPr>
              <a:t>Examples</a:t>
            </a:r>
            <a:r>
              <a:rPr lang="en-US" b="1" dirty="0" smtClean="0">
                <a:effectLst/>
              </a:rPr>
              <a:t> </a:t>
            </a:r>
            <a:r>
              <a:rPr lang="en-US" sz="3600" b="1" dirty="0" smtClean="0">
                <a:effectLst/>
              </a:rPr>
              <a:t>of stories</a:t>
            </a:r>
            <a:endParaRPr lang="en-US" sz="3600" b="1" dirty="0">
              <a:effectLst/>
            </a:endParaRPr>
          </a:p>
        </p:txBody>
      </p:sp>
      <p:sp>
        <p:nvSpPr>
          <p:cNvPr id="3" name="TextBox 2"/>
          <p:cNvSpPr txBox="1"/>
          <p:nvPr/>
        </p:nvSpPr>
        <p:spPr>
          <a:xfrm>
            <a:off x="1115616" y="2204864"/>
            <a:ext cx="7143800" cy="923330"/>
          </a:xfrm>
          <a:prstGeom prst="rect">
            <a:avLst/>
          </a:prstGeom>
          <a:noFill/>
        </p:spPr>
        <p:txBody>
          <a:bodyPr wrap="square" rtlCol="0">
            <a:spAutoFit/>
          </a:bodyPr>
          <a:lstStyle/>
          <a:p>
            <a:r>
              <a:rPr lang="en-US" dirty="0" smtClean="0"/>
              <a:t>For inspiration, see </a:t>
            </a:r>
            <a:r>
              <a:rPr lang="en-US" dirty="0" smtClean="0">
                <a:hlinkClick r:id="rId3"/>
              </a:rPr>
              <a:t>the stories</a:t>
            </a:r>
            <a:r>
              <a:rPr lang="en-US" dirty="0" smtClean="0"/>
              <a:t> highlighted in Investigative Reporters and Editors’ Extra-Extra blog.</a:t>
            </a:r>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effectLst/>
              </a:rPr>
              <a:t>How do I file a request?</a:t>
            </a:r>
            <a:endParaRPr lang="en-US" sz="3600" b="1" dirty="0">
              <a:effectLst/>
            </a:endParaRPr>
          </a:p>
        </p:txBody>
      </p:sp>
      <p:sp>
        <p:nvSpPr>
          <p:cNvPr id="4" name="TextBox 3"/>
          <p:cNvSpPr txBox="1"/>
          <p:nvPr/>
        </p:nvSpPr>
        <p:spPr>
          <a:xfrm>
            <a:off x="827584" y="1268760"/>
            <a:ext cx="7429552" cy="6527939"/>
          </a:xfrm>
          <a:prstGeom prst="rect">
            <a:avLst/>
          </a:prstGeom>
          <a:noFill/>
        </p:spPr>
        <p:txBody>
          <a:bodyPr wrap="square" rtlCol="0">
            <a:spAutoFit/>
          </a:bodyPr>
          <a:lstStyle/>
          <a:p>
            <a:pPr algn="ctr">
              <a:lnSpc>
                <a:spcPct val="80000"/>
              </a:lnSpc>
              <a:buFont typeface="Wingdings" pitchFamily="2" charset="2"/>
              <a:buNone/>
            </a:pPr>
            <a:endParaRPr lang="en-US" dirty="0" smtClean="0"/>
          </a:p>
          <a:p>
            <a:pPr algn="ctr">
              <a:lnSpc>
                <a:spcPct val="80000"/>
              </a:lnSpc>
              <a:buFont typeface="Wingdings" pitchFamily="2" charset="2"/>
              <a:buNone/>
            </a:pPr>
            <a:r>
              <a:rPr lang="en-US" sz="2400" b="1" dirty="0" smtClean="0"/>
              <a:t>Automated letter generators/FOIA managers</a:t>
            </a:r>
          </a:p>
          <a:p>
            <a:pPr algn="ctr">
              <a:lnSpc>
                <a:spcPct val="80000"/>
              </a:lnSpc>
              <a:buFont typeface="Wingdings" pitchFamily="2" charset="2"/>
              <a:buNone/>
            </a:pPr>
            <a:endParaRPr lang="en-US" sz="2400" b="1" dirty="0"/>
          </a:p>
          <a:p>
            <a:pPr algn="ctr">
              <a:lnSpc>
                <a:spcPct val="80000"/>
              </a:lnSpc>
              <a:buFont typeface="Wingdings" pitchFamily="2" charset="2"/>
              <a:buNone/>
            </a:pPr>
            <a:endParaRPr lang="en-US" sz="2400" b="1" dirty="0" smtClean="0"/>
          </a:p>
          <a:p>
            <a:pPr algn="ctr">
              <a:lnSpc>
                <a:spcPct val="80000"/>
              </a:lnSpc>
              <a:buFont typeface="Wingdings" pitchFamily="2" charset="2"/>
              <a:buNone/>
            </a:pPr>
            <a:r>
              <a:rPr lang="en-US" sz="2400" b="1" dirty="0" smtClean="0">
                <a:hlinkClick r:id="rId3"/>
              </a:rPr>
              <a:t>iFOIA</a:t>
            </a:r>
            <a:endParaRPr lang="en-US" sz="2400" b="1" dirty="0" smtClean="0"/>
          </a:p>
          <a:p>
            <a:pPr algn="ctr">
              <a:lnSpc>
                <a:spcPct val="80000"/>
              </a:lnSpc>
              <a:buFont typeface="Wingdings" pitchFamily="2" charset="2"/>
              <a:buNone/>
            </a:pPr>
            <a:endParaRPr lang="en-US" sz="2400" b="1" dirty="0" smtClean="0"/>
          </a:p>
          <a:p>
            <a:pPr algn="ctr">
              <a:lnSpc>
                <a:spcPct val="80000"/>
              </a:lnSpc>
              <a:buFont typeface="Wingdings" pitchFamily="2" charset="2"/>
              <a:buNone/>
            </a:pPr>
            <a:r>
              <a:rPr lang="en-US" dirty="0" smtClean="0"/>
              <a:t>Project of the Reporters Committee for Freedom of the Press</a:t>
            </a:r>
            <a:endParaRPr lang="en-US" dirty="0"/>
          </a:p>
          <a:p>
            <a:pPr algn="ctr">
              <a:lnSpc>
                <a:spcPct val="80000"/>
              </a:lnSpc>
              <a:buFont typeface="Wingdings" pitchFamily="2" charset="2"/>
              <a:buNone/>
            </a:pPr>
            <a:endParaRPr lang="en-US" sz="2400" b="1" dirty="0" smtClean="0"/>
          </a:p>
          <a:p>
            <a:pPr algn="ctr">
              <a:lnSpc>
                <a:spcPct val="80000"/>
              </a:lnSpc>
              <a:buFont typeface="Wingdings" pitchFamily="2" charset="2"/>
              <a:buNone/>
            </a:pPr>
            <a:endParaRPr lang="en-US" sz="2400" b="1" dirty="0"/>
          </a:p>
          <a:p>
            <a:pPr algn="ctr">
              <a:lnSpc>
                <a:spcPct val="80000"/>
              </a:lnSpc>
              <a:buFont typeface="Wingdings" pitchFamily="2" charset="2"/>
              <a:buNone/>
            </a:pPr>
            <a:r>
              <a:rPr lang="en-US" sz="2400" b="1" dirty="0" smtClean="0">
                <a:hlinkClick r:id="rId4"/>
              </a:rPr>
              <a:t>FOIA Machine</a:t>
            </a:r>
            <a:endParaRPr lang="en-US" sz="2400" b="1" dirty="0" smtClean="0"/>
          </a:p>
          <a:p>
            <a:pPr algn="ctr">
              <a:lnSpc>
                <a:spcPct val="80000"/>
              </a:lnSpc>
              <a:buFont typeface="Wingdings" pitchFamily="2" charset="2"/>
              <a:buNone/>
            </a:pPr>
            <a:endParaRPr lang="en-US" sz="2400" b="1" dirty="0"/>
          </a:p>
          <a:p>
            <a:pPr algn="ctr">
              <a:lnSpc>
                <a:spcPct val="80000"/>
              </a:lnSpc>
              <a:buFont typeface="Wingdings" pitchFamily="2" charset="2"/>
              <a:buNone/>
            </a:pPr>
            <a:r>
              <a:rPr lang="en-US" dirty="0" smtClean="0"/>
              <a:t>Project led by Center for Investigative Reporting, backed by Knight Foundation</a:t>
            </a:r>
          </a:p>
          <a:p>
            <a:pPr algn="ctr">
              <a:lnSpc>
                <a:spcPct val="80000"/>
              </a:lnSpc>
              <a:buFont typeface="Wingdings" pitchFamily="2" charset="2"/>
              <a:buNone/>
            </a:pPr>
            <a:endParaRPr lang="en-US" sz="2400" b="1" dirty="0"/>
          </a:p>
          <a:p>
            <a:pPr algn="ctr">
              <a:lnSpc>
                <a:spcPct val="80000"/>
              </a:lnSpc>
              <a:buFont typeface="Wingdings" pitchFamily="2" charset="2"/>
              <a:buNone/>
            </a:pPr>
            <a:endParaRPr lang="en-US" sz="2400" b="1" dirty="0" smtClean="0"/>
          </a:p>
          <a:p>
            <a:pPr algn="ctr">
              <a:lnSpc>
                <a:spcPct val="80000"/>
              </a:lnSpc>
              <a:buFont typeface="Wingdings" pitchFamily="2" charset="2"/>
              <a:buNone/>
            </a:pPr>
            <a:r>
              <a:rPr lang="en-US" sz="2400" b="1" dirty="0" smtClean="0"/>
              <a:t>Federal FOIA clearinghouse</a:t>
            </a:r>
            <a:endParaRPr lang="en-US" sz="2400" b="1" dirty="0"/>
          </a:p>
          <a:p>
            <a:pPr algn="ctr">
              <a:lnSpc>
                <a:spcPct val="80000"/>
              </a:lnSpc>
              <a:buFont typeface="Wingdings" pitchFamily="2" charset="2"/>
              <a:buNone/>
            </a:pPr>
            <a:endParaRPr lang="en-US" sz="2400" b="1" dirty="0" smtClean="0"/>
          </a:p>
          <a:p>
            <a:pPr algn="ctr">
              <a:lnSpc>
                <a:spcPct val="80000"/>
              </a:lnSpc>
              <a:buFont typeface="Wingdings" pitchFamily="2" charset="2"/>
              <a:buNone/>
            </a:pPr>
            <a:r>
              <a:rPr lang="en-US" sz="2400" b="1" dirty="0" err="1" smtClean="0">
                <a:hlinkClick r:id="rId5"/>
              </a:rPr>
              <a:t>FOIAonline</a:t>
            </a:r>
            <a:endParaRPr lang="en-US" sz="2400" b="1" dirty="0" smtClean="0"/>
          </a:p>
          <a:p>
            <a:pPr algn="ctr">
              <a:lnSpc>
                <a:spcPct val="80000"/>
              </a:lnSpc>
              <a:buFont typeface="Wingdings" pitchFamily="2" charset="2"/>
              <a:buNone/>
            </a:pPr>
            <a:endParaRPr lang="en-US" sz="2400" b="1" dirty="0"/>
          </a:p>
          <a:p>
            <a:pPr algn="ctr">
              <a:lnSpc>
                <a:spcPct val="80000"/>
              </a:lnSpc>
              <a:buFont typeface="Wingdings" pitchFamily="2" charset="2"/>
              <a:buNone/>
            </a:pPr>
            <a:endParaRPr lang="en-US" sz="2400" b="1" dirty="0"/>
          </a:p>
          <a:p>
            <a:pPr algn="ctr">
              <a:lnSpc>
                <a:spcPct val="80000"/>
              </a:lnSpc>
              <a:buFont typeface="Wingdings" pitchFamily="2" charset="2"/>
              <a:buNone/>
            </a:pPr>
            <a:endParaRPr lang="en-US" sz="2400" b="1" dirty="0" smtClean="0"/>
          </a:p>
          <a:p>
            <a:pPr algn="ctr">
              <a:lnSpc>
                <a:spcPct val="80000"/>
              </a:lnSpc>
              <a:buFont typeface="Wingdings" pitchFamily="2" charset="2"/>
              <a:buNone/>
            </a:pPr>
            <a:endParaRPr lang="en-US" sz="2400" b="1" dirty="0"/>
          </a:p>
          <a:p>
            <a:pPr algn="ctr">
              <a:lnSpc>
                <a:spcPct val="80000"/>
              </a:lnSpc>
              <a:buFont typeface="Wingdings" pitchFamily="2" charset="2"/>
              <a:buNone/>
            </a:pPr>
            <a:endParaRPr lang="en-US" b="1"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259632" y="1412776"/>
            <a:ext cx="6840537" cy="865188"/>
          </a:xfrm>
        </p:spPr>
        <p:txBody>
          <a:bodyPr/>
          <a:lstStyle/>
          <a:p>
            <a:r>
              <a:rPr lang="en-US" sz="3600" b="1" dirty="0" smtClean="0">
                <a:effectLst/>
              </a:rPr>
              <a:t>Sunshine laws and public records requests</a:t>
            </a:r>
            <a:endParaRPr lang="en-US" sz="3600" b="1" dirty="0">
              <a:effectLst/>
            </a:endParaRPr>
          </a:p>
        </p:txBody>
      </p:sp>
      <p:sp>
        <p:nvSpPr>
          <p:cNvPr id="2051" name="Rectangle 3"/>
          <p:cNvSpPr>
            <a:spLocks noGrp="1" noChangeArrowheads="1"/>
          </p:cNvSpPr>
          <p:nvPr>
            <p:ph type="subTitle" idx="1"/>
          </p:nvPr>
        </p:nvSpPr>
        <p:spPr>
          <a:xfrm>
            <a:off x="1979613" y="2565400"/>
            <a:ext cx="5834062" cy="1800225"/>
          </a:xfrm>
        </p:spPr>
        <p:txBody>
          <a:bodyPr/>
          <a:lstStyle/>
          <a:p>
            <a:endParaRPr lang="en-US" dirty="0"/>
          </a:p>
          <a:p>
            <a:r>
              <a:rPr lang="en-US" sz="2400" dirty="0">
                <a:effectLst/>
              </a:rPr>
              <a:t>Peter </a:t>
            </a:r>
            <a:r>
              <a:rPr lang="en-US" sz="2400" dirty="0" smtClean="0">
                <a:effectLst/>
              </a:rPr>
              <a:t>Aldhous</a:t>
            </a:r>
          </a:p>
          <a:p>
            <a:r>
              <a:rPr lang="en-US" sz="2400" dirty="0" smtClean="0">
                <a:effectLst/>
                <a:hlinkClick r:id="rId3"/>
              </a:rPr>
              <a:t>@</a:t>
            </a:r>
            <a:r>
              <a:rPr lang="en-US" sz="2400" dirty="0" err="1" smtClean="0">
                <a:effectLst/>
                <a:hlinkClick r:id="rId3"/>
              </a:rPr>
              <a:t>paldhous</a:t>
            </a:r>
            <a:endParaRPr lang="en-US" dirty="0">
              <a:effectLst/>
            </a:endParaRPr>
          </a:p>
          <a:p>
            <a:endParaRPr lang="en-US" dirty="0"/>
          </a:p>
          <a:p>
            <a:endParaRPr lang="en-US" dirty="0"/>
          </a:p>
        </p:txBody>
      </p:sp>
    </p:spTree>
    <p:extLst>
      <p:ext uri="{BB962C8B-B14F-4D97-AF65-F5344CB8AC3E}">
        <p14:creationId xmlns:p14="http://schemas.microsoft.com/office/powerpoint/2010/main" val="33093875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effectLst/>
              </a:rPr>
              <a:t>Knowledge is power</a:t>
            </a:r>
            <a:endParaRPr lang="en-US" sz="3600" b="1" dirty="0">
              <a:effectLst/>
            </a:endParaRPr>
          </a:p>
        </p:txBody>
      </p:sp>
      <p:sp>
        <p:nvSpPr>
          <p:cNvPr id="4" name="TextBox 3"/>
          <p:cNvSpPr txBox="1"/>
          <p:nvPr/>
        </p:nvSpPr>
        <p:spPr>
          <a:xfrm>
            <a:off x="1285852" y="2143116"/>
            <a:ext cx="6572296" cy="2769989"/>
          </a:xfrm>
          <a:prstGeom prst="rect">
            <a:avLst/>
          </a:prstGeom>
          <a:noFill/>
        </p:spPr>
        <p:txBody>
          <a:bodyPr wrap="square" rtlCol="0">
            <a:spAutoFit/>
          </a:bodyPr>
          <a:lstStyle/>
          <a:p>
            <a:r>
              <a:rPr lang="en-US" sz="2000" dirty="0" smtClean="0"/>
              <a:t>A popular Government without popular information or the means of acquiring it, is but a Prologue to a Farce or a Tragedy or perhaps both. Knowledge will forever govern ignorance, and a people who mean to be their own governors must arm themselves with the power knowledge gives. </a:t>
            </a:r>
          </a:p>
          <a:p>
            <a:endParaRPr lang="en-US" i="1" dirty="0" smtClean="0"/>
          </a:p>
          <a:p>
            <a:pPr algn="r"/>
            <a:r>
              <a:rPr lang="en-US" i="1" dirty="0" smtClean="0"/>
              <a:t>James Madison</a:t>
            </a:r>
            <a:endParaRPr lang="en-US" dirty="0" smtClean="0"/>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effectLst/>
              </a:rPr>
              <a:t>Sunshine</a:t>
            </a:r>
            <a:r>
              <a:rPr lang="en-US" b="1" dirty="0" smtClean="0">
                <a:effectLst/>
              </a:rPr>
              <a:t> </a:t>
            </a:r>
            <a:r>
              <a:rPr lang="en-US" sz="3600" b="1" dirty="0" smtClean="0">
                <a:effectLst/>
              </a:rPr>
              <a:t>laws</a:t>
            </a:r>
            <a:endParaRPr lang="en-US" sz="3600" b="1" dirty="0">
              <a:effectLst/>
            </a:endParaRPr>
          </a:p>
        </p:txBody>
      </p:sp>
      <p:sp>
        <p:nvSpPr>
          <p:cNvPr id="3" name="TextBox 2"/>
          <p:cNvSpPr txBox="1"/>
          <p:nvPr/>
        </p:nvSpPr>
        <p:spPr>
          <a:xfrm>
            <a:off x="1000100" y="2000240"/>
            <a:ext cx="7572428" cy="3693319"/>
          </a:xfrm>
          <a:prstGeom prst="rect">
            <a:avLst/>
          </a:prstGeom>
          <a:noFill/>
        </p:spPr>
        <p:txBody>
          <a:bodyPr wrap="square" rtlCol="0">
            <a:spAutoFit/>
          </a:bodyPr>
          <a:lstStyle/>
          <a:p>
            <a:r>
              <a:rPr lang="en-US" dirty="0" smtClean="0"/>
              <a:t>We have, in this country, a powerful set of rules that together are called the </a:t>
            </a:r>
            <a:r>
              <a:rPr lang="en-US" b="1" dirty="0" smtClean="0"/>
              <a:t>Sunshine Laws</a:t>
            </a:r>
            <a:r>
              <a:rPr lang="en-US" dirty="0" smtClean="0"/>
              <a:t>. </a:t>
            </a:r>
          </a:p>
          <a:p>
            <a:pPr lvl="0"/>
            <a:endParaRPr lang="en-US" dirty="0" smtClean="0"/>
          </a:p>
          <a:p>
            <a:pPr lvl="0">
              <a:buFont typeface="Arial" pitchFamily="34" charset="0"/>
              <a:buChar char="•"/>
            </a:pPr>
            <a:r>
              <a:rPr lang="en-US" dirty="0" smtClean="0"/>
              <a:t>  Sunshine Laws set out to ensure an informed citizenry</a:t>
            </a:r>
          </a:p>
          <a:p>
            <a:pPr lvl="0">
              <a:buFont typeface="Arial" pitchFamily="34" charset="0"/>
              <a:buChar char="•"/>
            </a:pPr>
            <a:endParaRPr lang="en-US" dirty="0" smtClean="0"/>
          </a:p>
          <a:p>
            <a:pPr lvl="0">
              <a:buFont typeface="Arial" pitchFamily="34" charset="0"/>
              <a:buChar char="•"/>
            </a:pPr>
            <a:r>
              <a:rPr lang="en-US" dirty="0" smtClean="0"/>
              <a:t>  Sunshine laws foster greater transparency in government</a:t>
            </a:r>
          </a:p>
          <a:p>
            <a:pPr lvl="0">
              <a:buFont typeface="Arial" pitchFamily="34" charset="0"/>
              <a:buChar char="•"/>
            </a:pPr>
            <a:endParaRPr lang="en-US" dirty="0" smtClean="0"/>
          </a:p>
          <a:p>
            <a:pPr lvl="0">
              <a:buFont typeface="Arial" pitchFamily="34" charset="0"/>
              <a:buChar char="•"/>
            </a:pPr>
            <a:r>
              <a:rPr lang="en-US" dirty="0" smtClean="0"/>
              <a:t>  Journalists should use these laws to be vigilant and courageous about holding those in power accountable.</a:t>
            </a:r>
          </a:p>
          <a:p>
            <a:pPr lvl="0"/>
            <a:endParaRPr lang="en-US" dirty="0" smtClean="0"/>
          </a:p>
          <a:p>
            <a:pPr lvl="0">
              <a:buFont typeface="Arial" pitchFamily="34" charset="0"/>
              <a:buChar char="•"/>
            </a:pPr>
            <a:r>
              <a:rPr lang="en-US" dirty="0" smtClean="0"/>
              <a:t>  But it’s always a fight to find out what government doesn’t want us to know!</a:t>
            </a:r>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effectLst/>
              </a:rPr>
              <a:t>Federal Freedom of Information Act (FIOA)</a:t>
            </a:r>
            <a:endParaRPr lang="en-US" sz="3600" b="1" dirty="0">
              <a:effectLst/>
            </a:endParaRPr>
          </a:p>
        </p:txBody>
      </p:sp>
      <p:sp>
        <p:nvSpPr>
          <p:cNvPr id="3" name="TextBox 2"/>
          <p:cNvSpPr txBox="1"/>
          <p:nvPr/>
        </p:nvSpPr>
        <p:spPr>
          <a:xfrm>
            <a:off x="1071538" y="1845979"/>
            <a:ext cx="7215238" cy="4524316"/>
          </a:xfrm>
          <a:prstGeom prst="rect">
            <a:avLst/>
          </a:prstGeom>
          <a:noFill/>
        </p:spPr>
        <p:txBody>
          <a:bodyPr wrap="square" rtlCol="0">
            <a:spAutoFit/>
          </a:bodyPr>
          <a:lstStyle/>
          <a:p>
            <a:pPr lvl="0">
              <a:buFont typeface="Arial" pitchFamily="34" charset="0"/>
              <a:buChar char="•"/>
            </a:pPr>
            <a:r>
              <a:rPr lang="en-US" dirty="0" smtClean="0"/>
              <a:t>  Ensures public access to federal government records.</a:t>
            </a:r>
          </a:p>
          <a:p>
            <a:pPr lvl="0">
              <a:buFont typeface="Arial" pitchFamily="34" charset="0"/>
              <a:buChar char="•"/>
            </a:pPr>
            <a:endParaRPr lang="en-US" dirty="0" smtClean="0"/>
          </a:p>
          <a:p>
            <a:pPr lvl="0">
              <a:buFont typeface="Arial" pitchFamily="34" charset="0"/>
              <a:buChar char="•"/>
            </a:pPr>
            <a:r>
              <a:rPr lang="en-US" dirty="0" smtClean="0"/>
              <a:t>  Passed in 1966, amended in 1996 to improve access to electronic records.</a:t>
            </a:r>
          </a:p>
          <a:p>
            <a:pPr lvl="0">
              <a:buFont typeface="Arial" pitchFamily="34" charset="0"/>
              <a:buChar char="•"/>
            </a:pPr>
            <a:endParaRPr lang="en-US" dirty="0" smtClean="0"/>
          </a:p>
          <a:p>
            <a:pPr lvl="0">
              <a:buFont typeface="Arial" pitchFamily="34" charset="0"/>
              <a:buChar char="•"/>
            </a:pPr>
            <a:r>
              <a:rPr lang="en-US" dirty="0" smtClean="0"/>
              <a:t>  Carries a presumption of disclosure (the burden is on the government, to substantiate why information may not be released, not the public to establish why it should). This made statutory in 2016 FOIA reform.</a:t>
            </a:r>
          </a:p>
          <a:p>
            <a:pPr lvl="0">
              <a:buFont typeface="Arial" pitchFamily="34" charset="0"/>
              <a:buChar char="•"/>
            </a:pPr>
            <a:endParaRPr lang="en-US" dirty="0" smtClean="0"/>
          </a:p>
          <a:p>
            <a:pPr lvl="0">
              <a:buFont typeface="Arial" pitchFamily="34" charset="0"/>
              <a:buChar char="•"/>
            </a:pPr>
            <a:r>
              <a:rPr lang="en-US" dirty="0" smtClean="0"/>
              <a:t>  Requesters do not need to explain why they want the records.</a:t>
            </a:r>
          </a:p>
          <a:p>
            <a:pPr lvl="0"/>
            <a:endParaRPr lang="en-US" dirty="0" smtClean="0"/>
          </a:p>
          <a:p>
            <a:pPr lvl="0">
              <a:buFont typeface="Arial" pitchFamily="34" charset="0"/>
              <a:buChar char="•"/>
            </a:pPr>
            <a:r>
              <a:rPr lang="en-US" dirty="0" smtClean="0"/>
              <a:t>  There are nine specific exemptions (more later).</a:t>
            </a:r>
          </a:p>
          <a:p>
            <a:pPr lvl="0">
              <a:buFont typeface="Arial" pitchFamily="34" charset="0"/>
              <a:buChar char="•"/>
            </a:pPr>
            <a:endParaRPr lang="en-US" dirty="0" smtClean="0"/>
          </a:p>
          <a:p>
            <a:pPr lvl="0">
              <a:buFont typeface="Arial" pitchFamily="34" charset="0"/>
              <a:buChar char="•"/>
            </a:pPr>
            <a:r>
              <a:rPr lang="en-US" dirty="0" smtClean="0"/>
              <a:t>  The right to access is ultimately enforceable in federal court</a:t>
            </a:r>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1857364"/>
            <a:ext cx="7715304" cy="3970318"/>
          </a:xfrm>
          <a:prstGeom prst="rect">
            <a:avLst/>
          </a:prstGeom>
          <a:noFill/>
        </p:spPr>
        <p:txBody>
          <a:bodyPr wrap="square" rtlCol="0">
            <a:spAutoFit/>
          </a:bodyPr>
          <a:lstStyle/>
          <a:p>
            <a:r>
              <a:rPr lang="en-US" sz="2400" b="1" dirty="0" smtClean="0"/>
              <a:t>Who can I request records from?</a:t>
            </a:r>
          </a:p>
          <a:p>
            <a:endParaRPr lang="en-US" dirty="0" smtClean="0"/>
          </a:p>
          <a:p>
            <a:r>
              <a:rPr lang="en-US" dirty="0" smtClean="0">
                <a:hlinkClick r:id="rId3"/>
              </a:rPr>
              <a:t>Executive Branch</a:t>
            </a:r>
            <a:r>
              <a:rPr lang="en-US" dirty="0" smtClean="0"/>
              <a:t> departments, agencies, and offices; federal regulatory agencies; and federal corporations.</a:t>
            </a:r>
          </a:p>
          <a:p>
            <a:endParaRPr lang="en-US" sz="2400" dirty="0" smtClean="0"/>
          </a:p>
          <a:p>
            <a:r>
              <a:rPr lang="en-US" sz="2400" b="1" dirty="0" smtClean="0"/>
              <a:t>Who can I not request records from?</a:t>
            </a:r>
          </a:p>
          <a:p>
            <a:endParaRPr lang="en-US" dirty="0" smtClean="0"/>
          </a:p>
          <a:p>
            <a:r>
              <a:rPr lang="en-US" dirty="0" smtClean="0"/>
              <a:t>Congress (</a:t>
            </a:r>
            <a:r>
              <a:rPr lang="en-US" dirty="0" smtClean="0">
                <a:hlinkClick r:id="rId4"/>
              </a:rPr>
              <a:t>House</a:t>
            </a:r>
            <a:r>
              <a:rPr lang="en-US" dirty="0" smtClean="0"/>
              <a:t> and </a:t>
            </a:r>
            <a:r>
              <a:rPr lang="en-US" dirty="0" smtClean="0">
                <a:hlinkClick r:id="rId5"/>
              </a:rPr>
              <a:t>Senate</a:t>
            </a:r>
            <a:r>
              <a:rPr lang="en-US" dirty="0" smtClean="0"/>
              <a:t>), the </a:t>
            </a:r>
            <a:r>
              <a:rPr lang="en-US" dirty="0" smtClean="0">
                <a:hlinkClick r:id="rId6"/>
              </a:rPr>
              <a:t>federal courts</a:t>
            </a:r>
            <a:r>
              <a:rPr lang="en-US" dirty="0" smtClean="0"/>
              <a:t>, and parts of the </a:t>
            </a:r>
            <a:r>
              <a:rPr lang="en-US" dirty="0" smtClean="0">
                <a:hlinkClick r:id="rId7"/>
              </a:rPr>
              <a:t>Executive Office of the President </a:t>
            </a:r>
            <a:r>
              <a:rPr lang="en-US" dirty="0" smtClean="0"/>
              <a:t>that function solely to advise and assist the President.</a:t>
            </a:r>
          </a:p>
          <a:p>
            <a:r>
              <a:rPr lang="en-US" dirty="0" smtClean="0"/>
              <a:t> </a:t>
            </a:r>
          </a:p>
          <a:p>
            <a:endParaRPr lang="en-US" dirty="0" smtClean="0"/>
          </a:p>
          <a:p>
            <a:endParaRPr lang="en-US" dirty="0"/>
          </a:p>
        </p:txBody>
      </p:sp>
      <p:sp>
        <p:nvSpPr>
          <p:cNvPr id="5" name="TextBox 4"/>
          <p:cNvSpPr txBox="1"/>
          <p:nvPr/>
        </p:nvSpPr>
        <p:spPr>
          <a:xfrm>
            <a:off x="0" y="642919"/>
            <a:ext cx="9144000" cy="646331"/>
          </a:xfrm>
          <a:prstGeom prst="rect">
            <a:avLst/>
          </a:prstGeom>
          <a:noFill/>
        </p:spPr>
        <p:txBody>
          <a:bodyPr wrap="square" rtlCol="0">
            <a:spAutoFit/>
          </a:bodyPr>
          <a:lstStyle/>
          <a:p>
            <a:pPr algn="ctr"/>
            <a:r>
              <a:rPr lang="en-US" sz="3600" b="1" dirty="0" smtClean="0"/>
              <a:t>The basics…</a:t>
            </a:r>
            <a:endParaRPr lang="en-US" sz="3600" b="1"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effectLst/>
              </a:rPr>
              <a:t>Not just paper documents!</a:t>
            </a:r>
            <a:endParaRPr lang="en-US" sz="3600" b="1" dirty="0">
              <a:effectLst/>
            </a:endParaRPr>
          </a:p>
        </p:txBody>
      </p:sp>
      <p:sp>
        <p:nvSpPr>
          <p:cNvPr id="4" name="TextBox 3"/>
          <p:cNvSpPr txBox="1"/>
          <p:nvPr/>
        </p:nvSpPr>
        <p:spPr>
          <a:xfrm>
            <a:off x="857224" y="1643050"/>
            <a:ext cx="7143800" cy="5355312"/>
          </a:xfrm>
          <a:prstGeom prst="rect">
            <a:avLst/>
          </a:prstGeom>
          <a:noFill/>
        </p:spPr>
        <p:txBody>
          <a:bodyPr wrap="square" rtlCol="0">
            <a:spAutoFit/>
          </a:bodyPr>
          <a:lstStyle/>
          <a:p>
            <a:r>
              <a:rPr lang="en-US" dirty="0" smtClean="0"/>
              <a:t>For example, you can request:</a:t>
            </a:r>
          </a:p>
          <a:p>
            <a:endParaRPr lang="en-US" b="1" dirty="0" smtClean="0"/>
          </a:p>
          <a:p>
            <a:pPr lvl="0">
              <a:buFont typeface="Arial" pitchFamily="34" charset="0"/>
              <a:buChar char="•"/>
            </a:pPr>
            <a:r>
              <a:rPr lang="en-US" b="1" dirty="0" smtClean="0"/>
              <a:t>  Photos</a:t>
            </a:r>
          </a:p>
          <a:p>
            <a:pPr lvl="0">
              <a:buFont typeface="Arial" pitchFamily="34" charset="0"/>
              <a:buChar char="•"/>
            </a:pPr>
            <a:endParaRPr lang="en-US" b="1" dirty="0" smtClean="0"/>
          </a:p>
          <a:p>
            <a:pPr lvl="0">
              <a:buFont typeface="Arial" pitchFamily="34" charset="0"/>
              <a:buChar char="•"/>
            </a:pPr>
            <a:r>
              <a:rPr lang="en-US" b="1" dirty="0" smtClean="0"/>
              <a:t>  Maps</a:t>
            </a:r>
            <a:r>
              <a:rPr lang="en-US" dirty="0" smtClean="0"/>
              <a:t> </a:t>
            </a:r>
          </a:p>
          <a:p>
            <a:pPr lvl="0">
              <a:buFont typeface="Arial" pitchFamily="34" charset="0"/>
              <a:buChar char="•"/>
            </a:pPr>
            <a:endParaRPr lang="en-US" b="1" dirty="0" smtClean="0"/>
          </a:p>
          <a:p>
            <a:pPr lvl="0">
              <a:buFont typeface="Arial" pitchFamily="34" charset="0"/>
              <a:buChar char="•"/>
            </a:pPr>
            <a:r>
              <a:rPr lang="en-US" b="1" dirty="0" smtClean="0"/>
              <a:t>  Audio </a:t>
            </a:r>
          </a:p>
          <a:p>
            <a:pPr lvl="0">
              <a:buFont typeface="Arial" pitchFamily="34" charset="0"/>
              <a:buChar char="•"/>
            </a:pPr>
            <a:endParaRPr lang="en-US" b="1" dirty="0" smtClean="0"/>
          </a:p>
          <a:p>
            <a:pPr lvl="0">
              <a:buFont typeface="Arial" pitchFamily="34" charset="0"/>
              <a:buChar char="•"/>
            </a:pPr>
            <a:r>
              <a:rPr lang="en-US" b="1" dirty="0" smtClean="0"/>
              <a:t>  Video</a:t>
            </a:r>
            <a:endParaRPr lang="en-US" dirty="0" smtClean="0"/>
          </a:p>
          <a:p>
            <a:pPr lvl="0">
              <a:buFont typeface="Arial" pitchFamily="34" charset="0"/>
              <a:buChar char="•"/>
            </a:pPr>
            <a:endParaRPr lang="en-US" b="1" dirty="0" smtClean="0"/>
          </a:p>
          <a:p>
            <a:pPr lvl="0">
              <a:buFont typeface="Arial" pitchFamily="34" charset="0"/>
              <a:buChar char="•"/>
            </a:pPr>
            <a:r>
              <a:rPr lang="en-US" b="1" dirty="0" smtClean="0"/>
              <a:t>  E-mails</a:t>
            </a:r>
          </a:p>
          <a:p>
            <a:pPr lvl="0">
              <a:buFont typeface="Arial" pitchFamily="34" charset="0"/>
              <a:buChar char="•"/>
            </a:pPr>
            <a:endParaRPr lang="en-US" b="1" dirty="0" smtClean="0"/>
          </a:p>
          <a:p>
            <a:pPr lvl="0">
              <a:buFont typeface="Arial" pitchFamily="34" charset="0"/>
              <a:buChar char="•"/>
            </a:pPr>
            <a:r>
              <a:rPr lang="en-US" b="1" dirty="0" smtClean="0"/>
              <a:t>  Text messages </a:t>
            </a:r>
            <a:r>
              <a:rPr lang="en-US" dirty="0" smtClean="0"/>
              <a:t>on government-supplied cell phones</a:t>
            </a:r>
          </a:p>
          <a:p>
            <a:pPr lvl="0"/>
            <a:endParaRPr lang="en-US" b="1" dirty="0" smtClean="0"/>
          </a:p>
          <a:p>
            <a:pPr lvl="0">
              <a:buFont typeface="Arial" pitchFamily="34" charset="0"/>
              <a:buChar char="•"/>
            </a:pPr>
            <a:r>
              <a:rPr lang="en-US" b="1" dirty="0" smtClean="0"/>
              <a:t>  Entire databases!</a:t>
            </a:r>
            <a:endParaRPr lang="en-US" dirty="0" smtClean="0"/>
          </a:p>
          <a:p>
            <a:endParaRPr lang="en-US" dirty="0" smtClean="0"/>
          </a:p>
          <a:p>
            <a:endParaRPr lang="en-US" dirty="0" smtClean="0"/>
          </a:p>
          <a:p>
            <a:endParaRPr lang="en-US" dirty="0" smtClean="0"/>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effectLst/>
              </a:rPr>
              <a:t>But before you file a request…</a:t>
            </a:r>
            <a:endParaRPr lang="en-US" sz="3600" b="1" dirty="0">
              <a:effectLst/>
            </a:endParaRPr>
          </a:p>
        </p:txBody>
      </p:sp>
      <p:sp>
        <p:nvSpPr>
          <p:cNvPr id="3" name="TextBox 2"/>
          <p:cNvSpPr txBox="1"/>
          <p:nvPr/>
        </p:nvSpPr>
        <p:spPr>
          <a:xfrm>
            <a:off x="642910" y="1428736"/>
            <a:ext cx="7858180" cy="4739760"/>
          </a:xfrm>
          <a:prstGeom prst="rect">
            <a:avLst/>
          </a:prstGeom>
          <a:noFill/>
        </p:spPr>
        <p:txBody>
          <a:bodyPr wrap="square" rtlCol="0">
            <a:spAutoFit/>
          </a:bodyPr>
          <a:lstStyle/>
          <a:p>
            <a:r>
              <a:rPr lang="en-US" sz="2000" b="1" dirty="0" smtClean="0"/>
              <a:t>Check that the information isn’t already available on the web</a:t>
            </a:r>
          </a:p>
          <a:p>
            <a:endParaRPr lang="en-US" sz="2400" dirty="0" smtClean="0"/>
          </a:p>
          <a:p>
            <a:r>
              <a:rPr lang="en-US" dirty="0" smtClean="0"/>
              <a:t>Agencies are required to have Reading Rooms for documents released under FOIA. These may have an online equivalent – look for “Electronic reading room” or “E-FOIA” on government websites, </a:t>
            </a:r>
            <a:r>
              <a:rPr lang="en-US" dirty="0" smtClean="0">
                <a:hlinkClick r:id="rId3"/>
              </a:rPr>
              <a:t>for example</a:t>
            </a:r>
            <a:r>
              <a:rPr lang="en-US" dirty="0" smtClean="0"/>
              <a:t>. </a:t>
            </a:r>
          </a:p>
          <a:p>
            <a:endParaRPr lang="en-US" dirty="0" smtClean="0"/>
          </a:p>
          <a:p>
            <a:r>
              <a:rPr lang="en-US" dirty="0" smtClean="0"/>
              <a:t>Searchable databases often have download options, which sometimes can be configured to export all of the data, </a:t>
            </a:r>
            <a:r>
              <a:rPr lang="en-US" dirty="0" smtClean="0">
                <a:hlinkClick r:id="rId4"/>
              </a:rPr>
              <a:t>for example</a:t>
            </a:r>
            <a:r>
              <a:rPr lang="en-US" dirty="0" smtClean="0"/>
              <a:t>. Specific links may also be provided to download an entire database, </a:t>
            </a:r>
            <a:r>
              <a:rPr lang="en-US" dirty="0" smtClean="0">
                <a:hlinkClick r:id="rId5"/>
              </a:rPr>
              <a:t>for example</a:t>
            </a:r>
            <a:r>
              <a:rPr lang="en-US" dirty="0" smtClean="0"/>
              <a:t>.</a:t>
            </a:r>
          </a:p>
          <a:p>
            <a:endParaRPr lang="en-US" dirty="0" smtClean="0"/>
          </a:p>
          <a:p>
            <a:r>
              <a:rPr lang="en-US" sz="2000" b="1" dirty="0" smtClean="0"/>
              <a:t>If you don’t find it online, first simply ask! Only then file a formal request to the agency’s FOIA officer</a:t>
            </a:r>
          </a:p>
          <a:p>
            <a:endParaRPr lang="en-US" dirty="0" smtClean="0"/>
          </a:p>
          <a:p>
            <a:endParaRPr lang="en-US" dirty="0" smtClean="0"/>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1285861"/>
            <a:ext cx="8072494" cy="7571303"/>
          </a:xfrm>
          <a:prstGeom prst="rect">
            <a:avLst/>
          </a:prstGeom>
          <a:noFill/>
        </p:spPr>
        <p:txBody>
          <a:bodyPr wrap="square" rtlCol="0">
            <a:spAutoFit/>
          </a:bodyPr>
          <a:lstStyle/>
          <a:p>
            <a:pPr>
              <a:buFont typeface="Arial" pitchFamily="34" charset="0"/>
              <a:buChar char="•"/>
            </a:pPr>
            <a:r>
              <a:rPr lang="en-US" dirty="0" smtClean="0"/>
              <a:t>  News media requesters (and those from educational institutions) are required to pay duplication fees (typically $0.10-$0.45 per page), but the first 100 pages are free. </a:t>
            </a:r>
          </a:p>
          <a:p>
            <a:pPr>
              <a:buFont typeface="Arial" pitchFamily="34" charset="0"/>
              <a:buChar char="•"/>
            </a:pPr>
            <a:endParaRPr lang="en-US" dirty="0" smtClean="0"/>
          </a:p>
          <a:p>
            <a:pPr>
              <a:buFont typeface="Arial" pitchFamily="34" charset="0"/>
              <a:buChar char="•"/>
            </a:pPr>
            <a:r>
              <a:rPr lang="en-US" dirty="0" smtClean="0"/>
              <a:t>  We are also exempt from search and review fees which may be applied to other requesters.</a:t>
            </a:r>
          </a:p>
          <a:p>
            <a:pPr>
              <a:buFont typeface="Arial" pitchFamily="34" charset="0"/>
              <a:buChar char="•"/>
            </a:pPr>
            <a:endParaRPr lang="en-US" dirty="0" smtClean="0"/>
          </a:p>
          <a:p>
            <a:pPr>
              <a:buFont typeface="Arial" pitchFamily="34" charset="0"/>
              <a:buChar char="•"/>
            </a:pPr>
            <a:r>
              <a:rPr lang="en-US" dirty="0" smtClean="0"/>
              <a:t>  Even when requesting huge quantities of data, if you specify that you want it in a particular electronic form, e.g. on a CD or a zipped files sent by email or FTP download, costs should be low. But beware and be prepared to contest charges for computer programming! </a:t>
            </a:r>
          </a:p>
          <a:p>
            <a:pPr>
              <a:buFont typeface="Arial" pitchFamily="34" charset="0"/>
              <a:buChar char="•"/>
            </a:pPr>
            <a:endParaRPr lang="en-US" dirty="0" smtClean="0"/>
          </a:p>
          <a:p>
            <a:pPr>
              <a:buFont typeface="Arial" pitchFamily="34" charset="0"/>
              <a:buChar char="•"/>
            </a:pPr>
            <a:r>
              <a:rPr lang="en-US" dirty="0" smtClean="0"/>
              <a:t>  Fees can be waived if the request “is likely to contribute significantly to public understanding of the operations or activities of government and is not primarily in the commercial interest of the requester.” Provide as much information to justify this as possible!</a:t>
            </a:r>
          </a:p>
          <a:p>
            <a:pPr>
              <a:buFont typeface="Arial" pitchFamily="34" charset="0"/>
              <a:buChar char="•"/>
            </a:pPr>
            <a:endParaRPr lang="en-US" dirty="0" smtClean="0"/>
          </a:p>
          <a:p>
            <a:pPr>
              <a:buFont typeface="Arial" pitchFamily="34" charset="0"/>
              <a:buChar char="•"/>
            </a:pPr>
            <a:r>
              <a:rPr lang="en-US" dirty="0" smtClean="0"/>
              <a:t>  Ask for prior notice if the costs will be more than a certain amount (e.g. $25). If the fees are more than you can afford, ask for a reduction in price.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5" name="TextBox 4"/>
          <p:cNvSpPr txBox="1"/>
          <p:nvPr/>
        </p:nvSpPr>
        <p:spPr>
          <a:xfrm>
            <a:off x="0" y="500042"/>
            <a:ext cx="9144000" cy="646331"/>
          </a:xfrm>
          <a:prstGeom prst="rect">
            <a:avLst/>
          </a:prstGeom>
          <a:noFill/>
        </p:spPr>
        <p:txBody>
          <a:bodyPr wrap="square" rtlCol="0">
            <a:spAutoFit/>
          </a:bodyPr>
          <a:lstStyle/>
          <a:p>
            <a:pPr algn="ctr"/>
            <a:r>
              <a:rPr lang="en-US" sz="3600" b="1" dirty="0" smtClean="0"/>
              <a:t>How much will it cost?</a:t>
            </a:r>
            <a:endParaRPr lang="en-US" sz="3600" b="1"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effectLst/>
              </a:rPr>
              <a:t>How long will it take?</a:t>
            </a:r>
            <a:endParaRPr lang="en-US" sz="3600" b="1" dirty="0">
              <a:effectLst/>
            </a:endParaRPr>
          </a:p>
        </p:txBody>
      </p:sp>
      <p:sp>
        <p:nvSpPr>
          <p:cNvPr id="4" name="TextBox 3"/>
          <p:cNvSpPr txBox="1"/>
          <p:nvPr/>
        </p:nvSpPr>
        <p:spPr>
          <a:xfrm>
            <a:off x="467544" y="1340768"/>
            <a:ext cx="8215370" cy="5632312"/>
          </a:xfrm>
          <a:prstGeom prst="rect">
            <a:avLst/>
          </a:prstGeom>
          <a:noFill/>
        </p:spPr>
        <p:txBody>
          <a:bodyPr wrap="square" rtlCol="0">
            <a:spAutoFit/>
          </a:bodyPr>
          <a:lstStyle/>
          <a:p>
            <a:pPr>
              <a:buFont typeface="Arial" pitchFamily="34" charset="0"/>
              <a:buChar char="•"/>
            </a:pPr>
            <a:r>
              <a:rPr lang="en-US" dirty="0" smtClean="0"/>
              <a:t>  The agency is supposed to respond within 20 business days after receiving your request. For burdensome searches, it can ask for an extension</a:t>
            </a:r>
          </a:p>
          <a:p>
            <a:r>
              <a:rPr lang="en-US" dirty="0" smtClean="0"/>
              <a:t>of up to another 10 business days.</a:t>
            </a:r>
          </a:p>
          <a:p>
            <a:pPr>
              <a:buFont typeface="Arial" pitchFamily="34" charset="0"/>
              <a:buChar char="•"/>
            </a:pPr>
            <a:endParaRPr lang="en-US" dirty="0" smtClean="0"/>
          </a:p>
          <a:p>
            <a:pPr>
              <a:buFont typeface="Arial" pitchFamily="34" charset="0"/>
              <a:buChar char="•"/>
            </a:pPr>
            <a:r>
              <a:rPr lang="en-US" dirty="0" smtClean="0"/>
              <a:t>  But in practice, many agencies have huge backlogs, and some requests can take months or even years. If you don’t have at least an acknowledgement after 20 days, contact the FOIA officer</a:t>
            </a:r>
            <a:r>
              <a:rPr lang="en-US" dirty="0" smtClean="0"/>
              <a:t>.</a:t>
            </a:r>
          </a:p>
          <a:p>
            <a:pPr>
              <a:buFont typeface="Arial" pitchFamily="34" charset="0"/>
              <a:buChar char="•"/>
            </a:pPr>
            <a:endParaRPr lang="en-US" dirty="0"/>
          </a:p>
          <a:p>
            <a:pPr>
              <a:buFont typeface="Arial" pitchFamily="34" charset="0"/>
              <a:buChar char="•"/>
            </a:pPr>
            <a:r>
              <a:rPr lang="en-US" dirty="0" smtClean="0"/>
              <a:t> You can request </a:t>
            </a:r>
            <a:r>
              <a:rPr lang="en-US" dirty="0" smtClean="0">
                <a:hlinkClick r:id="rId3"/>
              </a:rPr>
              <a:t>expedited processing</a:t>
            </a:r>
            <a:r>
              <a:rPr lang="en-US" dirty="0" smtClean="0"/>
              <a:t>, but this is hard to obtain. You need to show a “compelling need” for the information to be made public, generally threats to safety of individuals. Department of Justice also allows expedited requests for “</a:t>
            </a:r>
            <a:r>
              <a:rPr lang="en-US" dirty="0" smtClean="0"/>
              <a:t>widespread </a:t>
            </a:r>
            <a:r>
              <a:rPr lang="en-US" dirty="0"/>
              <a:t>and exceptional media interest in which there exist possible questions about the government’s integrity which affect public </a:t>
            </a:r>
            <a:r>
              <a:rPr lang="en-US" dirty="0" smtClean="0"/>
              <a:t>confidence.”</a:t>
            </a:r>
            <a:endParaRPr lang="en-US" dirty="0" smtClean="0"/>
          </a:p>
          <a:p>
            <a:pPr>
              <a:buFont typeface="Arial" pitchFamily="34" charset="0"/>
              <a:buChar char="•"/>
            </a:pPr>
            <a:endParaRPr lang="en-US" dirty="0" smtClean="0"/>
          </a:p>
          <a:p>
            <a:pPr>
              <a:buFont typeface="Arial" pitchFamily="34" charset="0"/>
              <a:buChar char="•"/>
            </a:pPr>
            <a:r>
              <a:rPr lang="en-US" dirty="0" smtClean="0"/>
              <a:t>  Keep calling back at regular intervals to ask about the status of your request.</a:t>
            </a:r>
          </a:p>
          <a:p>
            <a:pPr>
              <a:buFont typeface="Arial" pitchFamily="34" charset="0"/>
              <a:buChar char="•"/>
            </a:pPr>
            <a:endParaRPr lang="en-US" dirty="0" smtClean="0"/>
          </a:p>
          <a:p>
            <a:pPr>
              <a:buFont typeface="Arial" pitchFamily="34" charset="0"/>
              <a:buChar char="•"/>
            </a:pPr>
            <a:r>
              <a:rPr lang="en-US" dirty="0" smtClean="0"/>
              <a:t>  See </a:t>
            </a:r>
            <a:r>
              <a:rPr lang="en-US" dirty="0" smtClean="0">
                <a:hlinkClick r:id="rId4"/>
              </a:rPr>
              <a:t>FOIA flowchart </a:t>
            </a:r>
            <a:r>
              <a:rPr lang="en-US" dirty="0" smtClean="0"/>
              <a:t>e-handout for more on timescales.</a:t>
            </a:r>
          </a:p>
          <a:p>
            <a:endParaRPr lang="en-US" dirty="0" smtClean="0"/>
          </a:p>
          <a:p>
            <a:r>
              <a:rPr lang="en-US" dirty="0" smtClean="0"/>
              <a:t>	</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t">
  <a:themeElements>
    <a:clrScheme name="Slit 8">
      <a:dk1>
        <a:srgbClr val="000000"/>
      </a:dk1>
      <a:lt1>
        <a:srgbClr val="D0DAE2"/>
      </a:lt1>
      <a:dk2>
        <a:srgbClr val="000000"/>
      </a:dk2>
      <a:lt2>
        <a:srgbClr val="E7EDF1"/>
      </a:lt2>
      <a:accent1>
        <a:srgbClr val="33CCCC"/>
      </a:accent1>
      <a:accent2>
        <a:srgbClr val="0099CC"/>
      </a:accent2>
      <a:accent3>
        <a:srgbClr val="E4EAEE"/>
      </a:accent3>
      <a:accent4>
        <a:srgbClr val="000000"/>
      </a:accent4>
      <a:accent5>
        <a:srgbClr val="ADE2E2"/>
      </a:accent5>
      <a:accent6>
        <a:srgbClr val="008AB9"/>
      </a:accent6>
      <a:hlink>
        <a:srgbClr val="3333CC"/>
      </a:hlink>
      <a:folHlink>
        <a:srgbClr val="008080"/>
      </a:folHlink>
    </a:clrScheme>
    <a:fontScheme name="Slit">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lit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clrMap bg1="dk2" tx1="lt1" bg2="dk1" tx2="lt2" accent1="accent1" accent2="accent2" accent3="accent3" accent4="accent4" accent5="accent5" accent6="accent6" hlink="hlink" folHlink="folHlink"/>
    </a:extraClrScheme>
    <a:extraClrScheme>
      <a:clrScheme name="Slit 2">
        <a:dk1>
          <a:srgbClr val="674E2F"/>
        </a:dk1>
        <a:lt1>
          <a:srgbClr val="FFFFFF"/>
        </a:lt1>
        <a:dk2>
          <a:srgbClr val="533F27"/>
        </a:dk2>
        <a:lt2>
          <a:srgbClr val="D8B274"/>
        </a:lt2>
        <a:accent1>
          <a:srgbClr val="CC9900"/>
        </a:accent1>
        <a:accent2>
          <a:srgbClr val="8F5F2F"/>
        </a:accent2>
        <a:accent3>
          <a:srgbClr val="B3AFAC"/>
        </a:accent3>
        <a:accent4>
          <a:srgbClr val="DADADA"/>
        </a:accent4>
        <a:accent5>
          <a:srgbClr val="E2CAAA"/>
        </a:accent5>
        <a:accent6>
          <a:srgbClr val="81552A"/>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lit 3">
        <a:dk1>
          <a:srgbClr val="646464"/>
        </a:dk1>
        <a:lt1>
          <a:srgbClr val="FFFFFF"/>
        </a:lt1>
        <a:dk2>
          <a:srgbClr val="545454"/>
        </a:dk2>
        <a:lt2>
          <a:srgbClr val="D4D4CE"/>
        </a:lt2>
        <a:accent1>
          <a:srgbClr val="49747D"/>
        </a:accent1>
        <a:accent2>
          <a:srgbClr val="8F9699"/>
        </a:accent2>
        <a:accent3>
          <a:srgbClr val="B3B3B3"/>
        </a:accent3>
        <a:accent4>
          <a:srgbClr val="DADADA"/>
        </a:accent4>
        <a:accent5>
          <a:srgbClr val="B1BCBF"/>
        </a:accent5>
        <a:accent6>
          <a:srgbClr val="81878A"/>
        </a:accent6>
        <a:hlink>
          <a:srgbClr val="8DC4D7"/>
        </a:hlink>
        <a:folHlink>
          <a:srgbClr val="7FB97F"/>
        </a:folHlink>
      </a:clrScheme>
      <a:clrMap bg1="dk2" tx1="lt1" bg2="dk1" tx2="lt2" accent1="accent1" accent2="accent2" accent3="accent3" accent4="accent4" accent5="accent5" accent6="accent6" hlink="hlink" folHlink="folHlink"/>
    </a:extraClrScheme>
    <a:extraClrScheme>
      <a:clrScheme name="Slit 4">
        <a:dk1>
          <a:srgbClr val="3A7400"/>
        </a:dk1>
        <a:lt1>
          <a:srgbClr val="FFFFFF"/>
        </a:lt1>
        <a:dk2>
          <a:srgbClr val="2E5C00"/>
        </a:dk2>
        <a:lt2>
          <a:srgbClr val="FFFFFF"/>
        </a:lt2>
        <a:accent1>
          <a:srgbClr val="79CA02"/>
        </a:accent1>
        <a:accent2>
          <a:srgbClr val="008080"/>
        </a:accent2>
        <a:accent3>
          <a:srgbClr val="ADB5AA"/>
        </a:accent3>
        <a:accent4>
          <a:srgbClr val="DADADA"/>
        </a:accent4>
        <a:accent5>
          <a:srgbClr val="BEE1AA"/>
        </a:accent5>
        <a:accent6>
          <a:srgbClr val="007373"/>
        </a:accent6>
        <a:hlink>
          <a:srgbClr val="A8DE0E"/>
        </a:hlink>
        <a:folHlink>
          <a:srgbClr val="00CC66"/>
        </a:folHlink>
      </a:clrScheme>
      <a:clrMap bg1="dk2" tx1="lt1" bg2="dk1" tx2="lt2" accent1="accent1" accent2="accent2" accent3="accent3" accent4="accent4" accent5="accent5" accent6="accent6" hlink="hlink" folHlink="folHlink"/>
    </a:extraClrScheme>
    <a:extraClrScheme>
      <a:clrScheme name="Slit 5">
        <a:dk1>
          <a:srgbClr val="008885"/>
        </a:dk1>
        <a:lt1>
          <a:srgbClr val="FFFFFF"/>
        </a:lt1>
        <a:dk2>
          <a:srgbClr val="007572"/>
        </a:dk2>
        <a:lt2>
          <a:srgbClr val="FFFF99"/>
        </a:lt2>
        <a:accent1>
          <a:srgbClr val="33CCCC"/>
        </a:accent1>
        <a:accent2>
          <a:srgbClr val="6D6FC7"/>
        </a:accent2>
        <a:accent3>
          <a:srgbClr val="AABDBC"/>
        </a:accent3>
        <a:accent4>
          <a:srgbClr val="DADADA"/>
        </a:accent4>
        <a:accent5>
          <a:srgbClr val="ADE2E2"/>
        </a:accent5>
        <a:accent6>
          <a:srgbClr val="6264B4"/>
        </a:accent6>
        <a:hlink>
          <a:srgbClr val="FFFFCC"/>
        </a:hlink>
        <a:folHlink>
          <a:srgbClr val="00FF00"/>
        </a:folHlink>
      </a:clrScheme>
      <a:clrMap bg1="dk2" tx1="lt1" bg2="dk1" tx2="lt2" accent1="accent1" accent2="accent2" accent3="accent3" accent4="accent4" accent5="accent5" accent6="accent6" hlink="hlink" folHlink="folHlink"/>
    </a:extraClrScheme>
    <a:extraClrScheme>
      <a:clrScheme name="Slit 6">
        <a:dk1>
          <a:srgbClr val="0000AC"/>
        </a:dk1>
        <a:lt1>
          <a:srgbClr val="FFFFFF"/>
        </a:lt1>
        <a:dk2>
          <a:srgbClr val="000086"/>
        </a:dk2>
        <a:lt2>
          <a:srgbClr val="CCFFFF"/>
        </a:lt2>
        <a:accent1>
          <a:srgbClr val="0099FF"/>
        </a:accent1>
        <a:accent2>
          <a:srgbClr val="00B000"/>
        </a:accent2>
        <a:accent3>
          <a:srgbClr val="AAAAC3"/>
        </a:accent3>
        <a:accent4>
          <a:srgbClr val="DADADA"/>
        </a:accent4>
        <a:accent5>
          <a:srgbClr val="AACAFF"/>
        </a:accent5>
        <a:accent6>
          <a:srgbClr val="009F00"/>
        </a:accent6>
        <a:hlink>
          <a:srgbClr val="FFE701"/>
        </a:hlink>
        <a:folHlink>
          <a:srgbClr val="FF9900"/>
        </a:folHlink>
      </a:clrScheme>
      <a:clrMap bg1="dk2" tx1="lt1" bg2="dk1" tx2="lt2" accent1="accent1" accent2="accent2" accent3="accent3" accent4="accent4" accent5="accent5" accent6="accent6" hlink="hlink" folHlink="folHlink"/>
    </a:extraClrScheme>
    <a:extraClrScheme>
      <a:clrScheme name="Slit 7">
        <a:dk1>
          <a:srgbClr val="7474A2"/>
        </a:dk1>
        <a:lt1>
          <a:srgbClr val="FFFFFF"/>
        </a:lt1>
        <a:dk2>
          <a:srgbClr val="5E5E8E"/>
        </a:dk2>
        <a:lt2>
          <a:srgbClr val="D1D1DF"/>
        </a:lt2>
        <a:accent1>
          <a:srgbClr val="CC66FF"/>
        </a:accent1>
        <a:accent2>
          <a:srgbClr val="6666FF"/>
        </a:accent2>
        <a:accent3>
          <a:srgbClr val="B6B6C6"/>
        </a:accent3>
        <a:accent4>
          <a:srgbClr val="DADADA"/>
        </a:accent4>
        <a:accent5>
          <a:srgbClr val="E2B8FF"/>
        </a:accent5>
        <a:accent6>
          <a:srgbClr val="5C5CE7"/>
        </a:accent6>
        <a:hlink>
          <a:srgbClr val="FFCC99"/>
        </a:hlink>
        <a:folHlink>
          <a:srgbClr val="CCCCFF"/>
        </a:folHlink>
      </a:clrScheme>
      <a:clrMap bg1="dk2" tx1="lt1" bg2="dk1" tx2="lt2" accent1="accent1" accent2="accent2" accent3="accent3" accent4="accent4" accent5="accent5" accent6="accent6" hlink="hlink" folHlink="folHlink"/>
    </a:extraClrScheme>
    <a:extraClrScheme>
      <a:clrScheme name="Slit 8">
        <a:dk1>
          <a:srgbClr val="000000"/>
        </a:dk1>
        <a:lt1>
          <a:srgbClr val="D0DAE2"/>
        </a:lt1>
        <a:dk2>
          <a:srgbClr val="000000"/>
        </a:dk2>
        <a:lt2>
          <a:srgbClr val="E7EDF1"/>
        </a:lt2>
        <a:accent1>
          <a:srgbClr val="33CCCC"/>
        </a:accent1>
        <a:accent2>
          <a:srgbClr val="0099CC"/>
        </a:accent2>
        <a:accent3>
          <a:srgbClr val="E4EAEE"/>
        </a:accent3>
        <a:accent4>
          <a:srgbClr val="000000"/>
        </a:accent4>
        <a:accent5>
          <a:srgbClr val="ADE2E2"/>
        </a:accent5>
        <a:accent6>
          <a:srgbClr val="008AB9"/>
        </a:accent6>
        <a:hlink>
          <a:srgbClr val="3333CC"/>
        </a:hlink>
        <a:folHlink>
          <a:srgbClr val="008080"/>
        </a:folHlink>
      </a:clrScheme>
      <a:clrMap bg1="lt1" tx1="dk1" bg2="lt2" tx2="dk2" accent1="accent1" accent2="accent2" accent3="accent3" accent4="accent4" accent5="accent5" accent6="accent6" hlink="hlink" folHlink="folHlink"/>
    </a:extraClrScheme>
    <a:extraClrScheme>
      <a:clrScheme name="Slit 9">
        <a:dk1>
          <a:srgbClr val="000000"/>
        </a:dk1>
        <a:lt1>
          <a:srgbClr val="FFFFFF"/>
        </a:lt1>
        <a:dk2>
          <a:srgbClr val="000000"/>
        </a:dk2>
        <a:lt2>
          <a:srgbClr val="E6E6E6"/>
        </a:lt2>
        <a:accent1>
          <a:srgbClr val="66CCFF"/>
        </a:accent1>
        <a:accent2>
          <a:srgbClr val="9999FF"/>
        </a:accent2>
        <a:accent3>
          <a:srgbClr val="FFFFFF"/>
        </a:accent3>
        <a:accent4>
          <a:srgbClr val="000000"/>
        </a:accent4>
        <a:accent5>
          <a:srgbClr val="B8E2FF"/>
        </a:accent5>
        <a:accent6>
          <a:srgbClr val="8A8AE7"/>
        </a:accent6>
        <a:hlink>
          <a:srgbClr val="3333CC"/>
        </a:hlink>
        <a:folHlink>
          <a:srgbClr val="0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Slit</Template>
  <TotalTime>2629</TotalTime>
  <Words>1218</Words>
  <Application>Microsoft Macintosh PowerPoint</Application>
  <PresentationFormat>On-screen Show (4:3)</PresentationFormat>
  <Paragraphs>171</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Slit</vt:lpstr>
      <vt:lpstr>Sunshine laws and public records requests</vt:lpstr>
      <vt:lpstr>Knowledge is power</vt:lpstr>
      <vt:lpstr>Sunshine laws</vt:lpstr>
      <vt:lpstr>Federal Freedom of Information Act (FIOA)</vt:lpstr>
      <vt:lpstr>PowerPoint Presentation</vt:lpstr>
      <vt:lpstr>Not just paper documents!</vt:lpstr>
      <vt:lpstr>But before you file a request…</vt:lpstr>
      <vt:lpstr>PowerPoint Presentation</vt:lpstr>
      <vt:lpstr>How long will it take?</vt:lpstr>
      <vt:lpstr>What if I don’t get what I ask for?</vt:lpstr>
      <vt:lpstr>What if I do get what I ask for?</vt:lpstr>
      <vt:lpstr>Meta FOIA: FOIA for FOIA logs</vt:lpstr>
      <vt:lpstr>Video recap</vt:lpstr>
      <vt:lpstr>Other Sunshine laws</vt:lpstr>
      <vt:lpstr>California Public Records Act</vt:lpstr>
      <vt:lpstr>Examples of stories</vt:lpstr>
      <vt:lpstr>How do I file a request?</vt:lpstr>
      <vt:lpstr>Sunshine laws and public records requests</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Sunshine Laws, and Public Records Requests</dc:title>
  <dc:creator>Peter Aldhous</dc:creator>
  <cp:lastModifiedBy>Peter Aldhous</cp:lastModifiedBy>
  <cp:revision>137</cp:revision>
  <dcterms:created xsi:type="dcterms:W3CDTF">2005-10-15T22:23:46Z</dcterms:created>
  <dcterms:modified xsi:type="dcterms:W3CDTF">2016-11-05T20:11:19Z</dcterms:modified>
</cp:coreProperties>
</file>