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12" r:id="rId4"/>
    <p:sldId id="261" r:id="rId5"/>
    <p:sldId id="258" r:id="rId6"/>
    <p:sldId id="313" r:id="rId7"/>
    <p:sldId id="314" r:id="rId8"/>
    <p:sldId id="315" r:id="rId9"/>
    <p:sldId id="318" r:id="rId10"/>
    <p:sldId id="317" r:id="rId11"/>
    <p:sldId id="316" r:id="rId12"/>
    <p:sldId id="262" r:id="rId13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Bebas Neue" panose="020B0606020202050201" pitchFamily="34" charset="0"/>
      <p:regular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Varela Round" panose="00000500000000000000" pitchFamily="2" charset="-79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F61"/>
    <a:srgbClr val="9FCB99"/>
    <a:srgbClr val="D5D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4C510C-37A6-49B2-A3BF-89EEB51FB6E6}">
  <a:tblStyle styleId="{EC4C510C-37A6-49B2-A3BF-89EEB51FB6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989546-8B82-4CA8-A2CA-327E00E3CD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2268" autoAdjust="0"/>
  </p:normalViewPr>
  <p:slideViewPr>
    <p:cSldViewPr snapToGrid="0">
      <p:cViewPr varScale="1">
        <p:scale>
          <a:sx n="98" d="100"/>
          <a:sy n="98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6D96FE-3958-7030-6CA7-279E5A33D3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3C5E3-C916-1C57-6808-B5D59EB96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6A080-E354-4BCE-B7C9-4E3B046DF7F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EFCF2-B133-C35A-9B91-702AC0E85C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DE00D-5670-7CF4-C09E-11BFBF77B3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D8449-AC54-46F5-AEAE-E56C097A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62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310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65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52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86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45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86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88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0" name="Google Shape;10;p2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73" name="Google Shape;73;p2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920100" y="1584325"/>
            <a:ext cx="5304000" cy="18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920025" y="3432600"/>
            <a:ext cx="5304000" cy="3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152091" y="2131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152091" y="47090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4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59" name="Google Shape;159;p4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4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222" name="Google Shape;222;p4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0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0026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9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522" name="Google Shape;522;p9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9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585" name="Google Shape;585;p9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9"/>
          <p:cNvSpPr txBox="1">
            <a:spLocks noGrp="1"/>
          </p:cNvSpPr>
          <p:nvPr>
            <p:ph type="title"/>
          </p:nvPr>
        </p:nvSpPr>
        <p:spPr>
          <a:xfrm>
            <a:off x="2135550" y="1058588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9"/>
          <p:cNvSpPr txBox="1">
            <a:spLocks noGrp="1"/>
          </p:cNvSpPr>
          <p:nvPr>
            <p:ph type="subTitle" idx="1"/>
          </p:nvPr>
        </p:nvSpPr>
        <p:spPr>
          <a:xfrm>
            <a:off x="2135550" y="306425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2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1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669" name="Google Shape;669;p13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13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732" name="Google Shape;732;p13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13"/>
          <p:cNvSpPr txBox="1">
            <a:spLocks noGrp="1"/>
          </p:cNvSpPr>
          <p:nvPr>
            <p:ph type="subTitle" idx="1"/>
          </p:nvPr>
        </p:nvSpPr>
        <p:spPr>
          <a:xfrm>
            <a:off x="2151325" y="3691175"/>
            <a:ext cx="356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8" name="Google Shape;738;p13"/>
          <p:cNvSpPr txBox="1">
            <a:spLocks noGrp="1"/>
          </p:cNvSpPr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13"/>
          <p:cNvSpPr txBox="1">
            <a:spLocks noGrp="1"/>
          </p:cNvSpPr>
          <p:nvPr>
            <p:ph type="subTitle" idx="2"/>
          </p:nvPr>
        </p:nvSpPr>
        <p:spPr>
          <a:xfrm>
            <a:off x="1482025" y="1946045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13"/>
          <p:cNvSpPr txBox="1">
            <a:spLocks noGrp="1"/>
          </p:cNvSpPr>
          <p:nvPr>
            <p:ph type="subTitle" idx="3"/>
          </p:nvPr>
        </p:nvSpPr>
        <p:spPr>
          <a:xfrm>
            <a:off x="1482025" y="3063013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13"/>
          <p:cNvSpPr txBox="1">
            <a:spLocks noGrp="1"/>
          </p:cNvSpPr>
          <p:nvPr>
            <p:ph type="subTitle" idx="4"/>
          </p:nvPr>
        </p:nvSpPr>
        <p:spPr>
          <a:xfrm>
            <a:off x="1482025" y="4179981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13"/>
          <p:cNvSpPr txBox="1">
            <a:spLocks noGrp="1"/>
          </p:cNvSpPr>
          <p:nvPr>
            <p:ph type="title" idx="5" hasCustomPrompt="1"/>
          </p:nvPr>
        </p:nvSpPr>
        <p:spPr>
          <a:xfrm>
            <a:off x="1482000" y="1424620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3" name="Google Shape;743;p13"/>
          <p:cNvSpPr txBox="1">
            <a:spLocks noGrp="1"/>
          </p:cNvSpPr>
          <p:nvPr>
            <p:ph type="title" idx="6" hasCustomPrompt="1"/>
          </p:nvPr>
        </p:nvSpPr>
        <p:spPr>
          <a:xfrm>
            <a:off x="1482000" y="3663874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4" name="Google Shape;744;p13"/>
          <p:cNvSpPr txBox="1">
            <a:spLocks noGrp="1"/>
          </p:cNvSpPr>
          <p:nvPr>
            <p:ph type="title" idx="7" hasCustomPrompt="1"/>
          </p:nvPr>
        </p:nvSpPr>
        <p:spPr>
          <a:xfrm>
            <a:off x="1482000" y="2544247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5" name="Google Shape;745;p13"/>
          <p:cNvSpPr txBox="1">
            <a:spLocks noGrp="1"/>
          </p:cNvSpPr>
          <p:nvPr>
            <p:ph type="subTitle" idx="8"/>
          </p:nvPr>
        </p:nvSpPr>
        <p:spPr>
          <a:xfrm>
            <a:off x="2150125" y="1454125"/>
            <a:ext cx="356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6" name="Google Shape;746;p13"/>
          <p:cNvSpPr txBox="1">
            <a:spLocks noGrp="1"/>
          </p:cNvSpPr>
          <p:nvPr>
            <p:ph type="subTitle" idx="9"/>
          </p:nvPr>
        </p:nvSpPr>
        <p:spPr>
          <a:xfrm>
            <a:off x="2150125" y="2572650"/>
            <a:ext cx="356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dk2"/>
        </a:solidFill>
        <a:effectLst/>
      </p:bgPr>
    </p:bg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18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038" name="Google Shape;1038;p18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8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18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1101" name="Google Shape;1101;p18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6" name="Google Shape;110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18"/>
          <p:cNvSpPr txBox="1">
            <a:spLocks noGrp="1"/>
          </p:cNvSpPr>
          <p:nvPr>
            <p:ph type="subTitle" idx="1"/>
          </p:nvPr>
        </p:nvSpPr>
        <p:spPr>
          <a:xfrm>
            <a:off x="4923076" y="2980825"/>
            <a:ext cx="2640000" cy="12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18"/>
          <p:cNvSpPr txBox="1">
            <a:spLocks noGrp="1"/>
          </p:cNvSpPr>
          <p:nvPr>
            <p:ph type="subTitle" idx="2"/>
          </p:nvPr>
        </p:nvSpPr>
        <p:spPr>
          <a:xfrm>
            <a:off x="1580900" y="2980825"/>
            <a:ext cx="2640000" cy="12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18"/>
          <p:cNvSpPr txBox="1">
            <a:spLocks noGrp="1"/>
          </p:cNvSpPr>
          <p:nvPr>
            <p:ph type="subTitle" idx="3"/>
          </p:nvPr>
        </p:nvSpPr>
        <p:spPr>
          <a:xfrm>
            <a:off x="1580905" y="24981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0" name="Google Shape;1110;p18"/>
          <p:cNvSpPr txBox="1">
            <a:spLocks noGrp="1"/>
          </p:cNvSpPr>
          <p:nvPr>
            <p:ph type="subTitle" idx="4"/>
          </p:nvPr>
        </p:nvSpPr>
        <p:spPr>
          <a:xfrm>
            <a:off x="4923082" y="24981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1" name="Google Shape;1111;p18"/>
          <p:cNvSpPr/>
          <p:nvPr/>
        </p:nvSpPr>
        <p:spPr>
          <a:xfrm>
            <a:off x="8430766" y="3527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" name="Google Shape;1946;p30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947" name="Google Shape;1947;p30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0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2010" name="Google Shape;2010;p30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31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2017" name="Google Shape;2017;p31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1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1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2080" name="Google Shape;2080;p31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4" r:id="rId6"/>
    <p:sldLayoutId id="2147483676" r:id="rId7"/>
    <p:sldLayoutId id="2147483677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reamstime.com/bank-building-doodle-color-vector-icon-drawing-sketch-illustration-hand-drawn-line-eps-image19638560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ayesgamprot.blogspot.com/2021/07/kredit-online-languageid-untungnya.html" TargetMode="Externa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rshaltrina.blogspot.com/2021/05/sekian-terima-kasih-gif-gambar-sekia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35"/>
          <p:cNvSpPr txBox="1">
            <a:spLocks noGrp="1"/>
          </p:cNvSpPr>
          <p:nvPr>
            <p:ph type="subTitle" idx="1"/>
          </p:nvPr>
        </p:nvSpPr>
        <p:spPr>
          <a:xfrm>
            <a:off x="1919207" y="2923369"/>
            <a:ext cx="53040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Kelompok 2 :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" dirty="0"/>
              <a:t>Abdillah Mohamad Ismail (10221003)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" dirty="0"/>
              <a:t>Norma Fielasufa (11221501)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" dirty="0"/>
              <a:t>Yuniasri Jayanti Putri (12221163)</a:t>
            </a:r>
            <a:endParaRPr dirty="0"/>
          </a:p>
        </p:txBody>
      </p:sp>
      <p:grpSp>
        <p:nvGrpSpPr>
          <p:cNvPr id="2097" name="Google Shape;2097;p35"/>
          <p:cNvGrpSpPr/>
          <p:nvPr/>
        </p:nvGrpSpPr>
        <p:grpSpPr>
          <a:xfrm flipH="1">
            <a:off x="7593621" y="1973547"/>
            <a:ext cx="1468014" cy="1968452"/>
            <a:chOff x="1400935" y="1333409"/>
            <a:chExt cx="760984" cy="1020399"/>
          </a:xfrm>
        </p:grpSpPr>
        <p:sp>
          <p:nvSpPr>
            <p:cNvPr id="2098" name="Google Shape;2098;p35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0BA"/>
                </a:solidFill>
              </a:endParaRPr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0BA"/>
                </a:solidFill>
              </a:endParaRPr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3" name="Google Shape;2113;p35"/>
          <p:cNvSpPr/>
          <p:nvPr/>
        </p:nvSpPr>
        <p:spPr>
          <a:xfrm>
            <a:off x="1210352" y="4226265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5"/>
          <p:cNvSpPr/>
          <p:nvPr/>
        </p:nvSpPr>
        <p:spPr>
          <a:xfrm>
            <a:off x="7988191" y="7140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2115" name="Google Shape;2115;p35"/>
          <p:cNvSpPr/>
          <p:nvPr/>
        </p:nvSpPr>
        <p:spPr>
          <a:xfrm>
            <a:off x="7727591" y="40394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6" name="Google Shape;2116;p35"/>
          <p:cNvGrpSpPr/>
          <p:nvPr/>
        </p:nvGrpSpPr>
        <p:grpSpPr>
          <a:xfrm rot="1315589">
            <a:off x="976505" y="459619"/>
            <a:ext cx="902596" cy="1584801"/>
            <a:chOff x="2332850" y="1508965"/>
            <a:chExt cx="495799" cy="870474"/>
          </a:xfrm>
        </p:grpSpPr>
        <p:sp>
          <p:nvSpPr>
            <p:cNvPr id="2117" name="Google Shape;2117;p35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965BD45-FA70-6A5A-9348-249DB998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" b="6158"/>
          <a:stretch/>
        </p:blipFill>
        <p:spPr>
          <a:xfrm>
            <a:off x="674206" y="2927321"/>
            <a:ext cx="1186101" cy="117566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2D9EDD-54CB-1663-691B-020121AF9429}"/>
              </a:ext>
            </a:extLst>
          </p:cNvPr>
          <p:cNvSpPr/>
          <p:nvPr/>
        </p:nvSpPr>
        <p:spPr>
          <a:xfrm>
            <a:off x="2168795" y="1011109"/>
            <a:ext cx="4794956" cy="18427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rgbClr val="F172AC"/>
                </a:solidFill>
                <a:effectLst/>
                <a:uLnTx/>
                <a:uFillTx/>
                <a:latin typeface="Varela Round"/>
                <a:cs typeface="Varela Round"/>
                <a:sym typeface="Varela Round"/>
              </a:rPr>
              <a:t>Jasa – Jasa</a:t>
            </a:r>
            <a:b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rgbClr val="F172AC"/>
                </a:solidFill>
                <a:effectLst/>
                <a:uLnTx/>
                <a:uFillTx/>
                <a:latin typeface="Varela Round"/>
                <a:cs typeface="Varela Round"/>
                <a:sym typeface="Varela Round"/>
              </a:rPr>
            </a:br>
            <a: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rgbClr val="F172AC"/>
                </a:solidFill>
                <a:effectLst/>
                <a:uLnTx/>
                <a:uFillTx/>
                <a:latin typeface="Varela Round"/>
                <a:cs typeface="Varela Round"/>
                <a:sym typeface="Varela Round"/>
              </a:rPr>
              <a:t>Perbankan</a:t>
            </a:r>
            <a:endParaRPr lang="en-US" dirty="0"/>
          </a:p>
        </p:txBody>
      </p:sp>
      <p:sp>
        <p:nvSpPr>
          <p:cNvPr id="2112" name="Google Shape;2112;p35"/>
          <p:cNvSpPr/>
          <p:nvPr/>
        </p:nvSpPr>
        <p:spPr>
          <a:xfrm>
            <a:off x="6830422" y="855823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40"/>
          <p:cNvSpPr/>
          <p:nvPr/>
        </p:nvSpPr>
        <p:spPr>
          <a:xfrm>
            <a:off x="371827" y="39861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5" name="Google Shape;2285;p40"/>
          <p:cNvSpPr/>
          <p:nvPr/>
        </p:nvSpPr>
        <p:spPr>
          <a:xfrm>
            <a:off x="932411" y="4717054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44DB9C-ABD7-E676-062C-687F092CE55A}"/>
              </a:ext>
            </a:extLst>
          </p:cNvPr>
          <p:cNvSpPr/>
          <p:nvPr/>
        </p:nvSpPr>
        <p:spPr>
          <a:xfrm>
            <a:off x="578181" y="297331"/>
            <a:ext cx="6605081" cy="715716"/>
          </a:xfrm>
          <a:prstGeom prst="roundRect">
            <a:avLst/>
          </a:prstGeom>
          <a:solidFill>
            <a:srgbClr val="D5D9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3200" b="1" dirty="0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F. </a:t>
            </a:r>
            <a:r>
              <a:rPr lang="en-US" sz="3200" b="1" dirty="0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Spot &amp; Forward Transaction</a:t>
            </a:r>
            <a:endParaRPr lang="en-US" dirty="0"/>
          </a:p>
        </p:txBody>
      </p:sp>
      <p:sp>
        <p:nvSpPr>
          <p:cNvPr id="7" name="Google Shape;2145;p36">
            <a:extLst>
              <a:ext uri="{FF2B5EF4-FFF2-40B4-BE49-F238E27FC236}">
                <a16:creationId xmlns:a16="http://schemas.microsoft.com/office/drawing/2014/main" id="{7A59910D-28A8-9BC5-8291-18EEE7F978AD}"/>
              </a:ext>
            </a:extLst>
          </p:cNvPr>
          <p:cNvSpPr/>
          <p:nvPr/>
        </p:nvSpPr>
        <p:spPr>
          <a:xfrm>
            <a:off x="370761" y="39861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657453-BE9E-A179-68B2-2AF1E1041C68}"/>
              </a:ext>
            </a:extLst>
          </p:cNvPr>
          <p:cNvSpPr/>
          <p:nvPr/>
        </p:nvSpPr>
        <p:spPr>
          <a:xfrm>
            <a:off x="2368684" y="1216470"/>
            <a:ext cx="6298662" cy="1052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Transaksi</a:t>
            </a:r>
            <a:r>
              <a:rPr lang="en-US" sz="1600" b="1" dirty="0">
                <a:latin typeface="Varela Round" panose="00000500000000000000" pitchFamily="2" charset="-79"/>
                <a:cs typeface="Varela Round" panose="00000500000000000000" pitchFamily="2" charset="-79"/>
              </a:rPr>
              <a:t> Forward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dalam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valuta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asing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merupakan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transaksi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biasanya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penyerahan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dilakukan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pada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beberapa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hari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mendatang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baik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secara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mingguan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atau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bulanan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5E1288-780D-6852-0DC0-3F23AEB6E0A1}"/>
              </a:ext>
            </a:extLst>
          </p:cNvPr>
          <p:cNvSpPr/>
          <p:nvPr/>
        </p:nvSpPr>
        <p:spPr>
          <a:xfrm>
            <a:off x="474471" y="2472175"/>
            <a:ext cx="7169286" cy="1052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Sering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disebut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juga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transaksi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berjangka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karena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memang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memiliki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jangka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waktu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tertentu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.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Kurs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ditetapkan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pada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waktu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kontrak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dilakukan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tetapi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pembayarannya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beberapa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waktu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mendatang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sesuai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dengan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jangka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waktunya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CEF6DC-C358-7DE2-ACCF-7DAB5DF3F264}"/>
              </a:ext>
            </a:extLst>
          </p:cNvPr>
          <p:cNvSpPr/>
          <p:nvPr/>
        </p:nvSpPr>
        <p:spPr>
          <a:xfrm>
            <a:off x="1444556" y="3766697"/>
            <a:ext cx="6590492" cy="812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Transaksi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forward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sering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dilakukan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untuk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pemagaran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risiko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(hedging)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terhadap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fluktuasi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tingkat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pertukaran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(exchange rates).</a:t>
            </a:r>
          </a:p>
        </p:txBody>
      </p:sp>
    </p:spTree>
    <p:extLst>
      <p:ext uri="{BB962C8B-B14F-4D97-AF65-F5344CB8AC3E}">
        <p14:creationId xmlns:p14="http://schemas.microsoft.com/office/powerpoint/2010/main" val="196883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" grpId="0" animBg="1"/>
      <p:bldP spid="2285" grpId="0" animBg="1"/>
      <p:bldP spid="4" grpId="0" animBg="1"/>
      <p:bldP spid="7" grpId="0" animBg="1"/>
      <p:bldP spid="6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40"/>
          <p:cNvSpPr/>
          <p:nvPr/>
        </p:nvSpPr>
        <p:spPr>
          <a:xfrm>
            <a:off x="371827" y="39861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5" name="Google Shape;2285;p40"/>
          <p:cNvSpPr/>
          <p:nvPr/>
        </p:nvSpPr>
        <p:spPr>
          <a:xfrm>
            <a:off x="932411" y="4717054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44DB9C-ABD7-E676-062C-687F092CE55A}"/>
              </a:ext>
            </a:extLst>
          </p:cNvPr>
          <p:cNvSpPr/>
          <p:nvPr/>
        </p:nvSpPr>
        <p:spPr>
          <a:xfrm>
            <a:off x="739302" y="426444"/>
            <a:ext cx="3346315" cy="715716"/>
          </a:xfrm>
          <a:prstGeom prst="roundRect">
            <a:avLst/>
          </a:prstGeom>
          <a:solidFill>
            <a:srgbClr val="D5D9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3200" b="1" dirty="0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G. Bank Card</a:t>
            </a:r>
            <a:endParaRPr lang="en-US" dirty="0"/>
          </a:p>
        </p:txBody>
      </p:sp>
      <p:sp>
        <p:nvSpPr>
          <p:cNvPr id="7" name="Google Shape;2145;p36">
            <a:extLst>
              <a:ext uri="{FF2B5EF4-FFF2-40B4-BE49-F238E27FC236}">
                <a16:creationId xmlns:a16="http://schemas.microsoft.com/office/drawing/2014/main" id="{7A59910D-28A8-9BC5-8291-18EEE7F978AD}"/>
              </a:ext>
            </a:extLst>
          </p:cNvPr>
          <p:cNvSpPr/>
          <p:nvPr/>
        </p:nvSpPr>
        <p:spPr>
          <a:xfrm>
            <a:off x="370761" y="39861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233B2-4B35-213B-ABD7-283C909E5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10" b="96220" l="2000" r="97556">
                        <a14:foregroundMark x1="2111" y1="48659" x2="14000" y2="5610"/>
                        <a14:foregroundMark x1="10333" y1="86585" x2="13111" y2="96341"/>
                        <a14:foregroundMark x1="88111" y1="29268" x2="97556" y2="55000"/>
                        <a14:foregroundMark x1="34000" y1="58293" x2="34889" y2="60000"/>
                        <a14:foregroundMark x1="32778" y1="56951" x2="71444" y2="41951"/>
                        <a14:foregroundMark x1="49778" y1="53293" x2="34889" y2="59268"/>
                        <a14:foregroundMark x1="35889" y1="63293" x2="73556" y2="46585"/>
                        <a14:foregroundMark x1="37333" y1="67927" x2="75333" y2="52317"/>
                        <a14:foregroundMark x1="17000" y1="18293" x2="43444" y2="28659"/>
                        <a14:foregroundMark x1="13667" y1="29268" x2="27333" y2="35244"/>
                        <a14:foregroundMark x1="11556" y1="36585" x2="23111" y2="40976"/>
                        <a14:foregroundMark x1="9444" y1="40610" x2="21222" y2="45244"/>
                        <a14:foregroundMark x1="13667" y1="71951" x2="32556" y2="68902"/>
                        <a14:foregroundMark x1="15778" y1="76951" x2="37667" y2="74268"/>
                        <a14:foregroundMark x1="14556" y1="84268" x2="35222" y2="80000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50605" y="1534037"/>
            <a:ext cx="2277903" cy="207542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68B59D-3C92-146F-75C5-687EB14757FE}"/>
              </a:ext>
            </a:extLst>
          </p:cNvPr>
          <p:cNvSpPr/>
          <p:nvPr/>
        </p:nvSpPr>
        <p:spPr>
          <a:xfrm>
            <a:off x="739302" y="1741122"/>
            <a:ext cx="4897425" cy="16612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Merupakan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“</a:t>
            </a:r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kartu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plastik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” yang </a:t>
            </a:r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dikeluarkan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oleh bank yang </a:t>
            </a:r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diberikan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kepada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nasabahnya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untuk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dapat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dipergunakan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sebagai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alat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pembayaran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di </a:t>
            </a:r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tempat-tempat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tertentu</a:t>
            </a:r>
            <a:r>
              <a:rPr lang="en-ID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11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7" name="Google Shape;2337;p41"/>
          <p:cNvGrpSpPr/>
          <p:nvPr/>
        </p:nvGrpSpPr>
        <p:grpSpPr>
          <a:xfrm rot="2411935">
            <a:off x="307308" y="1652480"/>
            <a:ext cx="1627858" cy="2182577"/>
            <a:chOff x="1400935" y="1333409"/>
            <a:chExt cx="760984" cy="1020399"/>
          </a:xfrm>
        </p:grpSpPr>
        <p:sp>
          <p:nvSpPr>
            <p:cNvPr id="2338" name="Google Shape;2338;p41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1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1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1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1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1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1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1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1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1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1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1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1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1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2" name="Google Shape;2352;p41"/>
          <p:cNvGrpSpPr/>
          <p:nvPr/>
        </p:nvGrpSpPr>
        <p:grpSpPr>
          <a:xfrm rot="-1005538">
            <a:off x="7424631" y="527798"/>
            <a:ext cx="1279692" cy="2666046"/>
            <a:chOff x="503795" y="323625"/>
            <a:chExt cx="502785" cy="1047439"/>
          </a:xfrm>
        </p:grpSpPr>
        <p:sp>
          <p:nvSpPr>
            <p:cNvPr id="2353" name="Google Shape;2353;p41"/>
            <p:cNvSpPr/>
            <p:nvPr/>
          </p:nvSpPr>
          <p:spPr>
            <a:xfrm>
              <a:off x="674039" y="389120"/>
              <a:ext cx="173925" cy="283742"/>
            </a:xfrm>
            <a:custGeom>
              <a:avLst/>
              <a:gdLst/>
              <a:ahLst/>
              <a:cxnLst/>
              <a:rect l="l" t="t" r="r" b="b"/>
              <a:pathLst>
                <a:path w="3261" h="5320" extrusionOk="0">
                  <a:moveTo>
                    <a:pt x="610" y="1"/>
                  </a:moveTo>
                  <a:cubicBezTo>
                    <a:pt x="438" y="1"/>
                    <a:pt x="238" y="35"/>
                    <a:pt x="0" y="105"/>
                  </a:cubicBezTo>
                  <a:lnTo>
                    <a:pt x="220" y="665"/>
                  </a:lnTo>
                  <a:cubicBezTo>
                    <a:pt x="279" y="654"/>
                    <a:pt x="343" y="647"/>
                    <a:pt x="411" y="647"/>
                  </a:cubicBezTo>
                  <a:cubicBezTo>
                    <a:pt x="687" y="647"/>
                    <a:pt x="1017" y="768"/>
                    <a:pt x="1211" y="1262"/>
                  </a:cubicBezTo>
                  <a:lnTo>
                    <a:pt x="2513" y="4590"/>
                  </a:lnTo>
                  <a:cubicBezTo>
                    <a:pt x="2727" y="5136"/>
                    <a:pt x="2906" y="5320"/>
                    <a:pt x="3030" y="5320"/>
                  </a:cubicBezTo>
                  <a:cubicBezTo>
                    <a:pt x="3196" y="5320"/>
                    <a:pt x="3260" y="4986"/>
                    <a:pt x="3169" y="4753"/>
                  </a:cubicBezTo>
                  <a:lnTo>
                    <a:pt x="1774" y="1189"/>
                  </a:lnTo>
                  <a:cubicBezTo>
                    <a:pt x="1470" y="411"/>
                    <a:pt x="1207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1"/>
            <p:cNvSpPr/>
            <p:nvPr/>
          </p:nvSpPr>
          <p:spPr>
            <a:xfrm>
              <a:off x="515529" y="323625"/>
              <a:ext cx="92803" cy="61655"/>
            </a:xfrm>
            <a:custGeom>
              <a:avLst/>
              <a:gdLst/>
              <a:ahLst/>
              <a:cxnLst/>
              <a:rect l="l" t="t" r="r" b="b"/>
              <a:pathLst>
                <a:path w="1740" h="1156" extrusionOk="0">
                  <a:moveTo>
                    <a:pt x="1159" y="1"/>
                  </a:moveTo>
                  <a:cubicBezTo>
                    <a:pt x="996" y="1"/>
                    <a:pt x="799" y="65"/>
                    <a:pt x="550" y="188"/>
                  </a:cubicBezTo>
                  <a:cubicBezTo>
                    <a:pt x="1" y="459"/>
                    <a:pt x="48" y="741"/>
                    <a:pt x="206" y="1156"/>
                  </a:cubicBezTo>
                  <a:cubicBezTo>
                    <a:pt x="396" y="993"/>
                    <a:pt x="686" y="835"/>
                    <a:pt x="1112" y="663"/>
                  </a:cubicBezTo>
                  <a:cubicBezTo>
                    <a:pt x="1330" y="574"/>
                    <a:pt x="1541" y="516"/>
                    <a:pt x="1739" y="498"/>
                  </a:cubicBezTo>
                  <a:cubicBezTo>
                    <a:pt x="1586" y="158"/>
                    <a:pt x="1414" y="1"/>
                    <a:pt x="1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1"/>
            <p:cNvSpPr/>
            <p:nvPr/>
          </p:nvSpPr>
          <p:spPr>
            <a:xfrm>
              <a:off x="907004" y="1293995"/>
              <a:ext cx="99576" cy="77069"/>
            </a:xfrm>
            <a:custGeom>
              <a:avLst/>
              <a:gdLst/>
              <a:ahLst/>
              <a:cxnLst/>
              <a:rect l="l" t="t" r="r" b="b"/>
              <a:pathLst>
                <a:path w="1867" h="1445" extrusionOk="0">
                  <a:moveTo>
                    <a:pt x="1560" y="0"/>
                  </a:moveTo>
                  <a:cubicBezTo>
                    <a:pt x="1461" y="264"/>
                    <a:pt x="1218" y="465"/>
                    <a:pt x="779" y="636"/>
                  </a:cubicBezTo>
                  <a:cubicBezTo>
                    <a:pt x="582" y="713"/>
                    <a:pt x="415" y="754"/>
                    <a:pt x="269" y="754"/>
                  </a:cubicBezTo>
                  <a:cubicBezTo>
                    <a:pt x="172" y="754"/>
                    <a:pt x="83" y="736"/>
                    <a:pt x="1" y="698"/>
                  </a:cubicBezTo>
                  <a:lnTo>
                    <a:pt x="1" y="698"/>
                  </a:lnTo>
                  <a:cubicBezTo>
                    <a:pt x="24" y="764"/>
                    <a:pt x="63" y="847"/>
                    <a:pt x="128" y="948"/>
                  </a:cubicBezTo>
                  <a:cubicBezTo>
                    <a:pt x="281" y="1288"/>
                    <a:pt x="453" y="1445"/>
                    <a:pt x="708" y="1445"/>
                  </a:cubicBezTo>
                  <a:cubicBezTo>
                    <a:pt x="871" y="1445"/>
                    <a:pt x="1069" y="1380"/>
                    <a:pt x="1317" y="1258"/>
                  </a:cubicBezTo>
                  <a:cubicBezTo>
                    <a:pt x="1867" y="987"/>
                    <a:pt x="1819" y="704"/>
                    <a:pt x="1661" y="289"/>
                  </a:cubicBezTo>
                  <a:cubicBezTo>
                    <a:pt x="1647" y="224"/>
                    <a:pt x="1606" y="112"/>
                    <a:pt x="1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1"/>
            <p:cNvSpPr/>
            <p:nvPr/>
          </p:nvSpPr>
          <p:spPr>
            <a:xfrm>
              <a:off x="507422" y="350452"/>
              <a:ext cx="283689" cy="403639"/>
            </a:xfrm>
            <a:custGeom>
              <a:avLst/>
              <a:gdLst/>
              <a:ahLst/>
              <a:cxnLst/>
              <a:rect l="l" t="t" r="r" b="b"/>
              <a:pathLst>
                <a:path w="5319" h="7568" extrusionOk="0">
                  <a:moveTo>
                    <a:pt x="2026" y="1"/>
                  </a:moveTo>
                  <a:cubicBezTo>
                    <a:pt x="1433" y="1"/>
                    <a:pt x="762" y="340"/>
                    <a:pt x="358" y="653"/>
                  </a:cubicBezTo>
                  <a:cubicBezTo>
                    <a:pt x="16" y="945"/>
                    <a:pt x="0" y="1255"/>
                    <a:pt x="117" y="1700"/>
                  </a:cubicBezTo>
                  <a:cubicBezTo>
                    <a:pt x="138" y="1788"/>
                    <a:pt x="167" y="1882"/>
                    <a:pt x="200" y="1983"/>
                  </a:cubicBezTo>
                  <a:cubicBezTo>
                    <a:pt x="211" y="2017"/>
                    <a:pt x="222" y="2052"/>
                    <a:pt x="234" y="2090"/>
                  </a:cubicBezTo>
                  <a:cubicBezTo>
                    <a:pt x="353" y="2359"/>
                    <a:pt x="488" y="2715"/>
                    <a:pt x="635" y="3116"/>
                  </a:cubicBezTo>
                  <a:cubicBezTo>
                    <a:pt x="686" y="3254"/>
                    <a:pt x="736" y="3398"/>
                    <a:pt x="792" y="3543"/>
                  </a:cubicBezTo>
                  <a:cubicBezTo>
                    <a:pt x="1888" y="6341"/>
                    <a:pt x="2222" y="7434"/>
                    <a:pt x="3038" y="7551"/>
                  </a:cubicBezTo>
                  <a:cubicBezTo>
                    <a:pt x="3069" y="7562"/>
                    <a:pt x="3112" y="7568"/>
                    <a:pt x="3162" y="7568"/>
                  </a:cubicBezTo>
                  <a:cubicBezTo>
                    <a:pt x="3621" y="7568"/>
                    <a:pt x="4774" y="7143"/>
                    <a:pt x="5010" y="6812"/>
                  </a:cubicBezTo>
                  <a:cubicBezTo>
                    <a:pt x="5318" y="6437"/>
                    <a:pt x="5127" y="5944"/>
                    <a:pt x="4767" y="5028"/>
                  </a:cubicBezTo>
                  <a:lnTo>
                    <a:pt x="3121" y="823"/>
                  </a:lnTo>
                  <a:cubicBezTo>
                    <a:pt x="3091" y="727"/>
                    <a:pt x="3054" y="642"/>
                    <a:pt x="3011" y="566"/>
                  </a:cubicBezTo>
                  <a:cubicBezTo>
                    <a:pt x="2786" y="152"/>
                    <a:pt x="2423" y="1"/>
                    <a:pt x="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1"/>
            <p:cNvSpPr/>
            <p:nvPr/>
          </p:nvSpPr>
          <p:spPr>
            <a:xfrm>
              <a:off x="518089" y="396373"/>
              <a:ext cx="188806" cy="143044"/>
            </a:xfrm>
            <a:custGeom>
              <a:avLst/>
              <a:gdLst/>
              <a:ahLst/>
              <a:cxnLst/>
              <a:rect l="l" t="t" r="r" b="b"/>
              <a:pathLst>
                <a:path w="3540" h="2682" extrusionOk="0">
                  <a:moveTo>
                    <a:pt x="2937" y="1"/>
                  </a:moveTo>
                  <a:cubicBezTo>
                    <a:pt x="1923" y="288"/>
                    <a:pt x="927" y="628"/>
                    <a:pt x="0" y="1122"/>
                  </a:cubicBezTo>
                  <a:cubicBezTo>
                    <a:pt x="11" y="1156"/>
                    <a:pt x="22" y="1191"/>
                    <a:pt x="34" y="1229"/>
                  </a:cubicBezTo>
                  <a:cubicBezTo>
                    <a:pt x="153" y="1498"/>
                    <a:pt x="288" y="1854"/>
                    <a:pt x="435" y="2255"/>
                  </a:cubicBezTo>
                  <a:cubicBezTo>
                    <a:pt x="486" y="2393"/>
                    <a:pt x="537" y="2537"/>
                    <a:pt x="592" y="2682"/>
                  </a:cubicBezTo>
                  <a:cubicBezTo>
                    <a:pt x="1507" y="2156"/>
                    <a:pt x="2519" y="1821"/>
                    <a:pt x="3539" y="1539"/>
                  </a:cubicBezTo>
                  <a:lnTo>
                    <a:pt x="29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1"/>
            <p:cNvSpPr/>
            <p:nvPr/>
          </p:nvSpPr>
          <p:spPr>
            <a:xfrm>
              <a:off x="669399" y="713768"/>
              <a:ext cx="332384" cy="620446"/>
            </a:xfrm>
            <a:custGeom>
              <a:avLst/>
              <a:gdLst/>
              <a:ahLst/>
              <a:cxnLst/>
              <a:rect l="l" t="t" r="r" b="b"/>
              <a:pathLst>
                <a:path w="6232" h="11633" extrusionOk="0">
                  <a:moveTo>
                    <a:pt x="1973" y="0"/>
                  </a:moveTo>
                  <a:cubicBezTo>
                    <a:pt x="1828" y="178"/>
                    <a:pt x="1571" y="328"/>
                    <a:pt x="1167" y="486"/>
                  </a:cubicBezTo>
                  <a:cubicBezTo>
                    <a:pt x="700" y="668"/>
                    <a:pt x="387" y="753"/>
                    <a:pt x="153" y="753"/>
                  </a:cubicBezTo>
                  <a:cubicBezTo>
                    <a:pt x="98" y="753"/>
                    <a:pt x="48" y="748"/>
                    <a:pt x="1" y="739"/>
                  </a:cubicBezTo>
                  <a:lnTo>
                    <a:pt x="1" y="739"/>
                  </a:lnTo>
                  <a:lnTo>
                    <a:pt x="1982" y="5799"/>
                  </a:lnTo>
                  <a:cubicBezTo>
                    <a:pt x="3486" y="9642"/>
                    <a:pt x="3777" y="11271"/>
                    <a:pt x="4456" y="11577"/>
                  </a:cubicBezTo>
                  <a:cubicBezTo>
                    <a:pt x="4538" y="11615"/>
                    <a:pt x="4627" y="11633"/>
                    <a:pt x="4724" y="11633"/>
                  </a:cubicBezTo>
                  <a:cubicBezTo>
                    <a:pt x="4870" y="11633"/>
                    <a:pt x="5037" y="11592"/>
                    <a:pt x="5234" y="11515"/>
                  </a:cubicBezTo>
                  <a:cubicBezTo>
                    <a:pt x="5673" y="11344"/>
                    <a:pt x="5916" y="11143"/>
                    <a:pt x="6015" y="10879"/>
                  </a:cubicBezTo>
                  <a:cubicBezTo>
                    <a:pt x="6231" y="10307"/>
                    <a:pt x="5772" y="9431"/>
                    <a:pt x="5161" y="7870"/>
                  </a:cubicBezTo>
                  <a:cubicBezTo>
                    <a:pt x="4509" y="6204"/>
                    <a:pt x="2832" y="2098"/>
                    <a:pt x="1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1"/>
            <p:cNvSpPr/>
            <p:nvPr/>
          </p:nvSpPr>
          <p:spPr>
            <a:xfrm>
              <a:off x="579477" y="636966"/>
              <a:ext cx="184699" cy="125604"/>
            </a:xfrm>
            <a:custGeom>
              <a:avLst/>
              <a:gdLst/>
              <a:ahLst/>
              <a:cxnLst/>
              <a:rect l="l" t="t" r="r" b="b"/>
              <a:pathLst>
                <a:path w="3463" h="2355" extrusionOk="0">
                  <a:moveTo>
                    <a:pt x="183" y="0"/>
                  </a:moveTo>
                  <a:cubicBezTo>
                    <a:pt x="94" y="0"/>
                    <a:pt x="0" y="82"/>
                    <a:pt x="42" y="191"/>
                  </a:cubicBezTo>
                  <a:cubicBezTo>
                    <a:pt x="157" y="496"/>
                    <a:pt x="287" y="797"/>
                    <a:pt x="430" y="1089"/>
                  </a:cubicBezTo>
                  <a:cubicBezTo>
                    <a:pt x="568" y="1369"/>
                    <a:pt x="721" y="1648"/>
                    <a:pt x="926" y="1883"/>
                  </a:cubicBezTo>
                  <a:cubicBezTo>
                    <a:pt x="1116" y="2103"/>
                    <a:pt x="1343" y="2275"/>
                    <a:pt x="1633" y="2332"/>
                  </a:cubicBezTo>
                  <a:cubicBezTo>
                    <a:pt x="1712" y="2347"/>
                    <a:pt x="1792" y="2354"/>
                    <a:pt x="1871" y="2354"/>
                  </a:cubicBezTo>
                  <a:cubicBezTo>
                    <a:pt x="2047" y="2354"/>
                    <a:pt x="2224" y="2321"/>
                    <a:pt x="2392" y="2273"/>
                  </a:cubicBezTo>
                  <a:cubicBezTo>
                    <a:pt x="2727" y="2178"/>
                    <a:pt x="3046" y="2016"/>
                    <a:pt x="3336" y="1823"/>
                  </a:cubicBezTo>
                  <a:cubicBezTo>
                    <a:pt x="3462" y="1740"/>
                    <a:pt x="3368" y="1571"/>
                    <a:pt x="3246" y="1571"/>
                  </a:cubicBezTo>
                  <a:cubicBezTo>
                    <a:pt x="3220" y="1571"/>
                    <a:pt x="3193" y="1579"/>
                    <a:pt x="3166" y="1596"/>
                  </a:cubicBezTo>
                  <a:cubicBezTo>
                    <a:pt x="2929" y="1754"/>
                    <a:pt x="2672" y="1883"/>
                    <a:pt x="2401" y="1974"/>
                  </a:cubicBezTo>
                  <a:cubicBezTo>
                    <a:pt x="2234" y="2031"/>
                    <a:pt x="2056" y="2072"/>
                    <a:pt x="1878" y="2072"/>
                  </a:cubicBezTo>
                  <a:cubicBezTo>
                    <a:pt x="1835" y="2072"/>
                    <a:pt x="1792" y="2069"/>
                    <a:pt x="1749" y="2064"/>
                  </a:cubicBezTo>
                  <a:cubicBezTo>
                    <a:pt x="1508" y="2034"/>
                    <a:pt x="1320" y="1903"/>
                    <a:pt x="1162" y="1724"/>
                  </a:cubicBezTo>
                  <a:cubicBezTo>
                    <a:pt x="978" y="1513"/>
                    <a:pt x="836" y="1270"/>
                    <a:pt x="712" y="1022"/>
                  </a:cubicBezTo>
                  <a:cubicBezTo>
                    <a:pt x="561" y="717"/>
                    <a:pt x="427" y="405"/>
                    <a:pt x="306" y="88"/>
                  </a:cubicBezTo>
                  <a:cubicBezTo>
                    <a:pt x="283" y="26"/>
                    <a:pt x="23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1"/>
            <p:cNvSpPr/>
            <p:nvPr/>
          </p:nvSpPr>
          <p:spPr>
            <a:xfrm>
              <a:off x="658625" y="371626"/>
              <a:ext cx="68695" cy="142724"/>
            </a:xfrm>
            <a:custGeom>
              <a:avLst/>
              <a:gdLst/>
              <a:ahLst/>
              <a:cxnLst/>
              <a:rect l="l" t="t" r="r" b="b"/>
              <a:pathLst>
                <a:path w="1288" h="2676" extrusionOk="0">
                  <a:moveTo>
                    <a:pt x="153" y="0"/>
                  </a:moveTo>
                  <a:cubicBezTo>
                    <a:pt x="136" y="0"/>
                    <a:pt x="119" y="3"/>
                    <a:pt x="103" y="9"/>
                  </a:cubicBezTo>
                  <a:cubicBezTo>
                    <a:pt x="27" y="38"/>
                    <a:pt x="1" y="119"/>
                    <a:pt x="22" y="192"/>
                  </a:cubicBezTo>
                  <a:cubicBezTo>
                    <a:pt x="273" y="1016"/>
                    <a:pt x="596" y="1817"/>
                    <a:pt x="988" y="2586"/>
                  </a:cubicBezTo>
                  <a:cubicBezTo>
                    <a:pt x="1014" y="2638"/>
                    <a:pt x="1063" y="2675"/>
                    <a:pt x="1121" y="2675"/>
                  </a:cubicBezTo>
                  <a:cubicBezTo>
                    <a:pt x="1137" y="2675"/>
                    <a:pt x="1154" y="2672"/>
                    <a:pt x="1172" y="2666"/>
                  </a:cubicBezTo>
                  <a:cubicBezTo>
                    <a:pt x="1237" y="2641"/>
                    <a:pt x="1287" y="2550"/>
                    <a:pt x="1252" y="2481"/>
                  </a:cubicBezTo>
                  <a:cubicBezTo>
                    <a:pt x="862" y="1714"/>
                    <a:pt x="538" y="913"/>
                    <a:pt x="288" y="89"/>
                  </a:cubicBezTo>
                  <a:cubicBezTo>
                    <a:pt x="270" y="33"/>
                    <a:pt x="210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1"/>
            <p:cNvSpPr/>
            <p:nvPr/>
          </p:nvSpPr>
          <p:spPr>
            <a:xfrm>
              <a:off x="807055" y="568857"/>
              <a:ext cx="46775" cy="109070"/>
            </a:xfrm>
            <a:custGeom>
              <a:avLst/>
              <a:gdLst/>
              <a:ahLst/>
              <a:cxnLst/>
              <a:rect l="l" t="t" r="r" b="b"/>
              <a:pathLst>
                <a:path w="877" h="2045" extrusionOk="0">
                  <a:moveTo>
                    <a:pt x="184" y="0"/>
                  </a:moveTo>
                  <a:cubicBezTo>
                    <a:pt x="94" y="0"/>
                    <a:pt x="1" y="82"/>
                    <a:pt x="44" y="192"/>
                  </a:cubicBezTo>
                  <a:lnTo>
                    <a:pt x="400" y="1115"/>
                  </a:lnTo>
                  <a:cubicBezTo>
                    <a:pt x="453" y="1250"/>
                    <a:pt x="523" y="1388"/>
                    <a:pt x="553" y="1530"/>
                  </a:cubicBezTo>
                  <a:cubicBezTo>
                    <a:pt x="570" y="1606"/>
                    <a:pt x="570" y="1750"/>
                    <a:pt x="471" y="1760"/>
                  </a:cubicBezTo>
                  <a:cubicBezTo>
                    <a:pt x="295" y="1781"/>
                    <a:pt x="317" y="2045"/>
                    <a:pt x="482" y="2045"/>
                  </a:cubicBezTo>
                  <a:cubicBezTo>
                    <a:pt x="488" y="2045"/>
                    <a:pt x="493" y="2045"/>
                    <a:pt x="499" y="2044"/>
                  </a:cubicBezTo>
                  <a:cubicBezTo>
                    <a:pt x="673" y="2024"/>
                    <a:pt x="799" y="1884"/>
                    <a:pt x="836" y="1718"/>
                  </a:cubicBezTo>
                  <a:cubicBezTo>
                    <a:pt x="877" y="1539"/>
                    <a:pt x="799" y="1358"/>
                    <a:pt x="735" y="1195"/>
                  </a:cubicBezTo>
                  <a:cubicBezTo>
                    <a:pt x="593" y="827"/>
                    <a:pt x="450" y="456"/>
                    <a:pt x="308" y="88"/>
                  </a:cubicBezTo>
                  <a:cubicBezTo>
                    <a:pt x="284" y="26"/>
                    <a:pt x="23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503795" y="353332"/>
              <a:ext cx="68695" cy="81923"/>
            </a:xfrm>
            <a:custGeom>
              <a:avLst/>
              <a:gdLst/>
              <a:ahLst/>
              <a:cxnLst/>
              <a:rect l="l" t="t" r="r" b="b"/>
              <a:pathLst>
                <a:path w="1288" h="1536" extrusionOk="0">
                  <a:moveTo>
                    <a:pt x="1122" y="1"/>
                  </a:moveTo>
                  <a:cubicBezTo>
                    <a:pt x="1105" y="1"/>
                    <a:pt x="1089" y="4"/>
                    <a:pt x="1073" y="12"/>
                  </a:cubicBezTo>
                  <a:cubicBezTo>
                    <a:pt x="782" y="156"/>
                    <a:pt x="520" y="347"/>
                    <a:pt x="304" y="590"/>
                  </a:cubicBezTo>
                  <a:cubicBezTo>
                    <a:pt x="104" y="815"/>
                    <a:pt x="1" y="1109"/>
                    <a:pt x="66" y="1408"/>
                  </a:cubicBezTo>
                  <a:cubicBezTo>
                    <a:pt x="81" y="1478"/>
                    <a:pt x="132" y="1535"/>
                    <a:pt x="206" y="1535"/>
                  </a:cubicBezTo>
                  <a:cubicBezTo>
                    <a:pt x="212" y="1535"/>
                    <a:pt x="217" y="1535"/>
                    <a:pt x="222" y="1534"/>
                  </a:cubicBezTo>
                  <a:cubicBezTo>
                    <a:pt x="292" y="1527"/>
                    <a:pt x="364" y="1454"/>
                    <a:pt x="348" y="1378"/>
                  </a:cubicBezTo>
                  <a:cubicBezTo>
                    <a:pt x="295" y="1135"/>
                    <a:pt x="377" y="930"/>
                    <a:pt x="541" y="749"/>
                  </a:cubicBezTo>
                  <a:cubicBezTo>
                    <a:pt x="720" y="554"/>
                    <a:pt x="940" y="393"/>
                    <a:pt x="1178" y="276"/>
                  </a:cubicBezTo>
                  <a:cubicBezTo>
                    <a:pt x="1247" y="242"/>
                    <a:pt x="1287" y="168"/>
                    <a:pt x="1257" y="93"/>
                  </a:cubicBezTo>
                  <a:cubicBezTo>
                    <a:pt x="1237" y="41"/>
                    <a:pt x="1179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810682" y="1144871"/>
              <a:ext cx="155472" cy="192913"/>
            </a:xfrm>
            <a:custGeom>
              <a:avLst/>
              <a:gdLst/>
              <a:ahLst/>
              <a:cxnLst/>
              <a:rect l="l" t="t" r="r" b="b"/>
              <a:pathLst>
                <a:path w="2915" h="3617" extrusionOk="0">
                  <a:moveTo>
                    <a:pt x="184" y="1"/>
                  </a:moveTo>
                  <a:cubicBezTo>
                    <a:pt x="93" y="1"/>
                    <a:pt x="0" y="82"/>
                    <a:pt x="43" y="191"/>
                  </a:cubicBezTo>
                  <a:cubicBezTo>
                    <a:pt x="300" y="827"/>
                    <a:pt x="557" y="1465"/>
                    <a:pt x="814" y="2103"/>
                  </a:cubicBezTo>
                  <a:cubicBezTo>
                    <a:pt x="938" y="2410"/>
                    <a:pt x="1050" y="2725"/>
                    <a:pt x="1190" y="3025"/>
                  </a:cubicBezTo>
                  <a:cubicBezTo>
                    <a:pt x="1319" y="3303"/>
                    <a:pt x="1514" y="3512"/>
                    <a:pt x="1817" y="3588"/>
                  </a:cubicBezTo>
                  <a:cubicBezTo>
                    <a:pt x="1895" y="3608"/>
                    <a:pt x="1973" y="3616"/>
                    <a:pt x="2051" y="3616"/>
                  </a:cubicBezTo>
                  <a:cubicBezTo>
                    <a:pt x="2314" y="3616"/>
                    <a:pt x="2573" y="3517"/>
                    <a:pt x="2804" y="3395"/>
                  </a:cubicBezTo>
                  <a:cubicBezTo>
                    <a:pt x="2872" y="3360"/>
                    <a:pt x="2914" y="3289"/>
                    <a:pt x="2884" y="3211"/>
                  </a:cubicBezTo>
                  <a:cubicBezTo>
                    <a:pt x="2865" y="3162"/>
                    <a:pt x="2806" y="3120"/>
                    <a:pt x="2749" y="3120"/>
                  </a:cubicBezTo>
                  <a:cubicBezTo>
                    <a:pt x="2732" y="3120"/>
                    <a:pt x="2715" y="3123"/>
                    <a:pt x="2700" y="3131"/>
                  </a:cubicBezTo>
                  <a:cubicBezTo>
                    <a:pt x="2502" y="3237"/>
                    <a:pt x="2284" y="3332"/>
                    <a:pt x="2056" y="3332"/>
                  </a:cubicBezTo>
                  <a:cubicBezTo>
                    <a:pt x="2012" y="3332"/>
                    <a:pt x="1968" y="3329"/>
                    <a:pt x="1924" y="3321"/>
                  </a:cubicBezTo>
                  <a:cubicBezTo>
                    <a:pt x="1668" y="3276"/>
                    <a:pt x="1528" y="3094"/>
                    <a:pt x="1429" y="2867"/>
                  </a:cubicBezTo>
                  <a:cubicBezTo>
                    <a:pt x="1305" y="2582"/>
                    <a:pt x="1195" y="2289"/>
                    <a:pt x="1078" y="2001"/>
                  </a:cubicBezTo>
                  <a:cubicBezTo>
                    <a:pt x="958" y="1699"/>
                    <a:pt x="836" y="1398"/>
                    <a:pt x="715" y="1097"/>
                  </a:cubicBezTo>
                  <a:lnTo>
                    <a:pt x="309" y="87"/>
                  </a:lnTo>
                  <a:cubicBezTo>
                    <a:pt x="284" y="26"/>
                    <a:pt x="23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824923" y="852491"/>
              <a:ext cx="68589" cy="142138"/>
            </a:xfrm>
            <a:custGeom>
              <a:avLst/>
              <a:gdLst/>
              <a:ahLst/>
              <a:cxnLst/>
              <a:rect l="l" t="t" r="r" b="b"/>
              <a:pathLst>
                <a:path w="1286" h="2665" extrusionOk="0">
                  <a:moveTo>
                    <a:pt x="185" y="1"/>
                  </a:moveTo>
                  <a:cubicBezTo>
                    <a:pt x="95" y="1"/>
                    <a:pt x="1" y="83"/>
                    <a:pt x="44" y="192"/>
                  </a:cubicBezTo>
                  <a:lnTo>
                    <a:pt x="978" y="2577"/>
                  </a:lnTo>
                  <a:cubicBezTo>
                    <a:pt x="1001" y="2639"/>
                    <a:pt x="1051" y="2665"/>
                    <a:pt x="1102" y="2665"/>
                  </a:cubicBezTo>
                  <a:cubicBezTo>
                    <a:pt x="1192" y="2665"/>
                    <a:pt x="1285" y="2583"/>
                    <a:pt x="1242" y="2473"/>
                  </a:cubicBezTo>
                  <a:lnTo>
                    <a:pt x="308" y="88"/>
                  </a:lnTo>
                  <a:cubicBezTo>
                    <a:pt x="285" y="27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891804" y="1018521"/>
              <a:ext cx="33761" cy="57495"/>
            </a:xfrm>
            <a:custGeom>
              <a:avLst/>
              <a:gdLst/>
              <a:ahLst/>
              <a:cxnLst/>
              <a:rect l="l" t="t" r="r" b="b"/>
              <a:pathLst>
                <a:path w="633" h="1078" extrusionOk="0">
                  <a:moveTo>
                    <a:pt x="159" y="0"/>
                  </a:moveTo>
                  <a:cubicBezTo>
                    <a:pt x="143" y="0"/>
                    <a:pt x="126" y="3"/>
                    <a:pt x="110" y="10"/>
                  </a:cubicBezTo>
                  <a:cubicBezTo>
                    <a:pt x="41" y="42"/>
                    <a:pt x="0" y="120"/>
                    <a:pt x="30" y="194"/>
                  </a:cubicBezTo>
                  <a:lnTo>
                    <a:pt x="341" y="987"/>
                  </a:lnTo>
                  <a:cubicBezTo>
                    <a:pt x="361" y="1040"/>
                    <a:pt x="418" y="1078"/>
                    <a:pt x="476" y="1078"/>
                  </a:cubicBezTo>
                  <a:cubicBezTo>
                    <a:pt x="492" y="1078"/>
                    <a:pt x="509" y="1075"/>
                    <a:pt x="525" y="1068"/>
                  </a:cubicBezTo>
                  <a:cubicBezTo>
                    <a:pt x="594" y="1036"/>
                    <a:pt x="633" y="958"/>
                    <a:pt x="605" y="884"/>
                  </a:cubicBezTo>
                  <a:lnTo>
                    <a:pt x="294" y="92"/>
                  </a:lnTo>
                  <a:cubicBezTo>
                    <a:pt x="274" y="38"/>
                    <a:pt x="217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41"/>
          <p:cNvGrpSpPr/>
          <p:nvPr/>
        </p:nvGrpSpPr>
        <p:grpSpPr>
          <a:xfrm>
            <a:off x="7316262" y="3464214"/>
            <a:ext cx="1010814" cy="1038152"/>
            <a:chOff x="1742490" y="367839"/>
            <a:chExt cx="629242" cy="646260"/>
          </a:xfrm>
        </p:grpSpPr>
        <p:sp>
          <p:nvSpPr>
            <p:cNvPr id="2367" name="Google Shape;2367;p41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1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1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1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1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1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1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1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1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1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1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8" name="Google Shape;2378;p41"/>
          <p:cNvSpPr/>
          <p:nvPr/>
        </p:nvSpPr>
        <p:spPr>
          <a:xfrm>
            <a:off x="3943798" y="4048304"/>
            <a:ext cx="1167736" cy="454078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41"/>
          <p:cNvSpPr/>
          <p:nvPr/>
        </p:nvSpPr>
        <p:spPr>
          <a:xfrm>
            <a:off x="6891816" y="11539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41"/>
          <p:cNvSpPr/>
          <p:nvPr/>
        </p:nvSpPr>
        <p:spPr>
          <a:xfrm>
            <a:off x="915966" y="11539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41"/>
          <p:cNvSpPr/>
          <p:nvPr/>
        </p:nvSpPr>
        <p:spPr>
          <a:xfrm>
            <a:off x="1360428" y="7883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41"/>
          <p:cNvSpPr/>
          <p:nvPr/>
        </p:nvSpPr>
        <p:spPr>
          <a:xfrm>
            <a:off x="6474866" y="8305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97124-17D2-9A00-C1D5-063EA416B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92230" y="1074177"/>
            <a:ext cx="33337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36"/>
          <p:cNvSpPr/>
          <p:nvPr/>
        </p:nvSpPr>
        <p:spPr>
          <a:xfrm>
            <a:off x="8027866" y="1215773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6" name="Google Shape;2146;p36"/>
          <p:cNvGrpSpPr/>
          <p:nvPr/>
        </p:nvGrpSpPr>
        <p:grpSpPr>
          <a:xfrm rot="-447293">
            <a:off x="8142889" y="394025"/>
            <a:ext cx="878501" cy="1830261"/>
            <a:chOff x="503795" y="323625"/>
            <a:chExt cx="502785" cy="1047439"/>
          </a:xfrm>
        </p:grpSpPr>
        <p:sp>
          <p:nvSpPr>
            <p:cNvPr id="2147" name="Google Shape;2147;p36"/>
            <p:cNvSpPr/>
            <p:nvPr/>
          </p:nvSpPr>
          <p:spPr>
            <a:xfrm>
              <a:off x="674039" y="389120"/>
              <a:ext cx="173925" cy="283742"/>
            </a:xfrm>
            <a:custGeom>
              <a:avLst/>
              <a:gdLst/>
              <a:ahLst/>
              <a:cxnLst/>
              <a:rect l="l" t="t" r="r" b="b"/>
              <a:pathLst>
                <a:path w="3261" h="5320" extrusionOk="0">
                  <a:moveTo>
                    <a:pt x="610" y="1"/>
                  </a:moveTo>
                  <a:cubicBezTo>
                    <a:pt x="438" y="1"/>
                    <a:pt x="238" y="35"/>
                    <a:pt x="0" y="105"/>
                  </a:cubicBezTo>
                  <a:lnTo>
                    <a:pt x="220" y="665"/>
                  </a:lnTo>
                  <a:cubicBezTo>
                    <a:pt x="279" y="654"/>
                    <a:pt x="343" y="647"/>
                    <a:pt x="411" y="647"/>
                  </a:cubicBezTo>
                  <a:cubicBezTo>
                    <a:pt x="687" y="647"/>
                    <a:pt x="1017" y="768"/>
                    <a:pt x="1211" y="1262"/>
                  </a:cubicBezTo>
                  <a:lnTo>
                    <a:pt x="2513" y="4590"/>
                  </a:lnTo>
                  <a:cubicBezTo>
                    <a:pt x="2727" y="5136"/>
                    <a:pt x="2906" y="5320"/>
                    <a:pt x="3030" y="5320"/>
                  </a:cubicBezTo>
                  <a:cubicBezTo>
                    <a:pt x="3196" y="5320"/>
                    <a:pt x="3260" y="4986"/>
                    <a:pt x="3169" y="4753"/>
                  </a:cubicBezTo>
                  <a:lnTo>
                    <a:pt x="1774" y="1189"/>
                  </a:lnTo>
                  <a:cubicBezTo>
                    <a:pt x="1470" y="411"/>
                    <a:pt x="1207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515529" y="323625"/>
              <a:ext cx="92803" cy="61655"/>
            </a:xfrm>
            <a:custGeom>
              <a:avLst/>
              <a:gdLst/>
              <a:ahLst/>
              <a:cxnLst/>
              <a:rect l="l" t="t" r="r" b="b"/>
              <a:pathLst>
                <a:path w="1740" h="1156" extrusionOk="0">
                  <a:moveTo>
                    <a:pt x="1159" y="1"/>
                  </a:moveTo>
                  <a:cubicBezTo>
                    <a:pt x="996" y="1"/>
                    <a:pt x="799" y="65"/>
                    <a:pt x="550" y="188"/>
                  </a:cubicBezTo>
                  <a:cubicBezTo>
                    <a:pt x="1" y="459"/>
                    <a:pt x="48" y="741"/>
                    <a:pt x="206" y="1156"/>
                  </a:cubicBezTo>
                  <a:cubicBezTo>
                    <a:pt x="396" y="993"/>
                    <a:pt x="686" y="835"/>
                    <a:pt x="1112" y="663"/>
                  </a:cubicBezTo>
                  <a:cubicBezTo>
                    <a:pt x="1330" y="574"/>
                    <a:pt x="1541" y="516"/>
                    <a:pt x="1739" y="498"/>
                  </a:cubicBezTo>
                  <a:cubicBezTo>
                    <a:pt x="1586" y="158"/>
                    <a:pt x="1414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907004" y="1293995"/>
              <a:ext cx="99576" cy="77069"/>
            </a:xfrm>
            <a:custGeom>
              <a:avLst/>
              <a:gdLst/>
              <a:ahLst/>
              <a:cxnLst/>
              <a:rect l="l" t="t" r="r" b="b"/>
              <a:pathLst>
                <a:path w="1867" h="1445" extrusionOk="0">
                  <a:moveTo>
                    <a:pt x="1560" y="0"/>
                  </a:moveTo>
                  <a:cubicBezTo>
                    <a:pt x="1461" y="264"/>
                    <a:pt x="1218" y="465"/>
                    <a:pt x="779" y="636"/>
                  </a:cubicBezTo>
                  <a:cubicBezTo>
                    <a:pt x="582" y="713"/>
                    <a:pt x="415" y="754"/>
                    <a:pt x="269" y="754"/>
                  </a:cubicBezTo>
                  <a:cubicBezTo>
                    <a:pt x="172" y="754"/>
                    <a:pt x="83" y="736"/>
                    <a:pt x="1" y="698"/>
                  </a:cubicBezTo>
                  <a:lnTo>
                    <a:pt x="1" y="698"/>
                  </a:lnTo>
                  <a:cubicBezTo>
                    <a:pt x="24" y="764"/>
                    <a:pt x="63" y="847"/>
                    <a:pt x="128" y="948"/>
                  </a:cubicBezTo>
                  <a:cubicBezTo>
                    <a:pt x="281" y="1288"/>
                    <a:pt x="453" y="1445"/>
                    <a:pt x="708" y="1445"/>
                  </a:cubicBezTo>
                  <a:cubicBezTo>
                    <a:pt x="871" y="1445"/>
                    <a:pt x="1069" y="1380"/>
                    <a:pt x="1317" y="1258"/>
                  </a:cubicBezTo>
                  <a:cubicBezTo>
                    <a:pt x="1867" y="987"/>
                    <a:pt x="1819" y="704"/>
                    <a:pt x="1661" y="289"/>
                  </a:cubicBezTo>
                  <a:cubicBezTo>
                    <a:pt x="1647" y="224"/>
                    <a:pt x="1606" y="112"/>
                    <a:pt x="1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507422" y="350452"/>
              <a:ext cx="283689" cy="403639"/>
            </a:xfrm>
            <a:custGeom>
              <a:avLst/>
              <a:gdLst/>
              <a:ahLst/>
              <a:cxnLst/>
              <a:rect l="l" t="t" r="r" b="b"/>
              <a:pathLst>
                <a:path w="5319" h="7568" extrusionOk="0">
                  <a:moveTo>
                    <a:pt x="2026" y="1"/>
                  </a:moveTo>
                  <a:cubicBezTo>
                    <a:pt x="1433" y="1"/>
                    <a:pt x="762" y="340"/>
                    <a:pt x="358" y="653"/>
                  </a:cubicBezTo>
                  <a:cubicBezTo>
                    <a:pt x="16" y="945"/>
                    <a:pt x="0" y="1255"/>
                    <a:pt x="117" y="1700"/>
                  </a:cubicBezTo>
                  <a:cubicBezTo>
                    <a:pt x="138" y="1788"/>
                    <a:pt x="167" y="1882"/>
                    <a:pt x="200" y="1983"/>
                  </a:cubicBezTo>
                  <a:cubicBezTo>
                    <a:pt x="211" y="2017"/>
                    <a:pt x="222" y="2052"/>
                    <a:pt x="234" y="2090"/>
                  </a:cubicBezTo>
                  <a:cubicBezTo>
                    <a:pt x="353" y="2359"/>
                    <a:pt x="488" y="2715"/>
                    <a:pt x="635" y="3116"/>
                  </a:cubicBezTo>
                  <a:cubicBezTo>
                    <a:pt x="686" y="3254"/>
                    <a:pt x="736" y="3398"/>
                    <a:pt x="792" y="3543"/>
                  </a:cubicBezTo>
                  <a:cubicBezTo>
                    <a:pt x="1888" y="6341"/>
                    <a:pt x="2222" y="7434"/>
                    <a:pt x="3038" y="7551"/>
                  </a:cubicBezTo>
                  <a:cubicBezTo>
                    <a:pt x="3069" y="7562"/>
                    <a:pt x="3112" y="7568"/>
                    <a:pt x="3162" y="7568"/>
                  </a:cubicBezTo>
                  <a:cubicBezTo>
                    <a:pt x="3621" y="7568"/>
                    <a:pt x="4774" y="7143"/>
                    <a:pt x="5010" y="6812"/>
                  </a:cubicBezTo>
                  <a:cubicBezTo>
                    <a:pt x="5318" y="6437"/>
                    <a:pt x="5127" y="5944"/>
                    <a:pt x="4767" y="5028"/>
                  </a:cubicBezTo>
                  <a:lnTo>
                    <a:pt x="3121" y="823"/>
                  </a:lnTo>
                  <a:cubicBezTo>
                    <a:pt x="3091" y="727"/>
                    <a:pt x="3054" y="642"/>
                    <a:pt x="3011" y="566"/>
                  </a:cubicBezTo>
                  <a:cubicBezTo>
                    <a:pt x="2786" y="152"/>
                    <a:pt x="2423" y="1"/>
                    <a:pt x="2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518089" y="396373"/>
              <a:ext cx="188806" cy="143044"/>
            </a:xfrm>
            <a:custGeom>
              <a:avLst/>
              <a:gdLst/>
              <a:ahLst/>
              <a:cxnLst/>
              <a:rect l="l" t="t" r="r" b="b"/>
              <a:pathLst>
                <a:path w="3540" h="2682" extrusionOk="0">
                  <a:moveTo>
                    <a:pt x="2937" y="1"/>
                  </a:moveTo>
                  <a:cubicBezTo>
                    <a:pt x="1923" y="288"/>
                    <a:pt x="927" y="628"/>
                    <a:pt x="0" y="1122"/>
                  </a:cubicBezTo>
                  <a:cubicBezTo>
                    <a:pt x="11" y="1156"/>
                    <a:pt x="22" y="1191"/>
                    <a:pt x="34" y="1229"/>
                  </a:cubicBezTo>
                  <a:cubicBezTo>
                    <a:pt x="153" y="1498"/>
                    <a:pt x="288" y="1854"/>
                    <a:pt x="435" y="2255"/>
                  </a:cubicBezTo>
                  <a:cubicBezTo>
                    <a:pt x="486" y="2393"/>
                    <a:pt x="537" y="2537"/>
                    <a:pt x="592" y="2682"/>
                  </a:cubicBezTo>
                  <a:cubicBezTo>
                    <a:pt x="1507" y="2156"/>
                    <a:pt x="2519" y="1821"/>
                    <a:pt x="3539" y="1539"/>
                  </a:cubicBezTo>
                  <a:lnTo>
                    <a:pt x="29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669399" y="713768"/>
              <a:ext cx="332384" cy="620446"/>
            </a:xfrm>
            <a:custGeom>
              <a:avLst/>
              <a:gdLst/>
              <a:ahLst/>
              <a:cxnLst/>
              <a:rect l="l" t="t" r="r" b="b"/>
              <a:pathLst>
                <a:path w="6232" h="11633" extrusionOk="0">
                  <a:moveTo>
                    <a:pt x="1973" y="0"/>
                  </a:moveTo>
                  <a:cubicBezTo>
                    <a:pt x="1828" y="178"/>
                    <a:pt x="1571" y="328"/>
                    <a:pt x="1167" y="486"/>
                  </a:cubicBezTo>
                  <a:cubicBezTo>
                    <a:pt x="700" y="668"/>
                    <a:pt x="387" y="753"/>
                    <a:pt x="153" y="753"/>
                  </a:cubicBezTo>
                  <a:cubicBezTo>
                    <a:pt x="98" y="753"/>
                    <a:pt x="48" y="748"/>
                    <a:pt x="1" y="739"/>
                  </a:cubicBezTo>
                  <a:lnTo>
                    <a:pt x="1" y="739"/>
                  </a:lnTo>
                  <a:lnTo>
                    <a:pt x="1982" y="5799"/>
                  </a:lnTo>
                  <a:cubicBezTo>
                    <a:pt x="3486" y="9642"/>
                    <a:pt x="3777" y="11271"/>
                    <a:pt x="4456" y="11577"/>
                  </a:cubicBezTo>
                  <a:cubicBezTo>
                    <a:pt x="4538" y="11615"/>
                    <a:pt x="4627" y="11633"/>
                    <a:pt x="4724" y="11633"/>
                  </a:cubicBezTo>
                  <a:cubicBezTo>
                    <a:pt x="4870" y="11633"/>
                    <a:pt x="5037" y="11592"/>
                    <a:pt x="5234" y="11515"/>
                  </a:cubicBezTo>
                  <a:cubicBezTo>
                    <a:pt x="5673" y="11344"/>
                    <a:pt x="5916" y="11143"/>
                    <a:pt x="6015" y="10879"/>
                  </a:cubicBezTo>
                  <a:cubicBezTo>
                    <a:pt x="6231" y="10307"/>
                    <a:pt x="5772" y="9431"/>
                    <a:pt x="5161" y="7870"/>
                  </a:cubicBezTo>
                  <a:cubicBezTo>
                    <a:pt x="4509" y="6204"/>
                    <a:pt x="2832" y="2098"/>
                    <a:pt x="1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579477" y="636966"/>
              <a:ext cx="184699" cy="125604"/>
            </a:xfrm>
            <a:custGeom>
              <a:avLst/>
              <a:gdLst/>
              <a:ahLst/>
              <a:cxnLst/>
              <a:rect l="l" t="t" r="r" b="b"/>
              <a:pathLst>
                <a:path w="3463" h="2355" extrusionOk="0">
                  <a:moveTo>
                    <a:pt x="183" y="0"/>
                  </a:moveTo>
                  <a:cubicBezTo>
                    <a:pt x="94" y="0"/>
                    <a:pt x="0" y="82"/>
                    <a:pt x="42" y="191"/>
                  </a:cubicBezTo>
                  <a:cubicBezTo>
                    <a:pt x="157" y="496"/>
                    <a:pt x="287" y="797"/>
                    <a:pt x="430" y="1089"/>
                  </a:cubicBezTo>
                  <a:cubicBezTo>
                    <a:pt x="568" y="1369"/>
                    <a:pt x="721" y="1648"/>
                    <a:pt x="926" y="1883"/>
                  </a:cubicBezTo>
                  <a:cubicBezTo>
                    <a:pt x="1116" y="2103"/>
                    <a:pt x="1343" y="2275"/>
                    <a:pt x="1633" y="2332"/>
                  </a:cubicBezTo>
                  <a:cubicBezTo>
                    <a:pt x="1712" y="2347"/>
                    <a:pt x="1792" y="2354"/>
                    <a:pt x="1871" y="2354"/>
                  </a:cubicBezTo>
                  <a:cubicBezTo>
                    <a:pt x="2047" y="2354"/>
                    <a:pt x="2224" y="2321"/>
                    <a:pt x="2392" y="2273"/>
                  </a:cubicBezTo>
                  <a:cubicBezTo>
                    <a:pt x="2727" y="2178"/>
                    <a:pt x="3046" y="2016"/>
                    <a:pt x="3336" y="1823"/>
                  </a:cubicBezTo>
                  <a:cubicBezTo>
                    <a:pt x="3462" y="1740"/>
                    <a:pt x="3368" y="1571"/>
                    <a:pt x="3246" y="1571"/>
                  </a:cubicBezTo>
                  <a:cubicBezTo>
                    <a:pt x="3220" y="1571"/>
                    <a:pt x="3193" y="1579"/>
                    <a:pt x="3166" y="1596"/>
                  </a:cubicBezTo>
                  <a:cubicBezTo>
                    <a:pt x="2929" y="1754"/>
                    <a:pt x="2672" y="1883"/>
                    <a:pt x="2401" y="1974"/>
                  </a:cubicBezTo>
                  <a:cubicBezTo>
                    <a:pt x="2234" y="2031"/>
                    <a:pt x="2056" y="2072"/>
                    <a:pt x="1878" y="2072"/>
                  </a:cubicBezTo>
                  <a:cubicBezTo>
                    <a:pt x="1835" y="2072"/>
                    <a:pt x="1792" y="2069"/>
                    <a:pt x="1749" y="2064"/>
                  </a:cubicBezTo>
                  <a:cubicBezTo>
                    <a:pt x="1508" y="2034"/>
                    <a:pt x="1320" y="1903"/>
                    <a:pt x="1162" y="1724"/>
                  </a:cubicBezTo>
                  <a:cubicBezTo>
                    <a:pt x="978" y="1513"/>
                    <a:pt x="836" y="1270"/>
                    <a:pt x="712" y="1022"/>
                  </a:cubicBezTo>
                  <a:cubicBezTo>
                    <a:pt x="561" y="717"/>
                    <a:pt x="427" y="405"/>
                    <a:pt x="306" y="88"/>
                  </a:cubicBezTo>
                  <a:cubicBezTo>
                    <a:pt x="283" y="26"/>
                    <a:pt x="23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658625" y="371626"/>
              <a:ext cx="68695" cy="142724"/>
            </a:xfrm>
            <a:custGeom>
              <a:avLst/>
              <a:gdLst/>
              <a:ahLst/>
              <a:cxnLst/>
              <a:rect l="l" t="t" r="r" b="b"/>
              <a:pathLst>
                <a:path w="1288" h="2676" extrusionOk="0">
                  <a:moveTo>
                    <a:pt x="153" y="0"/>
                  </a:moveTo>
                  <a:cubicBezTo>
                    <a:pt x="136" y="0"/>
                    <a:pt x="119" y="3"/>
                    <a:pt x="103" y="9"/>
                  </a:cubicBezTo>
                  <a:cubicBezTo>
                    <a:pt x="27" y="38"/>
                    <a:pt x="1" y="119"/>
                    <a:pt x="22" y="192"/>
                  </a:cubicBezTo>
                  <a:cubicBezTo>
                    <a:pt x="273" y="1016"/>
                    <a:pt x="596" y="1817"/>
                    <a:pt x="988" y="2586"/>
                  </a:cubicBezTo>
                  <a:cubicBezTo>
                    <a:pt x="1014" y="2638"/>
                    <a:pt x="1063" y="2675"/>
                    <a:pt x="1121" y="2675"/>
                  </a:cubicBezTo>
                  <a:cubicBezTo>
                    <a:pt x="1137" y="2675"/>
                    <a:pt x="1154" y="2672"/>
                    <a:pt x="1172" y="2666"/>
                  </a:cubicBezTo>
                  <a:cubicBezTo>
                    <a:pt x="1237" y="2641"/>
                    <a:pt x="1287" y="2550"/>
                    <a:pt x="1252" y="2481"/>
                  </a:cubicBezTo>
                  <a:cubicBezTo>
                    <a:pt x="862" y="1714"/>
                    <a:pt x="538" y="913"/>
                    <a:pt x="288" y="89"/>
                  </a:cubicBezTo>
                  <a:cubicBezTo>
                    <a:pt x="270" y="33"/>
                    <a:pt x="210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807055" y="568857"/>
              <a:ext cx="46775" cy="109070"/>
            </a:xfrm>
            <a:custGeom>
              <a:avLst/>
              <a:gdLst/>
              <a:ahLst/>
              <a:cxnLst/>
              <a:rect l="l" t="t" r="r" b="b"/>
              <a:pathLst>
                <a:path w="877" h="2045" extrusionOk="0">
                  <a:moveTo>
                    <a:pt x="184" y="0"/>
                  </a:moveTo>
                  <a:cubicBezTo>
                    <a:pt x="94" y="0"/>
                    <a:pt x="1" y="82"/>
                    <a:pt x="44" y="192"/>
                  </a:cubicBezTo>
                  <a:lnTo>
                    <a:pt x="400" y="1115"/>
                  </a:lnTo>
                  <a:cubicBezTo>
                    <a:pt x="453" y="1250"/>
                    <a:pt x="523" y="1388"/>
                    <a:pt x="553" y="1530"/>
                  </a:cubicBezTo>
                  <a:cubicBezTo>
                    <a:pt x="570" y="1606"/>
                    <a:pt x="570" y="1750"/>
                    <a:pt x="471" y="1760"/>
                  </a:cubicBezTo>
                  <a:cubicBezTo>
                    <a:pt x="295" y="1781"/>
                    <a:pt x="317" y="2045"/>
                    <a:pt x="482" y="2045"/>
                  </a:cubicBezTo>
                  <a:cubicBezTo>
                    <a:pt x="488" y="2045"/>
                    <a:pt x="493" y="2045"/>
                    <a:pt x="499" y="2044"/>
                  </a:cubicBezTo>
                  <a:cubicBezTo>
                    <a:pt x="673" y="2024"/>
                    <a:pt x="799" y="1884"/>
                    <a:pt x="836" y="1718"/>
                  </a:cubicBezTo>
                  <a:cubicBezTo>
                    <a:pt x="877" y="1539"/>
                    <a:pt x="799" y="1358"/>
                    <a:pt x="735" y="1195"/>
                  </a:cubicBezTo>
                  <a:cubicBezTo>
                    <a:pt x="593" y="827"/>
                    <a:pt x="450" y="456"/>
                    <a:pt x="308" y="88"/>
                  </a:cubicBezTo>
                  <a:cubicBezTo>
                    <a:pt x="284" y="26"/>
                    <a:pt x="23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503795" y="353332"/>
              <a:ext cx="68695" cy="81923"/>
            </a:xfrm>
            <a:custGeom>
              <a:avLst/>
              <a:gdLst/>
              <a:ahLst/>
              <a:cxnLst/>
              <a:rect l="l" t="t" r="r" b="b"/>
              <a:pathLst>
                <a:path w="1288" h="1536" extrusionOk="0">
                  <a:moveTo>
                    <a:pt x="1122" y="1"/>
                  </a:moveTo>
                  <a:cubicBezTo>
                    <a:pt x="1105" y="1"/>
                    <a:pt x="1089" y="4"/>
                    <a:pt x="1073" y="12"/>
                  </a:cubicBezTo>
                  <a:cubicBezTo>
                    <a:pt x="782" y="156"/>
                    <a:pt x="520" y="347"/>
                    <a:pt x="304" y="590"/>
                  </a:cubicBezTo>
                  <a:cubicBezTo>
                    <a:pt x="104" y="815"/>
                    <a:pt x="1" y="1109"/>
                    <a:pt x="66" y="1408"/>
                  </a:cubicBezTo>
                  <a:cubicBezTo>
                    <a:pt x="81" y="1478"/>
                    <a:pt x="132" y="1535"/>
                    <a:pt x="206" y="1535"/>
                  </a:cubicBezTo>
                  <a:cubicBezTo>
                    <a:pt x="212" y="1535"/>
                    <a:pt x="217" y="1535"/>
                    <a:pt x="222" y="1534"/>
                  </a:cubicBezTo>
                  <a:cubicBezTo>
                    <a:pt x="292" y="1527"/>
                    <a:pt x="364" y="1454"/>
                    <a:pt x="348" y="1378"/>
                  </a:cubicBezTo>
                  <a:cubicBezTo>
                    <a:pt x="295" y="1135"/>
                    <a:pt x="377" y="930"/>
                    <a:pt x="541" y="749"/>
                  </a:cubicBezTo>
                  <a:cubicBezTo>
                    <a:pt x="720" y="554"/>
                    <a:pt x="940" y="393"/>
                    <a:pt x="1178" y="276"/>
                  </a:cubicBezTo>
                  <a:cubicBezTo>
                    <a:pt x="1247" y="242"/>
                    <a:pt x="1287" y="168"/>
                    <a:pt x="1257" y="93"/>
                  </a:cubicBezTo>
                  <a:cubicBezTo>
                    <a:pt x="1237" y="41"/>
                    <a:pt x="1179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810682" y="1144871"/>
              <a:ext cx="155472" cy="192913"/>
            </a:xfrm>
            <a:custGeom>
              <a:avLst/>
              <a:gdLst/>
              <a:ahLst/>
              <a:cxnLst/>
              <a:rect l="l" t="t" r="r" b="b"/>
              <a:pathLst>
                <a:path w="2915" h="3617" extrusionOk="0">
                  <a:moveTo>
                    <a:pt x="184" y="1"/>
                  </a:moveTo>
                  <a:cubicBezTo>
                    <a:pt x="93" y="1"/>
                    <a:pt x="0" y="82"/>
                    <a:pt x="43" y="191"/>
                  </a:cubicBezTo>
                  <a:cubicBezTo>
                    <a:pt x="300" y="827"/>
                    <a:pt x="557" y="1465"/>
                    <a:pt x="814" y="2103"/>
                  </a:cubicBezTo>
                  <a:cubicBezTo>
                    <a:pt x="938" y="2410"/>
                    <a:pt x="1050" y="2725"/>
                    <a:pt x="1190" y="3025"/>
                  </a:cubicBezTo>
                  <a:cubicBezTo>
                    <a:pt x="1319" y="3303"/>
                    <a:pt x="1514" y="3512"/>
                    <a:pt x="1817" y="3588"/>
                  </a:cubicBezTo>
                  <a:cubicBezTo>
                    <a:pt x="1895" y="3608"/>
                    <a:pt x="1973" y="3616"/>
                    <a:pt x="2051" y="3616"/>
                  </a:cubicBezTo>
                  <a:cubicBezTo>
                    <a:pt x="2314" y="3616"/>
                    <a:pt x="2573" y="3517"/>
                    <a:pt x="2804" y="3395"/>
                  </a:cubicBezTo>
                  <a:cubicBezTo>
                    <a:pt x="2872" y="3360"/>
                    <a:pt x="2914" y="3289"/>
                    <a:pt x="2884" y="3211"/>
                  </a:cubicBezTo>
                  <a:cubicBezTo>
                    <a:pt x="2865" y="3162"/>
                    <a:pt x="2806" y="3120"/>
                    <a:pt x="2749" y="3120"/>
                  </a:cubicBezTo>
                  <a:cubicBezTo>
                    <a:pt x="2732" y="3120"/>
                    <a:pt x="2715" y="3123"/>
                    <a:pt x="2700" y="3131"/>
                  </a:cubicBezTo>
                  <a:cubicBezTo>
                    <a:pt x="2502" y="3237"/>
                    <a:pt x="2284" y="3332"/>
                    <a:pt x="2056" y="3332"/>
                  </a:cubicBezTo>
                  <a:cubicBezTo>
                    <a:pt x="2012" y="3332"/>
                    <a:pt x="1968" y="3329"/>
                    <a:pt x="1924" y="3321"/>
                  </a:cubicBezTo>
                  <a:cubicBezTo>
                    <a:pt x="1668" y="3276"/>
                    <a:pt x="1528" y="3094"/>
                    <a:pt x="1429" y="2867"/>
                  </a:cubicBezTo>
                  <a:cubicBezTo>
                    <a:pt x="1305" y="2582"/>
                    <a:pt x="1195" y="2289"/>
                    <a:pt x="1078" y="2001"/>
                  </a:cubicBezTo>
                  <a:cubicBezTo>
                    <a:pt x="958" y="1699"/>
                    <a:pt x="836" y="1398"/>
                    <a:pt x="715" y="1097"/>
                  </a:cubicBezTo>
                  <a:lnTo>
                    <a:pt x="309" y="87"/>
                  </a:lnTo>
                  <a:cubicBezTo>
                    <a:pt x="284" y="26"/>
                    <a:pt x="23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824923" y="852491"/>
              <a:ext cx="68589" cy="142138"/>
            </a:xfrm>
            <a:custGeom>
              <a:avLst/>
              <a:gdLst/>
              <a:ahLst/>
              <a:cxnLst/>
              <a:rect l="l" t="t" r="r" b="b"/>
              <a:pathLst>
                <a:path w="1286" h="2665" extrusionOk="0">
                  <a:moveTo>
                    <a:pt x="185" y="1"/>
                  </a:moveTo>
                  <a:cubicBezTo>
                    <a:pt x="95" y="1"/>
                    <a:pt x="1" y="83"/>
                    <a:pt x="44" y="192"/>
                  </a:cubicBezTo>
                  <a:lnTo>
                    <a:pt x="978" y="2577"/>
                  </a:lnTo>
                  <a:cubicBezTo>
                    <a:pt x="1001" y="2639"/>
                    <a:pt x="1051" y="2665"/>
                    <a:pt x="1102" y="2665"/>
                  </a:cubicBezTo>
                  <a:cubicBezTo>
                    <a:pt x="1192" y="2665"/>
                    <a:pt x="1285" y="2583"/>
                    <a:pt x="1242" y="2473"/>
                  </a:cubicBezTo>
                  <a:lnTo>
                    <a:pt x="308" y="88"/>
                  </a:lnTo>
                  <a:cubicBezTo>
                    <a:pt x="285" y="27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891804" y="1018521"/>
              <a:ext cx="33761" cy="57495"/>
            </a:xfrm>
            <a:custGeom>
              <a:avLst/>
              <a:gdLst/>
              <a:ahLst/>
              <a:cxnLst/>
              <a:rect l="l" t="t" r="r" b="b"/>
              <a:pathLst>
                <a:path w="633" h="1078" extrusionOk="0">
                  <a:moveTo>
                    <a:pt x="159" y="0"/>
                  </a:moveTo>
                  <a:cubicBezTo>
                    <a:pt x="143" y="0"/>
                    <a:pt x="126" y="3"/>
                    <a:pt x="110" y="10"/>
                  </a:cubicBezTo>
                  <a:cubicBezTo>
                    <a:pt x="41" y="42"/>
                    <a:pt x="0" y="120"/>
                    <a:pt x="30" y="194"/>
                  </a:cubicBezTo>
                  <a:lnTo>
                    <a:pt x="341" y="987"/>
                  </a:lnTo>
                  <a:cubicBezTo>
                    <a:pt x="361" y="1040"/>
                    <a:pt x="418" y="1078"/>
                    <a:pt x="476" y="1078"/>
                  </a:cubicBezTo>
                  <a:cubicBezTo>
                    <a:pt x="492" y="1078"/>
                    <a:pt x="509" y="1075"/>
                    <a:pt x="525" y="1068"/>
                  </a:cubicBezTo>
                  <a:cubicBezTo>
                    <a:pt x="594" y="1036"/>
                    <a:pt x="633" y="958"/>
                    <a:pt x="605" y="884"/>
                  </a:cubicBezTo>
                  <a:lnTo>
                    <a:pt x="294" y="92"/>
                  </a:lnTo>
                  <a:cubicBezTo>
                    <a:pt x="274" y="38"/>
                    <a:pt x="217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36"/>
          <p:cNvSpPr/>
          <p:nvPr/>
        </p:nvSpPr>
        <p:spPr>
          <a:xfrm>
            <a:off x="7771066" y="8599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36"/>
          <p:cNvSpPr/>
          <p:nvPr/>
        </p:nvSpPr>
        <p:spPr>
          <a:xfrm>
            <a:off x="609516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rgbClr val="FCD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E9FE8F-CD2F-35A0-D784-1678D9387B4C}"/>
              </a:ext>
            </a:extLst>
          </p:cNvPr>
          <p:cNvSpPr/>
          <p:nvPr/>
        </p:nvSpPr>
        <p:spPr>
          <a:xfrm>
            <a:off x="588266" y="417003"/>
            <a:ext cx="7002599" cy="715716"/>
          </a:xfrm>
          <a:prstGeom prst="roundRect">
            <a:avLst/>
          </a:prstGeom>
          <a:solidFill>
            <a:srgbClr val="D5D9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646B96"/>
                </a:solidFill>
                <a:effectLst/>
                <a:uLnTx/>
                <a:uFillTx/>
                <a:latin typeface="Varela Round"/>
                <a:cs typeface="Varela Round"/>
                <a:sym typeface="Varela Round"/>
              </a:rPr>
              <a:t>A. Transfer, Kliring, dan Inkanso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41C401-8A43-8714-BD5E-C913BDC16104}"/>
              </a:ext>
            </a:extLst>
          </p:cNvPr>
          <p:cNvSpPr/>
          <p:nvPr/>
        </p:nvSpPr>
        <p:spPr>
          <a:xfrm>
            <a:off x="588266" y="1476761"/>
            <a:ext cx="7146752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sz="1600" b="1" dirty="0">
                <a:latin typeface="Varela Round" panose="00000500000000000000" pitchFamily="2" charset="-79"/>
                <a:cs typeface="Varela Round" panose="00000500000000000000" pitchFamily="2" charset="-79"/>
              </a:rPr>
              <a:t>Transfer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secara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umum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adalah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pengiriman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uang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lewat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bank. Transfer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dapat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pula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diartikan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pemindahan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uang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dari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rekening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satu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ke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rekening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yang lain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dengan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berbagai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tujuan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D6DD9-9B33-1B4A-8BC7-8840D20EF5B8}"/>
              </a:ext>
            </a:extLst>
          </p:cNvPr>
          <p:cNvSpPr/>
          <p:nvPr/>
        </p:nvSpPr>
        <p:spPr>
          <a:xfrm>
            <a:off x="1280114" y="2971348"/>
            <a:ext cx="7178252" cy="1680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sz="1600" b="1" dirty="0">
                <a:latin typeface="Varela Round" panose="00000500000000000000" pitchFamily="2" charset="-79"/>
                <a:cs typeface="Varela Round" panose="00000500000000000000" pitchFamily="2" charset="-79"/>
              </a:rPr>
              <a:t>Kliring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adalah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merupakan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jasa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penyelesaian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utang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piutang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antarbank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dengan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cara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saling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menyerahkan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warkat-warkat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akan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dikliringkan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di Lembaga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kliring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.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Penyelesaian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utang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piutang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dimaksud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adalah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penagihan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cek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atau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bilyet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giro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melalui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bank.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Sedangkan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pengertian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warkat-warkat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adalah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surat-surat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berhaga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seperti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cek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bilyet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giro dan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surat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piutang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ID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lainnya</a:t>
            </a:r>
            <a:r>
              <a:rPr lang="en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36"/>
          <p:cNvSpPr/>
          <p:nvPr/>
        </p:nvSpPr>
        <p:spPr>
          <a:xfrm>
            <a:off x="8753806" y="1710767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36"/>
          <p:cNvSpPr/>
          <p:nvPr/>
        </p:nvSpPr>
        <p:spPr>
          <a:xfrm>
            <a:off x="7861704" y="153862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36"/>
          <p:cNvSpPr/>
          <p:nvPr/>
        </p:nvSpPr>
        <p:spPr>
          <a:xfrm>
            <a:off x="609516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rgbClr val="FCD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E9FE8F-CD2F-35A0-D784-1678D9387B4C}"/>
              </a:ext>
            </a:extLst>
          </p:cNvPr>
          <p:cNvSpPr/>
          <p:nvPr/>
        </p:nvSpPr>
        <p:spPr>
          <a:xfrm>
            <a:off x="588266" y="417003"/>
            <a:ext cx="7002599" cy="715716"/>
          </a:xfrm>
          <a:prstGeom prst="roundRect">
            <a:avLst/>
          </a:prstGeom>
          <a:solidFill>
            <a:srgbClr val="D5D9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646B96"/>
                </a:solidFill>
                <a:effectLst/>
                <a:uLnTx/>
                <a:uFillTx/>
                <a:latin typeface="Varela Round"/>
                <a:cs typeface="Varela Round"/>
                <a:sym typeface="Varela Round"/>
              </a:rPr>
              <a:t>A. Transfer, Kliring, dan Inkanso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41C401-8A43-8714-BD5E-C913BDC16104}"/>
              </a:ext>
            </a:extLst>
          </p:cNvPr>
          <p:cNvSpPr/>
          <p:nvPr/>
        </p:nvSpPr>
        <p:spPr>
          <a:xfrm>
            <a:off x="588265" y="1402552"/>
            <a:ext cx="7480859" cy="332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Sama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seperti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halnya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dengan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kliring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b="1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Inkaso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juga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merupakan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proses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penagihan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warkat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antara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bank. Hanya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bedanya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dalam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inkaso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warkat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ditagihkan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harus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berasal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dari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luar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kota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atau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luar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wilayah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kliring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atau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dari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luar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negeri.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Khusus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warkat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berasal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dari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luar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negeri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harus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dilakukan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oleh bank yang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berstatus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bank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devisa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  <a:p>
            <a:pPr algn="just">
              <a:spcAft>
                <a:spcPts val="600"/>
              </a:spcAft>
            </a:pPr>
            <a:endParaRPr lang="en-US" sz="16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algn="just">
              <a:spcAft>
                <a:spcPts val="600"/>
              </a:spcAft>
            </a:pP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Adapun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warkat-warkat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dapat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diinkasokan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atau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ditagihkan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adalah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sebagai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berikut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: </a:t>
            </a:r>
          </a:p>
          <a:p>
            <a:pPr algn="just">
              <a:spcAft>
                <a:spcPts val="600"/>
              </a:spcAft>
            </a:pP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cek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bilyet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giro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wesel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kuitansi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surat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aksep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deviden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kupon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, money order, dan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surat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berharga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lainnya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  <a:p>
            <a:pPr algn="just">
              <a:spcAft>
                <a:spcPts val="600"/>
              </a:spcAft>
            </a:pPr>
            <a:endParaRPr lang="en-US" sz="16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grpSp>
        <p:nvGrpSpPr>
          <p:cNvPr id="2" name="Google Shape;19267;p89">
            <a:extLst>
              <a:ext uri="{FF2B5EF4-FFF2-40B4-BE49-F238E27FC236}">
                <a16:creationId xmlns:a16="http://schemas.microsoft.com/office/drawing/2014/main" id="{BAC095C4-DB46-4E95-0DCE-F0F991A4F7C2}"/>
              </a:ext>
            </a:extLst>
          </p:cNvPr>
          <p:cNvGrpSpPr/>
          <p:nvPr/>
        </p:nvGrpSpPr>
        <p:grpSpPr>
          <a:xfrm>
            <a:off x="7825368" y="417003"/>
            <a:ext cx="978164" cy="1007314"/>
            <a:chOff x="4212378" y="2456537"/>
            <a:chExt cx="331515" cy="330021"/>
          </a:xfrm>
        </p:grpSpPr>
        <p:sp>
          <p:nvSpPr>
            <p:cNvPr id="4" name="Google Shape;19268;p89">
              <a:extLst>
                <a:ext uri="{FF2B5EF4-FFF2-40B4-BE49-F238E27FC236}">
                  <a16:creationId xmlns:a16="http://schemas.microsoft.com/office/drawing/2014/main" id="{DA4974D9-BF15-8C51-00D8-D004A312A8C5}"/>
                </a:ext>
              </a:extLst>
            </p:cNvPr>
            <p:cNvSpPr/>
            <p:nvPr/>
          </p:nvSpPr>
          <p:spPr>
            <a:xfrm>
              <a:off x="4212378" y="2651026"/>
              <a:ext cx="59796" cy="135532"/>
            </a:xfrm>
            <a:custGeom>
              <a:avLst/>
              <a:gdLst/>
              <a:ahLst/>
              <a:cxnLst/>
              <a:rect l="l" t="t" r="r" b="b"/>
              <a:pathLst>
                <a:path w="2281" h="5170" extrusionOk="0">
                  <a:moveTo>
                    <a:pt x="1973" y="0"/>
                  </a:moveTo>
                  <a:cubicBezTo>
                    <a:pt x="1965" y="0"/>
                    <a:pt x="1957" y="1"/>
                    <a:pt x="1949" y="1"/>
                  </a:cubicBezTo>
                  <a:lnTo>
                    <a:pt x="332" y="1"/>
                  </a:lnTo>
                  <a:cubicBezTo>
                    <a:pt x="145" y="1"/>
                    <a:pt x="0" y="146"/>
                    <a:pt x="0" y="319"/>
                  </a:cubicBezTo>
                  <a:lnTo>
                    <a:pt x="0" y="5169"/>
                  </a:lnTo>
                  <a:lnTo>
                    <a:pt x="2281" y="5169"/>
                  </a:lnTo>
                  <a:lnTo>
                    <a:pt x="2281" y="319"/>
                  </a:lnTo>
                  <a:cubicBezTo>
                    <a:pt x="2281" y="153"/>
                    <a:pt x="2149" y="0"/>
                    <a:pt x="1973" y="0"/>
                  </a:cubicBezTo>
                  <a:close/>
                </a:path>
              </a:pathLst>
            </a:custGeom>
            <a:solidFill>
              <a:srgbClr val="718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269;p89">
              <a:extLst>
                <a:ext uri="{FF2B5EF4-FFF2-40B4-BE49-F238E27FC236}">
                  <a16:creationId xmlns:a16="http://schemas.microsoft.com/office/drawing/2014/main" id="{064C395D-D239-AA44-7132-58989112F915}"/>
                </a:ext>
              </a:extLst>
            </p:cNvPr>
            <p:cNvSpPr/>
            <p:nvPr/>
          </p:nvSpPr>
          <p:spPr>
            <a:xfrm>
              <a:off x="4212378" y="2651052"/>
              <a:ext cx="28784" cy="135505"/>
            </a:xfrm>
            <a:custGeom>
              <a:avLst/>
              <a:gdLst/>
              <a:ahLst/>
              <a:cxnLst/>
              <a:rect l="l" t="t" r="r" b="b"/>
              <a:pathLst>
                <a:path w="1098" h="5169" extrusionOk="0">
                  <a:moveTo>
                    <a:pt x="332" y="0"/>
                  </a:moveTo>
                  <a:cubicBezTo>
                    <a:pt x="145" y="0"/>
                    <a:pt x="0" y="145"/>
                    <a:pt x="0" y="318"/>
                  </a:cubicBezTo>
                  <a:lnTo>
                    <a:pt x="0" y="5168"/>
                  </a:lnTo>
                  <a:lnTo>
                    <a:pt x="765" y="5168"/>
                  </a:lnTo>
                  <a:lnTo>
                    <a:pt x="765" y="318"/>
                  </a:lnTo>
                  <a:cubicBezTo>
                    <a:pt x="765" y="145"/>
                    <a:pt x="910" y="0"/>
                    <a:pt x="1097" y="0"/>
                  </a:cubicBezTo>
                  <a:close/>
                </a:path>
              </a:pathLst>
            </a:custGeom>
            <a:solidFill>
              <a:srgbClr val="8DA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270;p89">
              <a:extLst>
                <a:ext uri="{FF2B5EF4-FFF2-40B4-BE49-F238E27FC236}">
                  <a16:creationId xmlns:a16="http://schemas.microsoft.com/office/drawing/2014/main" id="{5100A7F7-E77D-DE71-A3EA-A9B902BCF9E0}"/>
                </a:ext>
              </a:extLst>
            </p:cNvPr>
            <p:cNvSpPr/>
            <p:nvPr/>
          </p:nvSpPr>
          <p:spPr>
            <a:xfrm>
              <a:off x="4302820" y="2617366"/>
              <a:ext cx="59823" cy="169192"/>
            </a:xfrm>
            <a:custGeom>
              <a:avLst/>
              <a:gdLst/>
              <a:ahLst/>
              <a:cxnLst/>
              <a:rect l="l" t="t" r="r" b="b"/>
              <a:pathLst>
                <a:path w="2282" h="6454" extrusionOk="0">
                  <a:moveTo>
                    <a:pt x="332" y="1"/>
                  </a:moveTo>
                  <a:cubicBezTo>
                    <a:pt x="145" y="1"/>
                    <a:pt x="0" y="145"/>
                    <a:pt x="0" y="333"/>
                  </a:cubicBezTo>
                  <a:lnTo>
                    <a:pt x="0" y="6453"/>
                  </a:lnTo>
                  <a:lnTo>
                    <a:pt x="2281" y="6453"/>
                  </a:lnTo>
                  <a:lnTo>
                    <a:pt x="2281" y="318"/>
                  </a:lnTo>
                  <a:cubicBezTo>
                    <a:pt x="2281" y="145"/>
                    <a:pt x="2137" y="1"/>
                    <a:pt x="1949" y="1"/>
                  </a:cubicBezTo>
                  <a:close/>
                </a:path>
              </a:pathLst>
            </a:custGeom>
            <a:solidFill>
              <a:srgbClr val="687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271;p89">
              <a:extLst>
                <a:ext uri="{FF2B5EF4-FFF2-40B4-BE49-F238E27FC236}">
                  <a16:creationId xmlns:a16="http://schemas.microsoft.com/office/drawing/2014/main" id="{BE073833-00FD-AF13-4834-1F818807C77D}"/>
                </a:ext>
              </a:extLst>
            </p:cNvPr>
            <p:cNvSpPr/>
            <p:nvPr/>
          </p:nvSpPr>
          <p:spPr>
            <a:xfrm>
              <a:off x="4302820" y="2617366"/>
              <a:ext cx="28391" cy="169192"/>
            </a:xfrm>
            <a:custGeom>
              <a:avLst/>
              <a:gdLst/>
              <a:ahLst/>
              <a:cxnLst/>
              <a:rect l="l" t="t" r="r" b="b"/>
              <a:pathLst>
                <a:path w="1083" h="6454" extrusionOk="0">
                  <a:moveTo>
                    <a:pt x="318" y="1"/>
                  </a:moveTo>
                  <a:cubicBezTo>
                    <a:pt x="145" y="1"/>
                    <a:pt x="0" y="145"/>
                    <a:pt x="0" y="333"/>
                  </a:cubicBezTo>
                  <a:lnTo>
                    <a:pt x="0" y="6453"/>
                  </a:lnTo>
                  <a:lnTo>
                    <a:pt x="765" y="6453"/>
                  </a:lnTo>
                  <a:lnTo>
                    <a:pt x="765" y="318"/>
                  </a:lnTo>
                  <a:cubicBezTo>
                    <a:pt x="765" y="145"/>
                    <a:pt x="910" y="1"/>
                    <a:pt x="1083" y="1"/>
                  </a:cubicBezTo>
                  <a:close/>
                </a:path>
              </a:pathLst>
            </a:custGeom>
            <a:solidFill>
              <a:srgbClr val="8DA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272;p89">
              <a:extLst>
                <a:ext uri="{FF2B5EF4-FFF2-40B4-BE49-F238E27FC236}">
                  <a16:creationId xmlns:a16="http://schemas.microsoft.com/office/drawing/2014/main" id="{C4083D56-13BE-0B7D-1EEC-BD827BBE2965}"/>
                </a:ext>
              </a:extLst>
            </p:cNvPr>
            <p:cNvSpPr/>
            <p:nvPr/>
          </p:nvSpPr>
          <p:spPr>
            <a:xfrm>
              <a:off x="4393262" y="2583679"/>
              <a:ext cx="59823" cy="202878"/>
            </a:xfrm>
            <a:custGeom>
              <a:avLst/>
              <a:gdLst/>
              <a:ahLst/>
              <a:cxnLst/>
              <a:rect l="l" t="t" r="r" b="b"/>
              <a:pathLst>
                <a:path w="2282" h="7739" extrusionOk="0">
                  <a:moveTo>
                    <a:pt x="332" y="1"/>
                  </a:moveTo>
                  <a:cubicBezTo>
                    <a:pt x="145" y="1"/>
                    <a:pt x="0" y="160"/>
                    <a:pt x="0" y="333"/>
                  </a:cubicBezTo>
                  <a:lnTo>
                    <a:pt x="0" y="7738"/>
                  </a:lnTo>
                  <a:lnTo>
                    <a:pt x="2281" y="7738"/>
                  </a:lnTo>
                  <a:lnTo>
                    <a:pt x="2281" y="347"/>
                  </a:lnTo>
                  <a:cubicBezTo>
                    <a:pt x="2281" y="160"/>
                    <a:pt x="2137" y="1"/>
                    <a:pt x="1949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273;p89">
              <a:extLst>
                <a:ext uri="{FF2B5EF4-FFF2-40B4-BE49-F238E27FC236}">
                  <a16:creationId xmlns:a16="http://schemas.microsoft.com/office/drawing/2014/main" id="{807AEF03-88D5-A2A6-1569-4AD9FEF962A7}"/>
                </a:ext>
              </a:extLst>
            </p:cNvPr>
            <p:cNvSpPr/>
            <p:nvPr/>
          </p:nvSpPr>
          <p:spPr>
            <a:xfrm>
              <a:off x="4393262" y="2583679"/>
              <a:ext cx="28391" cy="202878"/>
            </a:xfrm>
            <a:custGeom>
              <a:avLst/>
              <a:gdLst/>
              <a:ahLst/>
              <a:cxnLst/>
              <a:rect l="l" t="t" r="r" b="b"/>
              <a:pathLst>
                <a:path w="1083" h="7739" extrusionOk="0">
                  <a:moveTo>
                    <a:pt x="332" y="1"/>
                  </a:moveTo>
                  <a:cubicBezTo>
                    <a:pt x="145" y="1"/>
                    <a:pt x="0" y="160"/>
                    <a:pt x="0" y="333"/>
                  </a:cubicBezTo>
                  <a:lnTo>
                    <a:pt x="0" y="7738"/>
                  </a:lnTo>
                  <a:lnTo>
                    <a:pt x="765" y="7738"/>
                  </a:lnTo>
                  <a:lnTo>
                    <a:pt x="765" y="347"/>
                  </a:lnTo>
                  <a:cubicBezTo>
                    <a:pt x="751" y="160"/>
                    <a:pt x="910" y="15"/>
                    <a:pt x="1083" y="1"/>
                  </a:cubicBezTo>
                  <a:close/>
                </a:path>
              </a:pathLst>
            </a:custGeom>
            <a:solidFill>
              <a:srgbClr val="D6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274;p89">
              <a:extLst>
                <a:ext uri="{FF2B5EF4-FFF2-40B4-BE49-F238E27FC236}">
                  <a16:creationId xmlns:a16="http://schemas.microsoft.com/office/drawing/2014/main" id="{C239837D-F0C1-5046-1679-9A0E1E9D8921}"/>
                </a:ext>
              </a:extLst>
            </p:cNvPr>
            <p:cNvSpPr/>
            <p:nvPr/>
          </p:nvSpPr>
          <p:spPr>
            <a:xfrm>
              <a:off x="4483703" y="2550386"/>
              <a:ext cx="60190" cy="236171"/>
            </a:xfrm>
            <a:custGeom>
              <a:avLst/>
              <a:gdLst/>
              <a:ahLst/>
              <a:cxnLst/>
              <a:rect l="l" t="t" r="r" b="b"/>
              <a:pathLst>
                <a:path w="2296" h="9009" extrusionOk="0">
                  <a:moveTo>
                    <a:pt x="332" y="1"/>
                  </a:moveTo>
                  <a:cubicBezTo>
                    <a:pt x="145" y="1"/>
                    <a:pt x="0" y="145"/>
                    <a:pt x="0" y="333"/>
                  </a:cubicBezTo>
                  <a:lnTo>
                    <a:pt x="0" y="9008"/>
                  </a:lnTo>
                  <a:lnTo>
                    <a:pt x="2296" y="9008"/>
                  </a:lnTo>
                  <a:lnTo>
                    <a:pt x="2296" y="333"/>
                  </a:lnTo>
                  <a:cubicBezTo>
                    <a:pt x="2296" y="145"/>
                    <a:pt x="2137" y="1"/>
                    <a:pt x="1949" y="1"/>
                  </a:cubicBezTo>
                  <a:close/>
                </a:path>
              </a:pathLst>
            </a:custGeom>
            <a:solidFill>
              <a:srgbClr val="97A7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275;p89">
              <a:extLst>
                <a:ext uri="{FF2B5EF4-FFF2-40B4-BE49-F238E27FC236}">
                  <a16:creationId xmlns:a16="http://schemas.microsoft.com/office/drawing/2014/main" id="{63306ECE-BBFD-8D72-F97B-A46EFA1DE9F7}"/>
                </a:ext>
              </a:extLst>
            </p:cNvPr>
            <p:cNvSpPr/>
            <p:nvPr/>
          </p:nvSpPr>
          <p:spPr>
            <a:xfrm>
              <a:off x="4483703" y="2550386"/>
              <a:ext cx="28417" cy="236171"/>
            </a:xfrm>
            <a:custGeom>
              <a:avLst/>
              <a:gdLst/>
              <a:ahLst/>
              <a:cxnLst/>
              <a:rect l="l" t="t" r="r" b="b"/>
              <a:pathLst>
                <a:path w="1084" h="9009" extrusionOk="0">
                  <a:moveTo>
                    <a:pt x="318" y="1"/>
                  </a:moveTo>
                  <a:cubicBezTo>
                    <a:pt x="145" y="1"/>
                    <a:pt x="0" y="145"/>
                    <a:pt x="0" y="333"/>
                  </a:cubicBezTo>
                  <a:lnTo>
                    <a:pt x="0" y="9008"/>
                  </a:lnTo>
                  <a:lnTo>
                    <a:pt x="766" y="9008"/>
                  </a:lnTo>
                  <a:lnTo>
                    <a:pt x="766" y="333"/>
                  </a:lnTo>
                  <a:cubicBezTo>
                    <a:pt x="766" y="145"/>
                    <a:pt x="910" y="1"/>
                    <a:pt x="1083" y="1"/>
                  </a:cubicBezTo>
                  <a:close/>
                </a:path>
              </a:pathLst>
            </a:custGeom>
            <a:solidFill>
              <a:srgbClr val="718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276;p89">
              <a:extLst>
                <a:ext uri="{FF2B5EF4-FFF2-40B4-BE49-F238E27FC236}">
                  <a16:creationId xmlns:a16="http://schemas.microsoft.com/office/drawing/2014/main" id="{16AF2177-86B6-A2A5-14E7-76EE981C57A0}"/>
                </a:ext>
              </a:extLst>
            </p:cNvPr>
            <p:cNvSpPr/>
            <p:nvPr/>
          </p:nvSpPr>
          <p:spPr>
            <a:xfrm>
              <a:off x="4226744" y="2456537"/>
              <a:ext cx="307318" cy="124154"/>
            </a:xfrm>
            <a:custGeom>
              <a:avLst/>
              <a:gdLst/>
              <a:ahLst/>
              <a:cxnLst/>
              <a:rect l="l" t="t" r="r" b="b"/>
              <a:pathLst>
                <a:path w="11723" h="4736" extrusionOk="0">
                  <a:moveTo>
                    <a:pt x="9427" y="1"/>
                  </a:moveTo>
                  <a:cubicBezTo>
                    <a:pt x="9268" y="1"/>
                    <a:pt x="9153" y="188"/>
                    <a:pt x="9254" y="333"/>
                  </a:cubicBezTo>
                  <a:lnTo>
                    <a:pt x="9586" y="809"/>
                  </a:lnTo>
                  <a:cubicBezTo>
                    <a:pt x="6670" y="2483"/>
                    <a:pt x="3364" y="3364"/>
                    <a:pt x="1" y="3364"/>
                  </a:cubicBezTo>
                  <a:lnTo>
                    <a:pt x="1" y="4735"/>
                  </a:lnTo>
                  <a:cubicBezTo>
                    <a:pt x="2657" y="4735"/>
                    <a:pt x="5299" y="4216"/>
                    <a:pt x="7767" y="3234"/>
                  </a:cubicBezTo>
                  <a:cubicBezTo>
                    <a:pt x="8662" y="2873"/>
                    <a:pt x="9543" y="2440"/>
                    <a:pt x="10365" y="1949"/>
                  </a:cubicBezTo>
                  <a:lnTo>
                    <a:pt x="10669" y="2368"/>
                  </a:lnTo>
                  <a:cubicBezTo>
                    <a:pt x="10712" y="2423"/>
                    <a:pt x="10773" y="2450"/>
                    <a:pt x="10834" y="2450"/>
                  </a:cubicBezTo>
                  <a:cubicBezTo>
                    <a:pt x="10915" y="2450"/>
                    <a:pt x="10996" y="2401"/>
                    <a:pt x="11029" y="2310"/>
                  </a:cubicBezTo>
                  <a:lnTo>
                    <a:pt x="11679" y="361"/>
                  </a:lnTo>
                  <a:cubicBezTo>
                    <a:pt x="11722" y="232"/>
                    <a:pt x="11636" y="87"/>
                    <a:pt x="11491" y="73"/>
                  </a:cubicBezTo>
                  <a:lnTo>
                    <a:pt x="9427" y="1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889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AC2736F-85BD-5E7A-4E5B-48635A7F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199" y="155435"/>
            <a:ext cx="1886606" cy="1257737"/>
          </a:xfrm>
          <a:prstGeom prst="rect">
            <a:avLst/>
          </a:prstGeom>
        </p:spPr>
      </p:pic>
      <p:sp>
        <p:nvSpPr>
          <p:cNvPr id="2284" name="Google Shape;2284;p40"/>
          <p:cNvSpPr/>
          <p:nvPr/>
        </p:nvSpPr>
        <p:spPr>
          <a:xfrm>
            <a:off x="371827" y="39861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5" name="Google Shape;2285;p40"/>
          <p:cNvSpPr/>
          <p:nvPr/>
        </p:nvSpPr>
        <p:spPr>
          <a:xfrm>
            <a:off x="932411" y="4717054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44DB9C-ABD7-E676-062C-687F092CE55A}"/>
              </a:ext>
            </a:extLst>
          </p:cNvPr>
          <p:cNvSpPr/>
          <p:nvPr/>
        </p:nvSpPr>
        <p:spPr>
          <a:xfrm>
            <a:off x="579247" y="426446"/>
            <a:ext cx="5463952" cy="715716"/>
          </a:xfrm>
          <a:prstGeom prst="roundRect">
            <a:avLst/>
          </a:prstGeom>
          <a:solidFill>
            <a:srgbClr val="D5D9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3200" b="1" dirty="0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B. Ekspor Impor (L/C)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F24AA7-01F3-5743-DFE0-645EF35A34CA}"/>
              </a:ext>
            </a:extLst>
          </p:cNvPr>
          <p:cNvSpPr/>
          <p:nvPr/>
        </p:nvSpPr>
        <p:spPr>
          <a:xfrm>
            <a:off x="741067" y="1357176"/>
            <a:ext cx="3521412" cy="335987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Pengertian letter of credit (L/C)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adalah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jasa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bank yang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diberikan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kepada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masyarakat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untuk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memperlancar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pelayanan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arus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barang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baik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arus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barang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dalam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negeri (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antar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pulau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)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atau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arus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barang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ke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luar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negeri (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ekspor-impor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).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F030CE-EE26-E364-078A-C49D26E890A4}"/>
              </a:ext>
            </a:extLst>
          </p:cNvPr>
          <p:cNvSpPr/>
          <p:nvPr/>
        </p:nvSpPr>
        <p:spPr>
          <a:xfrm>
            <a:off x="4717915" y="1351096"/>
            <a:ext cx="3521413" cy="335987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Pengertian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secara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umum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L/C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merupakan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suatu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pernyataan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bank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atas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permintaan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nasabah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biasanya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importir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)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menyediakan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dan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membayar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sejumlah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uang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tertentu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kepentingan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pihak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ketiga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penerima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L/C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atau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eksportir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). L/C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sering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disebut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juga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dengan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kredit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berdokumen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atau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documentary credit.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5" name="Picture 2144">
            <a:extLst>
              <a:ext uri="{FF2B5EF4-FFF2-40B4-BE49-F238E27FC236}">
                <a16:creationId xmlns:a16="http://schemas.microsoft.com/office/drawing/2014/main" id="{E56037F9-A55B-77A6-23F7-6CA5D2F7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98" y="3341632"/>
            <a:ext cx="2493699" cy="1537428"/>
          </a:xfrm>
          <a:prstGeom prst="rect">
            <a:avLst/>
          </a:prstGeom>
        </p:spPr>
      </p:pic>
      <p:sp>
        <p:nvSpPr>
          <p:cNvPr id="25" name="Google Shape;2172;p37">
            <a:extLst>
              <a:ext uri="{FF2B5EF4-FFF2-40B4-BE49-F238E27FC236}">
                <a16:creationId xmlns:a16="http://schemas.microsoft.com/office/drawing/2014/main" id="{05914575-BAE6-00B3-6B24-AAFD6C6B37D3}"/>
              </a:ext>
            </a:extLst>
          </p:cNvPr>
          <p:cNvSpPr/>
          <p:nvPr/>
        </p:nvSpPr>
        <p:spPr>
          <a:xfrm>
            <a:off x="4366350" y="3529003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72;p37">
            <a:extLst>
              <a:ext uri="{FF2B5EF4-FFF2-40B4-BE49-F238E27FC236}">
                <a16:creationId xmlns:a16="http://schemas.microsoft.com/office/drawing/2014/main" id="{EBB89201-95B6-725C-6E51-48CF9C497788}"/>
              </a:ext>
            </a:extLst>
          </p:cNvPr>
          <p:cNvSpPr/>
          <p:nvPr/>
        </p:nvSpPr>
        <p:spPr>
          <a:xfrm>
            <a:off x="4367674" y="2780129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72;p37">
            <a:extLst>
              <a:ext uri="{FF2B5EF4-FFF2-40B4-BE49-F238E27FC236}">
                <a16:creationId xmlns:a16="http://schemas.microsoft.com/office/drawing/2014/main" id="{1437090A-435A-C7D5-4675-A0E1277CFFC2}"/>
              </a:ext>
            </a:extLst>
          </p:cNvPr>
          <p:cNvSpPr/>
          <p:nvPr/>
        </p:nvSpPr>
        <p:spPr>
          <a:xfrm>
            <a:off x="4367908" y="2087352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72;p37">
            <a:extLst>
              <a:ext uri="{FF2B5EF4-FFF2-40B4-BE49-F238E27FC236}">
                <a16:creationId xmlns:a16="http://schemas.microsoft.com/office/drawing/2014/main" id="{9343258A-A98C-6E36-598F-B807B4F654A0}"/>
              </a:ext>
            </a:extLst>
          </p:cNvPr>
          <p:cNvSpPr/>
          <p:nvPr/>
        </p:nvSpPr>
        <p:spPr>
          <a:xfrm>
            <a:off x="4359957" y="1392512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172;p37">
            <a:extLst>
              <a:ext uri="{FF2B5EF4-FFF2-40B4-BE49-F238E27FC236}">
                <a16:creationId xmlns:a16="http://schemas.microsoft.com/office/drawing/2014/main" id="{1809FE14-BECD-F432-F649-43BD88A164CA}"/>
              </a:ext>
            </a:extLst>
          </p:cNvPr>
          <p:cNvSpPr/>
          <p:nvPr/>
        </p:nvSpPr>
        <p:spPr>
          <a:xfrm>
            <a:off x="1483024" y="4202993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37"/>
          <p:cNvSpPr/>
          <p:nvPr/>
        </p:nvSpPr>
        <p:spPr>
          <a:xfrm>
            <a:off x="1500759" y="2031854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37"/>
          <p:cNvSpPr/>
          <p:nvPr/>
        </p:nvSpPr>
        <p:spPr>
          <a:xfrm>
            <a:off x="1481998" y="2721446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37"/>
          <p:cNvSpPr txBox="1">
            <a:spLocks noGrp="1"/>
          </p:cNvSpPr>
          <p:nvPr>
            <p:ph type="subTitle" idx="8"/>
          </p:nvPr>
        </p:nvSpPr>
        <p:spPr>
          <a:xfrm>
            <a:off x="2131364" y="1359144"/>
            <a:ext cx="356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Revocable L/C</a:t>
            </a:r>
          </a:p>
        </p:txBody>
      </p:sp>
      <p:sp>
        <p:nvSpPr>
          <p:cNvPr id="2178" name="Google Shape;2178;p37"/>
          <p:cNvSpPr txBox="1">
            <a:spLocks noGrp="1"/>
          </p:cNvSpPr>
          <p:nvPr>
            <p:ph type="subTitle" idx="9"/>
          </p:nvPr>
        </p:nvSpPr>
        <p:spPr>
          <a:xfrm>
            <a:off x="2113694" y="2042311"/>
            <a:ext cx="356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Irrevocable L/C</a:t>
            </a:r>
          </a:p>
        </p:txBody>
      </p:sp>
      <p:sp>
        <p:nvSpPr>
          <p:cNvPr id="2179" name="Google Shape;2179;p37"/>
          <p:cNvSpPr txBox="1">
            <a:spLocks noGrp="1"/>
          </p:cNvSpPr>
          <p:nvPr>
            <p:ph type="subTitle" idx="1"/>
          </p:nvPr>
        </p:nvSpPr>
        <p:spPr>
          <a:xfrm>
            <a:off x="2161488" y="2727387"/>
            <a:ext cx="196304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Sight L/C</a:t>
            </a:r>
          </a:p>
        </p:txBody>
      </p:sp>
      <p:sp>
        <p:nvSpPr>
          <p:cNvPr id="2217" name="Google Shape;2217;p37"/>
          <p:cNvSpPr/>
          <p:nvPr/>
        </p:nvSpPr>
        <p:spPr>
          <a:xfrm>
            <a:off x="1481999" y="1359144"/>
            <a:ext cx="630605" cy="583157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7"/>
          <p:cNvSpPr txBox="1">
            <a:spLocks noGrp="1"/>
          </p:cNvSpPr>
          <p:nvPr>
            <p:ph type="title" idx="5"/>
          </p:nvPr>
        </p:nvSpPr>
        <p:spPr>
          <a:xfrm>
            <a:off x="1502338" y="1436886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19" name="Google Shape;2219;p37"/>
          <p:cNvSpPr txBox="1">
            <a:spLocks noGrp="1"/>
          </p:cNvSpPr>
          <p:nvPr>
            <p:ph type="title" idx="6"/>
          </p:nvPr>
        </p:nvSpPr>
        <p:spPr>
          <a:xfrm>
            <a:off x="1481999" y="2736699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20" name="Google Shape;2220;p37"/>
          <p:cNvSpPr txBox="1">
            <a:spLocks noGrp="1"/>
          </p:cNvSpPr>
          <p:nvPr>
            <p:ph type="title" idx="7"/>
          </p:nvPr>
        </p:nvSpPr>
        <p:spPr>
          <a:xfrm>
            <a:off x="1511161" y="2096651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C3D45F-7644-AEA5-83DB-50BF736D4965}"/>
              </a:ext>
            </a:extLst>
          </p:cNvPr>
          <p:cNvSpPr/>
          <p:nvPr/>
        </p:nvSpPr>
        <p:spPr>
          <a:xfrm>
            <a:off x="579247" y="426446"/>
            <a:ext cx="5463952" cy="715716"/>
          </a:xfrm>
          <a:prstGeom prst="roundRect">
            <a:avLst/>
          </a:prstGeom>
          <a:solidFill>
            <a:srgbClr val="D5D9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3200" b="1" dirty="0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Jenis – Jenis L/C</a:t>
            </a:r>
            <a:endParaRPr lang="en-US" dirty="0"/>
          </a:p>
        </p:txBody>
      </p:sp>
      <p:sp>
        <p:nvSpPr>
          <p:cNvPr id="15" name="Google Shape;2172;p37">
            <a:extLst>
              <a:ext uri="{FF2B5EF4-FFF2-40B4-BE49-F238E27FC236}">
                <a16:creationId xmlns:a16="http://schemas.microsoft.com/office/drawing/2014/main" id="{B4BACE40-6533-120B-5D07-4643E53C0948}"/>
              </a:ext>
            </a:extLst>
          </p:cNvPr>
          <p:cNvSpPr/>
          <p:nvPr/>
        </p:nvSpPr>
        <p:spPr>
          <a:xfrm>
            <a:off x="1481997" y="3454952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2218;p37">
            <a:extLst>
              <a:ext uri="{FF2B5EF4-FFF2-40B4-BE49-F238E27FC236}">
                <a16:creationId xmlns:a16="http://schemas.microsoft.com/office/drawing/2014/main" id="{E89887A4-4339-07F0-EA08-455C1A19DCC4}"/>
              </a:ext>
            </a:extLst>
          </p:cNvPr>
          <p:cNvSpPr txBox="1">
            <a:spLocks/>
          </p:cNvSpPr>
          <p:nvPr/>
        </p:nvSpPr>
        <p:spPr>
          <a:xfrm>
            <a:off x="1452390" y="3565966"/>
            <a:ext cx="66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1" name="Google Shape;2218;p37">
            <a:extLst>
              <a:ext uri="{FF2B5EF4-FFF2-40B4-BE49-F238E27FC236}">
                <a16:creationId xmlns:a16="http://schemas.microsoft.com/office/drawing/2014/main" id="{33A6C4F0-5A09-740C-2D62-AA43A6D9946B}"/>
              </a:ext>
            </a:extLst>
          </p:cNvPr>
          <p:cNvSpPr txBox="1">
            <a:spLocks/>
          </p:cNvSpPr>
          <p:nvPr/>
        </p:nvSpPr>
        <p:spPr>
          <a:xfrm>
            <a:off x="4348327" y="1459384"/>
            <a:ext cx="66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2" name="Google Shape;2218;p37">
            <a:extLst>
              <a:ext uri="{FF2B5EF4-FFF2-40B4-BE49-F238E27FC236}">
                <a16:creationId xmlns:a16="http://schemas.microsoft.com/office/drawing/2014/main" id="{E252E6B2-2616-EFA4-133D-60AF8C6AA2DF}"/>
              </a:ext>
            </a:extLst>
          </p:cNvPr>
          <p:cNvSpPr txBox="1">
            <a:spLocks/>
          </p:cNvSpPr>
          <p:nvPr/>
        </p:nvSpPr>
        <p:spPr>
          <a:xfrm>
            <a:off x="4348327" y="2132885"/>
            <a:ext cx="66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0" name="Google Shape;2218;p37">
            <a:extLst>
              <a:ext uri="{FF2B5EF4-FFF2-40B4-BE49-F238E27FC236}">
                <a16:creationId xmlns:a16="http://schemas.microsoft.com/office/drawing/2014/main" id="{523F087C-957D-3202-B1A3-A1778B04A1DC}"/>
              </a:ext>
            </a:extLst>
          </p:cNvPr>
          <p:cNvSpPr txBox="1">
            <a:spLocks/>
          </p:cNvSpPr>
          <p:nvPr/>
        </p:nvSpPr>
        <p:spPr>
          <a:xfrm>
            <a:off x="1462650" y="4269865"/>
            <a:ext cx="66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3" name="Google Shape;2218;p37">
            <a:extLst>
              <a:ext uri="{FF2B5EF4-FFF2-40B4-BE49-F238E27FC236}">
                <a16:creationId xmlns:a16="http://schemas.microsoft.com/office/drawing/2014/main" id="{0F6B8D6D-95E5-9B26-A1A9-088EC32739F3}"/>
              </a:ext>
            </a:extLst>
          </p:cNvPr>
          <p:cNvSpPr txBox="1">
            <a:spLocks/>
          </p:cNvSpPr>
          <p:nvPr/>
        </p:nvSpPr>
        <p:spPr>
          <a:xfrm>
            <a:off x="4348327" y="2849698"/>
            <a:ext cx="66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14" name="Google Shape;2218;p37">
            <a:extLst>
              <a:ext uri="{FF2B5EF4-FFF2-40B4-BE49-F238E27FC236}">
                <a16:creationId xmlns:a16="http://schemas.microsoft.com/office/drawing/2014/main" id="{38D03A57-B422-60AC-E11A-08E3BE5DAEE4}"/>
              </a:ext>
            </a:extLst>
          </p:cNvPr>
          <p:cNvSpPr txBox="1">
            <a:spLocks/>
          </p:cNvSpPr>
          <p:nvPr/>
        </p:nvSpPr>
        <p:spPr>
          <a:xfrm>
            <a:off x="4366351" y="3565966"/>
            <a:ext cx="66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17" name="Google Shape;2179;p37">
            <a:extLst>
              <a:ext uri="{FF2B5EF4-FFF2-40B4-BE49-F238E27FC236}">
                <a16:creationId xmlns:a16="http://schemas.microsoft.com/office/drawing/2014/main" id="{4761D36A-82C1-5D9A-DEE7-94BC88579181}"/>
              </a:ext>
            </a:extLst>
          </p:cNvPr>
          <p:cNvSpPr txBox="1">
            <a:spLocks/>
          </p:cNvSpPr>
          <p:nvPr/>
        </p:nvSpPr>
        <p:spPr>
          <a:xfrm>
            <a:off x="2142209" y="3542195"/>
            <a:ext cx="196304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Usance L/C</a:t>
            </a:r>
          </a:p>
        </p:txBody>
      </p:sp>
      <p:sp>
        <p:nvSpPr>
          <p:cNvPr id="18" name="Google Shape;2179;p37">
            <a:extLst>
              <a:ext uri="{FF2B5EF4-FFF2-40B4-BE49-F238E27FC236}">
                <a16:creationId xmlns:a16="http://schemas.microsoft.com/office/drawing/2014/main" id="{D0C7076C-E231-1C9F-F545-0EC57D307378}"/>
              </a:ext>
            </a:extLst>
          </p:cNvPr>
          <p:cNvSpPr txBox="1">
            <a:spLocks/>
          </p:cNvSpPr>
          <p:nvPr/>
        </p:nvSpPr>
        <p:spPr>
          <a:xfrm>
            <a:off x="2148100" y="4116116"/>
            <a:ext cx="19630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Restricted L/C</a:t>
            </a:r>
          </a:p>
        </p:txBody>
      </p:sp>
      <p:sp>
        <p:nvSpPr>
          <p:cNvPr id="21" name="Google Shape;2179;p37">
            <a:extLst>
              <a:ext uri="{FF2B5EF4-FFF2-40B4-BE49-F238E27FC236}">
                <a16:creationId xmlns:a16="http://schemas.microsoft.com/office/drawing/2014/main" id="{55ED3502-5E0B-0934-B64D-91D6AFE88401}"/>
              </a:ext>
            </a:extLst>
          </p:cNvPr>
          <p:cNvSpPr txBox="1">
            <a:spLocks/>
          </p:cNvSpPr>
          <p:nvPr/>
        </p:nvSpPr>
        <p:spPr>
          <a:xfrm>
            <a:off x="5049596" y="1347923"/>
            <a:ext cx="25920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Unrestricted L/C</a:t>
            </a:r>
          </a:p>
        </p:txBody>
      </p:sp>
      <p:sp>
        <p:nvSpPr>
          <p:cNvPr id="26" name="Google Shape;2179;p37">
            <a:extLst>
              <a:ext uri="{FF2B5EF4-FFF2-40B4-BE49-F238E27FC236}">
                <a16:creationId xmlns:a16="http://schemas.microsoft.com/office/drawing/2014/main" id="{B5B11F89-5593-A282-A096-91149BCE3DEC}"/>
              </a:ext>
            </a:extLst>
          </p:cNvPr>
          <p:cNvSpPr txBox="1">
            <a:spLocks/>
          </p:cNvSpPr>
          <p:nvPr/>
        </p:nvSpPr>
        <p:spPr>
          <a:xfrm>
            <a:off x="5067265" y="2004793"/>
            <a:ext cx="27999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Red Clause L/C</a:t>
            </a:r>
          </a:p>
        </p:txBody>
      </p:sp>
      <p:sp>
        <p:nvSpPr>
          <p:cNvPr id="27" name="Google Shape;2179;p37">
            <a:extLst>
              <a:ext uri="{FF2B5EF4-FFF2-40B4-BE49-F238E27FC236}">
                <a16:creationId xmlns:a16="http://schemas.microsoft.com/office/drawing/2014/main" id="{028EF9B7-AEC8-19B0-05CC-7FEC228A9144}"/>
              </a:ext>
            </a:extLst>
          </p:cNvPr>
          <p:cNvSpPr txBox="1">
            <a:spLocks/>
          </p:cNvSpPr>
          <p:nvPr/>
        </p:nvSpPr>
        <p:spPr>
          <a:xfrm>
            <a:off x="5067265" y="2769552"/>
            <a:ext cx="29765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Transferable L/C</a:t>
            </a:r>
          </a:p>
        </p:txBody>
      </p:sp>
      <p:sp>
        <p:nvSpPr>
          <p:cNvPr id="28" name="Google Shape;2179;p37">
            <a:extLst>
              <a:ext uri="{FF2B5EF4-FFF2-40B4-BE49-F238E27FC236}">
                <a16:creationId xmlns:a16="http://schemas.microsoft.com/office/drawing/2014/main" id="{40B7E438-04FE-7BCD-584D-5F78C2A6E51B}"/>
              </a:ext>
            </a:extLst>
          </p:cNvPr>
          <p:cNvSpPr txBox="1">
            <a:spLocks/>
          </p:cNvSpPr>
          <p:nvPr/>
        </p:nvSpPr>
        <p:spPr>
          <a:xfrm>
            <a:off x="5049595" y="3483560"/>
            <a:ext cx="32016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Revolving L/C</a:t>
            </a:r>
          </a:p>
        </p:txBody>
      </p:sp>
      <p:sp>
        <p:nvSpPr>
          <p:cNvPr id="2146" name="Google Shape;2145;p36">
            <a:extLst>
              <a:ext uri="{FF2B5EF4-FFF2-40B4-BE49-F238E27FC236}">
                <a16:creationId xmlns:a16="http://schemas.microsoft.com/office/drawing/2014/main" id="{FC6B0FEE-F300-0818-0608-04F41E025FAA}"/>
              </a:ext>
            </a:extLst>
          </p:cNvPr>
          <p:cNvSpPr/>
          <p:nvPr/>
        </p:nvSpPr>
        <p:spPr>
          <a:xfrm>
            <a:off x="8251210" y="597525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285;p40">
            <a:extLst>
              <a:ext uri="{FF2B5EF4-FFF2-40B4-BE49-F238E27FC236}">
                <a16:creationId xmlns:a16="http://schemas.microsoft.com/office/drawing/2014/main" id="{40580730-AC65-2811-E2AE-75190221ED85}"/>
              </a:ext>
            </a:extLst>
          </p:cNvPr>
          <p:cNvSpPr/>
          <p:nvPr/>
        </p:nvSpPr>
        <p:spPr>
          <a:xfrm>
            <a:off x="710096" y="411034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247;p38">
            <a:extLst>
              <a:ext uri="{FF2B5EF4-FFF2-40B4-BE49-F238E27FC236}">
                <a16:creationId xmlns:a16="http://schemas.microsoft.com/office/drawing/2014/main" id="{99E653E5-5209-8DD2-2778-2850CFE3DA49}"/>
              </a:ext>
            </a:extLst>
          </p:cNvPr>
          <p:cNvSpPr/>
          <p:nvPr/>
        </p:nvSpPr>
        <p:spPr>
          <a:xfrm>
            <a:off x="7812628" y="21699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3" grpId="0" animBg="1"/>
      <p:bldP spid="22" grpId="0" animBg="1"/>
      <p:bldP spid="16" grpId="0" animBg="1"/>
      <p:bldP spid="2171" grpId="0" animBg="1"/>
      <p:bldP spid="2172" grpId="0" animBg="1"/>
      <p:bldP spid="2177" grpId="0" build="p"/>
      <p:bldP spid="2178" grpId="0" build="p"/>
      <p:bldP spid="2179" grpId="0" build="p"/>
      <p:bldP spid="2217" grpId="0" animBg="1"/>
      <p:bldP spid="2218" grpId="0"/>
      <p:bldP spid="2219" grpId="0"/>
      <p:bldP spid="2220" grpId="0"/>
      <p:bldP spid="4" grpId="0" animBg="1"/>
      <p:bldP spid="15" grpId="0" animBg="1"/>
      <p:bldP spid="9" grpId="0"/>
      <p:bldP spid="11" grpId="0"/>
      <p:bldP spid="12" grpId="0"/>
      <p:bldP spid="10" grpId="0"/>
      <p:bldP spid="13" grpId="0"/>
      <p:bldP spid="14" grpId="0"/>
      <p:bldP spid="17" grpId="0"/>
      <p:bldP spid="18" grpId="0"/>
      <p:bldP spid="21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40"/>
          <p:cNvSpPr/>
          <p:nvPr/>
        </p:nvSpPr>
        <p:spPr>
          <a:xfrm>
            <a:off x="371827" y="39861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5" name="Google Shape;2285;p40"/>
          <p:cNvSpPr/>
          <p:nvPr/>
        </p:nvSpPr>
        <p:spPr>
          <a:xfrm>
            <a:off x="932411" y="4717054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44DB9C-ABD7-E676-062C-687F092CE55A}"/>
              </a:ext>
            </a:extLst>
          </p:cNvPr>
          <p:cNvSpPr/>
          <p:nvPr/>
        </p:nvSpPr>
        <p:spPr>
          <a:xfrm>
            <a:off x="579247" y="426446"/>
            <a:ext cx="6152293" cy="715716"/>
          </a:xfrm>
          <a:prstGeom prst="roundRect">
            <a:avLst/>
          </a:prstGeom>
          <a:solidFill>
            <a:srgbClr val="D5D9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3200" b="1" dirty="0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C. </a:t>
            </a:r>
            <a:r>
              <a:rPr lang="en-US" sz="3200" b="1" dirty="0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Safe Deposit Box (SDB)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F24AA7-01F3-5743-DFE0-645EF35A34CA}"/>
              </a:ext>
            </a:extLst>
          </p:cNvPr>
          <p:cNvSpPr/>
          <p:nvPr/>
        </p:nvSpPr>
        <p:spPr>
          <a:xfrm>
            <a:off x="579247" y="1454762"/>
            <a:ext cx="6324253" cy="294969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Safe Deposit Box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adalah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jasa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bank yang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diberikan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khusus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kepada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para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nasabah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utamanya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 Jasa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ini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dikenal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juga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dengan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nama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safe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loket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  <a:p>
            <a:endParaRPr lang="en-US" sz="1600" dirty="0">
              <a:solidFill>
                <a:schemeClr val="bg1">
                  <a:lumMod val="1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algn="just"/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Dokumen-dokumen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dapat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disimpan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di SDB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seperti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: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Sertifikat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deposito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sertifikat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tanah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saham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obligasi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surat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perjanjian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akte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kelahiran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surat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nikah, ijazah,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paspor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dan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surat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atau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dokumen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lainnya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  <a:p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654E3-A3FB-4A13-1D62-A19595A6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27" y="3242236"/>
            <a:ext cx="1568207" cy="1568207"/>
          </a:xfrm>
          <a:prstGeom prst="rect">
            <a:avLst/>
          </a:prstGeom>
        </p:spPr>
      </p:pic>
      <p:sp>
        <p:nvSpPr>
          <p:cNvPr id="5" name="Google Shape;2145;p36">
            <a:extLst>
              <a:ext uri="{FF2B5EF4-FFF2-40B4-BE49-F238E27FC236}">
                <a16:creationId xmlns:a16="http://schemas.microsoft.com/office/drawing/2014/main" id="{D7B8DBAA-A584-7AF5-1AF6-98272E205BBB}"/>
              </a:ext>
            </a:extLst>
          </p:cNvPr>
          <p:cNvSpPr/>
          <p:nvPr/>
        </p:nvSpPr>
        <p:spPr>
          <a:xfrm>
            <a:off x="7492844" y="1901264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7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40"/>
          <p:cNvSpPr/>
          <p:nvPr/>
        </p:nvSpPr>
        <p:spPr>
          <a:xfrm>
            <a:off x="371827" y="39861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5" name="Google Shape;2285;p40"/>
          <p:cNvSpPr/>
          <p:nvPr/>
        </p:nvSpPr>
        <p:spPr>
          <a:xfrm>
            <a:off x="932411" y="4717054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44DB9C-ABD7-E676-062C-687F092CE55A}"/>
              </a:ext>
            </a:extLst>
          </p:cNvPr>
          <p:cNvSpPr/>
          <p:nvPr/>
        </p:nvSpPr>
        <p:spPr>
          <a:xfrm>
            <a:off x="579247" y="426446"/>
            <a:ext cx="6152293" cy="715716"/>
          </a:xfrm>
          <a:prstGeom prst="roundRect">
            <a:avLst/>
          </a:prstGeom>
          <a:solidFill>
            <a:srgbClr val="D5D9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3200" b="1" dirty="0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D. </a:t>
            </a:r>
            <a:r>
              <a:rPr lang="en-US" sz="3200" b="1" dirty="0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Valuta </a:t>
            </a:r>
            <a:r>
              <a:rPr lang="en-US" sz="3200" b="1" dirty="0" err="1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Asing</a:t>
            </a:r>
            <a:r>
              <a:rPr lang="en-US" sz="3200" b="1" dirty="0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 (VALAS)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5F3C2F-57A3-ACD0-0835-5A2260FA9237}"/>
              </a:ext>
            </a:extLst>
          </p:cNvPr>
          <p:cNvSpPr/>
          <p:nvPr/>
        </p:nvSpPr>
        <p:spPr>
          <a:xfrm>
            <a:off x="932411" y="1408916"/>
            <a:ext cx="6489793" cy="2325667"/>
          </a:xfrm>
          <a:prstGeom prst="roundRect">
            <a:avLst/>
          </a:prstGeom>
          <a:solidFill>
            <a:srgbClr val="6AAF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Sering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disebut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dengan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istilah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foreign exchange market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merupakan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pasar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dimana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transaksi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valuta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asing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dilakukan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baik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antar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negara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maupun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dalam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suatu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negara.</a:t>
            </a:r>
          </a:p>
          <a:p>
            <a:pPr algn="just"/>
            <a:endParaRPr lang="en-US" sz="1600" dirty="0">
              <a:solidFill>
                <a:schemeClr val="accent6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Dalam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setiap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kali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melakukan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transaksi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valuta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asing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maka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digunakan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kurs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(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nilai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tukar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). Nilai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tukar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dapat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berubah-ubah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sesuai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kondisi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dari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waktu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ke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waktu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disebabkan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oleh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berbagai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faktor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seperti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faktor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ekonomi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dan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politik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266F8-8408-602D-71EF-A1133FBC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544" y="3375778"/>
            <a:ext cx="1830985" cy="1220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2145;p36">
            <a:extLst>
              <a:ext uri="{FF2B5EF4-FFF2-40B4-BE49-F238E27FC236}">
                <a16:creationId xmlns:a16="http://schemas.microsoft.com/office/drawing/2014/main" id="{7A59910D-28A8-9BC5-8291-18EEE7F978AD}"/>
              </a:ext>
            </a:extLst>
          </p:cNvPr>
          <p:cNvSpPr/>
          <p:nvPr/>
        </p:nvSpPr>
        <p:spPr>
          <a:xfrm>
            <a:off x="370761" y="39861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2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40"/>
          <p:cNvSpPr/>
          <p:nvPr/>
        </p:nvSpPr>
        <p:spPr>
          <a:xfrm>
            <a:off x="371827" y="39861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5" name="Google Shape;2285;p40"/>
          <p:cNvSpPr/>
          <p:nvPr/>
        </p:nvSpPr>
        <p:spPr>
          <a:xfrm>
            <a:off x="932411" y="4717054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44DB9C-ABD7-E676-062C-687F092CE55A}"/>
              </a:ext>
            </a:extLst>
          </p:cNvPr>
          <p:cNvSpPr/>
          <p:nvPr/>
        </p:nvSpPr>
        <p:spPr>
          <a:xfrm>
            <a:off x="739302" y="426445"/>
            <a:ext cx="5029200" cy="715716"/>
          </a:xfrm>
          <a:prstGeom prst="roundRect">
            <a:avLst/>
          </a:prstGeom>
          <a:solidFill>
            <a:srgbClr val="D5D9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3200" b="1" dirty="0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E. </a:t>
            </a:r>
            <a:r>
              <a:rPr lang="en-US" sz="3200" b="1" dirty="0" err="1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Travellers</a:t>
            </a:r>
            <a:r>
              <a:rPr lang="en-US" sz="3200" b="1" dirty="0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 Cheque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5F3C2F-57A3-ACD0-0835-5A2260FA9237}"/>
              </a:ext>
            </a:extLst>
          </p:cNvPr>
          <p:cNvSpPr/>
          <p:nvPr/>
        </p:nvSpPr>
        <p:spPr>
          <a:xfrm>
            <a:off x="739302" y="1410511"/>
            <a:ext cx="6186791" cy="1867709"/>
          </a:xfrm>
          <a:prstGeom prst="roundRect">
            <a:avLst/>
          </a:prstGeom>
          <a:solidFill>
            <a:srgbClr val="6AAF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Travellers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cheque (TC)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dikenal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dengan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nama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cek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wisata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atau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cek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perjalanan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biasanya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digunakan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oleh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mereka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yang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hendak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bepergian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atau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sering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dibawa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oleh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turis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/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wisatawan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  TC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diterbitkan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dalam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pecahan-pecahan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tertentu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seperti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halnya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uang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kartal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dan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diterbitkan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dalam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mata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uang rupiah dan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mata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uang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asing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</p:txBody>
      </p:sp>
      <p:sp>
        <p:nvSpPr>
          <p:cNvPr id="7" name="Google Shape;2145;p36">
            <a:extLst>
              <a:ext uri="{FF2B5EF4-FFF2-40B4-BE49-F238E27FC236}">
                <a16:creationId xmlns:a16="http://schemas.microsoft.com/office/drawing/2014/main" id="{7A59910D-28A8-9BC5-8291-18EEE7F978AD}"/>
              </a:ext>
            </a:extLst>
          </p:cNvPr>
          <p:cNvSpPr/>
          <p:nvPr/>
        </p:nvSpPr>
        <p:spPr>
          <a:xfrm>
            <a:off x="370761" y="39861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A6D4D1-73ED-BC23-0EBB-C0043F11AC06}"/>
              </a:ext>
            </a:extLst>
          </p:cNvPr>
          <p:cNvSpPr/>
          <p:nvPr/>
        </p:nvSpPr>
        <p:spPr>
          <a:xfrm>
            <a:off x="2151258" y="3522528"/>
            <a:ext cx="6186791" cy="1194525"/>
          </a:xfrm>
          <a:prstGeom prst="roundRect">
            <a:avLst/>
          </a:prstGeom>
          <a:solidFill>
            <a:srgbClr val="6AAF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TC juga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sering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digunakan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untuk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hadiah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atau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cenderamata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kepada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rekan-rekan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nasabah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 Hal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ini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disebabkan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kurang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etis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jika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memberikan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hadiah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dalam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bentuk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uang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tunai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C3A05B-1D84-B131-CE80-DF006265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078" y="844628"/>
            <a:ext cx="2730362" cy="255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40"/>
          <p:cNvSpPr/>
          <p:nvPr/>
        </p:nvSpPr>
        <p:spPr>
          <a:xfrm>
            <a:off x="371827" y="39861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5" name="Google Shape;2285;p40"/>
          <p:cNvSpPr/>
          <p:nvPr/>
        </p:nvSpPr>
        <p:spPr>
          <a:xfrm>
            <a:off x="932411" y="4717054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44DB9C-ABD7-E676-062C-687F092CE55A}"/>
              </a:ext>
            </a:extLst>
          </p:cNvPr>
          <p:cNvSpPr/>
          <p:nvPr/>
        </p:nvSpPr>
        <p:spPr>
          <a:xfrm>
            <a:off x="739301" y="426445"/>
            <a:ext cx="6605081" cy="715716"/>
          </a:xfrm>
          <a:prstGeom prst="roundRect">
            <a:avLst/>
          </a:prstGeom>
          <a:solidFill>
            <a:srgbClr val="D5D9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3200" b="1" dirty="0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F. </a:t>
            </a:r>
            <a:r>
              <a:rPr lang="en-US" sz="3200" b="1" dirty="0">
                <a:solidFill>
                  <a:srgbClr val="646B96"/>
                </a:solidFill>
                <a:latin typeface="Varela Round"/>
                <a:cs typeface="Varela Round"/>
                <a:sym typeface="Varela Round"/>
              </a:rPr>
              <a:t>Spot &amp; Forward Transaction</a:t>
            </a:r>
            <a:endParaRPr lang="en-US" dirty="0"/>
          </a:p>
        </p:txBody>
      </p:sp>
      <p:sp>
        <p:nvSpPr>
          <p:cNvPr id="7" name="Google Shape;2145;p36">
            <a:extLst>
              <a:ext uri="{FF2B5EF4-FFF2-40B4-BE49-F238E27FC236}">
                <a16:creationId xmlns:a16="http://schemas.microsoft.com/office/drawing/2014/main" id="{7A59910D-28A8-9BC5-8291-18EEE7F978AD}"/>
              </a:ext>
            </a:extLst>
          </p:cNvPr>
          <p:cNvSpPr/>
          <p:nvPr/>
        </p:nvSpPr>
        <p:spPr>
          <a:xfrm>
            <a:off x="370761" y="39861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898B8D-F804-269A-1B54-093E94618CCB}"/>
              </a:ext>
            </a:extLst>
          </p:cNvPr>
          <p:cNvSpPr/>
          <p:nvPr/>
        </p:nvSpPr>
        <p:spPr>
          <a:xfrm>
            <a:off x="661481" y="1381326"/>
            <a:ext cx="7898859" cy="3335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Menurut</a:t>
            </a:r>
            <a:r>
              <a:rPr lang="en-US" sz="1600" b="1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b="1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Mamduh</a:t>
            </a:r>
            <a:r>
              <a:rPr lang="en-US" sz="1600" b="1" dirty="0">
                <a:latin typeface="Varela Round" panose="00000500000000000000" pitchFamily="2" charset="-79"/>
                <a:cs typeface="Varela Round" panose="00000500000000000000" pitchFamily="2" charset="-79"/>
              </a:rPr>
              <a:t> (2016) </a:t>
            </a:r>
            <a:r>
              <a:rPr lang="en-US" sz="1600" b="1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Transaksi</a:t>
            </a:r>
            <a:r>
              <a:rPr lang="en-US" sz="1600" b="1" dirty="0">
                <a:latin typeface="Varela Round" panose="00000500000000000000" pitchFamily="2" charset="-79"/>
                <a:cs typeface="Varela Round" panose="00000500000000000000" pitchFamily="2" charset="-79"/>
              </a:rPr>
              <a:t> Spot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merupakan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transaksi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valuta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asing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dengan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penyerahan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(delivery)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saat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itu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juga (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secara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teoritis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,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meskipun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dalam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praktek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transaksi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spot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diselesaikan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dalam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waktu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dau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atau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tiga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hari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).</a:t>
            </a:r>
          </a:p>
          <a:p>
            <a:pPr algn="just"/>
            <a:endParaRPr lang="en-US" sz="16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Ada 3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cara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penyerahan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dalam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transaksi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spot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sebagai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latin typeface="Varela Round" panose="00000500000000000000" pitchFamily="2" charset="-79"/>
                <a:cs typeface="Varela Round" panose="00000500000000000000" pitchFamily="2" charset="-79"/>
              </a:rPr>
              <a:t>berikut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:</a:t>
            </a:r>
          </a:p>
          <a:p>
            <a:pPr marL="342900" indent="-342900">
              <a:spcAft>
                <a:spcPts val="600"/>
              </a:spcAft>
              <a:buClr>
                <a:schemeClr val="accent6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Value today :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Dilakukan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pada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tanggal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(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hari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) yang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sama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dengan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tanggal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(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hari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)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dilakukannya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transaksi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Sering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disebut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juga cash settlement.</a:t>
            </a:r>
          </a:p>
          <a:p>
            <a:pPr marL="342900" indent="-342900">
              <a:spcAft>
                <a:spcPts val="600"/>
              </a:spcAft>
              <a:buClr>
                <a:schemeClr val="accent6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Value tomorrow :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Dilakukan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pada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hari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kerja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berikutnya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atau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disebut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one day settlement.</a:t>
            </a:r>
          </a:p>
          <a:p>
            <a:pPr marL="342900" indent="-342900">
              <a:spcAft>
                <a:spcPts val="600"/>
              </a:spcAft>
              <a:buClr>
                <a:schemeClr val="accent6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Value spot :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Dilakukan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2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hari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kerja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setelah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transaksi</a:t>
            </a:r>
            <a:r>
              <a:rPr lang="en-US" sz="1600" dirty="0">
                <a:solidFill>
                  <a:schemeClr val="accent6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07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Study Guide to Middle School Students by Slidesgo">
  <a:themeElements>
    <a:clrScheme name="Simple Light">
      <a:dk1>
        <a:srgbClr val="646B96"/>
      </a:dk1>
      <a:lt1>
        <a:srgbClr val="FAFAFA"/>
      </a:lt1>
      <a:dk2>
        <a:srgbClr val="D5D9EE"/>
      </a:dk2>
      <a:lt2>
        <a:srgbClr val="FBDC77"/>
      </a:lt2>
      <a:accent1>
        <a:srgbClr val="F172AC"/>
      </a:accent1>
      <a:accent2>
        <a:srgbClr val="FBBEE6"/>
      </a:accent2>
      <a:accent3>
        <a:srgbClr val="DADADA"/>
      </a:accent3>
      <a:accent4>
        <a:srgbClr val="F3F3F3"/>
      </a:accent4>
      <a:accent5>
        <a:srgbClr val="FFFFFF"/>
      </a:accent5>
      <a:accent6>
        <a:srgbClr val="FFFFFF"/>
      </a:accent6>
      <a:hlink>
        <a:srgbClr val="434D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771</Words>
  <Application>Microsoft Office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Nunito Light</vt:lpstr>
      <vt:lpstr>Bebas Neue</vt:lpstr>
      <vt:lpstr>DM Sans</vt:lpstr>
      <vt:lpstr>Varela Round</vt:lpstr>
      <vt:lpstr>Anaheim</vt:lpstr>
      <vt:lpstr>Arial</vt:lpstr>
      <vt:lpstr>Study Guide to Middle School Students by Slidesgo</vt:lpstr>
      <vt:lpstr>PowerPoint Presentation</vt:lpstr>
      <vt:lpstr>PowerPoint Presentation</vt:lpstr>
      <vt:lpstr>PowerPoint Presentation</vt:lpstr>
      <vt:lpstr>PowerPoint Presentation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Jasa – Jasa Perbankan</dc:title>
  <cp:lastModifiedBy>Abdillah 010</cp:lastModifiedBy>
  <cp:revision>11</cp:revision>
  <dcterms:modified xsi:type="dcterms:W3CDTF">2023-03-25T16:41:02Z</dcterms:modified>
</cp:coreProperties>
</file>