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96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430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53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96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23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334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3050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712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94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48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514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573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42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43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61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467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197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8D42-BC73-4F50-AF30-DB07B1C641A8}" type="datetimeFigureOut">
              <a:rPr lang="en-ID" smtClean="0"/>
              <a:t>27/06/2023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5D54-0AF9-4123-AA3B-DB2C240CB8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586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92FE-DE45-DD9F-2BA3-C181DCAC5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SISTEM PENGENDALIAN INTERNAL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D52A-DFCE-4F59-19A8-480044987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D" dirty="0"/>
              <a:t>KOMPUTERISASI LEMBAGA KEUANGAN PERBANKAN</a:t>
            </a:r>
          </a:p>
        </p:txBody>
      </p:sp>
    </p:spTree>
    <p:extLst>
      <p:ext uri="{BB962C8B-B14F-4D97-AF65-F5344CB8AC3E}">
        <p14:creationId xmlns:p14="http://schemas.microsoft.com/office/powerpoint/2010/main" val="200840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9FF4-3EB8-81B8-9D9B-63FA909A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0" i="0" u="none" strike="noStrike" baseline="0" dirty="0">
                <a:latin typeface="Raleway-Light"/>
              </a:rPr>
              <a:t>COSO – </a:t>
            </a:r>
            <a:r>
              <a:rPr lang="it-IT" sz="2800" b="0" i="1" u="none" strike="noStrike" baseline="0" dirty="0">
                <a:latin typeface="Raleway-LightItalic"/>
              </a:rPr>
              <a:t>Internal Control Framework</a:t>
            </a:r>
            <a:r>
              <a:rPr lang="it-IT" sz="2800" b="0" i="0" u="none" strike="noStrike" baseline="0" dirty="0">
                <a:latin typeface="Raleway-Light"/>
              </a:rPr>
              <a:t>, terdiri dari 5 (lima) </a:t>
            </a:r>
            <a:r>
              <a:rPr lang="en-ID" sz="2800" b="0" i="0" u="none" strike="noStrike" baseline="0" dirty="0" err="1">
                <a:latin typeface="Raleway-Light"/>
              </a:rPr>
              <a:t>komponen</a:t>
            </a:r>
            <a:r>
              <a:rPr lang="en-ID" sz="2800" dirty="0">
                <a:latin typeface="Raleway-Light"/>
              </a:rPr>
              <a:t> </a:t>
            </a:r>
            <a:r>
              <a:rPr lang="en-ID" sz="2800" b="0" i="0" u="none" strike="noStrike" baseline="0" dirty="0" err="1">
                <a:latin typeface="Raleway-Light"/>
              </a:rPr>
              <a:t>pengendalian</a:t>
            </a:r>
            <a:r>
              <a:rPr lang="en-ID" sz="2800" b="0" i="0" u="none" strike="noStrike" baseline="0" dirty="0">
                <a:latin typeface="Raleway-Light"/>
              </a:rPr>
              <a:t> </a:t>
            </a:r>
            <a:r>
              <a:rPr lang="en-ID" sz="2800" b="0" i="0" u="none" strike="noStrike" baseline="0" dirty="0" err="1">
                <a:latin typeface="Raleway-Light"/>
              </a:rPr>
              <a:t>yaitu</a:t>
            </a:r>
            <a:r>
              <a:rPr lang="en-ID" sz="2800" b="0" i="0" u="none" strike="noStrike" baseline="0" dirty="0">
                <a:latin typeface="Raleway-Light"/>
              </a:rPr>
              <a:t>:</a:t>
            </a:r>
            <a:br>
              <a:rPr lang="en-ID" sz="2800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8039-0D31-47AF-C629-88B4B9A2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ID" sz="1800" b="1" i="0" u="none" strike="noStrike" baseline="0" dirty="0" err="1">
                <a:latin typeface="Raleway-SemiBold"/>
              </a:rPr>
              <a:t>Aktivitas</a:t>
            </a:r>
            <a:r>
              <a:rPr lang="en-ID" sz="1800" b="1" i="0" u="none" strike="noStrike" baseline="0" dirty="0">
                <a:latin typeface="Raleway-SemiBold"/>
              </a:rPr>
              <a:t> </a:t>
            </a:r>
            <a:r>
              <a:rPr lang="en-ID" sz="1800" b="1" i="0" u="none" strike="noStrike" baseline="0" dirty="0" err="1">
                <a:latin typeface="Raleway-SemiBold"/>
              </a:rPr>
              <a:t>pengendalian</a:t>
            </a:r>
            <a:r>
              <a:rPr lang="en-ID" sz="1800" b="1" i="0" u="none" strike="noStrike" baseline="0" dirty="0">
                <a:latin typeface="Raleway-SemiBold"/>
              </a:rPr>
              <a:t> </a:t>
            </a:r>
            <a:r>
              <a:rPr lang="en-ID" sz="1800" b="1" i="1" u="none" strike="noStrike" baseline="0" dirty="0">
                <a:latin typeface="Raleway-SemiBoldItalic"/>
              </a:rPr>
              <a:t>(control activities)</a:t>
            </a:r>
            <a:r>
              <a:rPr lang="en-ID" sz="1800" b="0" i="0" u="none" strike="noStrike" baseline="0" dirty="0">
                <a:latin typeface="Raleway-Light"/>
              </a:rPr>
              <a:t>. </a:t>
            </a:r>
          </a:p>
          <a:p>
            <a:pPr marL="0" indent="0" algn="just">
              <a:buNone/>
            </a:pPr>
            <a:r>
              <a:rPr lang="en-ID" sz="1800" b="0" i="0" u="none" strike="noStrike" baseline="0" dirty="0">
                <a:latin typeface="Raleway-Light"/>
              </a:rPr>
              <a:t>Tindakan yang </a:t>
            </a:r>
            <a:r>
              <a:rPr lang="en-ID" sz="1800" b="0" i="0" u="none" strike="noStrike" baseline="0" dirty="0" err="1">
                <a:latin typeface="Raleway-Light"/>
              </a:rPr>
              <a:t>diambil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manajemen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dalam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rangka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pengendalian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sv-SE" sz="1800" b="0" i="0" u="none" strike="noStrike" baseline="0" dirty="0">
                <a:latin typeface="Raleway-Light"/>
              </a:rPr>
              <a:t>intern berkaitan dengan pelaksanaan operasional Bank </a:t>
            </a:r>
            <a:r>
              <a:rPr lang="fi-FI" sz="1800" b="0" i="0" u="none" strike="noStrike" baseline="0" dirty="0">
                <a:latin typeface="Raleway-Light"/>
              </a:rPr>
              <a:t>terutama penerapan manajemen risiko, pelaksanaan </a:t>
            </a:r>
            <a:r>
              <a:rPr lang="en-ID" sz="1800" b="0" i="1" u="none" strike="noStrike" baseline="0" dirty="0">
                <a:latin typeface="Raleway-LightItalic"/>
              </a:rPr>
              <a:t>Good Corporate Governance </a:t>
            </a:r>
            <a:r>
              <a:rPr lang="en-ID" sz="1800" b="0" i="0" u="none" strike="noStrike" baseline="0" dirty="0" err="1">
                <a:latin typeface="Raleway-Light"/>
              </a:rPr>
              <a:t>dalam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pencapaian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sasaran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telah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ditetapkan</a:t>
            </a:r>
            <a:r>
              <a:rPr lang="en-ID" sz="1800" b="0" i="0" u="none" strike="noStrike" baseline="0" dirty="0">
                <a:latin typeface="Raleway-Light"/>
              </a:rPr>
              <a:t> oleh </a:t>
            </a:r>
            <a:r>
              <a:rPr lang="en-ID" sz="1800" b="0" i="0" u="none" strike="noStrike" baseline="0" dirty="0" err="1">
                <a:latin typeface="Raleway-Light"/>
              </a:rPr>
              <a:t>manajemen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telah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cukup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efektif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aman</a:t>
            </a:r>
            <a:r>
              <a:rPr lang="en-ID" sz="1800" b="0" i="0" u="none" strike="noStrike" baseline="0" dirty="0">
                <a:latin typeface="Raleway-Light"/>
              </a:rPr>
              <a:t>. </a:t>
            </a:r>
            <a:r>
              <a:rPr lang="en-ID" sz="1800" b="0" i="0" u="none" strike="noStrike" baseline="0" dirty="0" err="1">
                <a:latin typeface="Raleway-Light"/>
              </a:rPr>
              <a:t>Utamanya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dengan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melakukan</a:t>
            </a:r>
            <a:r>
              <a:rPr lang="en-ID" sz="1800" dirty="0">
                <a:latin typeface="Raleway-Light"/>
              </a:rPr>
              <a:t> </a:t>
            </a:r>
            <a:r>
              <a:rPr lang="fi-FI" sz="1800" b="0" i="0" u="none" strike="noStrike" baseline="0" dirty="0">
                <a:latin typeface="Raleway-Light"/>
              </a:rPr>
              <a:t>langkah-langkah antara lain evaluasi ataupun </a:t>
            </a:r>
            <a:r>
              <a:rPr lang="en-ID" sz="1800" b="0" i="0" u="none" strike="noStrike" baseline="0" dirty="0" err="1">
                <a:latin typeface="Raleway-Light"/>
              </a:rPr>
              <a:t>pengkinian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terhadap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kebijakan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prosedur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serta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evaluasi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terhadap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keamanan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keseluruhan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fungsi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bisnis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>
                <a:latin typeface="Raleway-Light"/>
              </a:rPr>
              <a:t>dan </a:t>
            </a:r>
            <a:r>
              <a:rPr lang="en-ID" sz="1800" b="0" i="0" u="none" strike="noStrike" baseline="0" dirty="0" err="1">
                <a:latin typeface="Raleway-Light"/>
              </a:rPr>
              <a:t>aplikasi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maupun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jaringan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termasuk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dalam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1" u="none" strike="noStrike" baseline="0" dirty="0">
                <a:latin typeface="Raleway-LightItalic"/>
              </a:rPr>
              <a:t>Business Continuity Management</a:t>
            </a:r>
            <a:r>
              <a:rPr lang="en-ID" sz="1800" b="0" i="0" u="none" strike="noStrike" baseline="0" dirty="0">
                <a:latin typeface="Raleway-Light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326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9FF4-3EB8-81B8-9D9B-63FA909A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0" i="0" u="none" strike="noStrike" baseline="0" dirty="0">
                <a:latin typeface="Raleway-Light"/>
              </a:rPr>
              <a:t>COSO – </a:t>
            </a:r>
            <a:r>
              <a:rPr lang="it-IT" sz="2800" b="0" i="1" u="none" strike="noStrike" baseline="0" dirty="0">
                <a:latin typeface="Raleway-LightItalic"/>
              </a:rPr>
              <a:t>Internal Control Framework</a:t>
            </a:r>
            <a:r>
              <a:rPr lang="it-IT" sz="2800" b="0" i="0" u="none" strike="noStrike" baseline="0" dirty="0">
                <a:latin typeface="Raleway-Light"/>
              </a:rPr>
              <a:t>, terdiri dari 5 (lima) </a:t>
            </a:r>
            <a:r>
              <a:rPr lang="en-ID" sz="2800" b="0" i="0" u="none" strike="noStrike" baseline="0" dirty="0" err="1">
                <a:latin typeface="Raleway-Light"/>
              </a:rPr>
              <a:t>komponen</a:t>
            </a:r>
            <a:r>
              <a:rPr lang="en-ID" sz="2800" dirty="0">
                <a:latin typeface="Raleway-Light"/>
              </a:rPr>
              <a:t> </a:t>
            </a:r>
            <a:r>
              <a:rPr lang="en-ID" sz="2800" b="0" i="0" u="none" strike="noStrike" baseline="0" dirty="0" err="1">
                <a:latin typeface="Raleway-Light"/>
              </a:rPr>
              <a:t>pengendalian</a:t>
            </a:r>
            <a:r>
              <a:rPr lang="en-ID" sz="2800" b="0" i="0" u="none" strike="noStrike" baseline="0" dirty="0">
                <a:latin typeface="Raleway-Light"/>
              </a:rPr>
              <a:t> </a:t>
            </a:r>
            <a:r>
              <a:rPr lang="en-ID" sz="2800" b="0" i="0" u="none" strike="noStrike" baseline="0" dirty="0" err="1">
                <a:latin typeface="Raleway-Light"/>
              </a:rPr>
              <a:t>yaitu</a:t>
            </a:r>
            <a:r>
              <a:rPr lang="en-ID" sz="2800" b="0" i="0" u="none" strike="noStrike" baseline="0" dirty="0">
                <a:latin typeface="Raleway-Light"/>
              </a:rPr>
              <a:t>:</a:t>
            </a:r>
            <a:br>
              <a:rPr lang="en-ID" sz="2800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8039-0D31-47AF-C629-88B4B9A2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ID" sz="1800" b="1" i="0" u="none" strike="noStrike" baseline="0" dirty="0" err="1">
                <a:latin typeface="Raleway-SemiBold"/>
              </a:rPr>
              <a:t>Informasi</a:t>
            </a:r>
            <a:r>
              <a:rPr lang="en-ID" sz="1800" b="1" i="0" u="none" strike="noStrike" baseline="0" dirty="0">
                <a:latin typeface="Raleway-SemiBold"/>
              </a:rPr>
              <a:t> dan </a:t>
            </a:r>
            <a:r>
              <a:rPr lang="en-ID" sz="1800" b="1" i="0" u="none" strike="noStrike" baseline="0" dirty="0" err="1">
                <a:latin typeface="Raleway-SemiBold"/>
              </a:rPr>
              <a:t>komunikasi</a:t>
            </a:r>
            <a:r>
              <a:rPr lang="en-ID" sz="1800" b="1" i="0" u="none" strike="noStrike" baseline="0" dirty="0">
                <a:latin typeface="Raleway-SemiBold"/>
              </a:rPr>
              <a:t> </a:t>
            </a:r>
            <a:r>
              <a:rPr lang="en-ID" sz="1800" b="1" i="1" u="none" strike="noStrike" baseline="0" dirty="0">
                <a:latin typeface="Raleway-SemiBoldItalic"/>
              </a:rPr>
              <a:t>(information and communication)</a:t>
            </a:r>
            <a:r>
              <a:rPr lang="en-ID" sz="1800" b="0" i="0" u="none" strike="noStrike" baseline="0" dirty="0">
                <a:latin typeface="Raleway-Light"/>
              </a:rPr>
              <a:t>. </a:t>
            </a:r>
          </a:p>
          <a:p>
            <a:pPr marL="0" indent="0" algn="just">
              <a:buNone/>
            </a:pPr>
            <a:r>
              <a:rPr lang="en-ID" sz="1800" b="0" i="0" u="none" strike="noStrike" baseline="0" dirty="0" err="1">
                <a:latin typeface="Raleway-Light"/>
              </a:rPr>
              <a:t>Memperkuat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jalur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komunikasi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efektif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dengan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sistem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memungkinkan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it-IT" sz="1800" b="0" i="0" u="none" strike="noStrike" baseline="0" dirty="0">
                <a:latin typeface="Raleway-Light"/>
              </a:rPr>
              <a:t>pendistribusian informasi dan komunikasi secara </a:t>
            </a:r>
            <a:r>
              <a:rPr lang="en-ID" sz="1800" b="0" i="0" u="none" strike="noStrike" baseline="0" dirty="0" err="1">
                <a:latin typeface="Raleway-Light"/>
              </a:rPr>
              <a:t>cepat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akurat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guna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mendukung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pemahaman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fi-FI" sz="1800" b="0" i="0" u="none" strike="noStrike" baseline="0" dirty="0">
                <a:latin typeface="Raleway-Light"/>
              </a:rPr>
              <a:t>pelaksanaan tujuan pengendalian internal, proses dan </a:t>
            </a:r>
            <a:r>
              <a:rPr lang="en-ID" sz="1800" b="0" i="0" u="none" strike="noStrike" baseline="0" dirty="0" err="1">
                <a:latin typeface="Raleway-Light"/>
              </a:rPr>
              <a:t>tanggung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jawab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melibatkan</a:t>
            </a:r>
            <a:r>
              <a:rPr lang="en-ID" sz="1800" b="0" i="0" u="none" strike="noStrike" baseline="0" dirty="0">
                <a:latin typeface="Raleway-Light"/>
              </a:rPr>
              <a:t> Dewan </a:t>
            </a:r>
            <a:r>
              <a:rPr lang="en-ID" sz="1800" b="0" i="0" u="none" strike="noStrike" baseline="0" dirty="0" err="1">
                <a:latin typeface="Raleway-Light"/>
              </a:rPr>
              <a:t>Komisaris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manajemen</a:t>
            </a:r>
            <a:r>
              <a:rPr lang="en-ID" sz="1800" b="0" i="0" u="none" strike="noStrike" baseline="0" dirty="0">
                <a:latin typeface="Raleway-Light"/>
              </a:rPr>
              <a:t>, divisi </a:t>
            </a:r>
            <a:r>
              <a:rPr lang="en-ID" sz="1800" b="0" i="0" u="none" strike="noStrike" baseline="0" dirty="0" err="1">
                <a:latin typeface="Raleway-Light"/>
              </a:rPr>
              <a:t>terkait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hingga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karyawan</a:t>
            </a:r>
            <a:r>
              <a:rPr lang="en-ID" sz="1800" b="0" i="0" u="none" strike="noStrike" baseline="0" dirty="0">
                <a:latin typeface="Raleway-Light"/>
              </a:rPr>
              <a:t>, yang </a:t>
            </a:r>
            <a:r>
              <a:rPr lang="sv-SE" sz="1800" b="0" i="0" u="none" strike="noStrike" baseline="0" dirty="0">
                <a:latin typeface="Raleway-Light"/>
              </a:rPr>
              <a:t>dirancang untuk memberikan keyakinan memadai </a:t>
            </a:r>
            <a:r>
              <a:rPr lang="en-ID" sz="1800" b="0" i="0" u="none" strike="noStrike" baseline="0" dirty="0" err="1">
                <a:latin typeface="Raleway-Light"/>
              </a:rPr>
              <a:t>tentang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pencapaian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tujuan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perusahaan</a:t>
            </a:r>
            <a:r>
              <a:rPr lang="en-ID" sz="1800" b="0" i="0" u="none" strike="noStrike" baseline="0" dirty="0">
                <a:latin typeface="Raleway-Light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563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9FF4-3EB8-81B8-9D9B-63FA909A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0" i="0" u="none" strike="noStrike" baseline="0" dirty="0">
                <a:latin typeface="Raleway-Light"/>
              </a:rPr>
              <a:t>COSO – </a:t>
            </a:r>
            <a:r>
              <a:rPr lang="it-IT" sz="2800" b="0" i="1" u="none" strike="noStrike" baseline="0" dirty="0">
                <a:latin typeface="Raleway-LightItalic"/>
              </a:rPr>
              <a:t>Internal Control Framework</a:t>
            </a:r>
            <a:r>
              <a:rPr lang="it-IT" sz="2800" b="0" i="0" u="none" strike="noStrike" baseline="0" dirty="0">
                <a:latin typeface="Raleway-Light"/>
              </a:rPr>
              <a:t>, terdiri dari 5 (lima) </a:t>
            </a:r>
            <a:r>
              <a:rPr lang="en-ID" sz="2800" b="0" i="0" u="none" strike="noStrike" baseline="0" dirty="0" err="1">
                <a:latin typeface="Raleway-Light"/>
              </a:rPr>
              <a:t>komponen</a:t>
            </a:r>
            <a:r>
              <a:rPr lang="en-ID" sz="2800" dirty="0">
                <a:latin typeface="Raleway-Light"/>
              </a:rPr>
              <a:t> </a:t>
            </a:r>
            <a:r>
              <a:rPr lang="en-ID" sz="2800" b="0" i="0" u="none" strike="noStrike" baseline="0" dirty="0" err="1">
                <a:latin typeface="Raleway-Light"/>
              </a:rPr>
              <a:t>pengendalian</a:t>
            </a:r>
            <a:r>
              <a:rPr lang="en-ID" sz="2800" b="0" i="0" u="none" strike="noStrike" baseline="0" dirty="0">
                <a:latin typeface="Raleway-Light"/>
              </a:rPr>
              <a:t> </a:t>
            </a:r>
            <a:r>
              <a:rPr lang="en-ID" sz="2800" b="0" i="0" u="none" strike="noStrike" baseline="0" dirty="0" err="1">
                <a:latin typeface="Raleway-Light"/>
              </a:rPr>
              <a:t>yaitu</a:t>
            </a:r>
            <a:r>
              <a:rPr lang="en-ID" sz="2800" b="0" i="0" u="none" strike="noStrike" baseline="0" dirty="0">
                <a:latin typeface="Raleway-Light"/>
              </a:rPr>
              <a:t>:</a:t>
            </a:r>
            <a:br>
              <a:rPr lang="en-ID" sz="2800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8039-0D31-47AF-C629-88B4B9A2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fi-FI" sz="1800" b="1" i="0" u="none" strike="noStrike" baseline="0" dirty="0">
                <a:latin typeface="Raleway-SemiBold"/>
              </a:rPr>
              <a:t>Pemantauan </a:t>
            </a:r>
            <a:r>
              <a:rPr lang="fi-FI" sz="1800" b="1" i="1" u="none" strike="noStrike" baseline="0" dirty="0">
                <a:latin typeface="Raleway-SemiBoldItalic"/>
              </a:rPr>
              <a:t>(monitoring)</a:t>
            </a:r>
            <a:r>
              <a:rPr lang="fi-FI" sz="1800" b="0" i="0" u="none" strike="noStrike" baseline="0" dirty="0">
                <a:latin typeface="Raleway-Light"/>
              </a:rPr>
              <a:t>.</a:t>
            </a:r>
          </a:p>
          <a:p>
            <a:pPr marL="0" indent="0" algn="just">
              <a:buNone/>
            </a:pPr>
            <a:r>
              <a:rPr lang="fi-FI" sz="1800" b="0" i="0" u="none" strike="noStrike" baseline="0" dirty="0">
                <a:latin typeface="Raleway-Light"/>
              </a:rPr>
              <a:t>Dalam rangka memastikan </a:t>
            </a:r>
            <a:r>
              <a:rPr lang="en-ID" sz="1800" b="0" i="0" u="none" strike="noStrike" baseline="0" dirty="0" err="1">
                <a:latin typeface="Raleway-Light"/>
              </a:rPr>
              <a:t>mutu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pengendalian</a:t>
            </a:r>
            <a:r>
              <a:rPr lang="en-ID" sz="1800" b="0" i="0" u="none" strike="noStrike" baseline="0" dirty="0">
                <a:latin typeface="Raleway-Light"/>
              </a:rPr>
              <a:t> internal </a:t>
            </a:r>
            <a:r>
              <a:rPr lang="en-ID" sz="1800" b="0" i="0" u="none" strike="noStrike" baseline="0" dirty="0" err="1">
                <a:latin typeface="Raleway-Light"/>
              </a:rPr>
              <a:t>secara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berkelanjutan</a:t>
            </a:r>
            <a:r>
              <a:rPr lang="en-ID" sz="1800" dirty="0">
                <a:latin typeface="Raleway-Light"/>
              </a:rPr>
              <a:t> </a:t>
            </a:r>
            <a:r>
              <a:rPr lang="fi-FI" sz="1800" b="0" i="0" u="none" strike="noStrike" baseline="0" dirty="0">
                <a:latin typeface="Raleway-Light"/>
              </a:rPr>
              <a:t>maupun periodik dan telah berjalan serta telah </a:t>
            </a:r>
            <a:r>
              <a:rPr lang="en-ID" sz="1800" b="0" i="0" u="none" strike="noStrike" baseline="0" dirty="0" err="1">
                <a:latin typeface="Raleway-Light"/>
              </a:rPr>
              <a:t>dilakukan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perbaikan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diperlukan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sesuai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kondisi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ada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yakni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dengan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melakukan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pemantauan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da-DK" sz="1800" b="0" i="0" u="none" strike="noStrike" baseline="0" dirty="0">
                <a:latin typeface="Raleway-Light"/>
              </a:rPr>
              <a:t>yang terus menerus (</a:t>
            </a:r>
            <a:r>
              <a:rPr lang="da-DK" sz="1800" b="0" i="1" u="none" strike="noStrike" baseline="0" dirty="0">
                <a:latin typeface="Raleway-LightItalic"/>
              </a:rPr>
              <a:t>on going monitoring</a:t>
            </a:r>
            <a:r>
              <a:rPr lang="da-DK" sz="1800" b="0" i="0" u="none" strike="noStrike" baseline="0" dirty="0">
                <a:latin typeface="Raleway-Light"/>
              </a:rPr>
              <a:t>). Mekanisme </a:t>
            </a:r>
            <a:r>
              <a:rPr lang="en-ID" sz="1800" b="0" i="0" u="none" strike="noStrike" baseline="0" dirty="0" err="1">
                <a:latin typeface="Raleway-Light"/>
              </a:rPr>
              <a:t>pemeriksaan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pasif</a:t>
            </a:r>
            <a:r>
              <a:rPr lang="en-ID" sz="1800" b="0" i="0" u="none" strike="noStrike" baseline="0" dirty="0">
                <a:latin typeface="Raleway-Light"/>
              </a:rPr>
              <a:t>/</a:t>
            </a:r>
            <a:r>
              <a:rPr lang="en-ID" sz="1800" b="0" i="1" u="none" strike="noStrike" baseline="0" dirty="0">
                <a:latin typeface="Raleway-LightItalic"/>
              </a:rPr>
              <a:t>offsite </a:t>
            </a:r>
            <a:r>
              <a:rPr lang="en-ID" sz="1800" b="0" i="0" u="none" strike="noStrike" baseline="0" dirty="0" err="1">
                <a:latin typeface="Raleway-Light"/>
              </a:rPr>
              <a:t>atau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evaluasi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terpisah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fi-FI" sz="1800" b="0" i="0" u="none" strike="noStrike" baseline="0" dirty="0">
                <a:latin typeface="Raleway-Light"/>
              </a:rPr>
              <a:t>(separate evaluation) dilakukan terpusat pada </a:t>
            </a:r>
            <a:r>
              <a:rPr lang="en-ID" sz="1800" b="0" i="0" u="none" strike="noStrike" baseline="0" dirty="0">
                <a:latin typeface="Raleway-Light"/>
              </a:rPr>
              <a:t>Kantor Pusat Divisi Audit Intern </a:t>
            </a:r>
            <a:r>
              <a:rPr lang="en-ID" sz="1800" b="0" i="0" u="none" strike="noStrike" baseline="0" dirty="0" err="1">
                <a:latin typeface="Raleway-Light"/>
              </a:rPr>
              <a:t>dengan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melakukan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pengamatan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penelitian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analisa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terhadap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aktivitas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fungsional</a:t>
            </a:r>
            <a:r>
              <a:rPr lang="en-ID" sz="1800" b="0" i="0" u="none" strike="noStrike" baseline="0" dirty="0">
                <a:latin typeface="Raleway-Light"/>
              </a:rPr>
              <a:t> Bank dan </a:t>
            </a:r>
            <a:r>
              <a:rPr lang="en-ID" sz="1800" b="0" i="0" u="none" strike="noStrike" baseline="0" dirty="0" err="1">
                <a:latin typeface="Raleway-Light"/>
              </a:rPr>
              <a:t>kinerja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cabang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dengan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tujuan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untuk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memperoleh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informasi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sedini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mungkin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mengidentifikasi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permasalahan</a:t>
            </a:r>
            <a:r>
              <a:rPr lang="en-ID" sz="1800" b="0" i="0" u="none" strike="noStrike" baseline="0" dirty="0">
                <a:latin typeface="Raleway-Light"/>
              </a:rPr>
              <a:t> di </a:t>
            </a:r>
            <a:r>
              <a:rPr lang="en-ID" sz="1800" b="0" i="0" u="none" strike="noStrike" baseline="0" dirty="0" err="1">
                <a:latin typeface="Raleway-Light"/>
              </a:rPr>
              <a:t>cabang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untuk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mengambil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tindakan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korektif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kepada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pihak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bertanggung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jawab</a:t>
            </a:r>
            <a:r>
              <a:rPr lang="en-ID" sz="1800" b="0" i="0" u="none" strike="noStrike" baseline="0" dirty="0">
                <a:latin typeface="Raleway-Light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599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3BF5-F744-A415-F061-BB5723E9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b="1" i="0" u="none" strike="noStrike" baseline="0" dirty="0">
                <a:latin typeface="Raleway-SemiBold"/>
              </a:rPr>
              <a:t>EVALUASI EFEKTIVITAS SISTEM PENGENDALIAN INTERNAL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6F83-A2EF-4FB2-8A42-FD84A536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i-FI" sz="1800" b="0" i="0" u="none" strike="noStrike" baseline="0" dirty="0">
                <a:latin typeface="Raleway-Light"/>
              </a:rPr>
              <a:t>Pemantauan proses bisnis atas penerapan SPI, dilakukan oleh satuan kerja operasional maupun Divisi </a:t>
            </a:r>
            <a:r>
              <a:rPr lang="en-ID" sz="1800" b="0" i="0" u="none" strike="noStrike" baseline="0" dirty="0">
                <a:latin typeface="Raleway-Light"/>
              </a:rPr>
              <a:t>Audit Intern Bank. Hasil </a:t>
            </a:r>
            <a:r>
              <a:rPr lang="en-ID" sz="1800" b="0" i="0" u="none" strike="noStrike" baseline="0" dirty="0" err="1">
                <a:latin typeface="Raleway-Light"/>
              </a:rPr>
              <a:t>evaluasi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pelaksanaan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tersebut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dijadikan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sebagai</a:t>
            </a:r>
            <a:r>
              <a:rPr lang="en-ID" sz="1800" b="0" i="0" u="none" strike="noStrike" baseline="0" dirty="0">
                <a:latin typeface="Raleway-Light"/>
              </a:rPr>
              <a:t> salah </a:t>
            </a:r>
            <a:r>
              <a:rPr lang="en-ID" sz="1800" b="0" i="0" u="none" strike="noStrike" baseline="0" dirty="0" err="1">
                <a:latin typeface="Raleway-Light"/>
              </a:rPr>
              <a:t>satu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dasar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evaluasi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Manajemen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>
                <a:latin typeface="Raleway-Light"/>
              </a:rPr>
              <a:t>Bank </a:t>
            </a:r>
            <a:r>
              <a:rPr lang="en-ID" sz="1800" b="0" i="0" u="none" strike="noStrike" baseline="0" dirty="0" err="1">
                <a:latin typeface="Raleway-Light"/>
              </a:rPr>
              <a:t>terhadap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implementasi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efektivitas</a:t>
            </a:r>
            <a:r>
              <a:rPr lang="en-ID" sz="1800" b="0" i="0" u="none" strike="noStrike" baseline="0" dirty="0">
                <a:latin typeface="Raleway-Light"/>
              </a:rPr>
              <a:t> SPI </a:t>
            </a:r>
            <a:r>
              <a:rPr lang="en-ID" sz="1800" b="0" i="0" u="none" strike="noStrike" baseline="0" dirty="0" err="1">
                <a:latin typeface="Raleway-Light"/>
              </a:rPr>
              <a:t>untuk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menentukan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perbaikan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ataupun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penyempurnaan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sistem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pengendalian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memungkinkan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manajemen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meningkatkan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efektivitas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kegiatan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operasional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fi-FI" sz="1800" b="0" i="0" u="none" strike="noStrike" baseline="0" dirty="0">
                <a:latin typeface="Raleway-Light"/>
              </a:rPr>
              <a:t>sekaligus meminimalkan risiko yang merugikan perusahaan. Evaluasi terkait efektivitas SPI untuk </a:t>
            </a:r>
            <a:r>
              <a:rPr lang="en-ID" sz="1800" b="0" i="0" u="none" strike="noStrike" baseline="0" dirty="0" err="1">
                <a:latin typeface="Raleway-Light"/>
              </a:rPr>
              <a:t>selanjutnya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diperbaiki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dalam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bentuk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pedoman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maupun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>
                <a:latin typeface="Raleway-Light"/>
              </a:rPr>
              <a:t>Surat </a:t>
            </a:r>
            <a:r>
              <a:rPr lang="en-ID" sz="1800" b="0" i="0" u="none" strike="noStrike" baseline="0" dirty="0" err="1">
                <a:latin typeface="Raleway-Light"/>
              </a:rPr>
              <a:t>Edaran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</a:t>
            </a:r>
            <a:r>
              <a:rPr lang="en-ID" sz="1800" b="0" i="0" u="none" strike="noStrike" baseline="0" dirty="0">
                <a:latin typeface="Raleway-Light"/>
              </a:rPr>
              <a:t> unit </a:t>
            </a:r>
            <a:r>
              <a:rPr lang="en-ID" sz="1800" b="0" i="0" u="none" strike="noStrike" baseline="0" dirty="0" err="1">
                <a:latin typeface="Raleway-Light"/>
              </a:rPr>
              <a:t>kerja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operasional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sehingga</a:t>
            </a:r>
            <a:r>
              <a:rPr lang="en-ID" sz="1800" b="0" i="0" u="none" strike="noStrike" baseline="0" dirty="0">
                <a:latin typeface="Raleway-Light"/>
              </a:rPr>
              <a:t> Bank </a:t>
            </a:r>
            <a:r>
              <a:rPr lang="en-ID" sz="1800" b="0" i="0" u="none" strike="noStrike" baseline="0" dirty="0" err="1">
                <a:latin typeface="Raleway-Light"/>
              </a:rPr>
              <a:t>telah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memiliki</a:t>
            </a:r>
            <a:r>
              <a:rPr lang="en-ID" sz="1800" b="0" i="0" u="none" strike="noStrike" baseline="0" dirty="0">
                <a:latin typeface="Raleway-Light"/>
              </a:rPr>
              <a:t> SPI yang </a:t>
            </a:r>
            <a:r>
              <a:rPr lang="en-ID" sz="1800" b="0" i="0" u="none" strike="noStrike" baseline="0" dirty="0" err="1">
                <a:latin typeface="Raleway-Light"/>
              </a:rPr>
              <a:t>memadai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atas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pencapaian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tujuan</a:t>
            </a:r>
            <a:r>
              <a:rPr lang="en-ID" sz="1800" b="0" i="0" u="none" strike="noStrike" baseline="0" dirty="0">
                <a:latin typeface="Raleway-Light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894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7533-6391-87B4-2852-F1E15101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70FA-D8ED-14D0-E6AB-C852F365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pengendalian</a:t>
            </a:r>
            <a:r>
              <a:rPr lang="en-ID" dirty="0"/>
              <a:t> intern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mekanisme</a:t>
            </a:r>
            <a:r>
              <a:rPr lang="en-ID" dirty="0"/>
              <a:t> </a:t>
            </a:r>
            <a:r>
              <a:rPr lang="en-ID" dirty="0" err="1"/>
              <a:t>pengawasan</a:t>
            </a:r>
            <a:r>
              <a:rPr lang="en-ID" dirty="0"/>
              <a:t> yang </a:t>
            </a:r>
            <a:r>
              <a:rPr lang="en-ID" dirty="0" err="1"/>
              <a:t>ditetapkan</a:t>
            </a:r>
            <a:r>
              <a:rPr lang="en-ID" dirty="0"/>
              <a:t> oleh </a:t>
            </a:r>
            <a:r>
              <a:rPr lang="en-ID" dirty="0" err="1"/>
              <a:t>manajemen</a:t>
            </a:r>
            <a:r>
              <a:rPr lang="en-ID" dirty="0"/>
              <a:t> Bank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berkesinambungan</a:t>
            </a:r>
            <a:r>
              <a:rPr lang="en-ID" dirty="0"/>
              <a:t> yang </a:t>
            </a:r>
            <a:r>
              <a:rPr lang="en-ID" dirty="0" err="1"/>
              <a:t>dilaksanakan</a:t>
            </a:r>
            <a:r>
              <a:rPr lang="en-ID" dirty="0"/>
              <a:t> oleh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dan </a:t>
            </a:r>
            <a:r>
              <a:rPr lang="en-ID" dirty="0" err="1"/>
              <a:t>karyawan</a:t>
            </a:r>
            <a:r>
              <a:rPr lang="en-ID" dirty="0"/>
              <a:t> di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jenjang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Bank </a:t>
            </a:r>
            <a:r>
              <a:rPr lang="en-ID" dirty="0" err="1"/>
              <a:t>Jatim</a:t>
            </a:r>
            <a:r>
              <a:rPr lang="en-ID" dirty="0"/>
              <a:t>.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Pengendalian</a:t>
            </a:r>
            <a:r>
              <a:rPr lang="en-ID" dirty="0"/>
              <a:t> Internal (SPI)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COSO (</a:t>
            </a:r>
            <a:r>
              <a:rPr lang="en-ID" dirty="0" err="1"/>
              <a:t>Committe</a:t>
            </a:r>
            <a:r>
              <a:rPr lang="en-ID" dirty="0"/>
              <a:t> of Sponsoring Organization of the Treadway Commission)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ERM (Enterprise Risk Management)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dan </a:t>
            </a:r>
            <a:r>
              <a:rPr lang="en-ID" dirty="0" err="1"/>
              <a:t>karyawan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Pemantauan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besarnya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kejadian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</a:t>
            </a:r>
            <a:r>
              <a:rPr lang="en-ID" dirty="0" err="1"/>
              <a:t>kejadian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kerugian</a:t>
            </a:r>
            <a:r>
              <a:rPr lang="en-ID" dirty="0"/>
              <a:t>, </a:t>
            </a:r>
            <a:r>
              <a:rPr lang="en-ID" dirty="0" err="1"/>
              <a:t>eksposur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, </a:t>
            </a:r>
            <a:r>
              <a:rPr lang="en-ID" dirty="0" err="1"/>
              <a:t>kepatuhan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limit internal, dan </a:t>
            </a:r>
            <a:r>
              <a:rPr lang="en-ID" dirty="0" err="1"/>
              <a:t>konsistensi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dan </a:t>
            </a:r>
            <a:r>
              <a:rPr lang="en-ID" dirty="0" err="1"/>
              <a:t>prosedur</a:t>
            </a:r>
            <a:r>
              <a:rPr lang="en-ID" dirty="0"/>
              <a:t> yang </a:t>
            </a:r>
            <a:r>
              <a:rPr lang="en-ID" dirty="0" err="1"/>
              <a:t>ditetapkan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menjamin</a:t>
            </a:r>
            <a:r>
              <a:rPr lang="en-ID" dirty="0"/>
              <a:t> </a:t>
            </a:r>
            <a:r>
              <a:rPr lang="en-ID" dirty="0" err="1"/>
              <a:t>pencapaian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97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7499-66BB-BA51-8F80-17061B75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EEC3-A8F7-2621-376C-B478758D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800" b="0" i="0" u="none" strike="noStrike" baseline="0" dirty="0" err="1">
                <a:latin typeface="Raleway-Light"/>
              </a:rPr>
              <a:t>Sistem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Pengendalian</a:t>
            </a:r>
            <a:r>
              <a:rPr lang="en-ID" sz="1800" b="0" i="0" u="none" strike="noStrike" baseline="0" dirty="0">
                <a:latin typeface="Raleway-Light"/>
              </a:rPr>
              <a:t> Internal pada </a:t>
            </a:r>
            <a:r>
              <a:rPr lang="nn-NO" sz="1800" b="0" i="0" u="none" strike="noStrike" baseline="0" dirty="0">
                <a:latin typeface="Raleway-Light"/>
              </a:rPr>
              <a:t>semua tingkatan fungsional sesuai struktur organisasi </a:t>
            </a:r>
            <a:r>
              <a:rPr lang="en-ID" sz="1800" b="0" i="0" u="none" strike="noStrike" baseline="0" dirty="0">
                <a:latin typeface="Raleway-Light"/>
              </a:rPr>
              <a:t>Bank yang </a:t>
            </a:r>
            <a:r>
              <a:rPr lang="en-ID" sz="1800" b="0" i="0" u="none" strike="noStrike" baseline="0" dirty="0" err="1">
                <a:latin typeface="Raleway-Light"/>
              </a:rPr>
              <a:t>dirancang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untuk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memberikan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keyakinan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memadai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tentang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pencapaian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empat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tujuan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berikut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ini</a:t>
            </a:r>
            <a:r>
              <a:rPr lang="en-ID" sz="1800" b="0" i="0" u="none" strike="noStrike" baseline="0" dirty="0">
                <a:latin typeface="Raleway-Light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800" b="0" i="0" u="none" strike="noStrike" baseline="0" dirty="0" err="1">
                <a:latin typeface="Raleway-Light"/>
              </a:rPr>
              <a:t>Meningkatkan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kepatuhan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disiplin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terhadap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ketentuan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berlaku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dalam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mewujudkan</a:t>
            </a:r>
            <a:r>
              <a:rPr lang="en-ID" sz="1800" dirty="0">
                <a:latin typeface="Raleway-Light"/>
              </a:rPr>
              <a:t> </a:t>
            </a:r>
            <a:r>
              <a:rPr lang="sv-SE" sz="1800" b="0" i="0" u="none" strike="noStrike" baseline="0" dirty="0">
                <a:latin typeface="Raleway-Light"/>
              </a:rPr>
              <a:t>pelaksanaan sistem perbankan secara sehat, efektif </a:t>
            </a:r>
            <a:r>
              <a:rPr lang="en-ID" sz="1800" b="0" i="0" u="none" strike="noStrike" baseline="0" dirty="0">
                <a:latin typeface="Raleway-Light"/>
              </a:rPr>
              <a:t>dan </a:t>
            </a:r>
            <a:r>
              <a:rPr lang="en-ID" sz="1800" b="0" i="0" u="none" strike="noStrike" baseline="0" dirty="0" err="1">
                <a:latin typeface="Raleway-Light"/>
              </a:rPr>
              <a:t>efisien</a:t>
            </a:r>
            <a:r>
              <a:rPr lang="en-ID" sz="1800" dirty="0">
                <a:latin typeface="Raleway-Light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i-FI" sz="1800" b="0" i="0" u="none" strike="noStrike" baseline="0" dirty="0">
                <a:latin typeface="Raleway-Light"/>
              </a:rPr>
              <a:t>Memastikan kewajaran dan keandalan akurasi </a:t>
            </a:r>
            <a:r>
              <a:rPr lang="es-ES" sz="1800" b="0" i="0" u="none" strike="noStrike" baseline="0" dirty="0" err="1">
                <a:latin typeface="Raleway-Light"/>
              </a:rPr>
              <a:t>Laporan</a:t>
            </a:r>
            <a:r>
              <a:rPr lang="es-ES" sz="1800" b="0" i="0" u="none" strike="noStrike" baseline="0" dirty="0">
                <a:latin typeface="Raleway-Light"/>
              </a:rPr>
              <a:t> </a:t>
            </a:r>
            <a:r>
              <a:rPr lang="es-ES" sz="1800" b="0" i="0" u="none" strike="noStrike" baseline="0" dirty="0" err="1">
                <a:latin typeface="Raleway-Light"/>
              </a:rPr>
              <a:t>Keuangan</a:t>
            </a:r>
            <a:r>
              <a:rPr lang="es-ES" sz="1800" b="0" i="0" u="none" strike="noStrike" baseline="0" dirty="0">
                <a:latin typeface="Raleway-Light"/>
              </a:rPr>
              <a:t> (</a:t>
            </a:r>
            <a:r>
              <a:rPr lang="es-ES" sz="1800" b="0" i="0" u="none" strike="noStrike" baseline="0" dirty="0" err="1">
                <a:latin typeface="Raleway-Light"/>
              </a:rPr>
              <a:t>Pos-pos</a:t>
            </a:r>
            <a:r>
              <a:rPr lang="es-ES" sz="1800" b="0" i="0" u="none" strike="noStrike" baseline="0" dirty="0">
                <a:latin typeface="Raleway-Light"/>
              </a:rPr>
              <a:t> </a:t>
            </a:r>
            <a:r>
              <a:rPr lang="es-ES" sz="1800" b="0" i="0" u="none" strike="noStrike" baseline="0" dirty="0" err="1">
                <a:latin typeface="Raleway-Light"/>
              </a:rPr>
              <a:t>Neraca</a:t>
            </a:r>
            <a:r>
              <a:rPr lang="es-ES" sz="1800" b="0" i="0" u="none" strike="noStrike" baseline="0" dirty="0">
                <a:latin typeface="Raleway-Light"/>
              </a:rPr>
              <a:t> &amp; </a:t>
            </a:r>
            <a:r>
              <a:rPr lang="es-ES" sz="1800" b="0" i="0" u="none" strike="noStrike" baseline="0" dirty="0" err="1">
                <a:latin typeface="Raleway-Light"/>
              </a:rPr>
              <a:t>Rugi</a:t>
            </a:r>
            <a:r>
              <a:rPr lang="es-ES" sz="1800" b="0" i="0" u="none" strike="noStrike" baseline="0" dirty="0">
                <a:latin typeface="Raleway-Light"/>
              </a:rPr>
              <a:t> </a:t>
            </a:r>
            <a:r>
              <a:rPr lang="es-ES" sz="1800" b="0" i="0" u="none" strike="noStrike" baseline="0" dirty="0" err="1">
                <a:latin typeface="Raleway-Light"/>
              </a:rPr>
              <a:t>Laba</a:t>
            </a:r>
            <a:r>
              <a:rPr lang="es-ES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Rekening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Administratif</a:t>
            </a:r>
            <a:r>
              <a:rPr lang="en-ID" sz="1800" b="0" i="0" u="none" strike="noStrike" baseline="0" dirty="0">
                <a:latin typeface="Raleway-Light"/>
              </a:rPr>
              <a:t>) </a:t>
            </a:r>
            <a:r>
              <a:rPr lang="en-ID" sz="1800" b="0" i="0" u="none" strike="noStrike" baseline="0" dirty="0" err="1">
                <a:latin typeface="Raleway-Light"/>
              </a:rPr>
              <a:t>sesuai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dengan</a:t>
            </a:r>
            <a:r>
              <a:rPr lang="en-ID" sz="1800" b="0" i="0" u="none" strike="noStrike" baseline="0" dirty="0">
                <a:latin typeface="Raleway-Light"/>
              </a:rPr>
              <a:t> system</a:t>
            </a:r>
            <a:r>
              <a:rPr lang="en-ID" sz="1800" dirty="0">
                <a:latin typeface="Raleway-Light"/>
              </a:rPr>
              <a:t> </a:t>
            </a:r>
            <a:r>
              <a:rPr lang="nl-NL" sz="1800" b="0" i="0" u="none" strike="noStrike" baseline="0" dirty="0">
                <a:latin typeface="Raleway-Light"/>
              </a:rPr>
              <a:t>prosedur dan ketentuan yang berlaku.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644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7499-66BB-BA51-8F80-17061B75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EEC3-A8F7-2621-376C-B478758D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ID" sz="1800" b="0" i="0" u="none" strike="noStrike" baseline="0" dirty="0" err="1">
                <a:latin typeface="Raleway-Light"/>
              </a:rPr>
              <a:t>Memastikan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bahwa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sistem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pengendalian</a:t>
            </a:r>
            <a:r>
              <a:rPr lang="en-ID" sz="1800" b="0" i="0" u="none" strike="noStrike" baseline="0" dirty="0">
                <a:latin typeface="Raleway-Light"/>
              </a:rPr>
              <a:t> internal </a:t>
            </a:r>
            <a:r>
              <a:rPr lang="en-ID" sz="1800" b="0" i="0" u="none" strike="noStrike" baseline="0" dirty="0" err="1">
                <a:latin typeface="Raleway-Light"/>
              </a:rPr>
              <a:t>berkaitan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dengan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pelaksanaan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operasional</a:t>
            </a:r>
            <a:r>
              <a:rPr lang="en-ID" sz="1800" dirty="0">
                <a:latin typeface="Raleway-Light"/>
              </a:rPr>
              <a:t> </a:t>
            </a:r>
            <a:r>
              <a:rPr lang="fi-FI" sz="1800" b="0" i="0" u="none" strike="noStrike" baseline="0" dirty="0">
                <a:latin typeface="Raleway-Light"/>
              </a:rPr>
              <a:t>Bank terutama penerapan manajemen risiko, </a:t>
            </a:r>
            <a:r>
              <a:rPr lang="en-GB" sz="1800" b="0" i="0" u="none" strike="noStrike" baseline="0" dirty="0" err="1">
                <a:latin typeface="Raleway-Light"/>
              </a:rPr>
              <a:t>pelaksanaan</a:t>
            </a:r>
            <a:r>
              <a:rPr lang="en-GB" sz="1800" b="0" i="0" u="none" strike="noStrike" baseline="0" dirty="0">
                <a:latin typeface="Raleway-Light"/>
              </a:rPr>
              <a:t> </a:t>
            </a:r>
            <a:r>
              <a:rPr lang="en-GB" sz="1800" b="0" i="1" u="none" strike="noStrike" baseline="0" dirty="0">
                <a:latin typeface="Raleway-LightItalic"/>
              </a:rPr>
              <a:t>Good Corporate Governance </a:t>
            </a:r>
            <a:r>
              <a:rPr lang="en-GB" sz="1800" b="0" i="0" u="none" strike="noStrike" baseline="0" dirty="0" err="1">
                <a:latin typeface="Raleway-Light"/>
              </a:rPr>
              <a:t>utamanya</a:t>
            </a:r>
            <a:r>
              <a:rPr lang="en-GB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kepatuhan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terhadap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hukum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peraturan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berlaku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sehingga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dalam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pencapaian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sasaran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telah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ditetapkan</a:t>
            </a:r>
            <a:r>
              <a:rPr lang="en-ID" sz="1800" b="0" i="0" u="none" strike="noStrike" baseline="0" dirty="0">
                <a:latin typeface="Raleway-Light"/>
              </a:rPr>
              <a:t> oleh </a:t>
            </a:r>
            <a:r>
              <a:rPr lang="en-ID" sz="1800" b="0" i="0" u="none" strike="noStrike" baseline="0" dirty="0" err="1">
                <a:latin typeface="Raleway-Light"/>
              </a:rPr>
              <a:t>manajemen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telah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cukup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efektif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aman</a:t>
            </a:r>
            <a:r>
              <a:rPr lang="en-ID" sz="1800" b="0" i="0" u="none" strike="noStrike" baseline="0" dirty="0">
                <a:latin typeface="Raleway-Light"/>
              </a:rPr>
              <a:t>.</a:t>
            </a:r>
          </a:p>
          <a:p>
            <a:pPr marL="342900" indent="-342900" algn="just">
              <a:buFont typeface="+mj-lt"/>
              <a:buAutoNum type="arabicPeriod" startAt="3"/>
            </a:pPr>
            <a:r>
              <a:rPr lang="en-ID" sz="1800" b="0" i="0" u="none" strike="noStrike" baseline="0" dirty="0" err="1">
                <a:latin typeface="Raleway-Light"/>
              </a:rPr>
              <a:t>Memastikan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bahwa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seluruh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kegiatan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operasional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>
                <a:latin typeface="Raleway-Light"/>
              </a:rPr>
              <a:t>Bank </a:t>
            </a:r>
            <a:r>
              <a:rPr lang="en-ID" sz="1800" b="0" i="0" u="none" strike="noStrike" baseline="0" dirty="0" err="1">
                <a:latin typeface="Raleway-Light"/>
              </a:rPr>
              <a:t>tidak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terjadi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1" u="none" strike="noStrike" baseline="0" dirty="0">
                <a:latin typeface="Raleway-LightItalic"/>
              </a:rPr>
              <a:t>Fraud </a:t>
            </a:r>
            <a:r>
              <a:rPr lang="en-ID" sz="1800" b="0" i="0" u="none" strike="noStrike" baseline="0" dirty="0">
                <a:latin typeface="Raleway-Light"/>
              </a:rPr>
              <a:t>dan </a:t>
            </a:r>
            <a:r>
              <a:rPr lang="en-ID" sz="1800" b="0" i="0" u="none" strike="noStrike" baseline="0" dirty="0" err="1">
                <a:latin typeface="Raleway-Light"/>
              </a:rPr>
              <a:t>memastikan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berjalannya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sistem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1" u="none" strike="noStrike" baseline="0" dirty="0">
                <a:latin typeface="Raleway-LightItalic"/>
              </a:rPr>
              <a:t>whistleblowing</a:t>
            </a:r>
            <a:r>
              <a:rPr lang="en-ID" sz="1800" b="0" i="0" u="none" strike="noStrike" baseline="0" dirty="0">
                <a:latin typeface="Raleway-Light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509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FB7A-3B03-E035-3DE7-FAF7254A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TUJUAN PENERAPAN SISTEM PENGENDALIAN 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874E-8D0A-AD37-B10A-EB12E10D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sv-SE" sz="1800" b="0" i="0" u="none" strike="noStrike" baseline="0" dirty="0">
                <a:latin typeface="Raleway-Light"/>
              </a:rPr>
              <a:t>Efektivitas dan efisiensi operasi, yang menjamin </a:t>
            </a:r>
            <a:r>
              <a:rPr lang="fi-FI" sz="1800" b="0" i="0" u="none" strike="noStrike" baseline="0" dirty="0">
                <a:latin typeface="Raleway-Light"/>
              </a:rPr>
              <a:t>semua kegiatan usaha Bank telah dilaksanakan </a:t>
            </a:r>
            <a:r>
              <a:rPr lang="en-ID" sz="1800" b="0" i="0" u="none" strike="noStrike" baseline="0" dirty="0" err="1">
                <a:latin typeface="Raleway-Light"/>
              </a:rPr>
              <a:t>sesuai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dengan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ketentuan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peraturan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perundangundangan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nb-NO" sz="1800" b="0" i="0" u="none" strike="noStrike" baseline="0" dirty="0">
                <a:latin typeface="Raleway-Light"/>
              </a:rPr>
              <a:t>yang berlaku, baik ketentuan yang </a:t>
            </a:r>
            <a:r>
              <a:rPr lang="en-ID" sz="1800" b="0" i="0" u="none" strike="noStrike" baseline="0" dirty="0" err="1">
                <a:latin typeface="Raleway-Light"/>
              </a:rPr>
              <a:t>dikeluarkan</a:t>
            </a:r>
            <a:r>
              <a:rPr lang="en-ID" sz="1800" b="0" i="0" u="none" strike="noStrike" baseline="0" dirty="0">
                <a:latin typeface="Raleway-Light"/>
              </a:rPr>
              <a:t> oleh </a:t>
            </a:r>
            <a:r>
              <a:rPr lang="en-ID" sz="1800" b="0" i="0" u="none" strike="noStrike" baseline="0" dirty="0" err="1">
                <a:latin typeface="Raleway-Light"/>
              </a:rPr>
              <a:t>pemerintah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otoritas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pengawasan</a:t>
            </a:r>
            <a:r>
              <a:rPr lang="en-ID" sz="1800" b="0" i="0" u="none" strike="noStrike" baseline="0" dirty="0">
                <a:latin typeface="Raleway-Light"/>
              </a:rPr>
              <a:t> Bank </a:t>
            </a:r>
            <a:r>
              <a:rPr lang="en-ID" sz="1800" b="0" i="0" u="none" strike="noStrike" baseline="0" dirty="0" err="1">
                <a:latin typeface="Raleway-Light"/>
              </a:rPr>
              <a:t>maupun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kebijakan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ketentuan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prosedur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sv-SE" sz="1800" b="0" i="0" u="none" strike="noStrike" baseline="0" dirty="0">
                <a:latin typeface="Raleway-Light"/>
              </a:rPr>
              <a:t>intern yang ditetapkan oleh Bank.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800" b="0" i="0" u="none" strike="noStrike" baseline="0" dirty="0" err="1">
                <a:latin typeface="Raleway-Light"/>
              </a:rPr>
              <a:t>Keandalan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pelaporan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keuangan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untuk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menyediakan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laporan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benar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lengkap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tepat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waktu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relevan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diperlukan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dalam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rangka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pengambilan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keputusan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tepat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dapat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dipertanggungjawabkan</a:t>
            </a:r>
            <a:r>
              <a:rPr lang="en-ID" sz="1800" b="0" i="0" u="none" strike="noStrike" baseline="0" dirty="0">
                <a:latin typeface="Raleway-Light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800" b="0" i="0" u="none" strike="noStrike" baseline="0" dirty="0" err="1">
                <a:latin typeface="Raleway-Light"/>
              </a:rPr>
              <a:t>Mengurangi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dampak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kerugian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mencakup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kerugian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akibat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dari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penyimpangan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termasuk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kecurangan</a:t>
            </a:r>
            <a:r>
              <a:rPr lang="en-ID" sz="1800" b="0" i="0" u="none" strike="noStrike" baseline="0" dirty="0">
                <a:latin typeface="Raleway-Light"/>
              </a:rPr>
              <a:t>/ fraud dan </a:t>
            </a:r>
            <a:r>
              <a:rPr lang="en-ID" sz="1800" b="0" i="0" u="none" strike="noStrike" baseline="0" dirty="0" err="1">
                <a:latin typeface="Raleway-Light"/>
              </a:rPr>
              <a:t>pelanggaran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aspek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kehati-hatian</a:t>
            </a:r>
            <a:r>
              <a:rPr lang="en-ID" sz="1800" b="0" i="0" u="none" strike="noStrike" baseline="0" dirty="0">
                <a:latin typeface="Raleway-Light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335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FB7A-3B03-E035-3DE7-FAF7254A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TUJUAN PENERAPAN SISTEM PENGENDALIAN 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874E-8D0A-AD37-B10A-EB12E10D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800" b="0" i="0" u="none" strike="noStrike" baseline="0" dirty="0" err="1">
                <a:latin typeface="Raleway-Light"/>
              </a:rPr>
              <a:t>Kepatuhan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terhadap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hukum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peraturan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berlaku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guna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meningkatkan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efektivitas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efisiensi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dalam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menggunakan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aset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sumber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daya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lainnya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dalam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rangka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melindungi</a:t>
            </a:r>
            <a:r>
              <a:rPr lang="en-ID" sz="1800" b="0" i="0" u="none" strike="noStrike" baseline="0" dirty="0">
                <a:latin typeface="Raleway-Light"/>
              </a:rPr>
              <a:t> Bank </a:t>
            </a:r>
            <a:r>
              <a:rPr lang="en-ID" sz="1800" b="0" i="0" u="none" strike="noStrike" baseline="0" dirty="0" err="1">
                <a:latin typeface="Raleway-Light"/>
              </a:rPr>
              <a:t>dari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risiko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kerugian</a:t>
            </a:r>
            <a:r>
              <a:rPr lang="en-ID" sz="1800" dirty="0">
                <a:latin typeface="Raleway-Light"/>
              </a:rPr>
              <a:t>.</a:t>
            </a:r>
          </a:p>
          <a:p>
            <a:pPr algn="just"/>
            <a:r>
              <a:rPr lang="en-ID" sz="1800" b="0" i="0" u="none" strike="noStrike" baseline="0" dirty="0" err="1">
                <a:latin typeface="Raleway-Light"/>
              </a:rPr>
              <a:t>Efektivitas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budaya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risiko</a:t>
            </a:r>
            <a:r>
              <a:rPr lang="en-ID" sz="1800" b="0" i="0" u="none" strike="noStrike" baseline="0" dirty="0">
                <a:latin typeface="Raleway-Light"/>
              </a:rPr>
              <a:t> (</a:t>
            </a:r>
            <a:r>
              <a:rPr lang="en-ID" sz="1800" b="0" i="1" u="none" strike="noStrike" baseline="0" dirty="0">
                <a:latin typeface="Raleway-LightItalic"/>
              </a:rPr>
              <a:t>risk culture</a:t>
            </a:r>
            <a:r>
              <a:rPr lang="en-ID" sz="1800" b="0" i="0" u="none" strike="noStrike" baseline="0" dirty="0">
                <a:latin typeface="Raleway-Light"/>
              </a:rPr>
              <a:t>), yang </a:t>
            </a:r>
            <a:r>
              <a:rPr lang="en-ID" sz="1800" b="0" i="0" u="none" strike="noStrike" baseline="0" dirty="0" err="1">
                <a:latin typeface="Raleway-Light"/>
              </a:rPr>
              <a:t>dimaksudkan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untuk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mengidentifikasi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kelemahan</a:t>
            </a:r>
            <a:r>
              <a:rPr lang="en-ID" sz="1800" dirty="0">
                <a:latin typeface="Raleway-Light"/>
              </a:rPr>
              <a:t> </a:t>
            </a:r>
            <a:r>
              <a:rPr lang="it-IT" sz="1800" b="0" i="0" u="none" strike="noStrike" baseline="0" dirty="0">
                <a:latin typeface="Raleway-Light"/>
              </a:rPr>
              <a:t>dan menilai penyimpangan secara dini dan menilai </a:t>
            </a:r>
            <a:r>
              <a:rPr lang="en-ID" sz="1800" b="0" i="0" u="none" strike="noStrike" baseline="0" dirty="0" err="1">
                <a:latin typeface="Raleway-Light"/>
              </a:rPr>
              <a:t>kembali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kewajaran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kebijakan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prosedur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it-IT" sz="1800" b="0" i="0" u="none" strike="noStrike" baseline="0" dirty="0">
                <a:latin typeface="Raleway-Light"/>
              </a:rPr>
              <a:t>ada di Bank secara berkesinambungan.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316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A135-DBFD-4E2F-C5A1-A5721263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EC73-A8DB-A4E4-BDBC-01DE835C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800" b="0" i="0" u="none" strike="noStrike" baseline="0" dirty="0" err="1">
                <a:latin typeface="Raleway-Light"/>
              </a:rPr>
              <a:t>Pengendalian</a:t>
            </a:r>
            <a:r>
              <a:rPr lang="en-ID" sz="1800" b="0" i="0" u="none" strike="noStrike" baseline="0" dirty="0">
                <a:latin typeface="Raleway-Light"/>
              </a:rPr>
              <a:t> intern Bank </a:t>
            </a:r>
            <a:r>
              <a:rPr lang="en-ID" sz="1800" b="0" i="0" u="none" strike="noStrike" baseline="0" dirty="0" err="1">
                <a:latin typeface="Raleway-Light"/>
              </a:rPr>
              <a:t>diterapkan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atas</a:t>
            </a:r>
            <a:r>
              <a:rPr lang="en-ID" sz="1800" b="0" i="0" u="none" strike="noStrike" baseline="0" dirty="0">
                <a:latin typeface="Raleway-Light"/>
              </a:rPr>
              <a:t> dua </a:t>
            </a:r>
            <a:r>
              <a:rPr lang="en-ID" sz="1800" b="0" i="0" u="none" strike="noStrike" baseline="0" dirty="0" err="1">
                <a:latin typeface="Raleway-Light"/>
              </a:rPr>
              <a:t>aspek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yaitu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pengendalian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operasional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pengendalian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keuangan</a:t>
            </a:r>
            <a:r>
              <a:rPr lang="en-ID" sz="1800" b="0" i="0" u="none" strike="noStrike" baseline="0" dirty="0">
                <a:latin typeface="Raleway-Light"/>
              </a:rPr>
              <a:t>. </a:t>
            </a:r>
            <a:r>
              <a:rPr lang="en-ID" sz="1800" b="0" i="0" u="none" strike="noStrike" baseline="0" dirty="0" err="1">
                <a:latin typeface="Raleway-Light"/>
              </a:rPr>
              <a:t>Pengendalian</a:t>
            </a:r>
            <a:r>
              <a:rPr lang="en-ID" sz="1800" b="0" i="0" u="none" strike="noStrike" baseline="0" dirty="0">
                <a:latin typeface="Raleway-Light"/>
              </a:rPr>
              <a:t> intern </a:t>
            </a:r>
            <a:r>
              <a:rPr lang="en-ID" sz="1800" b="0" i="0" u="none" strike="noStrike" baseline="0" dirty="0" err="1">
                <a:latin typeface="Raleway-Light"/>
              </a:rPr>
              <a:t>atas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operasional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pelaporan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keuangan</a:t>
            </a:r>
            <a:r>
              <a:rPr lang="en-ID" sz="1800" b="0" i="0" u="none" strike="noStrike" baseline="0" dirty="0">
                <a:latin typeface="Raleway-Light"/>
              </a:rPr>
              <a:t> Bank </a:t>
            </a:r>
            <a:r>
              <a:rPr lang="en-ID" sz="1800" b="0" i="0" u="none" strike="noStrike" baseline="0" dirty="0" err="1">
                <a:latin typeface="Raleway-Light"/>
              </a:rPr>
              <a:t>dijalankan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dengan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mengacu</a:t>
            </a:r>
            <a:r>
              <a:rPr lang="en-ID" sz="1800" b="0" i="0" u="none" strike="noStrike" baseline="0" dirty="0">
                <a:latin typeface="Raleway-Light"/>
              </a:rPr>
              <a:t> pada </a:t>
            </a:r>
            <a:r>
              <a:rPr lang="en-ID" sz="1800" b="0" i="0" u="none" strike="noStrike" baseline="0" dirty="0" err="1">
                <a:latin typeface="Raleway-Light"/>
              </a:rPr>
              <a:t>acuan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internasional</a:t>
            </a:r>
            <a:r>
              <a:rPr lang="en-ID" sz="1800" b="0" i="0" u="none" strike="noStrike" baseline="0" dirty="0">
                <a:latin typeface="Raleway-Light"/>
              </a:rPr>
              <a:t> COSO – </a:t>
            </a:r>
            <a:r>
              <a:rPr lang="en-ID" sz="1800" b="0" i="1" u="none" strike="noStrike" baseline="0" dirty="0">
                <a:latin typeface="Raleway-LightItalic"/>
              </a:rPr>
              <a:t>Internal </a:t>
            </a:r>
            <a:r>
              <a:rPr lang="en-GB" sz="1800" b="0" i="1" u="none" strike="noStrike" baseline="0" dirty="0">
                <a:latin typeface="Raleway-LightItalic"/>
              </a:rPr>
              <a:t>Control Integrated Framework</a:t>
            </a:r>
            <a:r>
              <a:rPr lang="en-GB" sz="1800" b="0" i="0" u="none" strike="noStrike" baseline="0" dirty="0">
                <a:latin typeface="Raleway-Light"/>
              </a:rPr>
              <a:t>. </a:t>
            </a:r>
            <a:r>
              <a:rPr lang="en-GB" sz="1800" b="0" i="0" u="none" strike="noStrike" baseline="0" dirty="0" err="1">
                <a:latin typeface="Raleway-Light"/>
              </a:rPr>
              <a:t>Disebutkan</a:t>
            </a:r>
            <a:r>
              <a:rPr lang="en-GB" sz="1800" b="0" i="0" u="none" strike="noStrike" baseline="0" dirty="0">
                <a:latin typeface="Raleway-Light"/>
              </a:rPr>
              <a:t> </a:t>
            </a:r>
            <a:r>
              <a:rPr lang="en-GB" sz="1800" b="0" i="0" u="none" strike="noStrike" baseline="0" dirty="0" err="1">
                <a:latin typeface="Raleway-Light"/>
              </a:rPr>
              <a:t>dalam</a:t>
            </a:r>
            <a:r>
              <a:rPr lang="en-GB" sz="1800" b="0" i="0" u="none" strike="noStrike" baseline="0" dirty="0">
                <a:latin typeface="Raleway-Light"/>
              </a:rPr>
              <a:t> COSO </a:t>
            </a:r>
            <a:r>
              <a:rPr lang="sv-SE" sz="1800" b="0" i="0" u="none" strike="noStrike" baseline="0" dirty="0">
                <a:latin typeface="Raleway-Light"/>
              </a:rPr>
              <a:t>bahwa pengendalian internal merupakan sistem atau </a:t>
            </a:r>
            <a:r>
              <a:rPr lang="fi-FI" sz="1800" b="0" i="0" u="none" strike="noStrike" baseline="0" dirty="0">
                <a:latin typeface="Raleway-Light"/>
              </a:rPr>
              <a:t>proses yang dijalankan oleh Dewan Komisaris, Direksi, </a:t>
            </a:r>
            <a:r>
              <a:rPr lang="en-ID" sz="1800" b="0" i="0" u="none" strike="noStrike" baseline="0" dirty="0" err="1">
                <a:latin typeface="Raleway-Light"/>
              </a:rPr>
              <a:t>Manajemen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serta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karyawan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dalam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sebuah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perusahaan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untuk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menyediakan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jaminan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memadai</a:t>
            </a:r>
            <a:r>
              <a:rPr lang="en-ID" sz="1800" b="0" i="0" u="none" strike="noStrike" baseline="0" dirty="0">
                <a:latin typeface="Raleway-Light"/>
              </a:rPr>
              <a:t> demi </a:t>
            </a:r>
            <a:r>
              <a:rPr lang="en-ID" sz="1800" b="0" i="0" u="none" strike="noStrike" baseline="0" dirty="0" err="1">
                <a:latin typeface="Raleway-Light"/>
              </a:rPr>
              <a:t>tercapainya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tujuan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pengendalian</a:t>
            </a:r>
            <a:r>
              <a:rPr lang="en-ID" sz="1800" b="0" i="0" u="none" strike="noStrike" baseline="0" dirty="0">
                <a:latin typeface="Raleway-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7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9FF4-3EB8-81B8-9D9B-63FA909A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0" i="0" u="none" strike="noStrike" baseline="0" dirty="0">
                <a:latin typeface="Raleway-Light"/>
              </a:rPr>
              <a:t>COSO – </a:t>
            </a:r>
            <a:r>
              <a:rPr lang="it-IT" sz="2800" b="0" i="1" u="none" strike="noStrike" baseline="0" dirty="0">
                <a:latin typeface="Raleway-LightItalic"/>
              </a:rPr>
              <a:t>Internal Control Framework</a:t>
            </a:r>
            <a:r>
              <a:rPr lang="it-IT" sz="2800" b="0" i="0" u="none" strike="noStrike" baseline="0" dirty="0">
                <a:latin typeface="Raleway-Light"/>
              </a:rPr>
              <a:t>, terdiri dari 5 (lima) </a:t>
            </a:r>
            <a:r>
              <a:rPr lang="en-ID" sz="2800" b="0" i="0" u="none" strike="noStrike" baseline="0" dirty="0" err="1">
                <a:latin typeface="Raleway-Light"/>
              </a:rPr>
              <a:t>komponen</a:t>
            </a:r>
            <a:r>
              <a:rPr lang="en-ID" sz="2800" dirty="0">
                <a:latin typeface="Raleway-Light"/>
              </a:rPr>
              <a:t> </a:t>
            </a:r>
            <a:r>
              <a:rPr lang="en-ID" sz="2800" b="0" i="0" u="none" strike="noStrike" baseline="0" dirty="0" err="1">
                <a:latin typeface="Raleway-Light"/>
              </a:rPr>
              <a:t>pengendalian</a:t>
            </a:r>
            <a:r>
              <a:rPr lang="en-ID" sz="2800" b="0" i="0" u="none" strike="noStrike" baseline="0" dirty="0">
                <a:latin typeface="Raleway-Light"/>
              </a:rPr>
              <a:t> </a:t>
            </a:r>
            <a:r>
              <a:rPr lang="en-ID" sz="2800" b="0" i="0" u="none" strike="noStrike" baseline="0" dirty="0" err="1">
                <a:latin typeface="Raleway-Light"/>
              </a:rPr>
              <a:t>yaitu</a:t>
            </a:r>
            <a:r>
              <a:rPr lang="en-ID" sz="2800" b="0" i="0" u="none" strike="noStrike" baseline="0" dirty="0">
                <a:latin typeface="Raleway-Light"/>
              </a:rPr>
              <a:t>:</a:t>
            </a:r>
            <a:br>
              <a:rPr lang="en-ID" sz="2800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8039-0D31-47AF-C629-88B4B9A2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D" sz="1800" b="1" i="0" u="none" strike="noStrike" baseline="0" dirty="0" err="1">
                <a:latin typeface="Raleway-SemiBold"/>
              </a:rPr>
              <a:t>Lingkungan</a:t>
            </a:r>
            <a:r>
              <a:rPr lang="en-ID" sz="1800" b="1" i="0" u="none" strike="noStrike" baseline="0" dirty="0">
                <a:latin typeface="Raleway-SemiBold"/>
              </a:rPr>
              <a:t> </a:t>
            </a:r>
            <a:r>
              <a:rPr lang="en-ID" sz="1800" b="1" i="0" u="none" strike="noStrike" baseline="0" dirty="0" err="1">
                <a:latin typeface="Raleway-SemiBold"/>
              </a:rPr>
              <a:t>pengendalian</a:t>
            </a:r>
            <a:r>
              <a:rPr lang="en-ID" sz="1800" b="1" i="0" u="none" strike="noStrike" baseline="0" dirty="0">
                <a:latin typeface="Raleway-SemiBold"/>
              </a:rPr>
              <a:t> </a:t>
            </a:r>
            <a:r>
              <a:rPr lang="en-ID" sz="1800" b="1" i="1" u="none" strike="noStrike" baseline="0" dirty="0">
                <a:latin typeface="Raleway-SemiBoldItalic"/>
              </a:rPr>
              <a:t>(control environment)</a:t>
            </a:r>
            <a:endParaRPr lang="en-ID" sz="1800" dirty="0">
              <a:latin typeface="Raleway-Light"/>
            </a:endParaRPr>
          </a:p>
          <a:p>
            <a:pPr marL="0" indent="0" algn="just">
              <a:buNone/>
            </a:pPr>
            <a:r>
              <a:rPr lang="en-ID" sz="1800" b="0" i="0" u="none" strike="noStrike" baseline="0" dirty="0" err="1">
                <a:latin typeface="Raleway-Light"/>
              </a:rPr>
              <a:t>Faktor-faktor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lingkungan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pengendalian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mencakup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nilai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nb-NO" sz="1800" b="0" i="0" u="none" strike="noStrike" baseline="0" dirty="0">
                <a:latin typeface="Raleway-Light"/>
              </a:rPr>
              <a:t>etis, dan kompetensi dari orang dan entitas, filosofi </a:t>
            </a:r>
            <a:r>
              <a:rPr lang="en-ID" sz="1800" b="0" i="0" u="none" strike="noStrike" baseline="0" dirty="0" err="1">
                <a:latin typeface="Raleway-Light"/>
              </a:rPr>
              <a:t>manajemen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gaya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operasi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mengutamakan</a:t>
            </a:r>
            <a:r>
              <a:rPr lang="en-ID" sz="1800" dirty="0">
                <a:latin typeface="Raleway-Light"/>
              </a:rPr>
              <a:t> </a:t>
            </a:r>
            <a:r>
              <a:rPr lang="fi-FI" sz="1800" b="0" i="0" u="none" strike="noStrike" baseline="0" dirty="0">
                <a:latin typeface="Raleway-Light"/>
              </a:rPr>
              <a:t>integritas dan nilai-nilai perusahaan yang </a:t>
            </a:r>
            <a:r>
              <a:rPr lang="en-ID" sz="1800" b="0" i="0" u="none" strike="noStrike" baseline="0" dirty="0" err="1">
                <a:latin typeface="Raleway-Light"/>
              </a:rPr>
              <a:t>diimplementasikan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dalam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pengendalian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manajemen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menjadi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acuan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sebagai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standar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perilaku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perusahaan</a:t>
            </a:r>
            <a:r>
              <a:rPr lang="en-ID" sz="1800" dirty="0">
                <a:latin typeface="Raleway-Light"/>
              </a:rPr>
              <a:t> </a:t>
            </a:r>
            <a:r>
              <a:rPr lang="fr-FR" sz="1800" b="0" i="0" u="none" strike="noStrike" baseline="0" dirty="0">
                <a:latin typeface="Raleway-Light"/>
              </a:rPr>
              <a:t>yang </a:t>
            </a:r>
            <a:r>
              <a:rPr lang="fr-FR" sz="1800" b="0" i="0" u="none" strike="noStrike" baseline="0" dirty="0" err="1">
                <a:latin typeface="Raleway-Light"/>
              </a:rPr>
              <a:t>dikenal</a:t>
            </a:r>
            <a:r>
              <a:rPr lang="fr-FR" sz="1800" b="0" i="0" u="none" strike="noStrike" baseline="0" dirty="0">
                <a:latin typeface="Raleway-Light"/>
              </a:rPr>
              <a:t> </a:t>
            </a:r>
            <a:r>
              <a:rPr lang="fr-FR" sz="1800" b="0" i="0" u="none" strike="noStrike" baseline="0" dirty="0" err="1">
                <a:latin typeface="Raleway-Light"/>
              </a:rPr>
              <a:t>dengan</a:t>
            </a:r>
            <a:r>
              <a:rPr lang="fr-FR" sz="1800" b="0" i="0" u="none" strike="noStrike" baseline="0" dirty="0">
                <a:latin typeface="Raleway-Light"/>
              </a:rPr>
              <a:t> EXPRESI (</a:t>
            </a:r>
            <a:r>
              <a:rPr lang="fr-FR" sz="1800" b="0" i="1" u="none" strike="noStrike" baseline="0" dirty="0">
                <a:latin typeface="Raleway-LightItalic"/>
              </a:rPr>
              <a:t>Excellence, Professional, </a:t>
            </a:r>
            <a:r>
              <a:rPr lang="en-ID" sz="1800" b="0" i="1" u="none" strike="noStrike" baseline="0" dirty="0">
                <a:latin typeface="Raleway-LightItalic"/>
              </a:rPr>
              <a:t>Integrity, Synergy, Innovation</a:t>
            </a:r>
            <a:r>
              <a:rPr lang="en-ID" sz="1800" b="0" i="0" u="none" strike="noStrike" baseline="0" dirty="0">
                <a:latin typeface="Raleway-Light"/>
              </a:rPr>
              <a:t>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535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9FF4-3EB8-81B8-9D9B-63FA909A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0" i="0" u="none" strike="noStrike" baseline="0" dirty="0">
                <a:latin typeface="Raleway-Light"/>
              </a:rPr>
              <a:t>COSO – </a:t>
            </a:r>
            <a:r>
              <a:rPr lang="it-IT" sz="2800" b="0" i="1" u="none" strike="noStrike" baseline="0" dirty="0">
                <a:latin typeface="Raleway-LightItalic"/>
              </a:rPr>
              <a:t>Internal Control Framework</a:t>
            </a:r>
            <a:r>
              <a:rPr lang="it-IT" sz="2800" b="0" i="0" u="none" strike="noStrike" baseline="0" dirty="0">
                <a:latin typeface="Raleway-Light"/>
              </a:rPr>
              <a:t>, terdiri dari 5 (lima) </a:t>
            </a:r>
            <a:r>
              <a:rPr lang="en-ID" sz="2800" b="0" i="0" u="none" strike="noStrike" baseline="0" dirty="0" err="1">
                <a:latin typeface="Raleway-Light"/>
              </a:rPr>
              <a:t>komponen</a:t>
            </a:r>
            <a:r>
              <a:rPr lang="en-ID" sz="2800" dirty="0">
                <a:latin typeface="Raleway-Light"/>
              </a:rPr>
              <a:t> </a:t>
            </a:r>
            <a:r>
              <a:rPr lang="en-ID" sz="2800" b="0" i="0" u="none" strike="noStrike" baseline="0" dirty="0" err="1">
                <a:latin typeface="Raleway-Light"/>
              </a:rPr>
              <a:t>pengendalian</a:t>
            </a:r>
            <a:r>
              <a:rPr lang="en-ID" sz="2800" b="0" i="0" u="none" strike="noStrike" baseline="0" dirty="0">
                <a:latin typeface="Raleway-Light"/>
              </a:rPr>
              <a:t> </a:t>
            </a:r>
            <a:r>
              <a:rPr lang="en-ID" sz="2800" b="0" i="0" u="none" strike="noStrike" baseline="0" dirty="0" err="1">
                <a:latin typeface="Raleway-Light"/>
              </a:rPr>
              <a:t>yaitu</a:t>
            </a:r>
            <a:r>
              <a:rPr lang="en-ID" sz="2800" b="0" i="0" u="none" strike="noStrike" baseline="0" dirty="0">
                <a:latin typeface="Raleway-Light"/>
              </a:rPr>
              <a:t>:</a:t>
            </a:r>
            <a:br>
              <a:rPr lang="en-ID" sz="2800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8039-0D31-47AF-C629-88B4B9A2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en-ID" sz="1800" b="1" i="0" u="none" strike="noStrike" baseline="0" dirty="0" err="1">
                <a:latin typeface="Raleway-SemiBold"/>
              </a:rPr>
              <a:t>Penaksiran</a:t>
            </a:r>
            <a:r>
              <a:rPr lang="en-ID" sz="1800" b="1" i="0" u="none" strike="noStrike" baseline="0" dirty="0">
                <a:latin typeface="Raleway-SemiBold"/>
              </a:rPr>
              <a:t> </a:t>
            </a:r>
            <a:r>
              <a:rPr lang="en-ID" sz="1800" b="1" i="0" u="none" strike="noStrike" baseline="0" dirty="0" err="1">
                <a:latin typeface="Raleway-SemiBold"/>
              </a:rPr>
              <a:t>risiko</a:t>
            </a:r>
            <a:r>
              <a:rPr lang="en-ID" sz="1800" b="1" i="0" u="none" strike="noStrike" baseline="0" dirty="0">
                <a:latin typeface="Raleway-SemiBold"/>
              </a:rPr>
              <a:t> </a:t>
            </a:r>
            <a:r>
              <a:rPr lang="en-ID" sz="1800" b="1" i="1" u="none" strike="noStrike" baseline="0" dirty="0">
                <a:latin typeface="Raleway-SemiBoldItalic"/>
              </a:rPr>
              <a:t>(risk assessment)</a:t>
            </a:r>
            <a:r>
              <a:rPr lang="en-ID" sz="1800" b="0" i="0" u="none" strike="noStrike" baseline="0" dirty="0">
                <a:latin typeface="Raleway-Light"/>
              </a:rPr>
              <a:t>. </a:t>
            </a:r>
          </a:p>
          <a:p>
            <a:pPr marL="0" indent="0" algn="just">
              <a:buNone/>
            </a:pPr>
            <a:r>
              <a:rPr lang="en-ID" sz="1800" b="0" i="0" u="none" strike="noStrike" baseline="0" dirty="0" err="1">
                <a:latin typeface="Raleway-Light"/>
              </a:rPr>
              <a:t>Manajemen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mengidentifikasi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menganalisis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mengukur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risiko-risiko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fi-FI" sz="1800" b="0" i="0" u="none" strike="noStrike" baseline="0" dirty="0">
                <a:latin typeface="Raleway-Light"/>
              </a:rPr>
              <a:t>untuk menyakinkan kecukupan bahwa risiko pada </a:t>
            </a:r>
            <a:r>
              <a:rPr lang="en-ID" sz="1800" b="0" i="0" u="none" strike="noStrike" baseline="0" dirty="0" err="1">
                <a:latin typeface="Raleway-Light"/>
              </a:rPr>
              <a:t>sebuah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perusahaan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dikelola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sesuai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dengan</a:t>
            </a:r>
            <a:r>
              <a:rPr lang="en-ID" sz="1800" b="0" i="0" u="none" strike="noStrike" baseline="0" dirty="0">
                <a:latin typeface="Raleway-Light"/>
              </a:rPr>
              <a:t> Batasan</a:t>
            </a:r>
            <a:r>
              <a:rPr lang="en-ID" sz="180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risiko</a:t>
            </a:r>
            <a:r>
              <a:rPr lang="en-ID" sz="1800" b="0" i="0" u="none" strike="noStrike" baseline="0" dirty="0">
                <a:latin typeface="Raleway-Light"/>
              </a:rPr>
              <a:t> (</a:t>
            </a:r>
            <a:r>
              <a:rPr lang="en-ID" sz="1800" b="0" i="1" u="none" strike="noStrike" baseline="0" dirty="0">
                <a:latin typeface="Raleway-LightItalic"/>
              </a:rPr>
              <a:t>risk appetite</a:t>
            </a:r>
            <a:r>
              <a:rPr lang="en-ID" sz="1800" b="0" i="0" u="none" strike="noStrike" baseline="0" dirty="0">
                <a:latin typeface="Raleway-Light"/>
              </a:rPr>
              <a:t>) yang </a:t>
            </a:r>
            <a:r>
              <a:rPr lang="en-ID" sz="1800" b="0" i="0" u="none" strike="noStrike" baseline="0" dirty="0" err="1">
                <a:latin typeface="Raleway-Light"/>
              </a:rPr>
              <a:t>relevan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terhadap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bisnis</a:t>
            </a:r>
            <a:r>
              <a:rPr lang="en-ID" sz="1800" b="0" i="0" u="none" strike="noStrike" baseline="0" dirty="0">
                <a:latin typeface="Raleway-Light"/>
              </a:rPr>
              <a:t> dan </a:t>
            </a:r>
            <a:r>
              <a:rPr lang="en-ID" sz="1800" b="0" i="0" u="none" strike="noStrike" baseline="0" dirty="0" err="1">
                <a:latin typeface="Raleway-Light"/>
              </a:rPr>
              <a:t>operasional</a:t>
            </a:r>
            <a:r>
              <a:rPr lang="en-ID" sz="1800" b="0" i="0" u="none" strike="noStrike" baseline="0" dirty="0">
                <a:latin typeface="Raleway-Light"/>
              </a:rPr>
              <a:t> Bank </a:t>
            </a:r>
            <a:r>
              <a:rPr lang="en-ID" sz="1800" b="0" i="0" u="none" strike="noStrike" baseline="0" dirty="0" err="1">
                <a:latin typeface="Raleway-Light"/>
              </a:rPr>
              <a:t>guna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mencapai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rencana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bisnis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ditetapkan</a:t>
            </a:r>
            <a:r>
              <a:rPr lang="en-ID" sz="1800" b="0" i="0" u="none" strike="noStrike" baseline="0" dirty="0">
                <a:latin typeface="Raleway-Light"/>
              </a:rPr>
              <a:t>, </a:t>
            </a:r>
            <a:r>
              <a:rPr lang="en-ID" sz="1800" b="0" i="0" u="none" strike="noStrike" baseline="0" dirty="0" err="1">
                <a:latin typeface="Raleway-Light"/>
              </a:rPr>
              <a:t>dengan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menetapkan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kriteria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identifikasi</a:t>
            </a:r>
            <a:r>
              <a:rPr lang="en-ID" sz="1800" dirty="0">
                <a:latin typeface="Raleway-Light"/>
              </a:rPr>
              <a:t> </a:t>
            </a:r>
            <a:r>
              <a:rPr lang="fi-FI" sz="1800" b="0" i="0" u="none" strike="noStrike" baseline="0" dirty="0">
                <a:latin typeface="Raleway-Light"/>
              </a:rPr>
              <a:t>risiko dan pengelolaan risiko untuk menghasilkan </a:t>
            </a:r>
            <a:r>
              <a:rPr lang="en-ID" sz="1800" b="0" i="0" u="none" strike="noStrike" baseline="0" dirty="0" err="1">
                <a:latin typeface="Raleway-Light"/>
              </a:rPr>
              <a:t>pelaporan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keuangan</a:t>
            </a:r>
            <a:r>
              <a:rPr lang="en-ID" sz="1800" b="0" i="0" u="none" strike="noStrike" baseline="0" dirty="0">
                <a:latin typeface="Raleway-Light"/>
              </a:rPr>
              <a:t> yang </a:t>
            </a:r>
            <a:r>
              <a:rPr lang="en-ID" sz="1800" b="0" i="0" u="none" strike="noStrike" baseline="0" dirty="0" err="1">
                <a:latin typeface="Raleway-Light"/>
              </a:rPr>
              <a:t>dapat</a:t>
            </a:r>
            <a:r>
              <a:rPr lang="en-ID" sz="1800" b="0" i="0" u="none" strike="noStrike" baseline="0" dirty="0">
                <a:latin typeface="Raleway-Light"/>
              </a:rPr>
              <a:t> </a:t>
            </a:r>
            <a:r>
              <a:rPr lang="en-ID" sz="1800" b="0" i="0" u="none" strike="noStrike" baseline="0" dirty="0" err="1">
                <a:latin typeface="Raleway-Light"/>
              </a:rPr>
              <a:t>diandalkan</a:t>
            </a:r>
            <a:r>
              <a:rPr lang="en-ID" sz="1800" b="0" i="0" u="none" strike="noStrike" baseline="0" dirty="0">
                <a:latin typeface="Raleway-Light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506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996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Raleway-Light</vt:lpstr>
      <vt:lpstr>Raleway-LightItalic</vt:lpstr>
      <vt:lpstr>Raleway-SemiBold</vt:lpstr>
      <vt:lpstr>Raleway-SemiBoldItalic</vt:lpstr>
      <vt:lpstr>Tw Cen MT</vt:lpstr>
      <vt:lpstr>Circuit</vt:lpstr>
      <vt:lpstr>SISTEM PENGENDALIAN INTERNAL</vt:lpstr>
      <vt:lpstr>PENDAHULUAN</vt:lpstr>
      <vt:lpstr>PowerPoint Presentation</vt:lpstr>
      <vt:lpstr>PowerPoint Presentation</vt:lpstr>
      <vt:lpstr>TUJUAN PENERAPAN SISTEM PENGENDALIAN INTERNAL</vt:lpstr>
      <vt:lpstr>TUJUAN PENERAPAN SISTEM PENGENDALIAN INTERNAL</vt:lpstr>
      <vt:lpstr>PowerPoint Presentation</vt:lpstr>
      <vt:lpstr>COSO – Internal Control Framework, terdiri dari 5 (lima) komponen pengendalian yaitu: </vt:lpstr>
      <vt:lpstr>COSO – Internal Control Framework, terdiri dari 5 (lima) komponen pengendalian yaitu: </vt:lpstr>
      <vt:lpstr>COSO – Internal Control Framework, terdiri dari 5 (lima) komponen pengendalian yaitu: </vt:lpstr>
      <vt:lpstr>COSO – Internal Control Framework, terdiri dari 5 (lima) komponen pengendalian yaitu: </vt:lpstr>
      <vt:lpstr>COSO – Internal Control Framework, terdiri dari 5 (lima) komponen pengendalian yaitu: </vt:lpstr>
      <vt:lpstr>EVALUASI EFEKTIVITAS SISTEM PENGENDALIAN INTERNAL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PENGENDALIAN INTERNAL</dc:title>
  <dc:creator>Maulana Syarif Hidayatullah</dc:creator>
  <cp:lastModifiedBy>Maulana Syarif Hidayatullah</cp:lastModifiedBy>
  <cp:revision>4</cp:revision>
  <dcterms:created xsi:type="dcterms:W3CDTF">2023-06-26T23:30:30Z</dcterms:created>
  <dcterms:modified xsi:type="dcterms:W3CDTF">2023-06-27T00:09:48Z</dcterms:modified>
</cp:coreProperties>
</file>