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sldIdLst>
    <p:sldId id="256" r:id="rId2"/>
    <p:sldId id="257" r:id="rId3"/>
    <p:sldId id="299" r:id="rId4"/>
    <p:sldId id="300" r:id="rId5"/>
    <p:sldId id="298" r:id="rId6"/>
    <p:sldId id="296" r:id="rId7"/>
    <p:sldId id="304" r:id="rId8"/>
    <p:sldId id="301" r:id="rId9"/>
    <p:sldId id="302" r:id="rId10"/>
    <p:sldId id="303" r:id="rId11"/>
    <p:sldId id="261" r:id="rId12"/>
    <p:sldId id="262" r:id="rId13"/>
    <p:sldId id="263" r:id="rId14"/>
    <p:sldId id="264" r:id="rId15"/>
    <p:sldId id="265" r:id="rId16"/>
    <p:sldId id="266" r:id="rId17"/>
    <p:sldId id="267" r:id="rId18"/>
    <p:sldId id="268" r:id="rId19"/>
    <p:sldId id="269" r:id="rId20"/>
    <p:sldId id="293" r:id="rId21"/>
    <p:sldId id="294" r:id="rId22"/>
    <p:sldId id="295" r:id="rId23"/>
    <p:sldId id="305" r:id="rId24"/>
    <p:sldId id="270" r:id="rId25"/>
    <p:sldId id="271" r:id="rId26"/>
    <p:sldId id="291" r:id="rId27"/>
    <p:sldId id="272" r:id="rId28"/>
    <p:sldId id="273" r:id="rId29"/>
    <p:sldId id="275" r:id="rId30"/>
    <p:sldId id="276" r:id="rId31"/>
    <p:sldId id="277" r:id="rId32"/>
    <p:sldId id="278" r:id="rId33"/>
    <p:sldId id="279" r:id="rId34"/>
    <p:sldId id="280" r:id="rId35"/>
    <p:sldId id="292" r:id="rId36"/>
    <p:sldId id="281" r:id="rId37"/>
    <p:sldId id="282" r:id="rId38"/>
    <p:sldId id="283" r:id="rId39"/>
    <p:sldId id="284" r:id="rId40"/>
  </p:sldIdLst>
  <p:sldSz cx="10691813" cy="7559675"/>
  <p:notesSz cx="7556500" cy="10693400"/>
  <p:defaultTextStyle>
    <a:defPPr>
      <a:defRPr lang="en-GB"/>
    </a:defPPr>
    <a:lvl1pPr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Arial" charset="0"/>
      </a:defRPr>
    </a:lvl1pPr>
    <a:lvl2pPr marL="4318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Arial" charset="0"/>
      </a:defRPr>
    </a:lvl2pPr>
    <a:lvl3pPr marL="6477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Arial" charset="0"/>
      </a:defRPr>
    </a:lvl3pPr>
    <a:lvl4pPr marL="8636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Arial" charset="0"/>
      </a:defRPr>
    </a:lvl4pPr>
    <a:lvl5pPr marL="10795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278"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p:cNvSpPr>
          <p:nvPr>
            <p:ph type="sldImg"/>
          </p:nvPr>
        </p:nvSpPr>
        <p:spPr bwMode="auto">
          <a:xfrm>
            <a:off x="1104900" y="812800"/>
            <a:ext cx="5345113" cy="4008438"/>
          </a:xfrm>
          <a:prstGeom prst="rect">
            <a:avLst/>
          </a:prstGeom>
          <a:noFill/>
          <a:ln w="36720">
            <a:solidFill>
              <a:srgbClr val="800080"/>
            </a:solidFill>
            <a:round/>
            <a:headEnd/>
            <a:tailEnd/>
          </a:ln>
        </p:spPr>
      </p:sp>
      <p:sp>
        <p:nvSpPr>
          <p:cNvPr id="2050" name="Rectangle 2"/>
          <p:cNvSpPr>
            <a:spLocks noGrp="1" noChangeArrowheads="1"/>
          </p:cNvSpPr>
          <p:nvPr>
            <p:ph type="body"/>
          </p:nvPr>
        </p:nvSpPr>
        <p:spPr bwMode="auto">
          <a:xfrm>
            <a:off x="755650" y="5078413"/>
            <a:ext cx="6043613"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p>
        </p:txBody>
      </p:sp>
      <p:sp>
        <p:nvSpPr>
          <p:cNvPr id="2052" name="Rectangle 4"/>
          <p:cNvSpPr>
            <a:spLocks noGrp="1" noChangeArrowheads="1"/>
          </p:cNvSpPr>
          <p:nvPr>
            <p:ph type="dt"/>
          </p:nvPr>
        </p:nvSpPr>
        <p:spPr bwMode="auto">
          <a:xfrm>
            <a:off x="4276725"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p>
        </p:txBody>
      </p:sp>
      <p:sp>
        <p:nvSpPr>
          <p:cNvPr id="2053" name="Rectangle 5"/>
          <p:cNvSpPr>
            <a:spLocks noGrp="1" noChangeArrowheads="1"/>
          </p:cNvSpPr>
          <p:nvPr>
            <p:ph type="ftr"/>
          </p:nvPr>
        </p:nvSpPr>
        <p:spPr bwMode="auto">
          <a:xfrm>
            <a:off x="0" y="10158413"/>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p>
        </p:txBody>
      </p:sp>
      <p:sp>
        <p:nvSpPr>
          <p:cNvPr id="2054" name="Rectangle 6"/>
          <p:cNvSpPr>
            <a:spLocks noGrp="1" noChangeArrowheads="1"/>
          </p:cNvSpPr>
          <p:nvPr>
            <p:ph type="sldNum"/>
          </p:nvPr>
        </p:nvSpPr>
        <p:spPr bwMode="auto">
          <a:xfrm>
            <a:off x="4276725" y="10158413"/>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fld id="{EDBC2534-DA40-4F85-A3FB-EC6461E49D6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pPr>
              <a:buFont typeface="Wingdings" pitchFamily="2" charset="2"/>
              <a:buNone/>
            </a:pPr>
            <a:fld id="{34B08737-EE48-4E7F-8E14-C0F2D5266146}" type="slidenum">
              <a:rPr lang="en-GB" smtClean="0">
                <a:latin typeface="Times New Roman" pitchFamily="18" charset="0"/>
              </a:rPr>
              <a:pPr>
                <a:buFont typeface="Wingdings" pitchFamily="2" charset="2"/>
                <a:buNone/>
              </a:pPr>
              <a:t>1</a:t>
            </a:fld>
            <a:endParaRPr lang="en-GB" smtClean="0">
              <a:latin typeface="Times New Roman" pitchFamily="18" charset="0"/>
            </a:endParaRPr>
          </a:p>
        </p:txBody>
      </p:sp>
      <p:sp>
        <p:nvSpPr>
          <p:cNvPr id="44035" name="Rectangle 1"/>
          <p:cNvSpPr>
            <a:spLocks noGrp="1" noRot="1" noChangeAspect="1" noChangeArrowheads="1" noTextEdit="1"/>
          </p:cNvSpPr>
          <p:nvPr>
            <p:ph type="sldImg"/>
          </p:nvPr>
        </p:nvSpPr>
        <p:spPr>
          <a:xfrm>
            <a:off x="942975" y="812800"/>
            <a:ext cx="5670550" cy="4010025"/>
          </a:xfrm>
          <a:solidFill>
            <a:srgbClr val="FFFFFF"/>
          </a:solidFill>
          <a:ln>
            <a:solidFill>
              <a:srgbClr val="000000"/>
            </a:solidFill>
            <a:miter lim="800000"/>
          </a:ln>
        </p:spPr>
      </p:sp>
      <p:sp>
        <p:nvSpPr>
          <p:cNvPr id="44036" name="Rectangle 2"/>
          <p:cNvSpPr>
            <a:spLocks noGrp="1" noChangeArrowheads="1"/>
          </p:cNvSpPr>
          <p:nvPr>
            <p:ph type="body" idx="1"/>
          </p:nvPr>
        </p:nvSpPr>
        <p:spPr>
          <a:xfrm>
            <a:off x="755650" y="5078413"/>
            <a:ext cx="6045200"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p:spPr>
        <p:txBody>
          <a:bodyPr/>
          <a:lstStyle/>
          <a:p>
            <a:pPr>
              <a:buFont typeface="Wingdings" pitchFamily="2" charset="2"/>
              <a:buNone/>
            </a:pPr>
            <a:fld id="{D54AB737-B320-46B0-BFBF-012C61F242CC}" type="slidenum">
              <a:rPr lang="en-US" smtClean="0">
                <a:latin typeface="Times New Roman" pitchFamily="18" charset="0"/>
              </a:rPr>
              <a:pPr>
                <a:buFont typeface="Wingdings" pitchFamily="2" charset="2"/>
                <a:buNone/>
              </a:pPr>
              <a:t>3</a:t>
            </a:fld>
            <a:endParaRPr lang="en-US" smtClean="0">
              <a:latin typeface="Times New Roman" pitchFamily="18" charset="0"/>
            </a:endParaRPr>
          </a:p>
        </p:txBody>
      </p:sp>
      <p:sp>
        <p:nvSpPr>
          <p:cNvPr id="45059" name="Rectangle 2"/>
          <p:cNvSpPr>
            <a:spLocks noGrp="1" noRot="1" noChangeAspect="1" noChangeArrowheads="1" noTextEdit="1"/>
          </p:cNvSpPr>
          <p:nvPr>
            <p:ph type="sldImg"/>
          </p:nvPr>
        </p:nvSpPr>
        <p:spPr>
          <a:xfrm>
            <a:off x="947738" y="803275"/>
            <a:ext cx="5665787" cy="4006850"/>
          </a:xfrm>
          <a:ln/>
        </p:spPr>
      </p:sp>
      <p:sp>
        <p:nvSpPr>
          <p:cNvPr id="45060" name="Rectangle 3"/>
          <p:cNvSpPr>
            <a:spLocks noGrp="1" noChangeArrowheads="1"/>
          </p:cNvSpPr>
          <p:nvPr>
            <p:ph type="body" idx="1"/>
          </p:nvPr>
        </p:nvSpPr>
        <p:spPr>
          <a:noFill/>
          <a:ln/>
        </p:spPr>
        <p:txBody>
          <a:bodyPr/>
          <a:lstStyle/>
          <a:p>
            <a:pPr eaLnBrk="1" hangingPunct="1"/>
            <a:endParaRPr lang="id-ID"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p:spPr>
        <p:txBody>
          <a:bodyPr/>
          <a:lstStyle/>
          <a:p>
            <a:pPr>
              <a:buFont typeface="Wingdings" pitchFamily="2" charset="2"/>
              <a:buNone/>
            </a:pPr>
            <a:fld id="{32A66FDB-1FC3-45E5-8E19-241FDD54EE55}" type="slidenum">
              <a:rPr lang="en-US" smtClean="0">
                <a:latin typeface="Times New Roman" pitchFamily="18" charset="0"/>
              </a:rPr>
              <a:pPr>
                <a:buFont typeface="Wingdings" pitchFamily="2" charset="2"/>
                <a:buNone/>
              </a:pPr>
              <a:t>4</a:t>
            </a:fld>
            <a:endParaRPr lang="en-US" smtClean="0">
              <a:latin typeface="Times New Roman" pitchFamily="18" charset="0"/>
            </a:endParaRPr>
          </a:p>
        </p:txBody>
      </p:sp>
      <p:sp>
        <p:nvSpPr>
          <p:cNvPr id="46083" name="Rectangle 2"/>
          <p:cNvSpPr>
            <a:spLocks noGrp="1" noRot="1" noChangeAspect="1" noChangeArrowheads="1" noTextEdit="1"/>
          </p:cNvSpPr>
          <p:nvPr>
            <p:ph type="sldImg"/>
          </p:nvPr>
        </p:nvSpPr>
        <p:spPr>
          <a:xfrm>
            <a:off x="947738" y="803275"/>
            <a:ext cx="5665787" cy="4006850"/>
          </a:xfrm>
          <a:ln/>
        </p:spPr>
      </p:sp>
      <p:sp>
        <p:nvSpPr>
          <p:cNvPr id="46084" name="Rectangle 3"/>
          <p:cNvSpPr>
            <a:spLocks noGrp="1" noChangeArrowheads="1"/>
          </p:cNvSpPr>
          <p:nvPr>
            <p:ph type="body" idx="1"/>
          </p:nvPr>
        </p:nvSpPr>
        <p:spPr>
          <a:noFill/>
          <a:ln/>
        </p:spPr>
        <p:txBody>
          <a:bodyPr/>
          <a:lstStyle/>
          <a:p>
            <a:pPr eaLnBrk="1" hangingPunct="1"/>
            <a:endParaRPr lang="id-ID"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p:spPr>
        <p:txBody>
          <a:bodyPr/>
          <a:lstStyle/>
          <a:p>
            <a:pPr>
              <a:buFont typeface="Wingdings" pitchFamily="2" charset="2"/>
              <a:buNone/>
            </a:pPr>
            <a:fld id="{EE285137-19DF-49DD-9D87-FE40911D9FE9}" type="slidenum">
              <a:rPr lang="en-US" smtClean="0">
                <a:latin typeface="Times New Roman" pitchFamily="18" charset="0"/>
              </a:rPr>
              <a:pPr>
                <a:buFont typeface="Wingdings" pitchFamily="2" charset="2"/>
                <a:buNone/>
              </a:pPr>
              <a:t>5</a:t>
            </a:fld>
            <a:endParaRPr lang="en-US" smtClean="0">
              <a:latin typeface="Times New Roman" pitchFamily="18" charset="0"/>
            </a:endParaRPr>
          </a:p>
        </p:txBody>
      </p:sp>
      <p:sp>
        <p:nvSpPr>
          <p:cNvPr id="47107" name="Rectangle 2"/>
          <p:cNvSpPr>
            <a:spLocks noGrp="1" noRot="1" noChangeAspect="1" noChangeArrowheads="1" noTextEdit="1"/>
          </p:cNvSpPr>
          <p:nvPr>
            <p:ph type="sldImg"/>
          </p:nvPr>
        </p:nvSpPr>
        <p:spPr>
          <a:xfrm>
            <a:off x="942975" y="812800"/>
            <a:ext cx="5668963" cy="4008438"/>
          </a:xfrm>
          <a:ln/>
        </p:spPr>
      </p:sp>
      <p:sp>
        <p:nvSpPr>
          <p:cNvPr id="47108" name="Rectangle 3"/>
          <p:cNvSpPr>
            <a:spLocks noGrp="1" noChangeArrowheads="1"/>
          </p:cNvSpPr>
          <p:nvPr>
            <p:ph type="body" idx="1"/>
          </p:nvPr>
        </p:nvSpPr>
        <p:spPr>
          <a:noFill/>
          <a:ln/>
        </p:spPr>
        <p:txBody>
          <a:bodyPr/>
          <a:lstStyle/>
          <a:p>
            <a:pPr eaLnBrk="1" hangingPunct="1"/>
            <a:endParaRPr lang="id-ID"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pPr>
              <a:buFont typeface="Wingdings" pitchFamily="2" charset="2"/>
              <a:buNone/>
            </a:pPr>
            <a:fld id="{88BDFBA8-AD0B-4122-9B33-79AB7BA9CAC6}" type="slidenum">
              <a:rPr lang="en-US" smtClean="0">
                <a:latin typeface="Times New Roman" pitchFamily="18" charset="0"/>
              </a:rPr>
              <a:pPr>
                <a:buFont typeface="Wingdings" pitchFamily="2" charset="2"/>
                <a:buNone/>
              </a:pPr>
              <a:t>6</a:t>
            </a:fld>
            <a:endParaRPr lang="en-US" smtClean="0">
              <a:latin typeface="Times New Roman" pitchFamily="18" charset="0"/>
            </a:endParaRPr>
          </a:p>
        </p:txBody>
      </p:sp>
      <p:sp>
        <p:nvSpPr>
          <p:cNvPr id="48131" name="Rectangle 2"/>
          <p:cNvSpPr>
            <a:spLocks noGrp="1" noRot="1" noChangeAspect="1" noChangeArrowheads="1" noTextEdit="1"/>
          </p:cNvSpPr>
          <p:nvPr>
            <p:ph type="sldImg"/>
          </p:nvPr>
        </p:nvSpPr>
        <p:spPr>
          <a:xfrm>
            <a:off x="942975" y="812800"/>
            <a:ext cx="5668963" cy="4008438"/>
          </a:xfrm>
          <a:ln/>
        </p:spPr>
      </p:sp>
      <p:sp>
        <p:nvSpPr>
          <p:cNvPr id="48132" name="Rectangle 3"/>
          <p:cNvSpPr>
            <a:spLocks noGrp="1" noChangeArrowheads="1"/>
          </p:cNvSpPr>
          <p:nvPr>
            <p:ph type="body" idx="1"/>
          </p:nvPr>
        </p:nvSpPr>
        <p:spPr>
          <a:noFill/>
          <a:ln/>
        </p:spPr>
        <p:txBody>
          <a:bodyPr/>
          <a:lstStyle/>
          <a:p>
            <a:pPr eaLnBrk="1" hangingPunct="1"/>
            <a:endParaRPr lang="id-ID"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p:spPr>
        <p:txBody>
          <a:bodyPr/>
          <a:lstStyle/>
          <a:p>
            <a:pPr>
              <a:buFont typeface="Wingdings" pitchFamily="2" charset="2"/>
              <a:buNone/>
            </a:pPr>
            <a:fld id="{356ECC4F-7D7E-4C56-923F-276B0D6F3FB9}" type="slidenum">
              <a:rPr lang="en-US" smtClean="0">
                <a:latin typeface="Times New Roman" pitchFamily="18" charset="0"/>
              </a:rPr>
              <a:pPr>
                <a:buFont typeface="Wingdings" pitchFamily="2" charset="2"/>
                <a:buNone/>
              </a:pPr>
              <a:t>7</a:t>
            </a:fld>
            <a:endParaRPr lang="en-US" smtClean="0">
              <a:latin typeface="Times New Roman" pitchFamily="18" charset="0"/>
            </a:endParaRPr>
          </a:p>
        </p:txBody>
      </p:sp>
      <p:sp>
        <p:nvSpPr>
          <p:cNvPr id="49155" name="Rectangle 2"/>
          <p:cNvSpPr>
            <a:spLocks noGrp="1" noRot="1" noChangeAspect="1" noChangeArrowheads="1" noTextEdit="1"/>
          </p:cNvSpPr>
          <p:nvPr>
            <p:ph type="sldImg"/>
          </p:nvPr>
        </p:nvSpPr>
        <p:spPr>
          <a:xfrm>
            <a:off x="942975" y="812800"/>
            <a:ext cx="5668963" cy="4008438"/>
          </a:xfrm>
          <a:ln/>
        </p:spPr>
      </p:sp>
      <p:sp>
        <p:nvSpPr>
          <p:cNvPr id="49156" name="Rectangle 3"/>
          <p:cNvSpPr>
            <a:spLocks noGrp="1" noChangeArrowheads="1"/>
          </p:cNvSpPr>
          <p:nvPr>
            <p:ph type="body" idx="1"/>
          </p:nvPr>
        </p:nvSpPr>
        <p:spPr>
          <a:noFill/>
          <a:ln/>
        </p:spPr>
        <p:txBody>
          <a:bodyPr/>
          <a:lstStyle/>
          <a:p>
            <a:pPr eaLnBrk="1" hangingPunct="1"/>
            <a:endParaRPr lang="id-ID"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88" y="2347913"/>
            <a:ext cx="9088437"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375" y="4283075"/>
            <a:ext cx="7485063"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ftr" idx="11"/>
          </p:nvPr>
        </p:nvSpPr>
        <p:spPr>
          <a:ln/>
        </p:spPr>
        <p:txBody>
          <a:bodyPr/>
          <a:lstStyle>
            <a:lvl1pPr>
              <a:defRPr/>
            </a:lvl1pPr>
          </a:lstStyle>
          <a:p>
            <a:pPr>
              <a:defRPr/>
            </a:pPr>
            <a:endParaRPr lang="en-GB"/>
          </a:p>
        </p:txBody>
      </p:sp>
      <p:sp>
        <p:nvSpPr>
          <p:cNvPr id="6" name="Rectangle 6"/>
          <p:cNvSpPr>
            <a:spLocks noGrp="1" noChangeArrowheads="1"/>
          </p:cNvSpPr>
          <p:nvPr>
            <p:ph type="sldNum" idx="12"/>
          </p:nvPr>
        </p:nvSpPr>
        <p:spPr>
          <a:ln/>
        </p:spPr>
        <p:txBody>
          <a:bodyPr/>
          <a:lstStyle>
            <a:lvl1pPr>
              <a:defRPr/>
            </a:lvl1pPr>
          </a:lstStyle>
          <a:p>
            <a:pPr>
              <a:defRPr/>
            </a:pPr>
            <a:fld id="{58551F0C-0F9C-4723-A64E-6AE78ECE76A0}"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ftr" idx="11"/>
          </p:nvPr>
        </p:nvSpPr>
        <p:spPr>
          <a:ln/>
        </p:spPr>
        <p:txBody>
          <a:bodyPr/>
          <a:lstStyle>
            <a:lvl1pPr>
              <a:defRPr/>
            </a:lvl1pPr>
          </a:lstStyle>
          <a:p>
            <a:pPr>
              <a:defRPr/>
            </a:pPr>
            <a:endParaRPr lang="en-GB"/>
          </a:p>
        </p:txBody>
      </p:sp>
      <p:sp>
        <p:nvSpPr>
          <p:cNvPr id="6" name="Rectangle 6"/>
          <p:cNvSpPr>
            <a:spLocks noGrp="1" noChangeArrowheads="1"/>
          </p:cNvSpPr>
          <p:nvPr>
            <p:ph type="sldNum" idx="12"/>
          </p:nvPr>
        </p:nvSpPr>
        <p:spPr>
          <a:ln/>
        </p:spPr>
        <p:txBody>
          <a:bodyPr/>
          <a:lstStyle>
            <a:lvl1pPr>
              <a:defRPr/>
            </a:lvl1pPr>
          </a:lstStyle>
          <a:p>
            <a:pPr>
              <a:defRPr/>
            </a:pPr>
            <a:fld id="{9D0F0D2F-8C6D-4A2D-8C2A-8681CE5F4F3F}"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9838" y="630238"/>
            <a:ext cx="2244725" cy="5845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5663" y="630238"/>
            <a:ext cx="6581775" cy="584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ftr" idx="11"/>
          </p:nvPr>
        </p:nvSpPr>
        <p:spPr>
          <a:ln/>
        </p:spPr>
        <p:txBody>
          <a:bodyPr/>
          <a:lstStyle>
            <a:lvl1pPr>
              <a:defRPr/>
            </a:lvl1pPr>
          </a:lstStyle>
          <a:p>
            <a:pPr>
              <a:defRPr/>
            </a:pPr>
            <a:endParaRPr lang="en-GB"/>
          </a:p>
        </p:txBody>
      </p:sp>
      <p:sp>
        <p:nvSpPr>
          <p:cNvPr id="6" name="Rectangle 6"/>
          <p:cNvSpPr>
            <a:spLocks noGrp="1" noChangeArrowheads="1"/>
          </p:cNvSpPr>
          <p:nvPr>
            <p:ph type="sldNum" idx="12"/>
          </p:nvPr>
        </p:nvSpPr>
        <p:spPr>
          <a:ln/>
        </p:spPr>
        <p:txBody>
          <a:bodyPr/>
          <a:lstStyle>
            <a:lvl1pPr>
              <a:defRPr/>
            </a:lvl1pPr>
          </a:lstStyle>
          <a:p>
            <a:pPr>
              <a:defRPr/>
            </a:pPr>
            <a:fld id="{16B12F4C-94E9-4460-BA1A-B79E5ACC1F78}"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91" y="302737"/>
            <a:ext cx="9622632" cy="1259946"/>
          </a:xfrm>
        </p:spPr>
        <p:txBody>
          <a:bodyPr/>
          <a:lstStyle/>
          <a:p>
            <a:r>
              <a:rPr lang="en-US" smtClean="0"/>
              <a:t>Click to edit Master title style</a:t>
            </a:r>
            <a:endParaRPr lang="id-ID"/>
          </a:p>
        </p:txBody>
      </p:sp>
      <p:sp>
        <p:nvSpPr>
          <p:cNvPr id="3" name="Text Placeholder 2"/>
          <p:cNvSpPr>
            <a:spLocks noGrp="1"/>
          </p:cNvSpPr>
          <p:nvPr>
            <p:ph type="body" sz="half" idx="1"/>
          </p:nvPr>
        </p:nvSpPr>
        <p:spPr>
          <a:xfrm>
            <a:off x="534591" y="1763925"/>
            <a:ext cx="4729071" cy="49890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quarter" idx="2"/>
          </p:nvPr>
        </p:nvSpPr>
        <p:spPr>
          <a:xfrm>
            <a:off x="5428151" y="1763924"/>
            <a:ext cx="4729071" cy="24096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Content Placeholder 4"/>
          <p:cNvSpPr>
            <a:spLocks noGrp="1"/>
          </p:cNvSpPr>
          <p:nvPr>
            <p:ph sz="quarter" idx="3"/>
          </p:nvPr>
        </p:nvSpPr>
        <p:spPr>
          <a:xfrm>
            <a:off x="5428151" y="4341565"/>
            <a:ext cx="4729071" cy="24113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CB7C8008-3533-4F2F-830A-B92F2AF9197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ftr" idx="11"/>
          </p:nvPr>
        </p:nvSpPr>
        <p:spPr>
          <a:ln/>
        </p:spPr>
        <p:txBody>
          <a:bodyPr/>
          <a:lstStyle>
            <a:lvl1pPr>
              <a:defRPr/>
            </a:lvl1pPr>
          </a:lstStyle>
          <a:p>
            <a:pPr>
              <a:defRPr/>
            </a:pPr>
            <a:endParaRPr lang="en-GB"/>
          </a:p>
        </p:txBody>
      </p:sp>
      <p:sp>
        <p:nvSpPr>
          <p:cNvPr id="6" name="Rectangle 6"/>
          <p:cNvSpPr>
            <a:spLocks noGrp="1" noChangeArrowheads="1"/>
          </p:cNvSpPr>
          <p:nvPr>
            <p:ph type="sldNum" idx="12"/>
          </p:nvPr>
        </p:nvSpPr>
        <p:spPr>
          <a:ln/>
        </p:spPr>
        <p:txBody>
          <a:bodyPr/>
          <a:lstStyle>
            <a:lvl1pPr>
              <a:defRPr/>
            </a:lvl1pPr>
          </a:lstStyle>
          <a:p>
            <a:pPr>
              <a:defRPr/>
            </a:pPr>
            <a:fld id="{A96F6721-BF81-43FE-B4F3-BB3D474BB90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7750"/>
            <a:ext cx="90884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3575"/>
            <a:ext cx="90884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idx="10"/>
          </p:nvPr>
        </p:nvSpPr>
        <p:spPr>
          <a:ln/>
        </p:spPr>
        <p:txBody>
          <a:bodyPr/>
          <a:lstStyle>
            <a:lvl1pPr>
              <a:defRPr/>
            </a:lvl1pPr>
          </a:lstStyle>
          <a:p>
            <a:pPr>
              <a:defRPr/>
            </a:pPr>
            <a:endParaRPr lang="en-GB"/>
          </a:p>
        </p:txBody>
      </p:sp>
      <p:sp>
        <p:nvSpPr>
          <p:cNvPr id="5" name="Rectangle 5"/>
          <p:cNvSpPr>
            <a:spLocks noGrp="1" noChangeArrowheads="1"/>
          </p:cNvSpPr>
          <p:nvPr>
            <p:ph type="ftr" idx="11"/>
          </p:nvPr>
        </p:nvSpPr>
        <p:spPr>
          <a:ln/>
        </p:spPr>
        <p:txBody>
          <a:bodyPr/>
          <a:lstStyle>
            <a:lvl1pPr>
              <a:defRPr/>
            </a:lvl1pPr>
          </a:lstStyle>
          <a:p>
            <a:pPr>
              <a:defRPr/>
            </a:pPr>
            <a:endParaRPr lang="en-GB"/>
          </a:p>
        </p:txBody>
      </p:sp>
      <p:sp>
        <p:nvSpPr>
          <p:cNvPr id="6" name="Rectangle 6"/>
          <p:cNvSpPr>
            <a:spLocks noGrp="1" noChangeArrowheads="1"/>
          </p:cNvSpPr>
          <p:nvPr>
            <p:ph type="sldNum" idx="12"/>
          </p:nvPr>
        </p:nvSpPr>
        <p:spPr>
          <a:ln/>
        </p:spPr>
        <p:txBody>
          <a:bodyPr/>
          <a:lstStyle>
            <a:lvl1pPr>
              <a:defRPr/>
            </a:lvl1pPr>
          </a:lstStyle>
          <a:p>
            <a:pPr>
              <a:defRPr/>
            </a:pPr>
            <a:fld id="{13715395-0EF6-4518-B9BD-AC32BF2925C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5663" y="1958975"/>
            <a:ext cx="4413250" cy="4516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1313" y="1958975"/>
            <a:ext cx="4413250" cy="4516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idx="10"/>
          </p:nvPr>
        </p:nvSpPr>
        <p:spPr>
          <a:ln/>
        </p:spPr>
        <p:txBody>
          <a:bodyPr/>
          <a:lstStyle>
            <a:lvl1pPr>
              <a:defRPr/>
            </a:lvl1pPr>
          </a:lstStyle>
          <a:p>
            <a:pPr>
              <a:defRPr/>
            </a:pPr>
            <a:endParaRPr lang="en-GB"/>
          </a:p>
        </p:txBody>
      </p:sp>
      <p:sp>
        <p:nvSpPr>
          <p:cNvPr id="6" name="Rectangle 5"/>
          <p:cNvSpPr>
            <a:spLocks noGrp="1" noChangeArrowheads="1"/>
          </p:cNvSpPr>
          <p:nvPr>
            <p:ph type="ftr" idx="11"/>
          </p:nvPr>
        </p:nvSpPr>
        <p:spPr>
          <a:ln/>
        </p:spPr>
        <p:txBody>
          <a:bodyPr/>
          <a:lstStyle>
            <a:lvl1pPr>
              <a:defRPr/>
            </a:lvl1pPr>
          </a:lstStyle>
          <a:p>
            <a:pPr>
              <a:defRPr/>
            </a:pPr>
            <a:endParaRPr lang="en-GB"/>
          </a:p>
        </p:txBody>
      </p:sp>
      <p:sp>
        <p:nvSpPr>
          <p:cNvPr id="7" name="Rectangle 6"/>
          <p:cNvSpPr>
            <a:spLocks noGrp="1" noChangeArrowheads="1"/>
          </p:cNvSpPr>
          <p:nvPr>
            <p:ph type="sldNum" idx="12"/>
          </p:nvPr>
        </p:nvSpPr>
        <p:spPr>
          <a:ln/>
        </p:spPr>
        <p:txBody>
          <a:bodyPr/>
          <a:lstStyle>
            <a:lvl1pPr>
              <a:defRPr/>
            </a:lvl1pPr>
          </a:lstStyle>
          <a:p>
            <a:pPr>
              <a:defRPr/>
            </a:pPr>
            <a:fld id="{BFBC8778-6E80-40A4-80B8-4EA119845BC9}"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1837"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0838"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0838" y="2397125"/>
            <a:ext cx="4725987"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idx="10"/>
          </p:nvPr>
        </p:nvSpPr>
        <p:spPr>
          <a:ln/>
        </p:spPr>
        <p:txBody>
          <a:bodyPr/>
          <a:lstStyle>
            <a:lvl1pPr>
              <a:defRPr/>
            </a:lvl1pPr>
          </a:lstStyle>
          <a:p>
            <a:pPr>
              <a:defRPr/>
            </a:pPr>
            <a:endParaRPr lang="en-GB"/>
          </a:p>
        </p:txBody>
      </p:sp>
      <p:sp>
        <p:nvSpPr>
          <p:cNvPr id="8" name="Rectangle 5"/>
          <p:cNvSpPr>
            <a:spLocks noGrp="1" noChangeArrowheads="1"/>
          </p:cNvSpPr>
          <p:nvPr>
            <p:ph type="ftr" idx="11"/>
          </p:nvPr>
        </p:nvSpPr>
        <p:spPr>
          <a:ln/>
        </p:spPr>
        <p:txBody>
          <a:bodyPr/>
          <a:lstStyle>
            <a:lvl1pPr>
              <a:defRPr/>
            </a:lvl1pPr>
          </a:lstStyle>
          <a:p>
            <a:pPr>
              <a:defRPr/>
            </a:pPr>
            <a:endParaRPr lang="en-GB"/>
          </a:p>
        </p:txBody>
      </p:sp>
      <p:sp>
        <p:nvSpPr>
          <p:cNvPr id="9" name="Rectangle 6"/>
          <p:cNvSpPr>
            <a:spLocks noGrp="1" noChangeArrowheads="1"/>
          </p:cNvSpPr>
          <p:nvPr>
            <p:ph type="sldNum" idx="12"/>
          </p:nvPr>
        </p:nvSpPr>
        <p:spPr>
          <a:ln/>
        </p:spPr>
        <p:txBody>
          <a:bodyPr/>
          <a:lstStyle>
            <a:lvl1pPr>
              <a:defRPr/>
            </a:lvl1pPr>
          </a:lstStyle>
          <a:p>
            <a:pPr>
              <a:defRPr/>
            </a:pPr>
            <a:fld id="{412F19B1-DA42-4EE8-B758-4054BE13781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idx="10"/>
          </p:nvPr>
        </p:nvSpPr>
        <p:spPr>
          <a:ln/>
        </p:spPr>
        <p:txBody>
          <a:bodyPr/>
          <a:lstStyle>
            <a:lvl1pPr>
              <a:defRPr/>
            </a:lvl1pPr>
          </a:lstStyle>
          <a:p>
            <a:pPr>
              <a:defRPr/>
            </a:pPr>
            <a:endParaRPr lang="en-GB"/>
          </a:p>
        </p:txBody>
      </p:sp>
      <p:sp>
        <p:nvSpPr>
          <p:cNvPr id="4" name="Rectangle 5"/>
          <p:cNvSpPr>
            <a:spLocks noGrp="1" noChangeArrowheads="1"/>
          </p:cNvSpPr>
          <p:nvPr>
            <p:ph type="ftr" idx="11"/>
          </p:nvPr>
        </p:nvSpPr>
        <p:spPr>
          <a:ln/>
        </p:spPr>
        <p:txBody>
          <a:bodyPr/>
          <a:lstStyle>
            <a:lvl1pPr>
              <a:defRPr/>
            </a:lvl1pPr>
          </a:lstStyle>
          <a:p>
            <a:pPr>
              <a:defRPr/>
            </a:pPr>
            <a:endParaRPr lang="en-GB"/>
          </a:p>
        </p:txBody>
      </p:sp>
      <p:sp>
        <p:nvSpPr>
          <p:cNvPr id="5" name="Rectangle 6"/>
          <p:cNvSpPr>
            <a:spLocks noGrp="1" noChangeArrowheads="1"/>
          </p:cNvSpPr>
          <p:nvPr>
            <p:ph type="sldNum" idx="12"/>
          </p:nvPr>
        </p:nvSpPr>
        <p:spPr>
          <a:ln/>
        </p:spPr>
        <p:txBody>
          <a:bodyPr/>
          <a:lstStyle>
            <a:lvl1pPr>
              <a:defRPr/>
            </a:lvl1pPr>
          </a:lstStyle>
          <a:p>
            <a:pPr>
              <a:defRPr/>
            </a:pPr>
            <a:fld id="{4D4EE7B1-27EB-4C08-BA21-650419BC001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idx="10"/>
          </p:nvPr>
        </p:nvSpPr>
        <p:spPr>
          <a:ln/>
        </p:spPr>
        <p:txBody>
          <a:bodyPr/>
          <a:lstStyle>
            <a:lvl1pPr>
              <a:defRPr/>
            </a:lvl1pPr>
          </a:lstStyle>
          <a:p>
            <a:pPr>
              <a:defRPr/>
            </a:pPr>
            <a:endParaRPr lang="en-GB"/>
          </a:p>
        </p:txBody>
      </p:sp>
      <p:sp>
        <p:nvSpPr>
          <p:cNvPr id="3" name="Rectangle 5"/>
          <p:cNvSpPr>
            <a:spLocks noGrp="1" noChangeArrowheads="1"/>
          </p:cNvSpPr>
          <p:nvPr>
            <p:ph type="ftr" idx="11"/>
          </p:nvPr>
        </p:nvSpPr>
        <p:spPr>
          <a:ln/>
        </p:spPr>
        <p:txBody>
          <a:bodyPr/>
          <a:lstStyle>
            <a:lvl1pPr>
              <a:defRPr/>
            </a:lvl1pPr>
          </a:lstStyle>
          <a:p>
            <a:pPr>
              <a:defRPr/>
            </a:pPr>
            <a:endParaRPr lang="en-GB"/>
          </a:p>
        </p:txBody>
      </p:sp>
      <p:sp>
        <p:nvSpPr>
          <p:cNvPr id="4" name="Rectangle 6"/>
          <p:cNvSpPr>
            <a:spLocks noGrp="1" noChangeArrowheads="1"/>
          </p:cNvSpPr>
          <p:nvPr>
            <p:ph type="sldNum" idx="12"/>
          </p:nvPr>
        </p:nvSpPr>
        <p:spPr>
          <a:ln/>
        </p:spPr>
        <p:txBody>
          <a:bodyPr/>
          <a:lstStyle>
            <a:lvl1pPr>
              <a:defRPr/>
            </a:lvl1pPr>
          </a:lstStyle>
          <a:p>
            <a:pPr>
              <a:defRPr/>
            </a:pPr>
            <a:fld id="{F32D6A54-7548-4DCD-BF57-0A38DC5C51F6}"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79888" y="301625"/>
            <a:ext cx="5976937"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1150"/>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idx="10"/>
          </p:nvPr>
        </p:nvSpPr>
        <p:spPr>
          <a:ln/>
        </p:spPr>
        <p:txBody>
          <a:bodyPr/>
          <a:lstStyle>
            <a:lvl1pPr>
              <a:defRPr/>
            </a:lvl1pPr>
          </a:lstStyle>
          <a:p>
            <a:pPr>
              <a:defRPr/>
            </a:pPr>
            <a:endParaRPr lang="en-GB"/>
          </a:p>
        </p:txBody>
      </p:sp>
      <p:sp>
        <p:nvSpPr>
          <p:cNvPr id="6" name="Rectangle 5"/>
          <p:cNvSpPr>
            <a:spLocks noGrp="1" noChangeArrowheads="1"/>
          </p:cNvSpPr>
          <p:nvPr>
            <p:ph type="ftr" idx="11"/>
          </p:nvPr>
        </p:nvSpPr>
        <p:spPr>
          <a:ln/>
        </p:spPr>
        <p:txBody>
          <a:bodyPr/>
          <a:lstStyle>
            <a:lvl1pPr>
              <a:defRPr/>
            </a:lvl1pPr>
          </a:lstStyle>
          <a:p>
            <a:pPr>
              <a:defRPr/>
            </a:pPr>
            <a:endParaRPr lang="en-GB"/>
          </a:p>
        </p:txBody>
      </p:sp>
      <p:sp>
        <p:nvSpPr>
          <p:cNvPr id="7" name="Rectangle 6"/>
          <p:cNvSpPr>
            <a:spLocks noGrp="1" noChangeArrowheads="1"/>
          </p:cNvSpPr>
          <p:nvPr>
            <p:ph type="sldNum" idx="12"/>
          </p:nvPr>
        </p:nvSpPr>
        <p:spPr>
          <a:ln/>
        </p:spPr>
        <p:txBody>
          <a:bodyPr/>
          <a:lstStyle>
            <a:lvl1pPr>
              <a:defRPr/>
            </a:lvl1pPr>
          </a:lstStyle>
          <a:p>
            <a:pPr>
              <a:defRPr/>
            </a:pPr>
            <a:fld id="{10B3285C-9BFA-4098-B9FC-24C0D1A77E8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1138"/>
            <a:ext cx="6415088"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4688"/>
            <a:ext cx="6415088"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6613"/>
            <a:ext cx="6415088"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idx="10"/>
          </p:nvPr>
        </p:nvSpPr>
        <p:spPr>
          <a:ln/>
        </p:spPr>
        <p:txBody>
          <a:bodyPr/>
          <a:lstStyle>
            <a:lvl1pPr>
              <a:defRPr/>
            </a:lvl1pPr>
          </a:lstStyle>
          <a:p>
            <a:pPr>
              <a:defRPr/>
            </a:pPr>
            <a:endParaRPr lang="en-GB"/>
          </a:p>
        </p:txBody>
      </p:sp>
      <p:sp>
        <p:nvSpPr>
          <p:cNvPr id="6" name="Rectangle 5"/>
          <p:cNvSpPr>
            <a:spLocks noGrp="1" noChangeArrowheads="1"/>
          </p:cNvSpPr>
          <p:nvPr>
            <p:ph type="ftr" idx="11"/>
          </p:nvPr>
        </p:nvSpPr>
        <p:spPr>
          <a:ln/>
        </p:spPr>
        <p:txBody>
          <a:bodyPr/>
          <a:lstStyle>
            <a:lvl1pPr>
              <a:defRPr/>
            </a:lvl1pPr>
          </a:lstStyle>
          <a:p>
            <a:pPr>
              <a:defRPr/>
            </a:pPr>
            <a:endParaRPr lang="en-GB"/>
          </a:p>
        </p:txBody>
      </p:sp>
      <p:sp>
        <p:nvSpPr>
          <p:cNvPr id="7" name="Rectangle 6"/>
          <p:cNvSpPr>
            <a:spLocks noGrp="1" noChangeArrowheads="1"/>
          </p:cNvSpPr>
          <p:nvPr>
            <p:ph type="sldNum" idx="12"/>
          </p:nvPr>
        </p:nvSpPr>
        <p:spPr>
          <a:ln/>
        </p:spPr>
        <p:txBody>
          <a:bodyPr/>
          <a:lstStyle>
            <a:lvl1pPr>
              <a:defRPr/>
            </a:lvl1pPr>
          </a:lstStyle>
          <a:p>
            <a:pPr>
              <a:defRPr/>
            </a:pPr>
            <a:fld id="{B49B5B19-1660-4F22-856D-7FAF19AA961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4"/>
          <a:srcRect/>
          <a:stretch>
            <a:fillRect/>
          </a:stretch>
        </p:blipFill>
        <p:spPr bwMode="auto">
          <a:xfrm>
            <a:off x="357188" y="349250"/>
            <a:ext cx="10079037" cy="6942138"/>
          </a:xfrm>
          <a:prstGeom prst="rect">
            <a:avLst/>
          </a:prstGeom>
          <a:noFill/>
          <a:ln w="9525">
            <a:noFill/>
            <a:round/>
            <a:headEnd/>
            <a:tailEnd/>
          </a:ln>
        </p:spPr>
      </p:pic>
      <p:sp>
        <p:nvSpPr>
          <p:cNvPr id="2051" name="Rectangle 2"/>
          <p:cNvSpPr>
            <a:spLocks noGrp="1" noChangeArrowheads="1"/>
          </p:cNvSpPr>
          <p:nvPr>
            <p:ph type="title"/>
          </p:nvPr>
        </p:nvSpPr>
        <p:spPr bwMode="auto">
          <a:xfrm>
            <a:off x="855663" y="630238"/>
            <a:ext cx="8978900" cy="1141412"/>
          </a:xfrm>
          <a:prstGeom prst="rect">
            <a:avLst/>
          </a:prstGeom>
          <a:noFill/>
          <a:ln w="36720">
            <a:solidFill>
              <a:srgbClr val="800080"/>
            </a:solid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2" name="Rectangle 3"/>
          <p:cNvSpPr>
            <a:spLocks noGrp="1" noChangeArrowheads="1"/>
          </p:cNvSpPr>
          <p:nvPr>
            <p:ph type="body" idx="1"/>
          </p:nvPr>
        </p:nvSpPr>
        <p:spPr bwMode="auto">
          <a:xfrm>
            <a:off x="855663" y="1958975"/>
            <a:ext cx="8978900" cy="4516438"/>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4"/>
          <p:cNvSpPr>
            <a:spLocks noGrp="1" noChangeArrowheads="1"/>
          </p:cNvSpPr>
          <p:nvPr>
            <p:ph type="dt"/>
          </p:nvPr>
        </p:nvSpPr>
        <p:spPr bwMode="auto">
          <a:xfrm>
            <a:off x="855663" y="6594475"/>
            <a:ext cx="2322512" cy="4714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Wingdings" charset="2"/>
              <a:buNone/>
              <a:tabLst>
                <a:tab pos="723900" algn="l"/>
                <a:tab pos="1447800" algn="l"/>
                <a:tab pos="2171700" algn="l"/>
              </a:tabLst>
              <a:defRPr sz="1400">
                <a:solidFill>
                  <a:srgbClr val="000000"/>
                </a:solidFill>
                <a:latin typeface="Times New Roman" pitchFamily="16" charset="0"/>
              </a:defRPr>
            </a:lvl1pPr>
          </a:lstStyle>
          <a:p>
            <a:pPr>
              <a:defRPr/>
            </a:pPr>
            <a:endParaRPr lang="en-GB"/>
          </a:p>
        </p:txBody>
      </p:sp>
      <p:sp>
        <p:nvSpPr>
          <p:cNvPr id="1029" name="Rectangle 5"/>
          <p:cNvSpPr>
            <a:spLocks noGrp="1" noChangeArrowheads="1"/>
          </p:cNvSpPr>
          <p:nvPr>
            <p:ph type="ftr"/>
          </p:nvPr>
        </p:nvSpPr>
        <p:spPr bwMode="auto">
          <a:xfrm>
            <a:off x="3768725" y="6594475"/>
            <a:ext cx="3162300" cy="4714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p>
        </p:txBody>
      </p:sp>
      <p:sp>
        <p:nvSpPr>
          <p:cNvPr id="1030" name="Rectangle 6"/>
          <p:cNvSpPr>
            <a:spLocks noGrp="1" noChangeArrowheads="1"/>
          </p:cNvSpPr>
          <p:nvPr>
            <p:ph type="sldNum"/>
          </p:nvPr>
        </p:nvSpPr>
        <p:spPr bwMode="auto">
          <a:xfrm>
            <a:off x="7510463" y="6594475"/>
            <a:ext cx="2322512" cy="4714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Wingdings" charset="2"/>
              <a:buNone/>
              <a:tabLst>
                <a:tab pos="723900" algn="l"/>
                <a:tab pos="1447800" algn="l"/>
                <a:tab pos="2171700" algn="l"/>
              </a:tabLst>
              <a:defRPr sz="1400">
                <a:solidFill>
                  <a:srgbClr val="000000"/>
                </a:solidFill>
                <a:latin typeface="Times New Roman" pitchFamily="16" charset="0"/>
              </a:defRPr>
            </a:lvl1pPr>
          </a:lstStyle>
          <a:p>
            <a:pPr>
              <a:defRPr/>
            </a:pPr>
            <a:fld id="{838E068B-635F-4C7A-A690-BB4DCDB92685}"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5E11A6"/>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5E11A6"/>
          </a:solidFill>
          <a:latin typeface="Arial" charset="0"/>
          <a:cs typeface="Arial" charset="0"/>
        </a:defRPr>
      </a:lvl2pPr>
      <a:lvl3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5E11A6"/>
          </a:solidFill>
          <a:latin typeface="Arial" charset="0"/>
          <a:cs typeface="Arial" charset="0"/>
        </a:defRPr>
      </a:lvl3pPr>
      <a:lvl4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5E11A6"/>
          </a:solidFill>
          <a:latin typeface="Arial" charset="0"/>
          <a:cs typeface="Arial" charset="0"/>
        </a:defRPr>
      </a:lvl4pPr>
      <a:lvl5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5E11A6"/>
          </a:solidFill>
          <a:latin typeface="Arial" charset="0"/>
          <a:cs typeface="Arial" charset="0"/>
        </a:defRPr>
      </a:lvl5pPr>
      <a:lvl6pPr marL="1536700" indent="-215900" algn="ctr" defTabSz="457200" rtl="0" fontAlgn="base" hangingPunct="0">
        <a:lnSpc>
          <a:spcPct val="93000"/>
        </a:lnSpc>
        <a:spcBef>
          <a:spcPct val="0"/>
        </a:spcBef>
        <a:spcAft>
          <a:spcPct val="0"/>
        </a:spcAft>
        <a:buClr>
          <a:srgbClr val="000000"/>
        </a:buClr>
        <a:buSzPct val="45000"/>
        <a:buFont typeface="Wingdings" charset="2"/>
        <a:defRPr sz="4400" b="1">
          <a:solidFill>
            <a:srgbClr val="5E11A6"/>
          </a:solidFill>
          <a:latin typeface="Arial" charset="0"/>
          <a:cs typeface="Arial" charset="0"/>
        </a:defRPr>
      </a:lvl6pPr>
      <a:lvl7pPr marL="1993900" indent="-215900" algn="ctr" defTabSz="457200" rtl="0" fontAlgn="base" hangingPunct="0">
        <a:lnSpc>
          <a:spcPct val="93000"/>
        </a:lnSpc>
        <a:spcBef>
          <a:spcPct val="0"/>
        </a:spcBef>
        <a:spcAft>
          <a:spcPct val="0"/>
        </a:spcAft>
        <a:buClr>
          <a:srgbClr val="000000"/>
        </a:buClr>
        <a:buSzPct val="45000"/>
        <a:buFont typeface="Wingdings" charset="2"/>
        <a:defRPr sz="4400" b="1">
          <a:solidFill>
            <a:srgbClr val="5E11A6"/>
          </a:solidFill>
          <a:latin typeface="Arial" charset="0"/>
          <a:cs typeface="Arial" charset="0"/>
        </a:defRPr>
      </a:lvl7pPr>
      <a:lvl8pPr marL="2451100" indent="-215900" algn="ctr" defTabSz="457200" rtl="0" fontAlgn="base" hangingPunct="0">
        <a:lnSpc>
          <a:spcPct val="93000"/>
        </a:lnSpc>
        <a:spcBef>
          <a:spcPct val="0"/>
        </a:spcBef>
        <a:spcAft>
          <a:spcPct val="0"/>
        </a:spcAft>
        <a:buClr>
          <a:srgbClr val="000000"/>
        </a:buClr>
        <a:buSzPct val="45000"/>
        <a:buFont typeface="Wingdings" charset="2"/>
        <a:defRPr sz="4400" b="1">
          <a:solidFill>
            <a:srgbClr val="5E11A6"/>
          </a:solidFill>
          <a:latin typeface="Arial" charset="0"/>
          <a:cs typeface="Arial" charset="0"/>
        </a:defRPr>
      </a:lvl8pPr>
      <a:lvl9pPr marL="2908300" indent="-215900" algn="ctr" defTabSz="457200" rtl="0" fontAlgn="base" hangingPunct="0">
        <a:lnSpc>
          <a:spcPct val="93000"/>
        </a:lnSpc>
        <a:spcBef>
          <a:spcPct val="0"/>
        </a:spcBef>
        <a:spcAft>
          <a:spcPct val="0"/>
        </a:spcAft>
        <a:buClr>
          <a:srgbClr val="000000"/>
        </a:buClr>
        <a:buSzPct val="45000"/>
        <a:buFont typeface="Wingdings" charset="2"/>
        <a:defRPr sz="4400" b="1">
          <a:solidFill>
            <a:srgbClr val="5E11A6"/>
          </a:solidFill>
          <a:latin typeface="Arial" charset="0"/>
          <a:cs typeface="Arial" charset="0"/>
        </a:defRPr>
      </a:lvl9pPr>
    </p:titleStyle>
    <p:bodyStyle>
      <a:lvl1pPr marL="431800" indent="-323850" algn="l" defTabSz="457200" rtl="0" eaLnBrk="0" fontAlgn="base" hangingPunct="0">
        <a:lnSpc>
          <a:spcPct val="93000"/>
        </a:lnSpc>
        <a:spcBef>
          <a:spcPct val="0"/>
        </a:spcBef>
        <a:spcAft>
          <a:spcPts val="1425"/>
        </a:spcAft>
        <a:buClr>
          <a:srgbClr val="000000"/>
        </a:buClr>
        <a:buSzPct val="45000"/>
        <a:buFont typeface="Wingdings" pitchFamily="2" charset="2"/>
        <a:buChar char=""/>
        <a:defRPr sz="3200">
          <a:solidFill>
            <a:srgbClr val="000000"/>
          </a:solidFill>
          <a:latin typeface="+mn-lt"/>
          <a:ea typeface="+mn-ea"/>
          <a:cs typeface="+mn-cs"/>
        </a:defRPr>
      </a:lvl1pPr>
      <a:lvl2pPr marL="863600" indent="-287338" algn="l" defTabSz="457200" rtl="0" eaLnBrk="0" fontAlgn="base" hangingPunct="0">
        <a:lnSpc>
          <a:spcPct val="93000"/>
        </a:lnSpc>
        <a:spcBef>
          <a:spcPct val="0"/>
        </a:spcBef>
        <a:spcAft>
          <a:spcPts val="1138"/>
        </a:spcAft>
        <a:buClr>
          <a:srgbClr val="000000"/>
        </a:buClr>
        <a:buSzPct val="75000"/>
        <a:buFont typeface="Symbol" pitchFamily="18" charset="2"/>
        <a:buChar char=""/>
        <a:defRPr sz="2800">
          <a:solidFill>
            <a:srgbClr val="000000"/>
          </a:solidFill>
          <a:latin typeface="+mn-lt"/>
          <a:cs typeface="+mn-cs"/>
        </a:defRPr>
      </a:lvl2pPr>
      <a:lvl3pPr marL="1295400" indent="-215900" algn="l" defTabSz="457200" rtl="0" eaLnBrk="0" fontAlgn="base" hangingPunct="0">
        <a:lnSpc>
          <a:spcPct val="93000"/>
        </a:lnSpc>
        <a:spcBef>
          <a:spcPct val="0"/>
        </a:spcBef>
        <a:spcAft>
          <a:spcPts val="850"/>
        </a:spcAft>
        <a:buClr>
          <a:srgbClr val="000000"/>
        </a:buClr>
        <a:buSzPct val="45000"/>
        <a:buFont typeface="Wingdings" pitchFamily="2" charset="2"/>
        <a:buChar char=""/>
        <a:defRPr sz="2400">
          <a:solidFill>
            <a:srgbClr val="000000"/>
          </a:solidFill>
          <a:latin typeface="+mn-lt"/>
          <a:cs typeface="+mn-cs"/>
        </a:defRPr>
      </a:lvl3pPr>
      <a:lvl4pPr marL="1727200" indent="-215900" algn="l" defTabSz="457200" rtl="0" eaLnBrk="0" fontAlgn="base" hangingPunct="0">
        <a:lnSpc>
          <a:spcPct val="93000"/>
        </a:lnSpc>
        <a:spcBef>
          <a:spcPct val="0"/>
        </a:spcBef>
        <a:spcAft>
          <a:spcPts val="575"/>
        </a:spcAft>
        <a:buClr>
          <a:srgbClr val="000000"/>
        </a:buClr>
        <a:buSzPct val="75000"/>
        <a:buFont typeface="Symbol" pitchFamily="18" charset="2"/>
        <a:buChar char=""/>
        <a:defRPr sz="2000">
          <a:solidFill>
            <a:srgbClr val="000000"/>
          </a:solidFill>
          <a:latin typeface="+mn-lt"/>
          <a:cs typeface="+mn-cs"/>
        </a:defRPr>
      </a:lvl4pPr>
      <a:lvl5pPr marL="2159000" indent="-215900" algn="l" defTabSz="457200" rtl="0" eaLnBrk="0" fontAlgn="base" hangingPunct="0">
        <a:lnSpc>
          <a:spcPct val="93000"/>
        </a:lnSpc>
        <a:spcBef>
          <a:spcPct val="0"/>
        </a:spcBef>
        <a:spcAft>
          <a:spcPts val="288"/>
        </a:spcAft>
        <a:buClr>
          <a:srgbClr val="000000"/>
        </a:buClr>
        <a:buSzPct val="45000"/>
        <a:buFont typeface="Wingdings" pitchFamily="2" charset="2"/>
        <a:buChar char=""/>
        <a:defRPr sz="2000">
          <a:solidFill>
            <a:srgbClr val="000000"/>
          </a:solidFill>
          <a:latin typeface="+mn-lt"/>
          <a:cs typeface="+mn-cs"/>
        </a:defRPr>
      </a:lvl5pPr>
      <a:lvl6pPr marL="2616200" indent="-215900" algn="l" defTabSz="457200" rtl="0" fontAlgn="base" hangingPunct="0">
        <a:lnSpc>
          <a:spcPct val="93000"/>
        </a:lnSpc>
        <a:spcBef>
          <a:spcPct val="0"/>
        </a:spcBef>
        <a:spcAft>
          <a:spcPts val="288"/>
        </a:spcAft>
        <a:buClr>
          <a:srgbClr val="000000"/>
        </a:buClr>
        <a:buSzPct val="45000"/>
        <a:buFont typeface="Wingdings" charset="2"/>
        <a:buChar char=""/>
        <a:defRPr sz="2000">
          <a:solidFill>
            <a:srgbClr val="000000"/>
          </a:solidFill>
          <a:latin typeface="+mn-lt"/>
          <a:cs typeface="+mn-cs"/>
        </a:defRPr>
      </a:lvl6pPr>
      <a:lvl7pPr marL="3073400" indent="-215900" algn="l" defTabSz="457200" rtl="0" fontAlgn="base" hangingPunct="0">
        <a:lnSpc>
          <a:spcPct val="93000"/>
        </a:lnSpc>
        <a:spcBef>
          <a:spcPct val="0"/>
        </a:spcBef>
        <a:spcAft>
          <a:spcPts val="288"/>
        </a:spcAft>
        <a:buClr>
          <a:srgbClr val="000000"/>
        </a:buClr>
        <a:buSzPct val="45000"/>
        <a:buFont typeface="Wingdings" charset="2"/>
        <a:buChar char=""/>
        <a:defRPr sz="2000">
          <a:solidFill>
            <a:srgbClr val="000000"/>
          </a:solidFill>
          <a:latin typeface="+mn-lt"/>
          <a:cs typeface="+mn-cs"/>
        </a:defRPr>
      </a:lvl7pPr>
      <a:lvl8pPr marL="3530600" indent="-215900" algn="l" defTabSz="457200" rtl="0" fontAlgn="base" hangingPunct="0">
        <a:lnSpc>
          <a:spcPct val="93000"/>
        </a:lnSpc>
        <a:spcBef>
          <a:spcPct val="0"/>
        </a:spcBef>
        <a:spcAft>
          <a:spcPts val="288"/>
        </a:spcAft>
        <a:buClr>
          <a:srgbClr val="000000"/>
        </a:buClr>
        <a:buSzPct val="45000"/>
        <a:buFont typeface="Wingdings" charset="2"/>
        <a:buChar char=""/>
        <a:defRPr sz="2000">
          <a:solidFill>
            <a:srgbClr val="000000"/>
          </a:solidFill>
          <a:latin typeface="+mn-lt"/>
          <a:cs typeface="+mn-cs"/>
        </a:defRPr>
      </a:lvl8pPr>
      <a:lvl9pPr marL="3987800" indent="-215900" algn="l" defTabSz="457200" rtl="0" fontAlgn="base" hangingPunct="0">
        <a:lnSpc>
          <a:spcPct val="93000"/>
        </a:lnSpc>
        <a:spcBef>
          <a:spcPct val="0"/>
        </a:spcBef>
        <a:spcAft>
          <a:spcPts val="288"/>
        </a:spcAft>
        <a:buClr>
          <a:srgbClr val="000000"/>
        </a:buClr>
        <a:buSzPct val="45000"/>
        <a:buFont typeface="Wingdings"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536700" y="2657475"/>
            <a:ext cx="8229600" cy="1350962"/>
          </a:xfrm>
          <a:prstGeom prst="rect">
            <a:avLst/>
          </a:prstGeom>
          <a:noFill/>
          <a:ln w="9525">
            <a:noFill/>
            <a:round/>
            <a:headEnd/>
            <a:tailEnd/>
          </a:ln>
        </p:spPr>
        <p:txBody>
          <a:bodyPr lIns="90000" tIns="45000" rIns="90000" bIns="45000">
            <a:spAutoFit/>
          </a:bodyPr>
          <a:lstStyle/>
          <a:p>
            <a:pPr algn="ctr">
              <a:tabLst>
                <a:tab pos="723900" algn="l"/>
                <a:tab pos="1447800" algn="l"/>
                <a:tab pos="2171700" algn="l"/>
                <a:tab pos="2895600" algn="l"/>
                <a:tab pos="3619500" algn="l"/>
                <a:tab pos="4343400" algn="l"/>
              </a:tabLst>
            </a:pPr>
            <a:r>
              <a:rPr lang="en-GB" sz="4400" b="1" dirty="0">
                <a:solidFill>
                  <a:srgbClr val="5E11A6"/>
                </a:solidFill>
              </a:rPr>
              <a:t>RUANG LINGKUP PERBANKAN</a:t>
            </a:r>
            <a:endParaRPr lang="en-GB" sz="2400" b="1" dirty="0">
              <a:solidFill>
                <a:srgbClr val="5E11A6"/>
              </a:solidFill>
            </a:endParaRPr>
          </a:p>
        </p:txBody>
      </p:sp>
      <p:sp>
        <p:nvSpPr>
          <p:cNvPr id="4099" name="Text Box 7"/>
          <p:cNvSpPr txBox="1">
            <a:spLocks noChangeArrowheads="1"/>
          </p:cNvSpPr>
          <p:nvPr/>
        </p:nvSpPr>
        <p:spPr bwMode="auto">
          <a:xfrm>
            <a:off x="1231900" y="5989638"/>
            <a:ext cx="7770813" cy="320675"/>
          </a:xfrm>
          <a:prstGeom prst="rect">
            <a:avLst/>
          </a:prstGeom>
          <a:noFill/>
          <a:ln w="9525">
            <a:noFill/>
            <a:miter lim="800000"/>
            <a:headEnd/>
            <a:tailEnd/>
          </a:ln>
        </p:spPr>
        <p:txBody>
          <a:bodyPr>
            <a:spAutoFit/>
          </a:bodyPr>
          <a:lstStyle/>
          <a:p>
            <a:pPr>
              <a:spcBef>
                <a:spcPct val="50000"/>
              </a:spcBef>
            </a:pPr>
            <a:r>
              <a:rPr lang="en-GB" sz="1600" b="1" dirty="0">
                <a:solidFill>
                  <a:srgbClr val="5E11A6"/>
                </a:solidFill>
              </a:rPr>
              <a:t>KOMPUTERISASI LEMBAGA KEUANGAN PERBANKAN, MANAJEMEN, 2 SKS</a:t>
            </a:r>
            <a:endParaRPr lang="en-US" sz="1600" b="1" dirty="0">
              <a:solidFill>
                <a:srgbClr val="5E11A6"/>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Definisi Perbankan</a:t>
            </a:r>
          </a:p>
        </p:txBody>
      </p:sp>
      <p:sp>
        <p:nvSpPr>
          <p:cNvPr id="12291" name="Content Placeholder 2"/>
          <p:cNvSpPr>
            <a:spLocks noGrp="1"/>
          </p:cNvSpPr>
          <p:nvPr>
            <p:ph idx="1"/>
          </p:nvPr>
        </p:nvSpPr>
        <p:spPr/>
        <p:txBody>
          <a:bodyPr/>
          <a:lstStyle/>
          <a:p>
            <a:r>
              <a:rPr lang="en-US" smtClean="0"/>
              <a:t>Perbankan : segala sesuatu yang menyangkut tentang bank, mencakup kelembagaan, kegiatan usaha, serta cara dan proses dalam melaksanakan kegiatan usahanya.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sp>
        <p:nvSpPr>
          <p:cNvPr id="13315" name="Content Placeholder 2"/>
          <p:cNvSpPr>
            <a:spLocks noGrp="1"/>
          </p:cNvSpPr>
          <p:nvPr>
            <p:ph idx="1"/>
          </p:nvPr>
        </p:nvSpPr>
        <p:spPr/>
        <p:txBody>
          <a:bodyPr/>
          <a:lstStyle/>
          <a:p>
            <a:r>
              <a:rPr lang="en-US" smtClean="0"/>
              <a:t>Menurut H. Malayu S.P. Hasibuan :</a:t>
            </a:r>
          </a:p>
          <a:p>
            <a:pPr>
              <a:buFont typeface="Wingdings" pitchFamily="2" charset="2"/>
              <a:buNone/>
            </a:pPr>
            <a:r>
              <a:rPr lang="en-US" smtClean="0"/>
              <a:t>	Bank umum adalah lembaga keuangan, pencipta uang, pengumpul dana dan penyalur kredit, pelaksana lalu lintas pembayaran, stabilisator moneter serta dinamisator pertumbuhan perekonomian.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smtClean="0"/>
          </a:p>
        </p:txBody>
      </p:sp>
      <p:sp>
        <p:nvSpPr>
          <p:cNvPr id="14339" name="Content Placeholder 2"/>
          <p:cNvSpPr>
            <a:spLocks noGrp="1"/>
          </p:cNvSpPr>
          <p:nvPr>
            <p:ph idx="1"/>
          </p:nvPr>
        </p:nvSpPr>
        <p:spPr/>
        <p:txBody>
          <a:bodyPr/>
          <a:lstStyle/>
          <a:p>
            <a:r>
              <a:rPr lang="en-US" sz="2600" smtClean="0"/>
              <a:t>Bank adalah lembaga keuangan berarti : </a:t>
            </a:r>
          </a:p>
          <a:p>
            <a:pPr>
              <a:buFont typeface="Wingdings" pitchFamily="2" charset="2"/>
              <a:buNone/>
            </a:pPr>
            <a:r>
              <a:rPr lang="en-US" sz="2600" smtClean="0"/>
              <a:t>	Bank adalah badan usaha yang kekayaannya terutama dalam bentuk aset keuangan (financial assets) serta bermotifkan profit dan juga sosial, jadi bukan hanya mencari keuntungan.</a:t>
            </a:r>
          </a:p>
          <a:p>
            <a:r>
              <a:rPr lang="en-US" sz="2600" smtClean="0"/>
              <a:t>Bank adalah pencipta uang maksudnya :</a:t>
            </a:r>
          </a:p>
          <a:p>
            <a:pPr>
              <a:buFont typeface="Wingdings" pitchFamily="2" charset="2"/>
              <a:buNone/>
            </a:pPr>
            <a:r>
              <a:rPr lang="en-US" sz="2600" smtClean="0"/>
              <a:t>	Bank menciptakan uang giral dan mengedarkan uang kartal. Pencipta dan pengedar uang kartal (uang logam dan kertas) merupakan otoritas tunggal bank sentral, sedangkan uang giral dapat diciptakan bank umum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15363" name="Content Placeholder 2"/>
          <p:cNvSpPr>
            <a:spLocks noGrp="1"/>
          </p:cNvSpPr>
          <p:nvPr>
            <p:ph idx="1"/>
          </p:nvPr>
        </p:nvSpPr>
        <p:spPr/>
        <p:txBody>
          <a:bodyPr/>
          <a:lstStyle/>
          <a:p>
            <a:r>
              <a:rPr lang="en-US" sz="2400" smtClean="0"/>
              <a:t>Bank adalah pengumpul dana dan penyalur kredit artinya : </a:t>
            </a:r>
          </a:p>
          <a:p>
            <a:pPr>
              <a:buFont typeface="Wingdings" pitchFamily="2" charset="2"/>
              <a:buNone/>
            </a:pPr>
            <a:r>
              <a:rPr lang="en-US" sz="2400" smtClean="0"/>
              <a:t>	Bank dalam operasinya mengumpulkan dana dari </a:t>
            </a:r>
            <a:r>
              <a:rPr lang="en-US" sz="2400" i="1" smtClean="0"/>
              <a:t>surplus unit</a:t>
            </a:r>
            <a:r>
              <a:rPr lang="en-US" sz="2400" smtClean="0"/>
              <a:t> dan menyalurkan kredit kepada defisit unit.</a:t>
            </a:r>
          </a:p>
          <a:p>
            <a:r>
              <a:rPr lang="en-US" sz="2400" smtClean="0"/>
              <a:t>Bank selaku pelaksana Lalu lintas pembayaran (LLP) berarti : </a:t>
            </a:r>
          </a:p>
          <a:p>
            <a:pPr>
              <a:buFont typeface="Wingdings" pitchFamily="2" charset="2"/>
              <a:buNone/>
            </a:pPr>
            <a:r>
              <a:rPr lang="en-US" sz="2400" smtClean="0"/>
              <a:t>	Bank menjadi pelaksana penyelesaian pembayaran transaksi komersial atau finansial dari pembayaran ke penerima. </a:t>
            </a:r>
          </a:p>
          <a:p>
            <a:pPr>
              <a:buFont typeface="Wingdings" pitchFamily="2" charset="2"/>
              <a:buNone/>
            </a:pPr>
            <a:r>
              <a:rPr lang="en-US" sz="2400" smtClean="0"/>
              <a:t>	Lalu lintas pembayaran diartikan sabagai proses penyelesaian transaksi komersial dan / atau finansial dari pembayaran kepada penerima melalui media bank.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r>
              <a:rPr lang="en-US" sz="2400" smtClean="0"/>
              <a:t>Bank selaku stabilisator moneter diartikan : </a:t>
            </a:r>
          </a:p>
          <a:p>
            <a:pPr>
              <a:buFont typeface="Wingdings" pitchFamily="2" charset="2"/>
              <a:buNone/>
            </a:pPr>
            <a:r>
              <a:rPr lang="en-US" sz="2400" smtClean="0"/>
              <a:t>	Bank mempunyai kewajiban ikut serta menstabilkan nilai tukar uang, nilai kurs atau harga barang-barang relatif stabil atau tetap, baik secara langsung maupun melalui mekanisme Giro Wajib Minimum (GWM) bank.</a:t>
            </a:r>
          </a:p>
          <a:p>
            <a:r>
              <a:rPr lang="en-US" sz="2400" smtClean="0"/>
              <a:t>Bank sebagai dinamisator perekonomian maksudnya :</a:t>
            </a:r>
          </a:p>
          <a:p>
            <a:pPr>
              <a:buFont typeface="Wingdings" pitchFamily="2" charset="2"/>
              <a:buNone/>
            </a:pPr>
            <a:r>
              <a:rPr lang="fi-FI" sz="2400" smtClean="0"/>
              <a:t>	Bank merupakan pusat perekonomian, sumber dana, pelaksana lalu lintas </a:t>
            </a:r>
            <a:r>
              <a:rPr lang="en-US" sz="2400" smtClean="0"/>
              <a:t>pembayaran, memproduktifkan tabungan dan pendorong kemajuan perdagangan nasional dan internasional.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Wingdings" charset="2"/>
              <a:buChar char=""/>
              <a:defRPr/>
            </a:pPr>
            <a:r>
              <a:rPr lang="en-US" sz="2400" dirty="0" smtClean="0"/>
              <a:t>Bank </a:t>
            </a:r>
            <a:r>
              <a:rPr lang="en-US" sz="2400" dirty="0" err="1" smtClean="0"/>
              <a:t>sangat</a:t>
            </a:r>
            <a:r>
              <a:rPr lang="en-US" sz="2400" dirty="0" smtClean="0"/>
              <a:t> </a:t>
            </a:r>
            <a:r>
              <a:rPr lang="en-US" sz="2400" dirty="0" err="1" smtClean="0"/>
              <a:t>penting</a:t>
            </a:r>
            <a:r>
              <a:rPr lang="en-US" sz="2400" dirty="0" smtClean="0"/>
              <a:t> </a:t>
            </a:r>
            <a:r>
              <a:rPr lang="en-US" sz="2400" dirty="0" err="1" smtClean="0"/>
              <a:t>dan</a:t>
            </a:r>
            <a:r>
              <a:rPr lang="en-US" sz="2400" dirty="0" smtClean="0"/>
              <a:t> </a:t>
            </a:r>
            <a:r>
              <a:rPr lang="en-US" sz="2400" dirty="0" err="1" smtClean="0"/>
              <a:t>berperan</a:t>
            </a:r>
            <a:r>
              <a:rPr lang="en-US" sz="2400" dirty="0" smtClean="0"/>
              <a:t> </a:t>
            </a:r>
            <a:r>
              <a:rPr lang="en-US" sz="2400" dirty="0" err="1" smtClean="0"/>
              <a:t>untuk</a:t>
            </a:r>
            <a:r>
              <a:rPr lang="en-US" sz="2400" dirty="0" smtClean="0"/>
              <a:t> </a:t>
            </a:r>
            <a:r>
              <a:rPr lang="en-US" sz="2400" dirty="0" err="1" smtClean="0"/>
              <a:t>mendorong</a:t>
            </a:r>
            <a:r>
              <a:rPr lang="en-US" sz="2400" dirty="0" smtClean="0"/>
              <a:t> </a:t>
            </a:r>
            <a:r>
              <a:rPr lang="en-US" sz="2400" dirty="0" err="1" smtClean="0"/>
              <a:t>pertumbuhan</a:t>
            </a:r>
            <a:r>
              <a:rPr lang="en-US" sz="2400" dirty="0" smtClean="0"/>
              <a:t> </a:t>
            </a:r>
            <a:r>
              <a:rPr lang="en-US" sz="2400" dirty="0" err="1" smtClean="0"/>
              <a:t>perekonomian</a:t>
            </a:r>
            <a:r>
              <a:rPr lang="en-US" sz="2400" dirty="0" smtClean="0"/>
              <a:t> </a:t>
            </a:r>
            <a:r>
              <a:rPr lang="en-US" sz="2400" dirty="0" err="1" smtClean="0"/>
              <a:t>suatu</a:t>
            </a:r>
            <a:r>
              <a:rPr lang="en-US" sz="2400" dirty="0" smtClean="0"/>
              <a:t> </a:t>
            </a:r>
            <a:r>
              <a:rPr lang="en-US" sz="2400" dirty="0" err="1" smtClean="0"/>
              <a:t>bangsa</a:t>
            </a:r>
            <a:r>
              <a:rPr lang="en-US" sz="2400" dirty="0" smtClean="0"/>
              <a:t> </a:t>
            </a:r>
            <a:r>
              <a:rPr lang="en-US" sz="2400" dirty="0" err="1" smtClean="0"/>
              <a:t>dikarenakan</a:t>
            </a:r>
            <a:r>
              <a:rPr lang="en-US" sz="2400" dirty="0" smtClean="0"/>
              <a:t> :</a:t>
            </a:r>
          </a:p>
          <a:p>
            <a:pPr marL="565150" indent="-457200">
              <a:buSzPct val="100000"/>
              <a:buFont typeface="+mj-lt"/>
              <a:buAutoNum type="arabicPeriod"/>
              <a:defRPr/>
            </a:pPr>
            <a:r>
              <a:rPr lang="en-US" sz="2400" dirty="0" err="1" smtClean="0"/>
              <a:t>Pengumpul</a:t>
            </a:r>
            <a:r>
              <a:rPr lang="en-US" sz="2400" dirty="0" smtClean="0"/>
              <a:t> </a:t>
            </a:r>
            <a:r>
              <a:rPr lang="en-US" sz="2400" dirty="0" err="1" smtClean="0"/>
              <a:t>dana</a:t>
            </a:r>
            <a:r>
              <a:rPr lang="en-US" sz="2400" dirty="0" smtClean="0"/>
              <a:t> </a:t>
            </a:r>
            <a:r>
              <a:rPr lang="en-US" sz="2400" dirty="0" err="1" smtClean="0"/>
              <a:t>dari</a:t>
            </a:r>
            <a:r>
              <a:rPr lang="en-US" sz="2400" dirty="0" smtClean="0"/>
              <a:t> Surplus Unit </a:t>
            </a:r>
            <a:r>
              <a:rPr lang="en-US" sz="2400" dirty="0" err="1" smtClean="0"/>
              <a:t>dan</a:t>
            </a:r>
            <a:r>
              <a:rPr lang="en-US" sz="2400" dirty="0" smtClean="0"/>
              <a:t> </a:t>
            </a:r>
            <a:r>
              <a:rPr lang="en-US" sz="2400" dirty="0" err="1" smtClean="0"/>
              <a:t>penyalur</a:t>
            </a:r>
            <a:r>
              <a:rPr lang="en-US" sz="2400" dirty="0" smtClean="0"/>
              <a:t> </a:t>
            </a:r>
            <a:r>
              <a:rPr lang="en-US" sz="2400" dirty="0" err="1" smtClean="0"/>
              <a:t>kredit</a:t>
            </a:r>
            <a:r>
              <a:rPr lang="en-US" sz="2400" dirty="0" smtClean="0"/>
              <a:t> </a:t>
            </a:r>
            <a:r>
              <a:rPr lang="en-US" sz="2400" dirty="0" err="1" smtClean="0"/>
              <a:t>kepada</a:t>
            </a:r>
            <a:r>
              <a:rPr lang="en-US" sz="2400" dirty="0" smtClean="0"/>
              <a:t> </a:t>
            </a:r>
            <a:r>
              <a:rPr lang="en-US" sz="2400" dirty="0" err="1" smtClean="0"/>
              <a:t>Defisit</a:t>
            </a:r>
            <a:r>
              <a:rPr lang="en-US" sz="2400" dirty="0" smtClean="0"/>
              <a:t> Unit.</a:t>
            </a:r>
          </a:p>
          <a:p>
            <a:pPr marL="565150" indent="-457200">
              <a:buSzPct val="100000"/>
              <a:buFont typeface="+mj-lt"/>
              <a:buAutoNum type="arabicPeriod"/>
              <a:defRPr/>
            </a:pPr>
            <a:r>
              <a:rPr lang="en-US" sz="2400" dirty="0" err="1" smtClean="0"/>
              <a:t>Tempat</a:t>
            </a:r>
            <a:r>
              <a:rPr lang="en-US" sz="2400" dirty="0" smtClean="0"/>
              <a:t> </a:t>
            </a:r>
            <a:r>
              <a:rPr lang="en-US" sz="2400" dirty="0" err="1" smtClean="0"/>
              <a:t>menabung</a:t>
            </a:r>
            <a:r>
              <a:rPr lang="en-US" sz="2400" dirty="0" smtClean="0"/>
              <a:t> yang </a:t>
            </a:r>
            <a:r>
              <a:rPr lang="en-US" sz="2400" dirty="0" err="1" smtClean="0"/>
              <a:t>efektif</a:t>
            </a:r>
            <a:r>
              <a:rPr lang="en-US" sz="2400" dirty="0" smtClean="0"/>
              <a:t> </a:t>
            </a:r>
            <a:r>
              <a:rPr lang="en-US" sz="2400" dirty="0" err="1" smtClean="0"/>
              <a:t>dan</a:t>
            </a:r>
            <a:r>
              <a:rPr lang="en-US" sz="2400" dirty="0" smtClean="0"/>
              <a:t> </a:t>
            </a:r>
            <a:r>
              <a:rPr lang="en-US" sz="2400" dirty="0" err="1" smtClean="0"/>
              <a:t>produktif</a:t>
            </a:r>
            <a:r>
              <a:rPr lang="en-US" sz="2400" dirty="0" smtClean="0"/>
              <a:t> </a:t>
            </a:r>
            <a:r>
              <a:rPr lang="en-US" sz="2400" dirty="0" err="1" smtClean="0"/>
              <a:t>bagi</a:t>
            </a:r>
            <a:r>
              <a:rPr lang="en-US" sz="2400" dirty="0" smtClean="0"/>
              <a:t> </a:t>
            </a:r>
            <a:r>
              <a:rPr lang="en-US" sz="2400" dirty="0" err="1" smtClean="0"/>
              <a:t>masyarakat</a:t>
            </a:r>
            <a:endParaRPr lang="en-US" sz="2400" dirty="0" smtClean="0"/>
          </a:p>
          <a:p>
            <a:pPr marL="565150" indent="-457200">
              <a:buSzPct val="100000"/>
              <a:buFont typeface="+mj-lt"/>
              <a:buAutoNum type="arabicPeriod"/>
              <a:defRPr/>
            </a:pPr>
            <a:r>
              <a:rPr lang="es-ES" sz="2400" dirty="0" err="1" smtClean="0"/>
              <a:t>Pelaksana</a:t>
            </a:r>
            <a:r>
              <a:rPr lang="es-ES" sz="2400" dirty="0" smtClean="0"/>
              <a:t> dan </a:t>
            </a:r>
            <a:r>
              <a:rPr lang="es-ES" sz="2400" dirty="0" err="1" smtClean="0"/>
              <a:t>memperlancar</a:t>
            </a:r>
            <a:r>
              <a:rPr lang="es-ES" sz="2400" dirty="0" smtClean="0"/>
              <a:t> </a:t>
            </a:r>
            <a:r>
              <a:rPr lang="es-ES" sz="2400" dirty="0" err="1" smtClean="0"/>
              <a:t>lalu</a:t>
            </a:r>
            <a:r>
              <a:rPr lang="es-ES" sz="2400" dirty="0" smtClean="0"/>
              <a:t> </a:t>
            </a:r>
            <a:r>
              <a:rPr lang="es-ES" sz="2400" dirty="0" err="1" smtClean="0"/>
              <a:t>lintas</a:t>
            </a:r>
            <a:r>
              <a:rPr lang="es-ES" sz="2400" dirty="0" smtClean="0"/>
              <a:t> </a:t>
            </a:r>
            <a:r>
              <a:rPr lang="es-ES" sz="2400" dirty="0" err="1" smtClean="0"/>
              <a:t>pembayaran</a:t>
            </a:r>
            <a:r>
              <a:rPr lang="es-ES" sz="2400" dirty="0" smtClean="0"/>
              <a:t> </a:t>
            </a:r>
            <a:r>
              <a:rPr lang="es-ES" sz="2400" dirty="0" err="1" smtClean="0"/>
              <a:t>dengan</a:t>
            </a:r>
            <a:r>
              <a:rPr lang="es-ES" sz="2400" dirty="0" smtClean="0"/>
              <a:t> aman, </a:t>
            </a:r>
            <a:r>
              <a:rPr lang="es-ES" sz="2400" dirty="0" err="1" smtClean="0"/>
              <a:t>praktis</a:t>
            </a:r>
            <a:r>
              <a:rPr lang="es-ES" sz="2400" dirty="0" smtClean="0"/>
              <a:t> dan </a:t>
            </a:r>
            <a:r>
              <a:rPr lang="en-US" sz="2400" dirty="0" err="1" smtClean="0"/>
              <a:t>ekonomis</a:t>
            </a:r>
            <a:endParaRPr lang="en-US" sz="2400" dirty="0" smtClean="0"/>
          </a:p>
          <a:p>
            <a:pPr marL="565150" indent="-457200">
              <a:buSzPct val="100000"/>
              <a:buFont typeface="+mj-lt"/>
              <a:buAutoNum type="arabicPeriod"/>
              <a:defRPr/>
            </a:pPr>
            <a:r>
              <a:rPr lang="en-US" sz="2400" dirty="0" err="1" smtClean="0"/>
              <a:t>Penjamin</a:t>
            </a:r>
            <a:r>
              <a:rPr lang="en-US" sz="2400" dirty="0" smtClean="0"/>
              <a:t> </a:t>
            </a:r>
            <a:r>
              <a:rPr lang="en-US" sz="2400" dirty="0" err="1" smtClean="0"/>
              <a:t>penyelesaian</a:t>
            </a:r>
            <a:r>
              <a:rPr lang="en-US" sz="2400" dirty="0" smtClean="0"/>
              <a:t> </a:t>
            </a:r>
            <a:r>
              <a:rPr lang="en-US" sz="2400" dirty="0" err="1" smtClean="0"/>
              <a:t>perdagangan</a:t>
            </a:r>
            <a:r>
              <a:rPr lang="en-US" sz="2400" dirty="0" smtClean="0"/>
              <a:t> </a:t>
            </a:r>
            <a:r>
              <a:rPr lang="en-US" sz="2400" dirty="0" err="1" smtClean="0"/>
              <a:t>dengan</a:t>
            </a:r>
            <a:r>
              <a:rPr lang="en-US" sz="2400" dirty="0" smtClean="0"/>
              <a:t> </a:t>
            </a:r>
            <a:r>
              <a:rPr lang="en-US" sz="2400" dirty="0" err="1" smtClean="0"/>
              <a:t>menerbitkan</a:t>
            </a:r>
            <a:r>
              <a:rPr lang="en-US" sz="2400" dirty="0" smtClean="0"/>
              <a:t> L/C</a:t>
            </a:r>
          </a:p>
          <a:p>
            <a:pPr marL="565150" indent="-457200">
              <a:buSzPct val="100000"/>
              <a:buFont typeface="+mj-lt"/>
              <a:buAutoNum type="arabicPeriod"/>
              <a:defRPr/>
            </a:pPr>
            <a:r>
              <a:rPr lang="en-US" sz="2400" dirty="0" err="1" smtClean="0"/>
              <a:t>Penjamin</a:t>
            </a:r>
            <a:r>
              <a:rPr lang="en-US" sz="2400" dirty="0" smtClean="0"/>
              <a:t> </a:t>
            </a:r>
            <a:r>
              <a:rPr lang="en-US" sz="2400" dirty="0" err="1" smtClean="0"/>
              <a:t>penyelesaian</a:t>
            </a:r>
            <a:r>
              <a:rPr lang="en-US" sz="2400" dirty="0" smtClean="0"/>
              <a:t> </a:t>
            </a:r>
            <a:r>
              <a:rPr lang="en-US" sz="2400" dirty="0" err="1" smtClean="0"/>
              <a:t>proyek</a:t>
            </a:r>
            <a:r>
              <a:rPr lang="en-US" sz="2400" dirty="0" smtClean="0"/>
              <a:t> </a:t>
            </a:r>
            <a:r>
              <a:rPr lang="en-US" sz="2400" dirty="0" err="1" smtClean="0"/>
              <a:t>dengan</a:t>
            </a:r>
            <a:r>
              <a:rPr lang="en-US" sz="2400" dirty="0" smtClean="0"/>
              <a:t> </a:t>
            </a:r>
            <a:r>
              <a:rPr lang="en-US" sz="2400" dirty="0" err="1" smtClean="0"/>
              <a:t>menerbitkan</a:t>
            </a:r>
            <a:r>
              <a:rPr lang="en-US" sz="2400" dirty="0" smtClean="0"/>
              <a:t> bank </a:t>
            </a:r>
            <a:r>
              <a:rPr lang="en-US" sz="2400" dirty="0" err="1" smtClean="0"/>
              <a:t>garansi</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ASAS, FUNGSI DAN TUJUAN PERBANKAN</a:t>
            </a:r>
          </a:p>
        </p:txBody>
      </p:sp>
      <p:sp>
        <p:nvSpPr>
          <p:cNvPr id="18435" name="Content Placeholder 2"/>
          <p:cNvSpPr>
            <a:spLocks noGrp="1"/>
          </p:cNvSpPr>
          <p:nvPr>
            <p:ph idx="1"/>
          </p:nvPr>
        </p:nvSpPr>
        <p:spPr/>
        <p:txBody>
          <a:bodyPr/>
          <a:lstStyle/>
          <a:p>
            <a:pPr>
              <a:buFont typeface="Wingdings" pitchFamily="2" charset="2"/>
              <a:buNone/>
            </a:pPr>
            <a:r>
              <a:rPr lang="en-US" sz="2400" smtClean="0"/>
              <a:t>	Menurut Pasal 2, 3, dan 4 UU No. 7 Tahun 1992 tentang perbankan dinyatakan bahwa :</a:t>
            </a:r>
          </a:p>
          <a:p>
            <a:r>
              <a:rPr lang="en-US" sz="2400" smtClean="0"/>
              <a:t>Asas : perbankan Indonesia dalam melaksanakan kegiatan usahanya berasaskan demokrasi ekonomi dengan menggunakan prinsip kehati-hatian.</a:t>
            </a:r>
          </a:p>
          <a:p>
            <a:r>
              <a:rPr lang="en-US" sz="2400" smtClean="0"/>
              <a:t>Fungsi : Fungsi utama perbankan adalah sebagai penghimpun dana dan penyalur dana masyarakat.</a:t>
            </a:r>
          </a:p>
          <a:p>
            <a:r>
              <a:rPr lang="en-US" sz="2400" smtClean="0"/>
              <a:t>Tujuan : Perbankan Indonesia bertujuan menunjang pelaksanaan pembangunan </a:t>
            </a:r>
            <a:r>
              <a:rPr lang="sv-SE" sz="2400" smtClean="0"/>
              <a:t>nasional dalam rangka meningkatkan pemerataan, pertumbuhan ekonomi, dan </a:t>
            </a:r>
            <a:r>
              <a:rPr lang="en-US" sz="2400" smtClean="0"/>
              <a:t>stabilitas nasional ke arah peningkatan rakyat banyak.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KEGIATAN BANK</a:t>
            </a:r>
          </a:p>
        </p:txBody>
      </p:sp>
      <p:sp>
        <p:nvSpPr>
          <p:cNvPr id="3" name="Content Placeholder 2"/>
          <p:cNvSpPr>
            <a:spLocks noGrp="1"/>
          </p:cNvSpPr>
          <p:nvPr>
            <p:ph idx="1"/>
          </p:nvPr>
        </p:nvSpPr>
        <p:spPr/>
        <p:txBody>
          <a:bodyPr/>
          <a:lstStyle/>
          <a:p>
            <a:pPr marL="457200" indent="-457200">
              <a:buSzPct val="100000"/>
              <a:buFont typeface="+mj-lt"/>
              <a:buAutoNum type="arabicParenR"/>
              <a:defRPr/>
            </a:pPr>
            <a:r>
              <a:rPr lang="sv-SE" sz="2400" dirty="0" smtClean="0"/>
              <a:t>Menghimpun dana (uang) dari masyarakat dalam bentuk simpanan maksudnya </a:t>
            </a:r>
            <a:r>
              <a:rPr lang="en-US" sz="2400" dirty="0" err="1" smtClean="0"/>
              <a:t>dalam</a:t>
            </a:r>
            <a:r>
              <a:rPr lang="en-US" sz="2400" dirty="0" smtClean="0"/>
              <a:t> </a:t>
            </a:r>
            <a:r>
              <a:rPr lang="en-US" sz="2400" dirty="0" err="1" smtClean="0"/>
              <a:t>hal</a:t>
            </a:r>
            <a:r>
              <a:rPr lang="en-US" sz="2400" dirty="0" smtClean="0"/>
              <a:t> </a:t>
            </a:r>
            <a:r>
              <a:rPr lang="en-US" sz="2400" dirty="0" err="1" smtClean="0"/>
              <a:t>ini</a:t>
            </a:r>
            <a:r>
              <a:rPr lang="en-US" sz="2400" dirty="0" smtClean="0"/>
              <a:t> bank </a:t>
            </a:r>
            <a:r>
              <a:rPr lang="en-US" sz="2400" dirty="0" err="1" smtClean="0"/>
              <a:t>sebagai</a:t>
            </a:r>
            <a:r>
              <a:rPr lang="en-US" sz="2400" dirty="0" smtClean="0"/>
              <a:t> </a:t>
            </a:r>
            <a:r>
              <a:rPr lang="en-US" sz="2400" dirty="0" err="1" smtClean="0"/>
              <a:t>tempat</a:t>
            </a:r>
            <a:r>
              <a:rPr lang="en-US" sz="2400" dirty="0" smtClean="0"/>
              <a:t> </a:t>
            </a:r>
            <a:r>
              <a:rPr lang="en-US" sz="2400" dirty="0" err="1" smtClean="0"/>
              <a:t>menyimpan</a:t>
            </a:r>
            <a:r>
              <a:rPr lang="en-US" sz="2400" dirty="0" smtClean="0"/>
              <a:t> </a:t>
            </a:r>
            <a:r>
              <a:rPr lang="en-US" sz="2400" dirty="0" err="1" smtClean="0"/>
              <a:t>uang</a:t>
            </a:r>
            <a:r>
              <a:rPr lang="en-US" sz="2400" dirty="0" smtClean="0"/>
              <a:t> </a:t>
            </a:r>
            <a:r>
              <a:rPr lang="en-US" sz="2400" dirty="0" err="1" smtClean="0"/>
              <a:t>atau</a:t>
            </a:r>
            <a:r>
              <a:rPr lang="en-US" sz="2400" dirty="0" smtClean="0"/>
              <a:t> </a:t>
            </a:r>
            <a:r>
              <a:rPr lang="en-US" sz="2400" dirty="0" err="1" smtClean="0"/>
              <a:t>berinvestasi</a:t>
            </a:r>
            <a:r>
              <a:rPr lang="en-US" sz="2400" dirty="0" smtClean="0"/>
              <a:t> </a:t>
            </a:r>
            <a:r>
              <a:rPr lang="en-US" sz="2400" dirty="0" err="1" smtClean="0"/>
              <a:t>bagi</a:t>
            </a:r>
            <a:r>
              <a:rPr lang="en-US" sz="2400" dirty="0" smtClean="0"/>
              <a:t> </a:t>
            </a:r>
            <a:r>
              <a:rPr lang="en-US" sz="2400" dirty="0" err="1" smtClean="0"/>
              <a:t>masyarakat</a:t>
            </a:r>
            <a:r>
              <a:rPr lang="en-US" sz="2400" dirty="0" smtClean="0"/>
              <a:t>.</a:t>
            </a:r>
          </a:p>
          <a:p>
            <a:pPr>
              <a:buFont typeface="Wingdings" charset="2"/>
              <a:buNone/>
              <a:defRPr/>
            </a:pPr>
            <a:r>
              <a:rPr lang="en-US" sz="2400" dirty="0" smtClean="0"/>
              <a:t>	</a:t>
            </a:r>
            <a:r>
              <a:rPr lang="en-US" sz="2400" dirty="0" err="1" smtClean="0"/>
              <a:t>Tujuan</a:t>
            </a:r>
            <a:r>
              <a:rPr lang="en-US" sz="2400" dirty="0" smtClean="0"/>
              <a:t> </a:t>
            </a:r>
            <a:r>
              <a:rPr lang="en-US" sz="2400" dirty="0" err="1" smtClean="0"/>
              <a:t>utama</a:t>
            </a:r>
            <a:r>
              <a:rPr lang="en-US" sz="2400" dirty="0" smtClean="0"/>
              <a:t> </a:t>
            </a:r>
            <a:r>
              <a:rPr lang="en-US" sz="2400" dirty="0" err="1" smtClean="0"/>
              <a:t>masyarakat</a:t>
            </a:r>
            <a:r>
              <a:rPr lang="en-US" sz="2400" dirty="0" smtClean="0"/>
              <a:t> </a:t>
            </a:r>
            <a:r>
              <a:rPr lang="en-US" sz="2400" dirty="0" err="1" smtClean="0"/>
              <a:t>menyimpan</a:t>
            </a:r>
            <a:r>
              <a:rPr lang="en-US" sz="2400" dirty="0" smtClean="0"/>
              <a:t> </a:t>
            </a:r>
            <a:r>
              <a:rPr lang="en-US" sz="2400" dirty="0" err="1" smtClean="0"/>
              <a:t>uang</a:t>
            </a:r>
            <a:r>
              <a:rPr lang="en-US" sz="2400" dirty="0" smtClean="0"/>
              <a:t> </a:t>
            </a:r>
            <a:r>
              <a:rPr lang="en-US" sz="2400" dirty="0" err="1" smtClean="0"/>
              <a:t>biasanya</a:t>
            </a:r>
            <a:r>
              <a:rPr lang="en-US" sz="2400" dirty="0" smtClean="0"/>
              <a:t> </a:t>
            </a:r>
            <a:r>
              <a:rPr lang="en-US" sz="2400" dirty="0" err="1" smtClean="0"/>
              <a:t>adalah</a:t>
            </a:r>
            <a:r>
              <a:rPr lang="en-US" sz="2400" dirty="0" smtClean="0"/>
              <a:t> </a:t>
            </a:r>
            <a:r>
              <a:rPr lang="en-US" sz="2400" dirty="0" err="1" smtClean="0"/>
              <a:t>untuk</a:t>
            </a:r>
            <a:r>
              <a:rPr lang="en-US" sz="2400" dirty="0" smtClean="0"/>
              <a:t> </a:t>
            </a:r>
            <a:r>
              <a:rPr lang="en-US" sz="2400" dirty="0" err="1" smtClean="0"/>
              <a:t>keamanan</a:t>
            </a:r>
            <a:r>
              <a:rPr lang="en-US" sz="2400" dirty="0" smtClean="0"/>
              <a:t> </a:t>
            </a:r>
            <a:r>
              <a:rPr lang="en-US" sz="2400" dirty="0" err="1" smtClean="0"/>
              <a:t>uangnya</a:t>
            </a:r>
            <a:r>
              <a:rPr lang="en-US" sz="2400" dirty="0" smtClean="0"/>
              <a:t>.</a:t>
            </a:r>
          </a:p>
          <a:p>
            <a:pPr>
              <a:buFont typeface="Wingdings" charset="2"/>
              <a:buNone/>
              <a:defRPr/>
            </a:pPr>
            <a:r>
              <a:rPr lang="en-US" sz="2400" dirty="0" smtClean="0"/>
              <a:t>	</a:t>
            </a:r>
            <a:r>
              <a:rPr lang="en-US" sz="2400" dirty="0" err="1" smtClean="0"/>
              <a:t>Tujuan</a:t>
            </a:r>
            <a:r>
              <a:rPr lang="en-US" sz="2400" dirty="0" smtClean="0"/>
              <a:t> </a:t>
            </a:r>
            <a:r>
              <a:rPr lang="en-US" sz="2400" dirty="0" err="1" smtClean="0"/>
              <a:t>kedua</a:t>
            </a:r>
            <a:r>
              <a:rPr lang="en-US" sz="2400" dirty="0" smtClean="0"/>
              <a:t> </a:t>
            </a:r>
            <a:r>
              <a:rPr lang="en-US" sz="2400" dirty="0" err="1" smtClean="0"/>
              <a:t>adalah</a:t>
            </a:r>
            <a:r>
              <a:rPr lang="en-US" sz="2400" dirty="0" smtClean="0"/>
              <a:t> </a:t>
            </a:r>
            <a:r>
              <a:rPr lang="en-US" sz="2400" dirty="0" err="1" smtClean="0"/>
              <a:t>untuk</a:t>
            </a:r>
            <a:r>
              <a:rPr lang="en-US" sz="2400" dirty="0" smtClean="0"/>
              <a:t> </a:t>
            </a:r>
            <a:r>
              <a:rPr lang="en-US" sz="2400" dirty="0" err="1" smtClean="0"/>
              <a:t>melakukan</a:t>
            </a:r>
            <a:r>
              <a:rPr lang="en-US" sz="2400" dirty="0" smtClean="0"/>
              <a:t> </a:t>
            </a:r>
            <a:r>
              <a:rPr lang="en-US" sz="2400" dirty="0" err="1" smtClean="0"/>
              <a:t>investasi</a:t>
            </a:r>
            <a:r>
              <a:rPr lang="en-US" sz="2400" dirty="0" smtClean="0"/>
              <a:t> </a:t>
            </a:r>
            <a:r>
              <a:rPr lang="en-US" sz="2400" dirty="0" err="1" smtClean="0"/>
              <a:t>dengan</a:t>
            </a:r>
            <a:r>
              <a:rPr lang="en-US" sz="2400" dirty="0" smtClean="0"/>
              <a:t> </a:t>
            </a:r>
            <a:r>
              <a:rPr lang="en-US" sz="2400" dirty="0" err="1" smtClean="0"/>
              <a:t>harapan</a:t>
            </a:r>
            <a:r>
              <a:rPr lang="en-US" sz="2400" dirty="0" smtClean="0"/>
              <a:t> </a:t>
            </a:r>
            <a:r>
              <a:rPr lang="en-US" sz="2400" dirty="0" err="1" smtClean="0"/>
              <a:t>memperoleh</a:t>
            </a:r>
            <a:r>
              <a:rPr lang="en-US" sz="2400" dirty="0" smtClean="0"/>
              <a:t> </a:t>
            </a:r>
            <a:r>
              <a:rPr lang="en-US" sz="2400" dirty="0" err="1" smtClean="0"/>
              <a:t>bunga</a:t>
            </a:r>
            <a:r>
              <a:rPr lang="en-US" sz="2400" dirty="0" smtClean="0"/>
              <a:t> </a:t>
            </a:r>
            <a:r>
              <a:rPr lang="en-US" sz="2400" dirty="0" err="1" smtClean="0"/>
              <a:t>dari</a:t>
            </a:r>
            <a:r>
              <a:rPr lang="en-US" sz="2400" dirty="0" smtClean="0"/>
              <a:t> </a:t>
            </a:r>
            <a:r>
              <a:rPr lang="en-US" sz="2400" dirty="0" err="1" smtClean="0"/>
              <a:t>hasil</a:t>
            </a:r>
            <a:r>
              <a:rPr lang="en-US" sz="2400" dirty="0" smtClean="0"/>
              <a:t> </a:t>
            </a:r>
            <a:r>
              <a:rPr lang="en-US" sz="2400" dirty="0" err="1" smtClean="0"/>
              <a:t>simpanannya</a:t>
            </a:r>
            <a:r>
              <a:rPr lang="en-US" sz="2400" dirty="0" smtClean="0"/>
              <a:t>. </a:t>
            </a:r>
            <a:r>
              <a:rPr lang="en-US" sz="2400" dirty="0" err="1" smtClean="0"/>
              <a:t>Tujuan</a:t>
            </a:r>
            <a:r>
              <a:rPr lang="en-US" sz="2400" dirty="0" smtClean="0"/>
              <a:t> lain </a:t>
            </a:r>
            <a:r>
              <a:rPr lang="en-US" sz="2400" dirty="0" err="1" smtClean="0"/>
              <a:t>untuk</a:t>
            </a:r>
            <a:r>
              <a:rPr lang="en-US" sz="2400" dirty="0" smtClean="0"/>
              <a:t> </a:t>
            </a:r>
            <a:r>
              <a:rPr lang="en-US" sz="2400" dirty="0" err="1" smtClean="0"/>
              <a:t>memudahkan</a:t>
            </a:r>
            <a:r>
              <a:rPr lang="en-US" sz="2400" dirty="0" smtClean="0"/>
              <a:t> </a:t>
            </a:r>
            <a:r>
              <a:rPr lang="en-US" sz="2400" dirty="0" err="1" smtClean="0"/>
              <a:t>melakukan</a:t>
            </a:r>
            <a:r>
              <a:rPr lang="en-US" sz="2400" dirty="0" smtClean="0"/>
              <a:t> </a:t>
            </a:r>
            <a:r>
              <a:rPr lang="en-US" sz="2400" dirty="0" err="1" smtClean="0"/>
              <a:t>transaksi</a:t>
            </a:r>
            <a:r>
              <a:rPr lang="en-US" sz="2400" dirty="0" smtClean="0"/>
              <a:t> </a:t>
            </a:r>
            <a:r>
              <a:rPr lang="en-US" sz="2400" dirty="0" err="1" smtClean="0"/>
              <a:t>pembayaran</a:t>
            </a:r>
            <a:r>
              <a:rPr lang="en-US" sz="2400" dirty="0" smtClean="0"/>
              <a:t>.</a:t>
            </a:r>
          </a:p>
          <a:p>
            <a:pPr>
              <a:spcAft>
                <a:spcPts val="0"/>
              </a:spcAft>
              <a:buFont typeface="Wingdings" charset="2"/>
              <a:buNone/>
              <a:defRPr/>
            </a:pPr>
            <a:r>
              <a:rPr lang="it-IT" sz="2400" dirty="0" smtClean="0"/>
              <a:t>	Secara umum jenis simpanan yang ada di bank terdiri dari</a:t>
            </a:r>
          </a:p>
          <a:p>
            <a:pPr marL="758825">
              <a:spcAft>
                <a:spcPts val="0"/>
              </a:spcAft>
              <a:buFont typeface="Wingdings" pitchFamily="2" charset="2"/>
              <a:buChar char="q"/>
              <a:defRPr/>
            </a:pPr>
            <a:r>
              <a:rPr lang="en-US" sz="2400" dirty="0" err="1" smtClean="0"/>
              <a:t>simpanan</a:t>
            </a:r>
            <a:r>
              <a:rPr lang="en-US" sz="2400" dirty="0" smtClean="0"/>
              <a:t> </a:t>
            </a:r>
            <a:r>
              <a:rPr lang="en-US" sz="2400" dirty="0" err="1" smtClean="0"/>
              <a:t>giro</a:t>
            </a:r>
            <a:r>
              <a:rPr lang="en-US" sz="2400" dirty="0" smtClean="0"/>
              <a:t> (demand deposit)</a:t>
            </a:r>
          </a:p>
          <a:p>
            <a:pPr marL="758825">
              <a:spcAft>
                <a:spcPts val="0"/>
              </a:spcAft>
              <a:buFont typeface="Wingdings" pitchFamily="2" charset="2"/>
              <a:buChar char="q"/>
              <a:defRPr/>
            </a:pPr>
            <a:r>
              <a:rPr lang="en-US" sz="2400" dirty="0" err="1" smtClean="0"/>
              <a:t>simpanan</a:t>
            </a:r>
            <a:r>
              <a:rPr lang="en-US" sz="2400" dirty="0" smtClean="0"/>
              <a:t> </a:t>
            </a:r>
            <a:r>
              <a:rPr lang="en-US" sz="2400" dirty="0" err="1" smtClean="0"/>
              <a:t>tabungan</a:t>
            </a:r>
            <a:r>
              <a:rPr lang="en-US" sz="2400" dirty="0" smtClean="0"/>
              <a:t> (saving deposit)</a:t>
            </a:r>
          </a:p>
          <a:p>
            <a:pPr marL="758825">
              <a:spcAft>
                <a:spcPts val="0"/>
              </a:spcAft>
              <a:buFont typeface="Wingdings" pitchFamily="2" charset="2"/>
              <a:buChar char="q"/>
              <a:defRPr/>
            </a:pPr>
            <a:r>
              <a:rPr lang="en-US" sz="2400" dirty="0" err="1" smtClean="0"/>
              <a:t>simpanan</a:t>
            </a:r>
            <a:r>
              <a:rPr lang="en-US" sz="2400" dirty="0" smtClean="0"/>
              <a:t> </a:t>
            </a:r>
            <a:r>
              <a:rPr lang="en-US" sz="2400" dirty="0" err="1" smtClean="0"/>
              <a:t>deposito</a:t>
            </a:r>
            <a:r>
              <a:rPr lang="en-US" sz="2400" dirty="0" smtClean="0"/>
              <a:t> (time deposit)</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smtClean="0"/>
          </a:p>
        </p:txBody>
      </p:sp>
      <p:sp>
        <p:nvSpPr>
          <p:cNvPr id="20483" name="Content Placeholder 2"/>
          <p:cNvSpPr>
            <a:spLocks noGrp="1"/>
          </p:cNvSpPr>
          <p:nvPr>
            <p:ph idx="1"/>
          </p:nvPr>
        </p:nvSpPr>
        <p:spPr/>
        <p:txBody>
          <a:bodyPr/>
          <a:lstStyle/>
          <a:p>
            <a:pPr marL="514350" indent="-514350">
              <a:buSzPct val="100000"/>
              <a:buFont typeface="Arial" charset="0"/>
              <a:buAutoNum type="arabicParenR" startAt="2"/>
            </a:pPr>
            <a:r>
              <a:rPr lang="en-US" smtClean="0"/>
              <a:t>Menyalurkan dana ke masyarakat, maksudnya adalah bank memberikan pinjaman </a:t>
            </a:r>
            <a:r>
              <a:rPr lang="sv-SE" smtClean="0"/>
              <a:t>(kredit) kepada masyarakat yang membutuhkan dengan mengajukan permohonan.</a:t>
            </a:r>
          </a:p>
          <a:p>
            <a:pPr marL="514350" indent="-514350">
              <a:spcAft>
                <a:spcPct val="0"/>
              </a:spcAft>
              <a:buFont typeface="Wingdings" pitchFamily="2" charset="2"/>
              <a:buNone/>
            </a:pPr>
            <a:r>
              <a:rPr lang="en-US" smtClean="0"/>
              <a:t>	Jenis kredit yang biasa diberikan adalah :</a:t>
            </a:r>
          </a:p>
          <a:p>
            <a:pPr marL="514350" indent="-514350">
              <a:spcAft>
                <a:spcPct val="0"/>
              </a:spcAft>
              <a:buFont typeface="Wingdings" pitchFamily="2" charset="2"/>
              <a:buChar char="q"/>
            </a:pPr>
            <a:r>
              <a:rPr lang="en-US" smtClean="0"/>
              <a:t>kredit investasi,</a:t>
            </a:r>
          </a:p>
          <a:p>
            <a:pPr marL="514350" indent="-514350">
              <a:spcAft>
                <a:spcPct val="0"/>
              </a:spcAft>
              <a:buFont typeface="Wingdings" pitchFamily="2" charset="2"/>
              <a:buChar char="q"/>
            </a:pPr>
            <a:r>
              <a:rPr lang="en-US" smtClean="0"/>
              <a:t>kredit modal kerja</a:t>
            </a:r>
          </a:p>
          <a:p>
            <a:pPr marL="514350" indent="-514350">
              <a:spcAft>
                <a:spcPct val="0"/>
              </a:spcAft>
              <a:buFont typeface="Wingdings" pitchFamily="2" charset="2"/>
              <a:buChar char="q"/>
            </a:pPr>
            <a:r>
              <a:rPr lang="en-US" smtClean="0"/>
              <a:t>kredit perdagangan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smtClean="0"/>
          </a:p>
        </p:txBody>
      </p:sp>
      <p:sp>
        <p:nvSpPr>
          <p:cNvPr id="21507" name="Content Placeholder 2"/>
          <p:cNvSpPr>
            <a:spLocks noGrp="1"/>
          </p:cNvSpPr>
          <p:nvPr>
            <p:ph idx="1"/>
          </p:nvPr>
        </p:nvSpPr>
        <p:spPr/>
        <p:txBody>
          <a:bodyPr/>
          <a:lstStyle/>
          <a:p>
            <a:pPr marL="622300" indent="-514350">
              <a:spcAft>
                <a:spcPct val="0"/>
              </a:spcAft>
              <a:buSzPct val="100000"/>
              <a:buFont typeface="Arial" charset="0"/>
              <a:buAutoNum type="arabicParenR" startAt="3"/>
            </a:pPr>
            <a:r>
              <a:rPr lang="en-US" smtClean="0"/>
              <a:t>Memberikan jasa-jasa bank lainnya yang merupakan jasa pendukung dari kegiatan pokok bank, seperti :</a:t>
            </a:r>
          </a:p>
          <a:p>
            <a:pPr marL="622300" indent="-514350">
              <a:spcAft>
                <a:spcPct val="0"/>
              </a:spcAft>
              <a:buFont typeface="Wingdings" pitchFamily="2" charset="2"/>
              <a:buChar char="q"/>
            </a:pPr>
            <a:r>
              <a:rPr lang="en-US" smtClean="0"/>
              <a:t>pengiriman uang (transfer),</a:t>
            </a:r>
          </a:p>
          <a:p>
            <a:pPr marL="622300" indent="-514350">
              <a:spcAft>
                <a:spcPct val="0"/>
              </a:spcAft>
              <a:buFont typeface="Wingdings" pitchFamily="2" charset="2"/>
              <a:buChar char="q"/>
            </a:pPr>
            <a:r>
              <a:rPr lang="en-US" smtClean="0"/>
              <a:t>penagihan surat-surat berharga</a:t>
            </a:r>
          </a:p>
          <a:p>
            <a:pPr marL="622300" indent="-514350">
              <a:spcAft>
                <a:spcPct val="0"/>
              </a:spcAft>
              <a:buFont typeface="Wingdings" pitchFamily="2" charset="2"/>
              <a:buChar char="q"/>
            </a:pPr>
            <a:r>
              <a:rPr lang="en-US" smtClean="0"/>
              <a:t>letter of credit (L/C)</a:t>
            </a:r>
          </a:p>
          <a:p>
            <a:pPr marL="622300" indent="-514350">
              <a:spcAft>
                <a:spcPct val="0"/>
              </a:spcAft>
              <a:buFont typeface="Wingdings" pitchFamily="2" charset="2"/>
              <a:buChar char="q"/>
            </a:pPr>
            <a:r>
              <a:rPr lang="en-US" smtClean="0"/>
              <a:t>safe deposit box</a:t>
            </a:r>
          </a:p>
          <a:p>
            <a:pPr marL="622300" indent="-514350">
              <a:spcAft>
                <a:spcPct val="0"/>
              </a:spcAft>
              <a:buFont typeface="Wingdings" pitchFamily="2" charset="2"/>
              <a:buChar char="q"/>
            </a:pPr>
            <a:r>
              <a:rPr lang="en-US" smtClean="0"/>
              <a:t>bank garansi</a:t>
            </a:r>
          </a:p>
          <a:p>
            <a:pPr marL="622300" indent="-514350">
              <a:spcAft>
                <a:spcPct val="0"/>
              </a:spcAft>
              <a:buFont typeface="Wingdings" pitchFamily="2" charset="2"/>
              <a:buChar char="q"/>
            </a:pPr>
            <a:r>
              <a:rPr lang="en-US" smtClean="0"/>
              <a:t>bank note</a:t>
            </a:r>
          </a:p>
          <a:p>
            <a:pPr marL="622300" indent="-514350">
              <a:spcAft>
                <a:spcPct val="0"/>
              </a:spcAft>
              <a:buFont typeface="Wingdings" pitchFamily="2" charset="2"/>
              <a:buChar char="q"/>
            </a:pPr>
            <a:r>
              <a:rPr lang="en-US" smtClean="0"/>
              <a:t>travelers cheque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a:r>
              <a:rPr lang="en-US" smtClean="0"/>
              <a:t>TUJUAN MATA KULIAH</a:t>
            </a:r>
          </a:p>
        </p:txBody>
      </p:sp>
      <p:sp>
        <p:nvSpPr>
          <p:cNvPr id="5123" name="Rectangle 3"/>
          <p:cNvSpPr>
            <a:spLocks noGrp="1" noChangeArrowheads="1"/>
          </p:cNvSpPr>
          <p:nvPr>
            <p:ph type="body" idx="1"/>
          </p:nvPr>
        </p:nvSpPr>
        <p:spPr/>
        <p:txBody>
          <a:bodyPr/>
          <a:lstStyle/>
          <a:p>
            <a:pPr eaLnBrk="1"/>
            <a:r>
              <a:rPr lang="en-US" sz="2800" smtClean="0"/>
              <a:t>Mahasiswa paham dan menguasai teori perbankan.</a:t>
            </a:r>
          </a:p>
          <a:p>
            <a:pPr eaLnBrk="1"/>
            <a:r>
              <a:rPr lang="en-US" sz="2800" smtClean="0"/>
              <a:t>Mahasiswa dapat menerangkan konsep-konsep utama bisnis bank</a:t>
            </a:r>
          </a:p>
          <a:p>
            <a:pPr eaLnBrk="1"/>
            <a:r>
              <a:rPr lang="en-US" sz="2800" smtClean="0"/>
              <a:t>Mahasiswa mengetahui klasifikasi dan sifat dari industri perbankan</a:t>
            </a:r>
          </a:p>
          <a:p>
            <a:pPr eaLnBrk="1"/>
            <a:r>
              <a:rPr lang="en-US" sz="2800" smtClean="0"/>
              <a:t>Mahasiswamengetahui peraturan-peraturan atau kebijakan-kebijakan pemerintah yang berlaku di Indonesia dalam mengelola perbankan nasional.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FUNGSI LAIN BANK</a:t>
            </a:r>
          </a:p>
        </p:txBody>
      </p:sp>
      <p:sp>
        <p:nvSpPr>
          <p:cNvPr id="22531" name="Content Placeholder 2"/>
          <p:cNvSpPr>
            <a:spLocks noGrp="1"/>
          </p:cNvSpPr>
          <p:nvPr>
            <p:ph idx="1"/>
          </p:nvPr>
        </p:nvSpPr>
        <p:spPr/>
        <p:txBody>
          <a:bodyPr/>
          <a:lstStyle/>
          <a:p>
            <a:r>
              <a:rPr lang="en-US" sz="3000" smtClean="0"/>
              <a:t>AGENT OF TRUST</a:t>
            </a:r>
          </a:p>
          <a:p>
            <a:pPr>
              <a:buFont typeface="Wingdings" pitchFamily="2" charset="2"/>
              <a:buNone/>
            </a:pPr>
            <a:r>
              <a:rPr lang="en-US" sz="3000" smtClean="0"/>
              <a:t>	Fungsi ini menunjukkan bahwa aktivitas intermediasi yang dilakukan oleh dunia perbankan dilakukan berdasarkan asas kepercayaan, dalam pengertian bahwa kegiatan pengumpulan dana yang dilakukan oleh bank tentu harus didasari rasa percaya dari masyarakat atau nasabah terhadap kredibilitas dan eksistensi dari masing-masing bank.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smtClean="0"/>
          </a:p>
        </p:txBody>
      </p:sp>
      <p:sp>
        <p:nvSpPr>
          <p:cNvPr id="23555" name="Content Placeholder 2"/>
          <p:cNvSpPr>
            <a:spLocks noGrp="1"/>
          </p:cNvSpPr>
          <p:nvPr>
            <p:ph idx="1"/>
          </p:nvPr>
        </p:nvSpPr>
        <p:spPr/>
        <p:txBody>
          <a:bodyPr/>
          <a:lstStyle/>
          <a:p>
            <a:r>
              <a:rPr lang="en-US" smtClean="0"/>
              <a:t>AGENT OF DEVELOPMENT</a:t>
            </a:r>
          </a:p>
          <a:p>
            <a:pPr>
              <a:buFont typeface="Wingdings" pitchFamily="2" charset="2"/>
              <a:buNone/>
            </a:pPr>
            <a:r>
              <a:rPr lang="en-US" smtClean="0"/>
              <a:t>	fungsi ini sangat berkaitan dengan tanggung jawab bank dalam menunjang kelancaran transaksi ekonomi yang dilakukan oleh setiap pelaku ekonomi. Bank sebagai lembaga keuangan mempunyai peran yang strategis dalam menjembatani semua kepentingan pelaku ekonomi dalam transaksi ekonomi yang dilakukan.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
        <p:nvSpPr>
          <p:cNvPr id="24579" name="Content Placeholder 2"/>
          <p:cNvSpPr>
            <a:spLocks noGrp="1"/>
          </p:cNvSpPr>
          <p:nvPr>
            <p:ph idx="1"/>
          </p:nvPr>
        </p:nvSpPr>
        <p:spPr/>
        <p:txBody>
          <a:bodyPr/>
          <a:lstStyle/>
          <a:p>
            <a:r>
              <a:rPr lang="en-US" smtClean="0"/>
              <a:t>AGENT OF SERVICE </a:t>
            </a:r>
          </a:p>
          <a:p>
            <a:pPr>
              <a:buFont typeface="Wingdings" pitchFamily="2" charset="2"/>
              <a:buNone/>
            </a:pPr>
            <a:r>
              <a:rPr lang="en-US" smtClean="0"/>
              <a:t>	Industri perbankan merupakan lembaga yang bergerak di bidang jasa keuangan dan non keuangan. Dalam kegiatan jasa, bank juga turut serta dalam memberikan jasa yang lain seperti jasa transfer, jasa kotak penyimpanan/pengamanan (</a:t>
            </a:r>
            <a:r>
              <a:rPr lang="en-US" i="1" smtClean="0"/>
              <a:t>safe deposit box</a:t>
            </a:r>
            <a:r>
              <a:rPr lang="en-US" smtClean="0"/>
              <a:t>), jasa inkaso, dan jasa-jasa lainnya.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855663" y="1958975"/>
            <a:ext cx="9213850" cy="4516438"/>
          </a:xfrm>
        </p:spPr>
        <p:txBody>
          <a:bodyPr/>
          <a:lstStyle/>
          <a:p>
            <a:pPr>
              <a:buFont typeface="Wingdings" pitchFamily="2" charset="2"/>
              <a:buNone/>
              <a:defRPr/>
            </a:pPr>
            <a:r>
              <a:rPr lang="en-US" sz="2800" dirty="0" smtClean="0">
                <a:solidFill>
                  <a:schemeClr val="accent2"/>
                </a:solidFill>
              </a:rPr>
              <a:t>	</a:t>
            </a:r>
            <a:r>
              <a:rPr lang="en-US" sz="2800" dirty="0" err="1" smtClean="0">
                <a:solidFill>
                  <a:schemeClr val="accent2"/>
                </a:solidFill>
              </a:rPr>
              <a:t>Apabila</a:t>
            </a:r>
            <a:r>
              <a:rPr lang="en-US" sz="2800" dirty="0" smtClean="0">
                <a:solidFill>
                  <a:schemeClr val="accent2"/>
                </a:solidFill>
              </a:rPr>
              <a:t> </a:t>
            </a:r>
            <a:r>
              <a:rPr lang="en-US" sz="2800" dirty="0" err="1" smtClean="0">
                <a:solidFill>
                  <a:schemeClr val="accent2"/>
                </a:solidFill>
              </a:rPr>
              <a:t>fungsi</a:t>
            </a:r>
            <a:r>
              <a:rPr lang="en-US" sz="2800" dirty="0" smtClean="0">
                <a:solidFill>
                  <a:schemeClr val="accent2"/>
                </a:solidFill>
              </a:rPr>
              <a:t> </a:t>
            </a:r>
            <a:r>
              <a:rPr lang="en-US" sz="2800" dirty="0" err="1" smtClean="0">
                <a:solidFill>
                  <a:schemeClr val="accent2"/>
                </a:solidFill>
              </a:rPr>
              <a:t>intermediasi</a:t>
            </a:r>
            <a:r>
              <a:rPr lang="en-US" sz="2800" dirty="0" smtClean="0">
                <a:solidFill>
                  <a:schemeClr val="accent2"/>
                </a:solidFill>
              </a:rPr>
              <a:t> </a:t>
            </a:r>
            <a:r>
              <a:rPr lang="en-US" sz="2800" dirty="0" err="1" smtClean="0">
                <a:solidFill>
                  <a:schemeClr val="accent2"/>
                </a:solidFill>
              </a:rPr>
              <a:t>berjalan</a:t>
            </a:r>
            <a:r>
              <a:rPr lang="en-US" sz="2800" dirty="0" smtClean="0">
                <a:solidFill>
                  <a:schemeClr val="accent2"/>
                </a:solidFill>
              </a:rPr>
              <a:t> </a:t>
            </a:r>
            <a:r>
              <a:rPr lang="en-US" sz="2800" dirty="0" err="1" smtClean="0">
                <a:solidFill>
                  <a:schemeClr val="accent2"/>
                </a:solidFill>
              </a:rPr>
              <a:t>baik</a:t>
            </a:r>
            <a:r>
              <a:rPr lang="en-US" sz="2800" dirty="0" smtClean="0">
                <a:solidFill>
                  <a:schemeClr val="accent2"/>
                </a:solidFill>
              </a:rPr>
              <a:t>, </a:t>
            </a:r>
            <a:r>
              <a:rPr lang="en-US" sz="2800" dirty="0" err="1" smtClean="0">
                <a:solidFill>
                  <a:schemeClr val="accent2"/>
                </a:solidFill>
              </a:rPr>
              <a:t>maka</a:t>
            </a:r>
            <a:r>
              <a:rPr lang="en-US" sz="2800" dirty="0" smtClean="0">
                <a:solidFill>
                  <a:schemeClr val="accent2"/>
                </a:solidFill>
              </a:rPr>
              <a:t> </a:t>
            </a:r>
            <a:r>
              <a:rPr lang="en-US" sz="2800" dirty="0" err="1" smtClean="0">
                <a:solidFill>
                  <a:schemeClr val="accent2"/>
                </a:solidFill>
              </a:rPr>
              <a:t>manfaat</a:t>
            </a:r>
            <a:r>
              <a:rPr lang="en-US" sz="2800" dirty="0" smtClean="0">
                <a:solidFill>
                  <a:schemeClr val="accent2"/>
                </a:solidFill>
              </a:rPr>
              <a:t> </a:t>
            </a:r>
            <a:r>
              <a:rPr lang="en-US" sz="2800" dirty="0" err="1" smtClean="0">
                <a:solidFill>
                  <a:schemeClr val="accent2"/>
                </a:solidFill>
              </a:rPr>
              <a:t>dari</a:t>
            </a:r>
            <a:r>
              <a:rPr lang="en-US" sz="2800" dirty="0" smtClean="0">
                <a:solidFill>
                  <a:schemeClr val="accent2"/>
                </a:solidFill>
              </a:rPr>
              <a:t> </a:t>
            </a:r>
            <a:r>
              <a:rPr lang="en-US" sz="2800" dirty="0" err="1" smtClean="0">
                <a:solidFill>
                  <a:schemeClr val="accent2"/>
                </a:solidFill>
              </a:rPr>
              <a:t>keberadaan</a:t>
            </a:r>
            <a:r>
              <a:rPr lang="en-US" sz="2800" dirty="0" smtClean="0">
                <a:solidFill>
                  <a:schemeClr val="accent2"/>
                </a:solidFill>
              </a:rPr>
              <a:t> bank </a:t>
            </a:r>
            <a:r>
              <a:rPr lang="en-US" sz="2800" dirty="0" err="1" smtClean="0">
                <a:solidFill>
                  <a:schemeClr val="accent2"/>
                </a:solidFill>
              </a:rPr>
              <a:t>adalah</a:t>
            </a:r>
            <a:r>
              <a:rPr lang="en-US" sz="2800" dirty="0" smtClean="0">
                <a:solidFill>
                  <a:schemeClr val="accent2"/>
                </a:solidFill>
              </a:rPr>
              <a:t> </a:t>
            </a:r>
            <a:r>
              <a:rPr lang="en-US" sz="2800" dirty="0" err="1" smtClean="0">
                <a:solidFill>
                  <a:schemeClr val="accent2"/>
                </a:solidFill>
              </a:rPr>
              <a:t>sebagai</a:t>
            </a:r>
            <a:r>
              <a:rPr lang="en-US" sz="2800" dirty="0" smtClean="0">
                <a:solidFill>
                  <a:schemeClr val="accent2"/>
                </a:solidFill>
              </a:rPr>
              <a:t> </a:t>
            </a:r>
            <a:r>
              <a:rPr lang="en-US" sz="2800" dirty="0" err="1" smtClean="0">
                <a:solidFill>
                  <a:schemeClr val="accent2"/>
                </a:solidFill>
              </a:rPr>
              <a:t>berikut</a:t>
            </a:r>
            <a:r>
              <a:rPr lang="en-US" sz="2800" dirty="0" smtClean="0">
                <a:solidFill>
                  <a:schemeClr val="accent2"/>
                </a:solidFill>
              </a:rPr>
              <a:t> :</a:t>
            </a:r>
          </a:p>
          <a:p>
            <a:pPr marL="457200" indent="-457200">
              <a:spcBef>
                <a:spcPct val="20000"/>
              </a:spcBef>
              <a:buSzPct val="100000"/>
              <a:buFontTx/>
              <a:buChar char="•"/>
              <a:defRPr/>
            </a:pPr>
            <a:r>
              <a:rPr lang="en-US" sz="2800" dirty="0" err="1" smtClean="0">
                <a:solidFill>
                  <a:schemeClr val="accent2"/>
                </a:solidFill>
              </a:rPr>
              <a:t>Pemilik</a:t>
            </a:r>
            <a:r>
              <a:rPr lang="en-US" sz="2800" dirty="0" smtClean="0">
                <a:solidFill>
                  <a:schemeClr val="accent2"/>
                </a:solidFill>
              </a:rPr>
              <a:t> </a:t>
            </a:r>
            <a:r>
              <a:rPr lang="en-US" sz="2800" dirty="0" err="1" smtClean="0">
                <a:solidFill>
                  <a:schemeClr val="accent2"/>
                </a:solidFill>
              </a:rPr>
              <a:t>dana</a:t>
            </a:r>
            <a:r>
              <a:rPr lang="en-US" sz="2800" dirty="0" smtClean="0">
                <a:solidFill>
                  <a:schemeClr val="accent2"/>
                </a:solidFill>
              </a:rPr>
              <a:t> </a:t>
            </a:r>
            <a:r>
              <a:rPr lang="en-US" sz="2800" dirty="0" err="1" smtClean="0">
                <a:solidFill>
                  <a:schemeClr val="accent2"/>
                </a:solidFill>
              </a:rPr>
              <a:t>mendapat</a:t>
            </a:r>
            <a:r>
              <a:rPr lang="en-US" sz="2800" dirty="0" smtClean="0">
                <a:solidFill>
                  <a:schemeClr val="accent2"/>
                </a:solidFill>
              </a:rPr>
              <a:t> </a:t>
            </a:r>
            <a:r>
              <a:rPr lang="en-US" sz="2800" dirty="0" err="1" smtClean="0">
                <a:solidFill>
                  <a:schemeClr val="accent2"/>
                </a:solidFill>
              </a:rPr>
              <a:t>penghasilan</a:t>
            </a:r>
            <a:r>
              <a:rPr lang="en-US" sz="2800" dirty="0" smtClean="0">
                <a:solidFill>
                  <a:schemeClr val="accent2"/>
                </a:solidFill>
              </a:rPr>
              <a:t> </a:t>
            </a:r>
            <a:r>
              <a:rPr lang="en-US" sz="2800" dirty="0" err="1" smtClean="0">
                <a:solidFill>
                  <a:schemeClr val="accent2"/>
                </a:solidFill>
              </a:rPr>
              <a:t>bunga</a:t>
            </a:r>
            <a:r>
              <a:rPr lang="en-US" sz="2800" dirty="0" smtClean="0">
                <a:solidFill>
                  <a:schemeClr val="accent2"/>
                </a:solidFill>
              </a:rPr>
              <a:t>.</a:t>
            </a:r>
          </a:p>
          <a:p>
            <a:pPr marL="457200" indent="-457200">
              <a:spcBef>
                <a:spcPct val="20000"/>
              </a:spcBef>
              <a:buSzPct val="100000"/>
              <a:buFontTx/>
              <a:buChar char="•"/>
              <a:defRPr/>
            </a:pPr>
            <a:r>
              <a:rPr lang="en-US" sz="2800" dirty="0" err="1" smtClean="0">
                <a:solidFill>
                  <a:schemeClr val="accent2"/>
                </a:solidFill>
              </a:rPr>
              <a:t>Peminjam</a:t>
            </a:r>
            <a:r>
              <a:rPr lang="en-US" sz="2800" dirty="0" smtClean="0">
                <a:solidFill>
                  <a:schemeClr val="accent2"/>
                </a:solidFill>
              </a:rPr>
              <a:t> </a:t>
            </a:r>
            <a:r>
              <a:rPr lang="en-US" sz="2800" dirty="0" err="1" smtClean="0">
                <a:solidFill>
                  <a:schemeClr val="accent2"/>
                </a:solidFill>
              </a:rPr>
              <a:t>terpenuhi</a:t>
            </a:r>
            <a:r>
              <a:rPr lang="en-US" sz="2800" dirty="0" smtClean="0">
                <a:solidFill>
                  <a:schemeClr val="accent2"/>
                </a:solidFill>
              </a:rPr>
              <a:t> </a:t>
            </a:r>
            <a:r>
              <a:rPr lang="en-US" sz="2800" dirty="0" err="1" smtClean="0">
                <a:solidFill>
                  <a:schemeClr val="accent2"/>
                </a:solidFill>
              </a:rPr>
              <a:t>kebutuhan</a:t>
            </a:r>
            <a:r>
              <a:rPr lang="en-US" sz="2800" dirty="0" smtClean="0">
                <a:solidFill>
                  <a:schemeClr val="accent2"/>
                </a:solidFill>
              </a:rPr>
              <a:t> </a:t>
            </a:r>
            <a:r>
              <a:rPr lang="en-US" sz="2800" dirty="0" err="1" smtClean="0">
                <a:solidFill>
                  <a:schemeClr val="accent2"/>
                </a:solidFill>
              </a:rPr>
              <a:t>dananya</a:t>
            </a:r>
            <a:r>
              <a:rPr lang="en-US" sz="2800" dirty="0" smtClean="0">
                <a:solidFill>
                  <a:schemeClr val="accent2"/>
                </a:solidFill>
              </a:rPr>
              <a:t>.</a:t>
            </a:r>
          </a:p>
          <a:p>
            <a:pPr marL="457200" indent="-457200">
              <a:spcBef>
                <a:spcPct val="20000"/>
              </a:spcBef>
              <a:buSzPct val="100000"/>
              <a:buFontTx/>
              <a:buChar char="•"/>
              <a:defRPr/>
            </a:pPr>
            <a:r>
              <a:rPr lang="en-US" sz="2800" dirty="0" smtClean="0">
                <a:solidFill>
                  <a:schemeClr val="accent2"/>
                </a:solidFill>
              </a:rPr>
              <a:t>Bank </a:t>
            </a:r>
            <a:r>
              <a:rPr lang="en-US" sz="2800" dirty="0" err="1" smtClean="0">
                <a:solidFill>
                  <a:schemeClr val="accent2"/>
                </a:solidFill>
              </a:rPr>
              <a:t>mendapatkan</a:t>
            </a:r>
            <a:r>
              <a:rPr lang="en-US" sz="2800" dirty="0" smtClean="0">
                <a:solidFill>
                  <a:schemeClr val="accent2"/>
                </a:solidFill>
              </a:rPr>
              <a:t> </a:t>
            </a:r>
            <a:r>
              <a:rPr lang="en-US" sz="2800" dirty="0" err="1" smtClean="0">
                <a:solidFill>
                  <a:schemeClr val="accent2"/>
                </a:solidFill>
              </a:rPr>
              <a:t>penghasilan</a:t>
            </a:r>
            <a:r>
              <a:rPr lang="en-US" sz="2800" dirty="0" smtClean="0">
                <a:solidFill>
                  <a:schemeClr val="accent2"/>
                </a:solidFill>
              </a:rPr>
              <a:t> </a:t>
            </a:r>
            <a:r>
              <a:rPr lang="en-US" sz="2800" dirty="0" err="1" smtClean="0">
                <a:solidFill>
                  <a:schemeClr val="accent2"/>
                </a:solidFill>
              </a:rPr>
              <a:t>dari</a:t>
            </a:r>
            <a:r>
              <a:rPr lang="en-US" sz="2800" dirty="0" smtClean="0">
                <a:solidFill>
                  <a:schemeClr val="accent2"/>
                </a:solidFill>
              </a:rPr>
              <a:t> </a:t>
            </a:r>
            <a:r>
              <a:rPr lang="en-US" sz="2800" dirty="0" err="1" smtClean="0">
                <a:solidFill>
                  <a:schemeClr val="accent2"/>
                </a:solidFill>
              </a:rPr>
              <a:t>selisih</a:t>
            </a:r>
            <a:r>
              <a:rPr lang="en-US" sz="2800" dirty="0" smtClean="0">
                <a:solidFill>
                  <a:schemeClr val="accent2"/>
                </a:solidFill>
              </a:rPr>
              <a:t> (spread) </a:t>
            </a:r>
            <a:r>
              <a:rPr lang="en-US" sz="2800" dirty="0" err="1" smtClean="0">
                <a:solidFill>
                  <a:schemeClr val="accent2"/>
                </a:solidFill>
              </a:rPr>
              <a:t>antara</a:t>
            </a:r>
            <a:r>
              <a:rPr lang="en-US" sz="2800" dirty="0" smtClean="0">
                <a:solidFill>
                  <a:schemeClr val="accent2"/>
                </a:solidFill>
              </a:rPr>
              <a:t> </a:t>
            </a:r>
            <a:r>
              <a:rPr lang="en-US" sz="2800" dirty="0" err="1" smtClean="0">
                <a:solidFill>
                  <a:schemeClr val="accent2"/>
                </a:solidFill>
              </a:rPr>
              <a:t>bunga</a:t>
            </a:r>
            <a:r>
              <a:rPr lang="en-US" sz="2800" dirty="0" smtClean="0">
                <a:solidFill>
                  <a:schemeClr val="accent2"/>
                </a:solidFill>
              </a:rPr>
              <a:t> </a:t>
            </a:r>
            <a:r>
              <a:rPr lang="en-US" sz="2800" dirty="0" err="1" smtClean="0">
                <a:solidFill>
                  <a:schemeClr val="accent2"/>
                </a:solidFill>
              </a:rPr>
              <a:t>dana</a:t>
            </a:r>
            <a:r>
              <a:rPr lang="en-US" sz="2800" dirty="0" smtClean="0">
                <a:solidFill>
                  <a:schemeClr val="accent2"/>
                </a:solidFill>
              </a:rPr>
              <a:t> </a:t>
            </a:r>
            <a:r>
              <a:rPr lang="en-US" sz="2800" dirty="0" err="1" smtClean="0">
                <a:solidFill>
                  <a:schemeClr val="accent2"/>
                </a:solidFill>
              </a:rPr>
              <a:t>dengan</a:t>
            </a:r>
            <a:r>
              <a:rPr lang="en-US" sz="2800" dirty="0" smtClean="0">
                <a:solidFill>
                  <a:schemeClr val="accent2"/>
                </a:solidFill>
              </a:rPr>
              <a:t> </a:t>
            </a:r>
            <a:r>
              <a:rPr lang="en-US" sz="2800" dirty="0" err="1" smtClean="0">
                <a:solidFill>
                  <a:schemeClr val="accent2"/>
                </a:solidFill>
              </a:rPr>
              <a:t>bunga</a:t>
            </a:r>
            <a:r>
              <a:rPr lang="en-US" sz="2800" dirty="0" smtClean="0">
                <a:solidFill>
                  <a:schemeClr val="accent2"/>
                </a:solidFill>
              </a:rPr>
              <a:t> </a:t>
            </a:r>
            <a:r>
              <a:rPr lang="en-US" sz="2800" dirty="0" err="1" smtClean="0">
                <a:solidFill>
                  <a:schemeClr val="accent2"/>
                </a:solidFill>
              </a:rPr>
              <a:t>pinjaman</a:t>
            </a:r>
            <a:r>
              <a:rPr lang="en-US" sz="2800" dirty="0" smtClean="0">
                <a:solidFill>
                  <a:schemeClr val="accent2"/>
                </a:solidFill>
              </a:rPr>
              <a:t>.</a:t>
            </a:r>
          </a:p>
          <a:p>
            <a:pPr marL="457200" indent="-457200">
              <a:spcBef>
                <a:spcPct val="20000"/>
              </a:spcBef>
              <a:buSzPct val="100000"/>
              <a:buFontTx/>
              <a:buChar char="•"/>
              <a:defRPr/>
            </a:pPr>
            <a:r>
              <a:rPr lang="en-US" sz="2800" dirty="0" err="1" smtClean="0">
                <a:solidFill>
                  <a:schemeClr val="accent2"/>
                </a:solidFill>
              </a:rPr>
              <a:t>Perekonomian</a:t>
            </a:r>
            <a:r>
              <a:rPr lang="en-US" sz="2800" dirty="0" smtClean="0">
                <a:solidFill>
                  <a:schemeClr val="accent2"/>
                </a:solidFill>
              </a:rPr>
              <a:t> </a:t>
            </a:r>
            <a:r>
              <a:rPr lang="en-US" sz="2800" dirty="0" err="1" smtClean="0">
                <a:solidFill>
                  <a:schemeClr val="accent2"/>
                </a:solidFill>
              </a:rPr>
              <a:t>mendapatkan</a:t>
            </a:r>
            <a:r>
              <a:rPr lang="en-US" sz="2800" dirty="0" smtClean="0">
                <a:solidFill>
                  <a:schemeClr val="accent2"/>
                </a:solidFill>
              </a:rPr>
              <a:t> </a:t>
            </a:r>
            <a:r>
              <a:rPr lang="en-US" sz="2800" dirty="0" err="1" smtClean="0">
                <a:solidFill>
                  <a:schemeClr val="accent2"/>
                </a:solidFill>
              </a:rPr>
              <a:t>mekanisme</a:t>
            </a:r>
            <a:r>
              <a:rPr lang="en-US" sz="2800" dirty="0" smtClean="0">
                <a:solidFill>
                  <a:schemeClr val="accent2"/>
                </a:solidFill>
              </a:rPr>
              <a:t> </a:t>
            </a:r>
            <a:r>
              <a:rPr lang="en-US" sz="2800" dirty="0" err="1" smtClean="0">
                <a:solidFill>
                  <a:schemeClr val="accent2"/>
                </a:solidFill>
              </a:rPr>
              <a:t>alokasi</a:t>
            </a:r>
            <a:r>
              <a:rPr lang="en-US" sz="2800" dirty="0" smtClean="0">
                <a:solidFill>
                  <a:schemeClr val="accent2"/>
                </a:solidFill>
              </a:rPr>
              <a:t> </a:t>
            </a:r>
            <a:r>
              <a:rPr lang="en-US" sz="2800" dirty="0" err="1" smtClean="0">
                <a:solidFill>
                  <a:schemeClr val="accent2"/>
                </a:solidFill>
              </a:rPr>
              <a:t>sumber-sumber</a:t>
            </a:r>
            <a:r>
              <a:rPr lang="en-US" sz="2800" dirty="0" smtClean="0">
                <a:solidFill>
                  <a:schemeClr val="accent2"/>
                </a:solidFill>
              </a:rPr>
              <a:t> </a:t>
            </a:r>
            <a:r>
              <a:rPr lang="en-US" sz="2800" dirty="0" err="1" smtClean="0">
                <a:solidFill>
                  <a:schemeClr val="accent2"/>
                </a:solidFill>
              </a:rPr>
              <a:t>dana</a:t>
            </a:r>
            <a:r>
              <a:rPr lang="en-US" sz="2800" dirty="0" smtClean="0">
                <a:solidFill>
                  <a:schemeClr val="accent2"/>
                </a:solidFill>
              </a:rPr>
              <a:t> </a:t>
            </a:r>
            <a:r>
              <a:rPr lang="en-US" sz="2800" dirty="0" err="1" smtClean="0">
                <a:solidFill>
                  <a:schemeClr val="accent2"/>
                </a:solidFill>
              </a:rPr>
              <a:t>secara</a:t>
            </a:r>
            <a:r>
              <a:rPr lang="en-US" sz="2800" dirty="0" smtClean="0">
                <a:solidFill>
                  <a:schemeClr val="accent2"/>
                </a:solidFill>
              </a:rPr>
              <a:t> </a:t>
            </a:r>
            <a:r>
              <a:rPr lang="en-US" sz="2800" dirty="0" err="1" smtClean="0">
                <a:solidFill>
                  <a:schemeClr val="accent2"/>
                </a:solidFill>
              </a:rPr>
              <a:t>efektif</a:t>
            </a:r>
            <a:r>
              <a:rPr lang="en-US" sz="2800" dirty="0" smtClean="0">
                <a:solidFill>
                  <a:schemeClr val="accent2"/>
                </a:solidFill>
              </a:rPr>
              <a:t> </a:t>
            </a:r>
            <a:r>
              <a:rPr lang="en-US" sz="2800" dirty="0" err="1" smtClean="0">
                <a:solidFill>
                  <a:schemeClr val="accent2"/>
                </a:solidFill>
              </a:rPr>
              <a:t>dan</a:t>
            </a:r>
            <a:r>
              <a:rPr lang="en-US" sz="2800" dirty="0" smtClean="0">
                <a:solidFill>
                  <a:schemeClr val="accent2"/>
                </a:solidFill>
              </a:rPr>
              <a:t> </a:t>
            </a:r>
            <a:r>
              <a:rPr lang="en-US" sz="2800" dirty="0" err="1" smtClean="0">
                <a:solidFill>
                  <a:schemeClr val="accent2"/>
                </a:solidFill>
              </a:rPr>
              <a:t>efisien</a:t>
            </a:r>
            <a:r>
              <a:rPr lang="en-US" sz="2800" dirty="0" smtClean="0">
                <a:solidFill>
                  <a:schemeClr val="accent2"/>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JENIS BANK</a:t>
            </a:r>
          </a:p>
        </p:txBody>
      </p:sp>
      <p:sp>
        <p:nvSpPr>
          <p:cNvPr id="26627" name="Content Placeholder 2"/>
          <p:cNvSpPr>
            <a:spLocks noGrp="1"/>
          </p:cNvSpPr>
          <p:nvPr>
            <p:ph idx="1"/>
          </p:nvPr>
        </p:nvSpPr>
        <p:spPr/>
        <p:txBody>
          <a:bodyPr/>
          <a:lstStyle/>
          <a:p>
            <a:r>
              <a:rPr lang="en-US" dirty="0" err="1" smtClean="0"/>
              <a:t>Dalam</a:t>
            </a:r>
            <a:r>
              <a:rPr lang="en-US" dirty="0" smtClean="0"/>
              <a:t> </a:t>
            </a:r>
            <a:r>
              <a:rPr lang="en-US" dirty="0" err="1" smtClean="0"/>
              <a:t>prakteknya</a:t>
            </a:r>
            <a:r>
              <a:rPr lang="en-US" dirty="0" smtClean="0"/>
              <a:t> bank </a:t>
            </a:r>
            <a:r>
              <a:rPr lang="en-US" dirty="0" err="1" smtClean="0"/>
              <a:t>dibagi</a:t>
            </a:r>
            <a:r>
              <a:rPr lang="en-US" dirty="0" smtClean="0"/>
              <a:t> </a:t>
            </a:r>
            <a:r>
              <a:rPr lang="en-US" dirty="0" err="1" smtClean="0"/>
              <a:t>dalam</a:t>
            </a:r>
            <a:r>
              <a:rPr lang="en-US" dirty="0" smtClean="0"/>
              <a:t> </a:t>
            </a:r>
            <a:r>
              <a:rPr lang="en-US" dirty="0" err="1" smtClean="0"/>
              <a:t>beberapa</a:t>
            </a:r>
            <a:r>
              <a:rPr lang="en-US" dirty="0" smtClean="0"/>
              <a:t> </a:t>
            </a:r>
            <a:r>
              <a:rPr lang="en-US" dirty="0" err="1" smtClean="0"/>
              <a:t>jenis</a:t>
            </a:r>
            <a:r>
              <a:rPr lang="en-US" dirty="0" smtClean="0"/>
              <a:t>. </a:t>
            </a:r>
            <a:r>
              <a:rPr lang="en-US" dirty="0" err="1" smtClean="0"/>
              <a:t>Perbedaan</a:t>
            </a:r>
            <a:r>
              <a:rPr lang="en-US" dirty="0" smtClean="0"/>
              <a:t> </a:t>
            </a:r>
            <a:r>
              <a:rPr lang="en-US" dirty="0" err="1" smtClean="0"/>
              <a:t>jenis</a:t>
            </a:r>
            <a:r>
              <a:rPr lang="en-US" dirty="0" smtClean="0"/>
              <a:t> bank </a:t>
            </a:r>
            <a:r>
              <a:rPr lang="en-US" dirty="0" err="1" smtClean="0"/>
              <a:t>dapat</a:t>
            </a:r>
            <a:r>
              <a:rPr lang="en-US" dirty="0" smtClean="0"/>
              <a:t> </a:t>
            </a:r>
            <a:r>
              <a:rPr lang="en-US" dirty="0" err="1" smtClean="0"/>
              <a:t>dilihat</a:t>
            </a:r>
            <a:r>
              <a:rPr lang="en-US" dirty="0" smtClean="0"/>
              <a:t> </a:t>
            </a:r>
            <a:r>
              <a:rPr lang="en-US" dirty="0" err="1" smtClean="0"/>
              <a:t>dari</a:t>
            </a:r>
            <a:r>
              <a:rPr lang="en-US" dirty="0" smtClean="0"/>
              <a:t> </a:t>
            </a:r>
            <a:r>
              <a:rPr lang="sv-SE" dirty="0" smtClean="0"/>
              <a:t>segi fungsi, </a:t>
            </a:r>
            <a:r>
              <a:rPr lang="sv-SE" dirty="0" smtClean="0"/>
              <a:t>kepemilikkan dan </a:t>
            </a:r>
            <a:r>
              <a:rPr lang="sv-SE" dirty="0" smtClean="0"/>
              <a:t>kegiatan </a:t>
            </a:r>
            <a:r>
              <a:rPr lang="sv-SE" dirty="0" smtClean="0"/>
              <a:t>operasional. </a:t>
            </a:r>
            <a:r>
              <a:rPr lang="sv-SE" dirty="0" smtClean="0"/>
              <a:t>Secara umum lembaga Bank Sentral, Bank </a:t>
            </a:r>
            <a:r>
              <a:rPr lang="en-US" dirty="0" err="1" smtClean="0"/>
              <a:t>Umum</a:t>
            </a:r>
            <a:r>
              <a:rPr lang="en-US" dirty="0" smtClean="0"/>
              <a:t>, BPR.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BANK MENURUT FUNGSI</a:t>
            </a:r>
          </a:p>
        </p:txBody>
      </p:sp>
      <p:sp>
        <p:nvSpPr>
          <p:cNvPr id="3" name="Content Placeholder 2"/>
          <p:cNvSpPr>
            <a:spLocks noGrp="1"/>
          </p:cNvSpPr>
          <p:nvPr>
            <p:ph idx="1"/>
          </p:nvPr>
        </p:nvSpPr>
        <p:spPr/>
        <p:txBody>
          <a:bodyPr/>
          <a:lstStyle/>
          <a:p>
            <a:pPr marL="457200" indent="-457200">
              <a:buSzPct val="100000"/>
              <a:buFont typeface="+mj-lt"/>
              <a:buAutoNum type="arabicPeriod"/>
              <a:defRPr/>
            </a:pPr>
            <a:r>
              <a:rPr lang="en-US" sz="2000" dirty="0" smtClean="0"/>
              <a:t>Bank </a:t>
            </a:r>
            <a:r>
              <a:rPr lang="en-US" sz="2000" dirty="0" err="1" smtClean="0"/>
              <a:t>Sentral</a:t>
            </a:r>
            <a:r>
              <a:rPr lang="en-US" sz="2000" dirty="0" smtClean="0"/>
              <a:t>, </a:t>
            </a:r>
            <a:r>
              <a:rPr lang="en-US" sz="2000" dirty="0" err="1" smtClean="0"/>
              <a:t>merupakan</a:t>
            </a:r>
            <a:r>
              <a:rPr lang="en-US" sz="2000" dirty="0" smtClean="0"/>
              <a:t> bank yang </a:t>
            </a:r>
            <a:r>
              <a:rPr lang="en-US" sz="2000" dirty="0" err="1" smtClean="0"/>
              <a:t>mengatur</a:t>
            </a:r>
            <a:r>
              <a:rPr lang="en-US" sz="2000" dirty="0" smtClean="0"/>
              <a:t> </a:t>
            </a:r>
            <a:r>
              <a:rPr lang="en-US" sz="2000" dirty="0" err="1" smtClean="0"/>
              <a:t>berbagai</a:t>
            </a:r>
            <a:r>
              <a:rPr lang="en-US" sz="2000" dirty="0" smtClean="0"/>
              <a:t> </a:t>
            </a:r>
            <a:r>
              <a:rPr lang="en-US" sz="2000" dirty="0" err="1" smtClean="0"/>
              <a:t>kegiatan</a:t>
            </a:r>
            <a:r>
              <a:rPr lang="en-US" sz="2000" dirty="0" smtClean="0"/>
              <a:t> yang </a:t>
            </a:r>
            <a:r>
              <a:rPr lang="en-US" sz="2000" dirty="0" err="1" smtClean="0"/>
              <a:t>berkaitan</a:t>
            </a:r>
            <a:r>
              <a:rPr lang="en-US" sz="2000" dirty="0" smtClean="0"/>
              <a:t> </a:t>
            </a:r>
            <a:r>
              <a:rPr lang="en-US" sz="2000" dirty="0" err="1" smtClean="0"/>
              <a:t>dengan</a:t>
            </a:r>
            <a:r>
              <a:rPr lang="en-US" sz="2000" dirty="0" smtClean="0"/>
              <a:t> </a:t>
            </a:r>
            <a:r>
              <a:rPr lang="en-US" sz="2000" dirty="0" err="1" smtClean="0"/>
              <a:t>dunia</a:t>
            </a:r>
            <a:r>
              <a:rPr lang="en-US" sz="2000" dirty="0" smtClean="0"/>
              <a:t> </a:t>
            </a:r>
            <a:r>
              <a:rPr lang="en-US" sz="2000" dirty="0" err="1" smtClean="0"/>
              <a:t>perbankan</a:t>
            </a:r>
            <a:r>
              <a:rPr lang="en-US" sz="2000" dirty="0" smtClean="0"/>
              <a:t> </a:t>
            </a:r>
            <a:r>
              <a:rPr lang="en-US" sz="2000" dirty="0" err="1" smtClean="0"/>
              <a:t>dan</a:t>
            </a:r>
            <a:r>
              <a:rPr lang="en-US" sz="2000" dirty="0" smtClean="0"/>
              <a:t> </a:t>
            </a:r>
            <a:r>
              <a:rPr lang="en-US" sz="2000" dirty="0" err="1" smtClean="0"/>
              <a:t>dunia</a:t>
            </a:r>
            <a:r>
              <a:rPr lang="en-US" sz="2000" dirty="0" smtClean="0"/>
              <a:t> </a:t>
            </a:r>
            <a:r>
              <a:rPr lang="en-US" sz="2000" dirty="0" err="1" smtClean="0"/>
              <a:t>keuangan</a:t>
            </a:r>
            <a:r>
              <a:rPr lang="en-US" sz="2000" dirty="0" smtClean="0"/>
              <a:t> </a:t>
            </a:r>
            <a:r>
              <a:rPr lang="en-US" sz="2000" dirty="0" err="1" smtClean="0"/>
              <a:t>disuatu</a:t>
            </a:r>
            <a:r>
              <a:rPr lang="en-US" sz="2000" dirty="0" smtClean="0"/>
              <a:t> </a:t>
            </a:r>
            <a:r>
              <a:rPr lang="en-US" sz="2000" dirty="0" err="1" smtClean="0"/>
              <a:t>negara</a:t>
            </a:r>
            <a:r>
              <a:rPr lang="en-US" sz="2000" dirty="0" smtClean="0"/>
              <a:t>.</a:t>
            </a:r>
          </a:p>
          <a:p>
            <a:pPr>
              <a:buFont typeface="Wingdings" charset="2"/>
              <a:buNone/>
              <a:defRPr/>
            </a:pPr>
            <a:r>
              <a:rPr lang="it-IT" sz="2000" dirty="0" smtClean="0"/>
              <a:t>	Di Indonesia fungsi Bank sentral dipegang oleh Bank Indonesia (BI).</a:t>
            </a:r>
          </a:p>
          <a:p>
            <a:pPr>
              <a:buFont typeface="Wingdings" charset="2"/>
              <a:buNone/>
              <a:defRPr/>
            </a:pPr>
            <a:r>
              <a:rPr lang="en-US" sz="2000" dirty="0" smtClean="0"/>
              <a:t>	</a:t>
            </a:r>
            <a:r>
              <a:rPr lang="en-US" sz="2000" dirty="0" err="1" smtClean="0"/>
              <a:t>Fungsi</a:t>
            </a:r>
            <a:r>
              <a:rPr lang="en-US" sz="2000" dirty="0" smtClean="0"/>
              <a:t> BI </a:t>
            </a:r>
            <a:r>
              <a:rPr lang="en-US" sz="2000" dirty="0" err="1" smtClean="0"/>
              <a:t>selain</a:t>
            </a:r>
            <a:r>
              <a:rPr lang="en-US" sz="2000" dirty="0" smtClean="0"/>
              <a:t> </a:t>
            </a:r>
            <a:r>
              <a:rPr lang="en-US" sz="2000" dirty="0" err="1" smtClean="0"/>
              <a:t>sebagai</a:t>
            </a:r>
            <a:r>
              <a:rPr lang="en-US" sz="2000" dirty="0" smtClean="0"/>
              <a:t> bank </a:t>
            </a:r>
            <a:r>
              <a:rPr lang="en-US" sz="2000" dirty="0" err="1" smtClean="0"/>
              <a:t>Sentral</a:t>
            </a:r>
            <a:r>
              <a:rPr lang="en-US" sz="2000" dirty="0" smtClean="0"/>
              <a:t> </a:t>
            </a:r>
            <a:r>
              <a:rPr lang="en-US" sz="2000" dirty="0" err="1" smtClean="0"/>
              <a:t>adalah</a:t>
            </a:r>
            <a:r>
              <a:rPr lang="en-US" sz="2000" dirty="0" smtClean="0"/>
              <a:t> </a:t>
            </a:r>
            <a:r>
              <a:rPr lang="en-US" sz="2000" dirty="0" err="1" smtClean="0"/>
              <a:t>sebagai</a:t>
            </a:r>
            <a:r>
              <a:rPr lang="en-US" sz="2000" dirty="0" smtClean="0"/>
              <a:t> :</a:t>
            </a:r>
          </a:p>
          <a:p>
            <a:pPr marL="758825">
              <a:buFont typeface="Wingdings" pitchFamily="2" charset="2"/>
              <a:buChar char="v"/>
              <a:defRPr/>
            </a:pPr>
            <a:r>
              <a:rPr lang="en-US" sz="2000" dirty="0" smtClean="0"/>
              <a:t>Bank </a:t>
            </a:r>
            <a:r>
              <a:rPr lang="en-US" sz="2000" dirty="0" err="1" smtClean="0"/>
              <a:t>sirkulasi</a:t>
            </a:r>
            <a:r>
              <a:rPr lang="en-US" sz="2000" dirty="0" smtClean="0"/>
              <a:t>, </a:t>
            </a:r>
            <a:r>
              <a:rPr lang="en-US" sz="2000" dirty="0" err="1" smtClean="0"/>
              <a:t>mengatur</a:t>
            </a:r>
            <a:r>
              <a:rPr lang="en-US" sz="2000" dirty="0" smtClean="0"/>
              <a:t> </a:t>
            </a:r>
            <a:r>
              <a:rPr lang="en-US" sz="2000" dirty="0" err="1" smtClean="0"/>
              <a:t>peredaran</a:t>
            </a:r>
            <a:r>
              <a:rPr lang="en-US" sz="2000" dirty="0" smtClean="0"/>
              <a:t> </a:t>
            </a:r>
            <a:r>
              <a:rPr lang="en-US" sz="2000" dirty="0" err="1" smtClean="0"/>
              <a:t>keuangan</a:t>
            </a:r>
            <a:r>
              <a:rPr lang="en-US" sz="2000" dirty="0" smtClean="0"/>
              <a:t> </a:t>
            </a:r>
            <a:r>
              <a:rPr lang="en-US" sz="2000" dirty="0" err="1" smtClean="0"/>
              <a:t>suatu</a:t>
            </a:r>
            <a:r>
              <a:rPr lang="en-US" sz="2000" dirty="0" smtClean="0"/>
              <a:t> </a:t>
            </a:r>
            <a:r>
              <a:rPr lang="en-US" sz="2000" dirty="0" err="1" smtClean="0"/>
              <a:t>negara</a:t>
            </a:r>
            <a:r>
              <a:rPr lang="en-US" sz="2000" dirty="0" smtClean="0"/>
              <a:t>.</a:t>
            </a:r>
          </a:p>
          <a:p>
            <a:pPr marL="758825">
              <a:buFont typeface="Wingdings" pitchFamily="2" charset="2"/>
              <a:buChar char="v"/>
              <a:defRPr/>
            </a:pPr>
            <a:r>
              <a:rPr lang="en-US" sz="2000" dirty="0" smtClean="0"/>
              <a:t>Bank to bank, </a:t>
            </a:r>
            <a:r>
              <a:rPr lang="en-US" sz="2000" dirty="0" err="1" smtClean="0"/>
              <a:t>mengatur</a:t>
            </a:r>
            <a:r>
              <a:rPr lang="en-US" sz="2000" dirty="0" smtClean="0"/>
              <a:t> </a:t>
            </a:r>
            <a:r>
              <a:rPr lang="en-US" sz="2000" dirty="0" err="1" smtClean="0"/>
              <a:t>perbankan</a:t>
            </a:r>
            <a:r>
              <a:rPr lang="en-US" sz="2000" dirty="0" smtClean="0"/>
              <a:t> </a:t>
            </a:r>
            <a:r>
              <a:rPr lang="en-US" sz="2000" dirty="0" err="1" smtClean="0"/>
              <a:t>di</a:t>
            </a:r>
            <a:r>
              <a:rPr lang="en-US" sz="2000" dirty="0" smtClean="0"/>
              <a:t> </a:t>
            </a:r>
            <a:r>
              <a:rPr lang="en-US" sz="2000" dirty="0" err="1" smtClean="0"/>
              <a:t>suatu</a:t>
            </a:r>
            <a:r>
              <a:rPr lang="en-US" sz="2000" dirty="0" smtClean="0"/>
              <a:t> </a:t>
            </a:r>
            <a:r>
              <a:rPr lang="en-US" sz="2000" dirty="0" err="1" smtClean="0"/>
              <a:t>negara</a:t>
            </a:r>
            <a:endParaRPr lang="en-US" sz="2000" dirty="0" smtClean="0"/>
          </a:p>
          <a:p>
            <a:pPr marL="758825">
              <a:buFont typeface="Wingdings" pitchFamily="2" charset="2"/>
              <a:buChar char="v"/>
              <a:defRPr/>
            </a:pPr>
            <a:r>
              <a:rPr lang="en-US" sz="2000" dirty="0" smtClean="0"/>
              <a:t>Lender of the last resort, </a:t>
            </a:r>
            <a:r>
              <a:rPr lang="en-US" sz="2000" dirty="0" err="1" smtClean="0"/>
              <a:t>sebagai</a:t>
            </a:r>
            <a:r>
              <a:rPr lang="en-US" sz="2000" dirty="0" smtClean="0"/>
              <a:t> </a:t>
            </a:r>
            <a:r>
              <a:rPr lang="en-US" sz="2000" dirty="0" err="1" smtClean="0"/>
              <a:t>tempat</a:t>
            </a:r>
            <a:r>
              <a:rPr lang="en-US" sz="2000" dirty="0" smtClean="0"/>
              <a:t> </a:t>
            </a:r>
            <a:r>
              <a:rPr lang="en-US" sz="2000" dirty="0" err="1" smtClean="0"/>
              <a:t>peminjaman</a:t>
            </a:r>
            <a:r>
              <a:rPr lang="en-US" sz="2000" dirty="0" smtClean="0"/>
              <a:t> yang </a:t>
            </a:r>
            <a:r>
              <a:rPr lang="en-US" sz="2000" dirty="0" err="1" smtClean="0"/>
              <a:t>terakhir</a:t>
            </a:r>
            <a:r>
              <a:rPr lang="en-US" sz="2000" dirty="0" smtClean="0"/>
              <a:t>.</a:t>
            </a:r>
          </a:p>
          <a:p>
            <a:pPr>
              <a:buFont typeface="Wingdings" charset="2"/>
              <a:buNone/>
              <a:defRPr/>
            </a:pPr>
            <a:r>
              <a:rPr lang="en-US" sz="2000" dirty="0" smtClean="0"/>
              <a:t>	</a:t>
            </a:r>
            <a:r>
              <a:rPr lang="en-US" sz="2000" dirty="0" err="1" smtClean="0"/>
              <a:t>Tujuan</a:t>
            </a:r>
            <a:r>
              <a:rPr lang="en-US" sz="2000" dirty="0" smtClean="0"/>
              <a:t> </a:t>
            </a:r>
            <a:r>
              <a:rPr lang="en-US" sz="2000" dirty="0" err="1" smtClean="0"/>
              <a:t>utama</a:t>
            </a:r>
            <a:r>
              <a:rPr lang="en-US" sz="2000" dirty="0" smtClean="0"/>
              <a:t> BI </a:t>
            </a:r>
            <a:r>
              <a:rPr lang="en-US" sz="2000" dirty="0" err="1" smtClean="0"/>
              <a:t>sebagai</a:t>
            </a:r>
            <a:r>
              <a:rPr lang="en-US" sz="2000" dirty="0" smtClean="0"/>
              <a:t> Bank </a:t>
            </a:r>
            <a:r>
              <a:rPr lang="en-US" sz="2000" dirty="0" err="1" smtClean="0"/>
              <a:t>Sentral</a:t>
            </a:r>
            <a:r>
              <a:rPr lang="en-US" sz="2000" dirty="0" smtClean="0"/>
              <a:t> </a:t>
            </a:r>
            <a:r>
              <a:rPr lang="en-US" sz="2000" dirty="0" err="1" smtClean="0"/>
              <a:t>adalah</a:t>
            </a:r>
            <a:r>
              <a:rPr lang="en-US" sz="2000" dirty="0" smtClean="0"/>
              <a:t> </a:t>
            </a:r>
            <a:r>
              <a:rPr lang="en-US" sz="2000" dirty="0" err="1" smtClean="0"/>
              <a:t>mencapai</a:t>
            </a:r>
            <a:r>
              <a:rPr lang="en-US" sz="2000" dirty="0" smtClean="0"/>
              <a:t> </a:t>
            </a:r>
            <a:r>
              <a:rPr lang="en-US" sz="2000" dirty="0" err="1" smtClean="0"/>
              <a:t>dan</a:t>
            </a:r>
            <a:r>
              <a:rPr lang="en-US" sz="2000" dirty="0" smtClean="0"/>
              <a:t> </a:t>
            </a:r>
            <a:r>
              <a:rPr lang="en-US" sz="2000" dirty="0" err="1" smtClean="0"/>
              <a:t>memelihara</a:t>
            </a:r>
            <a:r>
              <a:rPr lang="en-US" sz="2000" dirty="0" smtClean="0"/>
              <a:t> </a:t>
            </a:r>
            <a:r>
              <a:rPr lang="en-US" sz="2000" dirty="0" err="1" smtClean="0"/>
              <a:t>kestabilan</a:t>
            </a:r>
            <a:r>
              <a:rPr lang="en-US" sz="2000" dirty="0" smtClean="0"/>
              <a:t> </a:t>
            </a:r>
            <a:r>
              <a:rPr lang="en-US" sz="2000" dirty="0" err="1" smtClean="0"/>
              <a:t>nilai</a:t>
            </a:r>
            <a:r>
              <a:rPr lang="en-US" sz="2000" dirty="0" smtClean="0"/>
              <a:t> rupiah, </a:t>
            </a:r>
            <a:r>
              <a:rPr lang="en-US" sz="2000" dirty="0" err="1" smtClean="0"/>
              <a:t>dengan</a:t>
            </a:r>
            <a:r>
              <a:rPr lang="en-US" sz="2000" dirty="0" smtClean="0"/>
              <a:t> </a:t>
            </a:r>
            <a:r>
              <a:rPr lang="en-US" sz="2000" dirty="0" err="1" smtClean="0"/>
              <a:t>menetapkan</a:t>
            </a:r>
            <a:r>
              <a:rPr lang="en-US" sz="2000" dirty="0" smtClean="0"/>
              <a:t> </a:t>
            </a:r>
            <a:r>
              <a:rPr lang="en-US" sz="2000" dirty="0" err="1" smtClean="0"/>
              <a:t>dan</a:t>
            </a:r>
            <a:r>
              <a:rPr lang="en-US" sz="2000" dirty="0" smtClean="0"/>
              <a:t> </a:t>
            </a:r>
            <a:r>
              <a:rPr lang="en-US" sz="2000" dirty="0" err="1" smtClean="0"/>
              <a:t>melaksanakan</a:t>
            </a:r>
            <a:r>
              <a:rPr lang="en-US" sz="2000" dirty="0" smtClean="0"/>
              <a:t> </a:t>
            </a:r>
            <a:r>
              <a:rPr lang="en-US" sz="2000" dirty="0" err="1" smtClean="0"/>
              <a:t>kebijakan</a:t>
            </a:r>
            <a:r>
              <a:rPr lang="en-US" sz="2000" dirty="0" smtClean="0"/>
              <a:t> </a:t>
            </a:r>
            <a:r>
              <a:rPr lang="en-US" sz="2000" dirty="0" err="1" smtClean="0"/>
              <a:t>moneter</a:t>
            </a:r>
            <a:r>
              <a:rPr lang="en-US" sz="2000" dirty="0" smtClean="0"/>
              <a:t>, </a:t>
            </a:r>
            <a:r>
              <a:rPr lang="en-US" sz="2000" dirty="0" err="1" smtClean="0"/>
              <a:t>mengatur</a:t>
            </a:r>
            <a:r>
              <a:rPr lang="en-US" sz="2000" dirty="0" smtClean="0"/>
              <a:t> </a:t>
            </a:r>
            <a:r>
              <a:rPr lang="en-US" sz="2000" dirty="0" err="1" smtClean="0"/>
              <a:t>dan</a:t>
            </a:r>
            <a:r>
              <a:rPr lang="en-US" sz="2000" dirty="0" smtClean="0"/>
              <a:t> </a:t>
            </a:r>
            <a:r>
              <a:rPr lang="en-US" sz="2000" dirty="0" err="1" smtClean="0"/>
              <a:t>menjaga</a:t>
            </a:r>
            <a:r>
              <a:rPr lang="en-US" sz="2000" dirty="0" smtClean="0"/>
              <a:t> </a:t>
            </a:r>
            <a:r>
              <a:rPr lang="en-US" sz="2000" dirty="0" err="1" smtClean="0"/>
              <a:t>kelancaran</a:t>
            </a:r>
            <a:r>
              <a:rPr lang="en-US" sz="2000" dirty="0" smtClean="0"/>
              <a:t> system </a:t>
            </a:r>
            <a:r>
              <a:rPr lang="en-US" sz="2000" dirty="0" err="1" smtClean="0"/>
              <a:t>devisa</a:t>
            </a:r>
            <a:r>
              <a:rPr lang="en-US" sz="2000" dirty="0" smtClean="0"/>
              <a:t> </a:t>
            </a:r>
            <a:r>
              <a:rPr lang="en-US" sz="2000" dirty="0" err="1" smtClean="0"/>
              <a:t>serta</a:t>
            </a:r>
            <a:r>
              <a:rPr lang="en-US" sz="2000" dirty="0" smtClean="0"/>
              <a:t> </a:t>
            </a:r>
            <a:r>
              <a:rPr lang="en-US" sz="2000" dirty="0" err="1" smtClean="0"/>
              <a:t>mengatur</a:t>
            </a:r>
            <a:r>
              <a:rPr lang="en-US" sz="2000" dirty="0" smtClean="0"/>
              <a:t> </a:t>
            </a:r>
            <a:r>
              <a:rPr lang="en-US" sz="2000" dirty="0" err="1" smtClean="0"/>
              <a:t>dan</a:t>
            </a:r>
            <a:r>
              <a:rPr lang="en-US" sz="2000" dirty="0" smtClean="0"/>
              <a:t> </a:t>
            </a:r>
            <a:r>
              <a:rPr lang="en-US" sz="2000" dirty="0" err="1" smtClean="0"/>
              <a:t>mengawasi</a:t>
            </a:r>
            <a:r>
              <a:rPr lang="en-US" sz="2000" dirty="0" smtClean="0"/>
              <a:t> bank</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smtClean="0"/>
          </a:p>
        </p:txBody>
      </p:sp>
      <p:sp>
        <p:nvSpPr>
          <p:cNvPr id="28675" name="Content Placeholder 2"/>
          <p:cNvSpPr>
            <a:spLocks noGrp="1"/>
          </p:cNvSpPr>
          <p:nvPr>
            <p:ph idx="1"/>
          </p:nvPr>
        </p:nvSpPr>
        <p:spPr/>
        <p:txBody>
          <a:bodyPr/>
          <a:lstStyle/>
          <a:p>
            <a:pPr marL="622300" indent="-514350">
              <a:buSzPct val="100000"/>
              <a:buFont typeface="Arial" charset="0"/>
              <a:buAutoNum type="arabicPeriod" startAt="2"/>
            </a:pPr>
            <a:r>
              <a:rPr lang="en-US" sz="3000" smtClean="0"/>
              <a:t>Bank Umum, adalah “bank yang melaksanakan kegiatan usaha secara konvensional dan atau berdasarkan prinsip syariah yang dalam kegiatannya memberikan jasa dalam lalu lintas pembayaran”.</a:t>
            </a:r>
          </a:p>
          <a:p>
            <a:pPr marL="622300" indent="-514350">
              <a:buSzPct val="100000"/>
              <a:buFont typeface="Arial" charset="0"/>
              <a:buAutoNum type="arabicPeriod" startAt="2"/>
            </a:pPr>
            <a:r>
              <a:rPr lang="sv-SE" sz="3000" smtClean="0"/>
              <a:t>Bank Perkreditan Rakyat, adalah : “bank yang melaksanakan kegiatan usaha secara </a:t>
            </a:r>
            <a:r>
              <a:rPr lang="en-US" sz="3000" smtClean="0"/>
              <a:t>konvensional atau berdasarkan prinsip syariah yang dalam kegiatannya tidak memberikan jasa dalam lalu lintas pembayaran”.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spcAft>
                <a:spcPts val="0"/>
              </a:spcAft>
              <a:buFont typeface="Wingdings" charset="2"/>
              <a:buChar char=""/>
              <a:defRPr/>
            </a:pPr>
            <a:r>
              <a:rPr lang="en-US" sz="2400" dirty="0" err="1" smtClean="0"/>
              <a:t>Menurut</a:t>
            </a:r>
            <a:r>
              <a:rPr lang="en-US" sz="2400" dirty="0" smtClean="0"/>
              <a:t> </a:t>
            </a:r>
            <a:r>
              <a:rPr lang="en-US" sz="2400" dirty="0" err="1" smtClean="0"/>
              <a:t>Undang-undang</a:t>
            </a:r>
            <a:r>
              <a:rPr lang="en-US" sz="2400" dirty="0" smtClean="0"/>
              <a:t> </a:t>
            </a:r>
            <a:r>
              <a:rPr lang="en-US" sz="2400" dirty="0" err="1" smtClean="0"/>
              <a:t>Pokok</a:t>
            </a:r>
            <a:r>
              <a:rPr lang="en-US" sz="2400" dirty="0" smtClean="0"/>
              <a:t> </a:t>
            </a:r>
            <a:r>
              <a:rPr lang="en-US" sz="2400" dirty="0" err="1" smtClean="0"/>
              <a:t>Perbankan</a:t>
            </a:r>
            <a:r>
              <a:rPr lang="en-US" sz="2400" dirty="0" smtClean="0"/>
              <a:t> </a:t>
            </a:r>
            <a:r>
              <a:rPr lang="en-US" sz="2400" dirty="0" err="1" smtClean="0"/>
              <a:t>nomor</a:t>
            </a:r>
            <a:r>
              <a:rPr lang="en-US" sz="2400" dirty="0" smtClean="0"/>
              <a:t> 14 </a:t>
            </a:r>
            <a:r>
              <a:rPr lang="en-US" sz="2400" dirty="0" err="1" smtClean="0"/>
              <a:t>tahun</a:t>
            </a:r>
            <a:r>
              <a:rPr lang="en-US" sz="2400" dirty="0" smtClean="0"/>
              <a:t> 1967 </a:t>
            </a:r>
            <a:r>
              <a:rPr lang="en-US" sz="2400" dirty="0" err="1" smtClean="0"/>
              <a:t>jenis</a:t>
            </a:r>
            <a:r>
              <a:rPr lang="en-US" sz="2400" dirty="0" smtClean="0"/>
              <a:t> </a:t>
            </a:r>
            <a:r>
              <a:rPr lang="en-US" sz="2400" dirty="0" err="1" smtClean="0"/>
              <a:t>perbankan</a:t>
            </a:r>
            <a:r>
              <a:rPr lang="en-US" sz="2400" dirty="0" smtClean="0"/>
              <a:t> </a:t>
            </a:r>
            <a:r>
              <a:rPr lang="en-US" sz="2400" dirty="0" err="1" smtClean="0"/>
              <a:t>menurut</a:t>
            </a:r>
            <a:r>
              <a:rPr lang="en-US" sz="2400" dirty="0" smtClean="0"/>
              <a:t> </a:t>
            </a:r>
            <a:r>
              <a:rPr lang="en-US" sz="2400" dirty="0" err="1" smtClean="0"/>
              <a:t>fungsinya</a:t>
            </a:r>
            <a:r>
              <a:rPr lang="en-US" sz="2400" dirty="0" smtClean="0"/>
              <a:t> </a:t>
            </a:r>
            <a:r>
              <a:rPr lang="en-US" sz="2400" dirty="0" err="1" smtClean="0"/>
              <a:t>terdiri</a:t>
            </a:r>
            <a:r>
              <a:rPr lang="en-US" sz="2400" dirty="0" smtClean="0"/>
              <a:t> </a:t>
            </a:r>
            <a:r>
              <a:rPr lang="en-US" sz="2400" dirty="0" err="1" smtClean="0"/>
              <a:t>dari</a:t>
            </a:r>
            <a:r>
              <a:rPr lang="en-US" sz="2400" dirty="0" smtClean="0"/>
              <a:t> :</a:t>
            </a:r>
          </a:p>
          <a:p>
            <a:pPr marL="808038">
              <a:spcAft>
                <a:spcPts val="0"/>
              </a:spcAft>
              <a:buFont typeface="Wingdings" pitchFamily="2" charset="2"/>
              <a:buChar char="Ø"/>
              <a:defRPr/>
            </a:pPr>
            <a:r>
              <a:rPr lang="en-US" sz="2400" dirty="0" smtClean="0"/>
              <a:t>Bank </a:t>
            </a:r>
            <a:r>
              <a:rPr lang="en-US" sz="2400" dirty="0" err="1" smtClean="0"/>
              <a:t>Umum</a:t>
            </a:r>
            <a:r>
              <a:rPr lang="en-US" sz="2400" dirty="0" smtClean="0"/>
              <a:t>	</a:t>
            </a:r>
          </a:p>
          <a:p>
            <a:pPr marL="808038">
              <a:spcAft>
                <a:spcPts val="0"/>
              </a:spcAft>
              <a:buFont typeface="Wingdings" pitchFamily="2" charset="2"/>
              <a:buChar char="Ø"/>
              <a:defRPr/>
            </a:pPr>
            <a:r>
              <a:rPr lang="en-US" sz="2400" dirty="0" smtClean="0"/>
              <a:t>Bank </a:t>
            </a:r>
            <a:r>
              <a:rPr lang="en-US" sz="2400" dirty="0" err="1" smtClean="0"/>
              <a:t>pembangunan</a:t>
            </a:r>
            <a:endParaRPr lang="en-US" sz="2400" dirty="0" smtClean="0"/>
          </a:p>
          <a:p>
            <a:pPr marL="808038">
              <a:spcAft>
                <a:spcPts val="0"/>
              </a:spcAft>
              <a:buFont typeface="Wingdings" pitchFamily="2" charset="2"/>
              <a:buChar char="Ø"/>
              <a:defRPr/>
            </a:pPr>
            <a:r>
              <a:rPr lang="en-US" sz="2400" dirty="0" smtClean="0"/>
              <a:t>Bank Tabungan </a:t>
            </a:r>
          </a:p>
          <a:p>
            <a:pPr marL="808038">
              <a:spcAft>
                <a:spcPts val="0"/>
              </a:spcAft>
              <a:buFont typeface="Wingdings" pitchFamily="2" charset="2"/>
              <a:buChar char="Ø"/>
              <a:defRPr/>
            </a:pPr>
            <a:r>
              <a:rPr lang="en-US" sz="2400" dirty="0" smtClean="0"/>
              <a:t>Bank </a:t>
            </a:r>
            <a:r>
              <a:rPr lang="en-US" sz="2400" dirty="0" err="1" smtClean="0"/>
              <a:t>Pasar</a:t>
            </a:r>
            <a:endParaRPr lang="en-US" sz="2400" dirty="0" smtClean="0"/>
          </a:p>
          <a:p>
            <a:pPr marL="808038">
              <a:spcAft>
                <a:spcPts val="0"/>
              </a:spcAft>
              <a:buFont typeface="Wingdings" pitchFamily="2" charset="2"/>
              <a:buChar char="Ø"/>
              <a:defRPr/>
            </a:pPr>
            <a:r>
              <a:rPr lang="en-US" sz="2400" dirty="0" smtClean="0"/>
              <a:t>Bank </a:t>
            </a:r>
            <a:r>
              <a:rPr lang="en-US" sz="2400" dirty="0" err="1" smtClean="0"/>
              <a:t>Desa</a:t>
            </a:r>
            <a:r>
              <a:rPr lang="en-US" sz="2400" dirty="0" smtClean="0"/>
              <a:t> </a:t>
            </a:r>
          </a:p>
          <a:p>
            <a:pPr marL="808038">
              <a:spcAft>
                <a:spcPts val="0"/>
              </a:spcAft>
              <a:buFont typeface="Wingdings" pitchFamily="2" charset="2"/>
              <a:buChar char="Ø"/>
              <a:defRPr/>
            </a:pPr>
            <a:r>
              <a:rPr lang="en-US" sz="2400" dirty="0" err="1" smtClean="0"/>
              <a:t>Lumbung</a:t>
            </a:r>
            <a:r>
              <a:rPr lang="en-US" sz="2400" dirty="0" smtClean="0"/>
              <a:t> </a:t>
            </a:r>
            <a:r>
              <a:rPr lang="en-US" sz="2400" dirty="0" err="1" smtClean="0"/>
              <a:t>Desa</a:t>
            </a:r>
            <a:endParaRPr lang="en-US" sz="2400" dirty="0" smtClean="0"/>
          </a:p>
          <a:p>
            <a:pPr marL="808038">
              <a:spcAft>
                <a:spcPts val="0"/>
              </a:spcAft>
              <a:buFont typeface="Wingdings" pitchFamily="2" charset="2"/>
              <a:buChar char="Ø"/>
              <a:defRPr/>
            </a:pPr>
            <a:r>
              <a:rPr lang="en-US" sz="2400" dirty="0" smtClean="0"/>
              <a:t>Bank </a:t>
            </a:r>
            <a:r>
              <a:rPr lang="en-US" sz="2400" dirty="0" err="1" smtClean="0"/>
              <a:t>Pegawai</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p:txBody>
          <a:bodyPr/>
          <a:lstStyle/>
          <a:p>
            <a:pPr>
              <a:buFont typeface="Wingdings" charset="2"/>
              <a:buChar char=""/>
              <a:defRPr/>
            </a:pPr>
            <a:r>
              <a:rPr lang="en-US" dirty="0" err="1" smtClean="0"/>
              <a:t>Menurut</a:t>
            </a:r>
            <a:r>
              <a:rPr lang="en-US" dirty="0" smtClean="0"/>
              <a:t> </a:t>
            </a:r>
            <a:r>
              <a:rPr lang="en-US" dirty="0" err="1" smtClean="0"/>
              <a:t>Undang-undang</a:t>
            </a:r>
            <a:r>
              <a:rPr lang="en-US" dirty="0" smtClean="0"/>
              <a:t> </a:t>
            </a:r>
            <a:r>
              <a:rPr lang="en-US" dirty="0" err="1" smtClean="0"/>
              <a:t>Pokok</a:t>
            </a:r>
            <a:r>
              <a:rPr lang="en-US" dirty="0" smtClean="0"/>
              <a:t> </a:t>
            </a:r>
            <a:r>
              <a:rPr lang="en-US" dirty="0" err="1" smtClean="0"/>
              <a:t>Perbankan</a:t>
            </a:r>
            <a:r>
              <a:rPr lang="en-US" dirty="0" smtClean="0"/>
              <a:t> no. 7 </a:t>
            </a:r>
            <a:r>
              <a:rPr lang="en-US" dirty="0" err="1" smtClean="0"/>
              <a:t>Tahun</a:t>
            </a:r>
            <a:r>
              <a:rPr lang="en-US" dirty="0" smtClean="0"/>
              <a:t> 1992 </a:t>
            </a:r>
            <a:r>
              <a:rPr lang="en-US" dirty="0" err="1" smtClean="0"/>
              <a:t>dan</a:t>
            </a:r>
            <a:r>
              <a:rPr lang="en-US" dirty="0" smtClean="0"/>
              <a:t> </a:t>
            </a:r>
            <a:r>
              <a:rPr lang="en-US" dirty="0" err="1" smtClean="0"/>
              <a:t>ditegaskan</a:t>
            </a:r>
            <a:r>
              <a:rPr lang="en-US" dirty="0" smtClean="0"/>
              <a:t> </a:t>
            </a:r>
            <a:r>
              <a:rPr lang="en-US" dirty="0" err="1" smtClean="0"/>
              <a:t>lagi</a:t>
            </a:r>
            <a:r>
              <a:rPr lang="en-US" dirty="0" smtClean="0"/>
              <a:t> </a:t>
            </a:r>
            <a:r>
              <a:rPr lang="en-US" dirty="0" err="1" smtClean="0"/>
              <a:t>pada</a:t>
            </a:r>
            <a:r>
              <a:rPr lang="en-US" dirty="0" smtClean="0"/>
              <a:t> </a:t>
            </a:r>
            <a:r>
              <a:rPr lang="en-US" dirty="0" err="1" smtClean="0"/>
              <a:t>undang-undang</a:t>
            </a:r>
            <a:r>
              <a:rPr lang="en-US" dirty="0" smtClean="0"/>
              <a:t> no. 10 </a:t>
            </a:r>
            <a:r>
              <a:rPr lang="en-US" dirty="0" err="1" smtClean="0"/>
              <a:t>Tahun</a:t>
            </a:r>
            <a:r>
              <a:rPr lang="en-US" dirty="0" smtClean="0"/>
              <a:t> 1998, </a:t>
            </a:r>
            <a:r>
              <a:rPr lang="en-US" dirty="0" err="1" smtClean="0"/>
              <a:t>jenis</a:t>
            </a:r>
            <a:r>
              <a:rPr lang="en-US" dirty="0" smtClean="0"/>
              <a:t> </a:t>
            </a:r>
            <a:r>
              <a:rPr lang="en-US" dirty="0" err="1" smtClean="0"/>
              <a:t>perbankan</a:t>
            </a:r>
            <a:r>
              <a:rPr lang="en-US" dirty="0" smtClean="0"/>
              <a:t> </a:t>
            </a:r>
            <a:r>
              <a:rPr lang="en-US" dirty="0" err="1" smtClean="0"/>
              <a:t>berdasarkan</a:t>
            </a:r>
            <a:r>
              <a:rPr lang="en-US" dirty="0" smtClean="0"/>
              <a:t> </a:t>
            </a:r>
            <a:r>
              <a:rPr lang="en-US" dirty="0" err="1" smtClean="0"/>
              <a:t>fungsinya</a:t>
            </a:r>
            <a:r>
              <a:rPr lang="en-US" dirty="0" smtClean="0"/>
              <a:t> </a:t>
            </a:r>
            <a:r>
              <a:rPr lang="en-US" dirty="0" err="1" smtClean="0"/>
              <a:t>terdiri</a:t>
            </a:r>
            <a:r>
              <a:rPr lang="en-US" dirty="0" smtClean="0"/>
              <a:t> </a:t>
            </a:r>
            <a:r>
              <a:rPr lang="en-US" dirty="0" err="1" smtClean="0"/>
              <a:t>dari</a:t>
            </a:r>
            <a:r>
              <a:rPr lang="en-US" dirty="0" smtClean="0"/>
              <a:t> :</a:t>
            </a:r>
          </a:p>
          <a:p>
            <a:pPr marL="758825">
              <a:buFont typeface="Wingdings" pitchFamily="2" charset="2"/>
              <a:buChar char="Ø"/>
              <a:defRPr/>
            </a:pPr>
            <a:r>
              <a:rPr lang="en-US" dirty="0" smtClean="0"/>
              <a:t>Bank </a:t>
            </a:r>
            <a:r>
              <a:rPr lang="en-US" dirty="0" err="1" smtClean="0"/>
              <a:t>Umum</a:t>
            </a:r>
            <a:r>
              <a:rPr lang="en-US" dirty="0" smtClean="0"/>
              <a:t> : Bank Pembangunan, Bank Tabungan</a:t>
            </a:r>
          </a:p>
          <a:p>
            <a:pPr marL="758825">
              <a:buFont typeface="Wingdings" pitchFamily="2" charset="2"/>
              <a:buChar char="Ø"/>
              <a:defRPr/>
            </a:pPr>
            <a:r>
              <a:rPr lang="en-US" dirty="0" smtClean="0"/>
              <a:t>Bank </a:t>
            </a:r>
            <a:r>
              <a:rPr lang="en-US" dirty="0" err="1" smtClean="0"/>
              <a:t>Perkreditan</a:t>
            </a:r>
            <a:r>
              <a:rPr lang="en-US" dirty="0" smtClean="0"/>
              <a:t> </a:t>
            </a:r>
            <a:r>
              <a:rPr lang="en-US" dirty="0" smtClean="0"/>
              <a:t>Rakyat </a:t>
            </a:r>
            <a:r>
              <a:rPr lang="en-US" dirty="0" smtClean="0"/>
              <a:t>: Bank </a:t>
            </a:r>
            <a:r>
              <a:rPr lang="en-US" dirty="0" err="1" smtClean="0"/>
              <a:t>Desa</a:t>
            </a:r>
            <a:r>
              <a:rPr lang="en-US" dirty="0" smtClean="0"/>
              <a:t>, Bank </a:t>
            </a:r>
            <a:r>
              <a:rPr lang="en-US" dirty="0" err="1" smtClean="0"/>
              <a:t>Pasar</a:t>
            </a:r>
            <a:r>
              <a:rPr lang="en-US" dirty="0" smtClean="0"/>
              <a:t>, Bank </a:t>
            </a:r>
            <a:r>
              <a:rPr lang="en-US" dirty="0" err="1" smtClean="0"/>
              <a:t>Pegawai</a:t>
            </a:r>
            <a:r>
              <a:rPr lang="en-US" dirty="0" smtClean="0"/>
              <a:t>, </a:t>
            </a:r>
            <a:r>
              <a:rPr lang="en-US" dirty="0" err="1" smtClean="0"/>
              <a:t>Lumbung</a:t>
            </a:r>
            <a:r>
              <a:rPr lang="en-US" dirty="0" smtClean="0"/>
              <a:t> </a:t>
            </a:r>
            <a:r>
              <a:rPr lang="en-US" dirty="0" err="1" smtClean="0"/>
              <a:t>Desa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BANK MENURUT KEPEMILIKAN</a:t>
            </a:r>
          </a:p>
        </p:txBody>
      </p:sp>
      <p:sp>
        <p:nvSpPr>
          <p:cNvPr id="3" name="Content Placeholder 2"/>
          <p:cNvSpPr>
            <a:spLocks noGrp="1"/>
          </p:cNvSpPr>
          <p:nvPr>
            <p:ph idx="1"/>
          </p:nvPr>
        </p:nvSpPr>
        <p:spPr/>
        <p:txBody>
          <a:bodyPr/>
          <a:lstStyle/>
          <a:p>
            <a:pPr marL="523875" indent="-514350">
              <a:buSzPct val="100000"/>
              <a:buFont typeface="+mj-lt"/>
              <a:buAutoNum type="arabicPeriod"/>
              <a:defRPr/>
            </a:pPr>
            <a:r>
              <a:rPr lang="en-US" sz="2800" dirty="0" smtClean="0"/>
              <a:t>Bank </a:t>
            </a:r>
            <a:r>
              <a:rPr lang="en-US" sz="2800" dirty="0" err="1" smtClean="0"/>
              <a:t>milik</a:t>
            </a:r>
            <a:r>
              <a:rPr lang="en-US" sz="2800" dirty="0" smtClean="0"/>
              <a:t> </a:t>
            </a:r>
            <a:r>
              <a:rPr lang="en-US" sz="2800" dirty="0" err="1" smtClean="0"/>
              <a:t>negara</a:t>
            </a:r>
            <a:r>
              <a:rPr lang="en-US" sz="2800" dirty="0" smtClean="0"/>
              <a:t> (</a:t>
            </a:r>
            <a:r>
              <a:rPr lang="en-US" sz="2800" dirty="0" err="1" smtClean="0"/>
              <a:t>pemerintah</a:t>
            </a:r>
            <a:r>
              <a:rPr lang="en-US" sz="2800" dirty="0" smtClean="0"/>
              <a:t>), </a:t>
            </a:r>
            <a:r>
              <a:rPr lang="en-US" sz="2800" dirty="0" err="1" smtClean="0"/>
              <a:t>merupakan</a:t>
            </a:r>
            <a:r>
              <a:rPr lang="en-US" sz="2800" dirty="0" smtClean="0"/>
              <a:t> bank yang </a:t>
            </a:r>
            <a:r>
              <a:rPr lang="en-US" sz="2800" dirty="0" err="1" smtClean="0"/>
              <a:t>akte</a:t>
            </a:r>
            <a:r>
              <a:rPr lang="en-US" sz="2800" dirty="0" smtClean="0"/>
              <a:t> </a:t>
            </a:r>
            <a:r>
              <a:rPr lang="en-US" sz="2800" dirty="0" err="1" smtClean="0"/>
              <a:t>pendirian</a:t>
            </a:r>
            <a:r>
              <a:rPr lang="en-US" sz="2800" dirty="0" smtClean="0"/>
              <a:t> </a:t>
            </a:r>
            <a:r>
              <a:rPr lang="en-US" sz="2800" dirty="0" err="1" smtClean="0"/>
              <a:t>dan</a:t>
            </a:r>
            <a:r>
              <a:rPr lang="en-US" sz="2800" dirty="0" smtClean="0"/>
              <a:t> modal bank </a:t>
            </a:r>
            <a:r>
              <a:rPr lang="en-US" sz="2800" dirty="0" err="1" smtClean="0"/>
              <a:t>ini</a:t>
            </a:r>
            <a:r>
              <a:rPr lang="en-US" sz="2800" dirty="0" smtClean="0"/>
              <a:t> </a:t>
            </a:r>
            <a:r>
              <a:rPr lang="en-US" sz="2800" dirty="0" err="1" smtClean="0"/>
              <a:t>sepenuhnya</a:t>
            </a:r>
            <a:r>
              <a:rPr lang="en-US" sz="2800" dirty="0" smtClean="0"/>
              <a:t> </a:t>
            </a:r>
            <a:r>
              <a:rPr lang="en-US" sz="2800" dirty="0" err="1" smtClean="0"/>
              <a:t>dimiliki</a:t>
            </a:r>
            <a:r>
              <a:rPr lang="en-US" sz="2800" dirty="0" smtClean="0"/>
              <a:t> </a:t>
            </a:r>
            <a:r>
              <a:rPr lang="en-US" sz="2800" dirty="0" err="1" smtClean="0"/>
              <a:t>oleh</a:t>
            </a:r>
            <a:r>
              <a:rPr lang="en-US" sz="2800" dirty="0" smtClean="0"/>
              <a:t> </a:t>
            </a:r>
            <a:r>
              <a:rPr lang="en-US" sz="2800" dirty="0" err="1" smtClean="0"/>
              <a:t>Pemerintah</a:t>
            </a:r>
            <a:r>
              <a:rPr lang="en-US" sz="2800" dirty="0" smtClean="0"/>
              <a:t> Indonesia, </a:t>
            </a:r>
            <a:r>
              <a:rPr lang="en-US" sz="2800" dirty="0" err="1" smtClean="0"/>
              <a:t>sehingga</a:t>
            </a:r>
            <a:r>
              <a:rPr lang="en-US" sz="2800" dirty="0" smtClean="0"/>
              <a:t> </a:t>
            </a:r>
            <a:r>
              <a:rPr lang="en-US" sz="2800" dirty="0" err="1" smtClean="0"/>
              <a:t>seluruh</a:t>
            </a:r>
            <a:r>
              <a:rPr lang="en-US" sz="2800" dirty="0" smtClean="0"/>
              <a:t> </a:t>
            </a:r>
            <a:r>
              <a:rPr lang="en-US" sz="2800" dirty="0" err="1" smtClean="0"/>
              <a:t>keuntungan</a:t>
            </a:r>
            <a:r>
              <a:rPr lang="en-US" sz="2800" dirty="0" smtClean="0"/>
              <a:t> bank </a:t>
            </a:r>
            <a:r>
              <a:rPr lang="en-US" sz="2800" dirty="0" err="1" smtClean="0"/>
              <a:t>ini</a:t>
            </a:r>
            <a:r>
              <a:rPr lang="en-US" sz="2800" dirty="0" smtClean="0"/>
              <a:t> </a:t>
            </a:r>
            <a:r>
              <a:rPr lang="en-US" sz="2800" dirty="0" err="1" smtClean="0"/>
              <a:t>dimiliki</a:t>
            </a:r>
            <a:r>
              <a:rPr lang="en-US" sz="2800" dirty="0" smtClean="0"/>
              <a:t> </a:t>
            </a:r>
            <a:r>
              <a:rPr lang="en-US" sz="2800" dirty="0" err="1" smtClean="0"/>
              <a:t>oleh</a:t>
            </a:r>
            <a:r>
              <a:rPr lang="en-US" sz="2800" dirty="0" smtClean="0"/>
              <a:t> </a:t>
            </a:r>
            <a:r>
              <a:rPr lang="en-US" sz="2800" dirty="0" err="1" smtClean="0"/>
              <a:t>pemerintah</a:t>
            </a:r>
            <a:r>
              <a:rPr lang="en-US" sz="2800" dirty="0" smtClean="0"/>
              <a:t>.</a:t>
            </a:r>
          </a:p>
          <a:p>
            <a:pPr>
              <a:buFont typeface="Wingdings" charset="2"/>
              <a:buNone/>
              <a:defRPr/>
            </a:pPr>
            <a:r>
              <a:rPr lang="it-IT" sz="2800" dirty="0" smtClean="0"/>
              <a:t>	Contoh : BNI, BRI, BTN, Bank </a:t>
            </a:r>
            <a:r>
              <a:rPr lang="it-IT" sz="2800" dirty="0" smtClean="0"/>
              <a:t>Mandiri, BEI</a:t>
            </a:r>
            <a:endParaRPr lang="it-IT" sz="2800" dirty="0" smtClean="0"/>
          </a:p>
          <a:p>
            <a:pPr>
              <a:buFont typeface="Wingdings" charset="2"/>
              <a:buNone/>
              <a:defRPr/>
            </a:pPr>
            <a:r>
              <a:rPr lang="en-US" sz="2800" dirty="0" smtClean="0"/>
              <a:t>	</a:t>
            </a:r>
            <a:r>
              <a:rPr lang="en-US" sz="2800" dirty="0" err="1" smtClean="0"/>
              <a:t>Selain</a:t>
            </a:r>
            <a:r>
              <a:rPr lang="en-US" sz="2800" dirty="0" smtClean="0"/>
              <a:t> </a:t>
            </a:r>
            <a:r>
              <a:rPr lang="en-US" sz="2800" dirty="0" err="1" smtClean="0"/>
              <a:t>itu</a:t>
            </a:r>
            <a:r>
              <a:rPr lang="en-US" sz="2800" dirty="0" smtClean="0"/>
              <a:t> </a:t>
            </a:r>
            <a:r>
              <a:rPr lang="en-US" sz="2800" dirty="0" err="1" smtClean="0"/>
              <a:t>ada</a:t>
            </a:r>
            <a:r>
              <a:rPr lang="en-US" sz="2800" dirty="0" smtClean="0"/>
              <a:t> bank yang </a:t>
            </a:r>
            <a:r>
              <a:rPr lang="en-US" sz="2800" dirty="0" err="1" smtClean="0"/>
              <a:t>dimiliki</a:t>
            </a:r>
            <a:r>
              <a:rPr lang="en-US" sz="2800" dirty="0" smtClean="0"/>
              <a:t> </a:t>
            </a:r>
            <a:r>
              <a:rPr lang="en-US" sz="2800" dirty="0" err="1" smtClean="0"/>
              <a:t>Pemerintah</a:t>
            </a:r>
            <a:r>
              <a:rPr lang="en-US" sz="2800" dirty="0" smtClean="0"/>
              <a:t> Daerah, yang </a:t>
            </a:r>
            <a:r>
              <a:rPr lang="en-US" sz="2800" dirty="0" err="1" smtClean="0"/>
              <a:t>terdapat</a:t>
            </a:r>
            <a:r>
              <a:rPr lang="en-US" sz="2800" dirty="0" smtClean="0"/>
              <a:t> </a:t>
            </a:r>
            <a:r>
              <a:rPr lang="en-US" sz="2800" dirty="0" err="1" smtClean="0"/>
              <a:t>di</a:t>
            </a:r>
            <a:r>
              <a:rPr lang="en-US" sz="2800" dirty="0" smtClean="0"/>
              <a:t> </a:t>
            </a:r>
            <a:r>
              <a:rPr lang="en-US" sz="2800" dirty="0" err="1" smtClean="0"/>
              <a:t>daerah</a:t>
            </a:r>
            <a:r>
              <a:rPr lang="en-US" sz="2800" dirty="0" smtClean="0"/>
              <a:t> </a:t>
            </a:r>
            <a:r>
              <a:rPr lang="nn-NO" sz="2800" dirty="0" smtClean="0"/>
              <a:t>tingkat I dan tingkat II masing-masing propinsi.</a:t>
            </a:r>
          </a:p>
          <a:p>
            <a:pPr>
              <a:buFont typeface="Wingdings" charset="2"/>
              <a:buNone/>
              <a:defRPr/>
            </a:pPr>
            <a:r>
              <a:rPr lang="en-US" sz="2800" dirty="0" smtClean="0"/>
              <a:t>	</a:t>
            </a:r>
            <a:r>
              <a:rPr lang="en-US" sz="2800" dirty="0" err="1" smtClean="0"/>
              <a:t>Contoh</a:t>
            </a:r>
            <a:r>
              <a:rPr lang="en-US" sz="2800" dirty="0" smtClean="0"/>
              <a:t> : BPD DKI Jakarta, BPD </a:t>
            </a:r>
            <a:r>
              <a:rPr lang="en-US" sz="2800" dirty="0" err="1" smtClean="0"/>
              <a:t>Jabar</a:t>
            </a:r>
            <a:r>
              <a:rPr lang="en-US" sz="2800" dirty="0" smtClean="0"/>
              <a:t> </a:t>
            </a:r>
            <a:r>
              <a:rPr lang="en-US" sz="2800" dirty="0" err="1" smtClean="0"/>
              <a:t>Banten</a:t>
            </a:r>
            <a:r>
              <a:rPr lang="en-US" sz="2800" dirty="0" smtClean="0"/>
              <a:t>, </a:t>
            </a:r>
            <a:r>
              <a:rPr lang="en-US" sz="2800" dirty="0" smtClean="0"/>
              <a:t>BPD </a:t>
            </a:r>
            <a:r>
              <a:rPr lang="en-US" sz="2800" dirty="0" err="1" smtClean="0"/>
              <a:t>Jateng</a:t>
            </a:r>
            <a:r>
              <a:rPr lang="en-US" sz="2800" dirty="0" smtClean="0"/>
              <a:t>, BPD DI Yogyakarta </a:t>
            </a:r>
            <a:r>
              <a:rPr lang="en-US" sz="2800" dirty="0" err="1" smtClean="0"/>
              <a:t>dll</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4988" y="303213"/>
            <a:ext cx="9621837" cy="873125"/>
          </a:xfrm>
        </p:spPr>
        <p:txBody>
          <a:bodyPr/>
          <a:lstStyle/>
          <a:p>
            <a:pPr eaLnBrk="1" hangingPunct="1"/>
            <a:r>
              <a:rPr lang="en-US" sz="3000" smtClean="0">
                <a:solidFill>
                  <a:srgbClr val="00438C"/>
                </a:solidFill>
              </a:rPr>
              <a:t>Definisi Sistem Keuangan </a:t>
            </a:r>
          </a:p>
        </p:txBody>
      </p:sp>
      <p:sp>
        <p:nvSpPr>
          <p:cNvPr id="6147" name="Rectangle 3"/>
          <p:cNvSpPr>
            <a:spLocks noGrp="1" noChangeArrowheads="1"/>
          </p:cNvSpPr>
          <p:nvPr>
            <p:ph type="body" idx="1"/>
          </p:nvPr>
        </p:nvSpPr>
        <p:spPr>
          <a:xfrm>
            <a:off x="849313" y="1417638"/>
            <a:ext cx="9623425" cy="4989512"/>
          </a:xfrm>
        </p:spPr>
        <p:txBody>
          <a:bodyPr/>
          <a:lstStyle/>
          <a:p>
            <a:pPr eaLnBrk="1" hangingPunct="1">
              <a:lnSpc>
                <a:spcPct val="90000"/>
              </a:lnSpc>
              <a:buFontTx/>
              <a:buNone/>
            </a:pPr>
            <a:r>
              <a:rPr lang="id-ID" sz="2200" smtClean="0"/>
              <a:t>	Sebuah sistem keuangan terdiri dari unit-unit kelembagaan dan pasar yang berinteraksi, biasanya dalam cara yang kompleks, untuk tujuan memobilisasi dana untuk investasi, dan menyediakan fasilitas, termasuk sistem pembayaran, untuk pembiayaan aktivitas komersial.</a:t>
            </a:r>
            <a:br>
              <a:rPr lang="id-ID" sz="2200" smtClean="0"/>
            </a:br>
            <a:r>
              <a:rPr lang="id-ID" sz="2200" smtClean="0"/>
              <a:t/>
            </a:r>
            <a:br>
              <a:rPr lang="id-ID" sz="2200" smtClean="0"/>
            </a:br>
            <a:r>
              <a:rPr lang="id-ID" sz="2200" smtClean="0"/>
              <a:t>Peran lembaga keuangan dalam sistem ini terutama untuk perantara antara mereka yang menyediakan dana dan yang membutuhkan dana, dan biasanya melibatkan mengubah dan mengelola risiko.</a:t>
            </a:r>
            <a:br>
              <a:rPr lang="id-ID" sz="2200" smtClean="0"/>
            </a:br>
            <a:r>
              <a:rPr lang="id-ID" sz="2200" smtClean="0"/>
              <a:t/>
            </a:r>
            <a:br>
              <a:rPr lang="id-ID" sz="2200" smtClean="0"/>
            </a:br>
            <a:r>
              <a:rPr lang="id-ID" sz="2200" smtClean="0"/>
              <a:t>Pasar keuangan menyediakan sebuah forum di mana klaim keuangan dapat diperdagangkan di bawah aturan perilaku yang mapan, dan dapat memfasilitasi dan transformasi manajemen risiko. Mereka juga memainkan peran penting dalam mengidentifikasi harga pasar ("penemuan harga").</a:t>
            </a:r>
            <a:br>
              <a:rPr lang="id-ID" sz="2200" smtClean="0"/>
            </a:br>
            <a:r>
              <a:rPr lang="id-ID" sz="2200" smtClean="0"/>
              <a:t/>
            </a:r>
            <a:br>
              <a:rPr lang="id-ID" sz="2200" smtClean="0"/>
            </a:br>
            <a:r>
              <a:rPr lang="id-ID" sz="2200" smtClean="0"/>
              <a:t>IMF (http / /: IMF.ORG., Nov.2004)</a:t>
            </a:r>
            <a:endParaRPr lang="en-US" sz="2200" smtClean="0">
              <a:solidFill>
                <a:srgbClr val="00438C"/>
              </a:solidFill>
            </a:endParaRPr>
          </a:p>
        </p:txBody>
      </p:sp>
      <p:pic>
        <p:nvPicPr>
          <p:cNvPr id="429060" name="Picture 4" descr="Logo"/>
          <p:cNvPicPr>
            <a:picLocks noChangeAspect="1" noChangeArrowheads="1"/>
          </p:cNvPicPr>
          <p:nvPr/>
        </p:nvPicPr>
        <p:blipFill>
          <a:blip r:embed="rId3"/>
          <a:srcRect/>
          <a:stretch>
            <a:fillRect/>
          </a:stretch>
        </p:blipFill>
        <p:spPr bwMode="auto">
          <a:xfrm>
            <a:off x="0" y="0"/>
            <a:ext cx="2068513" cy="587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429060"/>
                                        </p:tgtEl>
                                        <p:attrNameLst>
                                          <p:attrName>style.visibility</p:attrName>
                                        </p:attrNameLst>
                                      </p:cBhvr>
                                      <p:to>
                                        <p:strVal val="visible"/>
                                      </p:to>
                                    </p:set>
                                    <p:anim calcmode="lin" valueType="num">
                                      <p:cBhvr additive="base">
                                        <p:cTn id="7" dur="1000" fill="hold"/>
                                        <p:tgtEl>
                                          <p:spTgt spid="429060"/>
                                        </p:tgtEl>
                                        <p:attrNameLst>
                                          <p:attrName>ppt_x</p:attrName>
                                        </p:attrNameLst>
                                      </p:cBhvr>
                                      <p:tavLst>
                                        <p:tav tm="0">
                                          <p:val>
                                            <p:strVal val="0-#ppt_w/2"/>
                                          </p:val>
                                        </p:tav>
                                        <p:tav tm="100000">
                                          <p:val>
                                            <p:strVal val="#ppt_x"/>
                                          </p:val>
                                        </p:tav>
                                      </p:tavLst>
                                    </p:anim>
                                    <p:anim calcmode="lin" valueType="num">
                                      <p:cBhvr additive="base">
                                        <p:cTn id="8" dur="1000" fill="hold"/>
                                        <p:tgtEl>
                                          <p:spTgt spid="429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pPr marL="622300" indent="-514350">
              <a:buSzPct val="100000"/>
              <a:buFont typeface="Arial" charset="0"/>
              <a:buAutoNum type="arabicPeriod" startAt="2"/>
            </a:pPr>
            <a:r>
              <a:rPr lang="en-US" smtClean="0"/>
              <a:t>Bank milik swasta nasional, merupakan bank yang seluruh atau sebagian </a:t>
            </a:r>
            <a:r>
              <a:rPr lang="es-ES" smtClean="0"/>
              <a:t>besar sahamnya dimiliki oleh swasta nasional.</a:t>
            </a:r>
          </a:p>
          <a:p>
            <a:pPr marL="622300" indent="-514350">
              <a:buSzPct val="100000"/>
              <a:buFont typeface="Wingdings" pitchFamily="2" charset="2"/>
              <a:buNone/>
            </a:pPr>
            <a:r>
              <a:rPr lang="en-US" smtClean="0"/>
              <a:t>	Contoh : Bank Central Asia, Bank Danamon, Bank Internasional Indonesia, Bank Lippo dll.</a:t>
            </a:r>
          </a:p>
          <a:p>
            <a:pPr marL="622300" indent="-514350">
              <a:buSzPct val="100000"/>
              <a:buFont typeface="Arial" charset="0"/>
              <a:buAutoNum type="arabicPeriod" startAt="3"/>
            </a:pPr>
            <a:r>
              <a:rPr lang="en-US" smtClean="0"/>
              <a:t>Bank milik koperasi, merupakan bank yang kepemilikan sahamnya dimiliki oleh perusahaan yang berbadan hukum koperasi.</a:t>
            </a:r>
          </a:p>
          <a:p>
            <a:pPr marL="622300" indent="-514350">
              <a:buSzPct val="100000"/>
              <a:buFont typeface="Wingdings" pitchFamily="2" charset="2"/>
              <a:buNone/>
            </a:pPr>
            <a:r>
              <a:rPr lang="en-US" smtClean="0"/>
              <a:t>	Contoh : Bank Bukopin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smtClean="0"/>
          </a:p>
        </p:txBody>
      </p:sp>
      <p:sp>
        <p:nvSpPr>
          <p:cNvPr id="33795" name="Content Placeholder 2"/>
          <p:cNvSpPr>
            <a:spLocks noGrp="1"/>
          </p:cNvSpPr>
          <p:nvPr>
            <p:ph idx="1"/>
          </p:nvPr>
        </p:nvSpPr>
        <p:spPr/>
        <p:txBody>
          <a:bodyPr/>
          <a:lstStyle/>
          <a:p>
            <a:pPr marL="622300" indent="-514350">
              <a:buSzPct val="100000"/>
              <a:buFont typeface="Arial" charset="0"/>
              <a:buAutoNum type="arabicPeriod" startAt="4"/>
            </a:pPr>
            <a:r>
              <a:rPr lang="en-US" sz="2800" smtClean="0"/>
              <a:t>Bank milik asing, merupakan cabang dari bank yang ada diluar negeri, baik milik swasta asing maupun pemerintah asing. </a:t>
            </a:r>
          </a:p>
          <a:p>
            <a:pPr marL="622300" indent="-514350">
              <a:buSzPct val="100000"/>
              <a:buFont typeface="Wingdings" pitchFamily="2" charset="2"/>
              <a:buNone/>
            </a:pPr>
            <a:r>
              <a:rPr lang="en-US" sz="2800" smtClean="0"/>
              <a:t>	Contoh : Bank of America, American Express Bank, Bank of Tokyo, Bangkok Bank, dll.</a:t>
            </a:r>
          </a:p>
          <a:p>
            <a:pPr marL="622300" indent="-514350">
              <a:buSzPct val="100000"/>
              <a:buFont typeface="Arial" charset="0"/>
              <a:buAutoNum type="arabicPeriod" startAt="5"/>
            </a:pPr>
            <a:r>
              <a:rPr lang="en-US" sz="2800" smtClean="0"/>
              <a:t>Bank milik campuran, merupakan bank yang kepemilikannya sahamnya campuran antara pihak asing dan pihak swasta nasional. </a:t>
            </a:r>
          </a:p>
          <a:p>
            <a:pPr marL="622300" indent="-514350">
              <a:buSzPct val="100000"/>
              <a:buFont typeface="Wingdings" pitchFamily="2" charset="2"/>
              <a:buNone/>
            </a:pPr>
            <a:r>
              <a:rPr lang="en-US" sz="2800" smtClean="0"/>
              <a:t>	Contoh : BII Commonwelth, Bank Finconesia, Bank Merincorp, Mitsubishi Buana Bank, dll.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BANK MENURUT KEGIATAN OPERASIONAL</a:t>
            </a:r>
          </a:p>
        </p:txBody>
      </p:sp>
      <p:sp>
        <p:nvSpPr>
          <p:cNvPr id="34819" name="Content Placeholder 2"/>
          <p:cNvSpPr>
            <a:spLocks noGrp="1"/>
          </p:cNvSpPr>
          <p:nvPr>
            <p:ph idx="1"/>
          </p:nvPr>
        </p:nvSpPr>
        <p:spPr/>
        <p:txBody>
          <a:bodyPr/>
          <a:lstStyle/>
          <a:p>
            <a:pPr marL="622300" indent="-514350">
              <a:buSzPct val="100000"/>
              <a:buFont typeface="Arial" charset="0"/>
              <a:buAutoNum type="arabicPeriod"/>
            </a:pPr>
            <a:r>
              <a:rPr lang="en-US" smtClean="0"/>
              <a:t>Bank Devisa, merupakan bank yang dapat melaksanakan transaksi keluar negeri atau yang berhubungan dengan mata uang asing secara menyeluruh.</a:t>
            </a:r>
          </a:p>
          <a:p>
            <a:pPr marL="622300" indent="-514350">
              <a:buSzPct val="100000"/>
              <a:buFont typeface="Arial" charset="0"/>
              <a:buAutoNum type="arabicPeriod"/>
            </a:pPr>
            <a:r>
              <a:rPr lang="en-US" smtClean="0"/>
              <a:t>Bank non Devisa, merupakan bank yang mempunyai izin untuk melaksanakan transaksi sebagai bank devisa, sehingga tidak dapat </a:t>
            </a:r>
            <a:r>
              <a:rPr lang="fi-FI" smtClean="0"/>
              <a:t>melaksanakan transaksi seperti halnya bank devisa</a:t>
            </a: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BANK MENURUT KEGIATAN</a:t>
            </a:r>
          </a:p>
        </p:txBody>
      </p:sp>
      <p:sp>
        <p:nvSpPr>
          <p:cNvPr id="35843" name="Content Placeholder 2"/>
          <p:cNvSpPr>
            <a:spLocks noGrp="1"/>
          </p:cNvSpPr>
          <p:nvPr>
            <p:ph idx="1"/>
          </p:nvPr>
        </p:nvSpPr>
        <p:spPr/>
        <p:txBody>
          <a:bodyPr/>
          <a:lstStyle/>
          <a:p>
            <a:pPr marL="622300" indent="-514350">
              <a:buSzPct val="100000"/>
              <a:buFont typeface="Arial" charset="0"/>
              <a:buAutoNum type="arabicPeriod"/>
            </a:pPr>
            <a:r>
              <a:rPr lang="en-US" smtClean="0"/>
              <a:t>Bank Retail</a:t>
            </a:r>
          </a:p>
          <a:p>
            <a:pPr marL="622300" indent="-514350">
              <a:buSzPct val="100000"/>
              <a:buFont typeface="Arial" charset="0"/>
              <a:buAutoNum type="arabicPeriod"/>
            </a:pPr>
            <a:r>
              <a:rPr lang="en-US" smtClean="0"/>
              <a:t>Bank Korporasi</a:t>
            </a:r>
          </a:p>
          <a:p>
            <a:pPr marL="622300" indent="-514350">
              <a:buSzPct val="100000"/>
              <a:buFont typeface="Arial" charset="0"/>
              <a:buAutoNum type="arabicPeriod"/>
            </a:pPr>
            <a:r>
              <a:rPr lang="en-US" smtClean="0"/>
              <a:t>Bank komersial</a:t>
            </a:r>
          </a:p>
          <a:p>
            <a:pPr marL="622300" indent="-514350">
              <a:buSzPct val="100000"/>
              <a:buFont typeface="Arial" charset="0"/>
              <a:buAutoNum type="arabicPeriod"/>
            </a:pPr>
            <a:r>
              <a:rPr lang="en-US" smtClean="0"/>
              <a:t>Bank Pedesaan</a:t>
            </a:r>
          </a:p>
          <a:p>
            <a:pPr marL="622300" indent="-514350">
              <a:buSzPct val="100000"/>
              <a:buFont typeface="Arial" charset="0"/>
              <a:buAutoNum type="arabicPeriod"/>
            </a:pPr>
            <a:r>
              <a:rPr lang="en-US" smtClean="0"/>
              <a:t>Bank Pembangunan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BANK MENURUT PENENTUAN HARGA</a:t>
            </a:r>
          </a:p>
        </p:txBody>
      </p:sp>
      <p:sp>
        <p:nvSpPr>
          <p:cNvPr id="36867" name="Content Placeholder 2"/>
          <p:cNvSpPr>
            <a:spLocks noGrp="1"/>
          </p:cNvSpPr>
          <p:nvPr>
            <p:ph idx="1"/>
          </p:nvPr>
        </p:nvSpPr>
        <p:spPr/>
        <p:txBody>
          <a:bodyPr/>
          <a:lstStyle/>
          <a:p>
            <a:pPr marL="622300" indent="-514350">
              <a:buSzPct val="100000"/>
              <a:buFont typeface="Arial" charset="0"/>
              <a:buAutoNum type="arabicPeriod"/>
            </a:pPr>
            <a:r>
              <a:rPr lang="sv-SE" smtClean="0"/>
              <a:t>Bank berdasarkan prinsip konvensional (Barat),</a:t>
            </a:r>
          </a:p>
          <a:p>
            <a:pPr marL="622300" indent="-514350">
              <a:buSzPct val="100000"/>
              <a:buFont typeface="Wingdings" pitchFamily="2" charset="2"/>
              <a:buNone/>
            </a:pPr>
            <a:r>
              <a:rPr lang="sv-SE" smtClean="0"/>
              <a:t>	</a:t>
            </a:r>
            <a:r>
              <a:rPr lang="en-US" b="1" smtClean="0">
                <a:solidFill>
                  <a:srgbClr val="0033CC"/>
                </a:solidFill>
              </a:rPr>
              <a:t>Menetapkan bunga sebagai harga baik simpanan maupun pinjaman </a:t>
            </a:r>
            <a:r>
              <a:rPr lang="en-US" b="1" smtClean="0">
                <a:solidFill>
                  <a:srgbClr val="0033CC"/>
                </a:solidFill>
                <a:sym typeface="Wingdings" pitchFamily="2" charset="2"/>
              </a:rPr>
              <a:t> </a:t>
            </a:r>
            <a:r>
              <a:rPr lang="en-US" b="1" i="1" smtClean="0">
                <a:solidFill>
                  <a:srgbClr val="0033CC"/>
                </a:solidFill>
                <a:sym typeface="Wingdings" pitchFamily="2" charset="2"/>
              </a:rPr>
              <a:t>spread </a:t>
            </a:r>
            <a:endParaRPr lang="sv-SE" smtClean="0"/>
          </a:p>
          <a:p>
            <a:pPr marL="622300" indent="-514350">
              <a:buSzPct val="100000"/>
              <a:buFont typeface="Arial" charset="0"/>
              <a:buAutoNum type="arabicPeriod" startAt="2"/>
            </a:pPr>
            <a:r>
              <a:rPr lang="en-US" smtClean="0"/>
              <a:t>Bank berdasarkan prinsip Syariah (Islam),</a:t>
            </a:r>
          </a:p>
          <a:p>
            <a:pPr marL="622300" indent="-514350">
              <a:buSzPct val="100000"/>
              <a:buFont typeface="Wingdings" pitchFamily="2" charset="2"/>
              <a:buNone/>
            </a:pPr>
            <a:r>
              <a:rPr lang="en-US" b="1" smtClean="0">
                <a:solidFill>
                  <a:srgbClr val="0033CC"/>
                </a:solidFill>
                <a:sym typeface="Wingdings" pitchFamily="2" charset="2"/>
              </a:rPr>
              <a:t>	Penentuan harga produknya berdasarkan hukum Islam</a:t>
            </a: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BANK MENURUT GEOGRAFIS</a:t>
            </a:r>
          </a:p>
        </p:txBody>
      </p:sp>
      <p:sp>
        <p:nvSpPr>
          <p:cNvPr id="37891" name="Content Placeholder 2"/>
          <p:cNvSpPr>
            <a:spLocks noGrp="1"/>
          </p:cNvSpPr>
          <p:nvPr>
            <p:ph idx="1"/>
          </p:nvPr>
        </p:nvSpPr>
        <p:spPr/>
        <p:txBody>
          <a:bodyPr/>
          <a:lstStyle/>
          <a:p>
            <a:pPr marL="622300" indent="-514350">
              <a:buSzPct val="100000"/>
              <a:buFont typeface="Arial" charset="0"/>
              <a:buAutoNum type="arabicPeriod"/>
            </a:pPr>
            <a:r>
              <a:rPr lang="en-US" sz="2800" smtClean="0"/>
              <a:t>Bank Lokal (</a:t>
            </a:r>
            <a:r>
              <a:rPr lang="en-US" sz="2800" i="1" smtClean="0"/>
              <a:t>Community or Local Banking</a:t>
            </a:r>
            <a:r>
              <a:rPr lang="en-US" sz="2800" smtClean="0"/>
              <a:t>), adalah bank yang beroperasi secara terbatas di daerah (desa) tertentu.</a:t>
            </a:r>
          </a:p>
          <a:p>
            <a:pPr marL="622300" indent="-514350">
              <a:buSzPct val="100000"/>
              <a:buFont typeface="Arial" charset="0"/>
              <a:buAutoNum type="arabicPeriod"/>
            </a:pPr>
            <a:r>
              <a:rPr lang="en-US" sz="2800" smtClean="0"/>
              <a:t>Bank Regional (</a:t>
            </a:r>
            <a:r>
              <a:rPr lang="en-US" sz="2800" i="1" smtClean="0"/>
              <a:t>Regional Bank</a:t>
            </a:r>
            <a:r>
              <a:rPr lang="en-US" sz="2800" smtClean="0"/>
              <a:t>), bank yang beroperasi di pasar perkotaan (regional).</a:t>
            </a:r>
          </a:p>
          <a:p>
            <a:pPr marL="622300" indent="-514350">
              <a:buSzPct val="100000"/>
              <a:buFont typeface="Arial" charset="0"/>
              <a:buAutoNum type="arabicPeriod"/>
            </a:pPr>
            <a:r>
              <a:rPr lang="en-US" sz="2800" smtClean="0"/>
              <a:t>Bank Multinasional (</a:t>
            </a:r>
            <a:r>
              <a:rPr lang="en-US" sz="2800" i="1" smtClean="0"/>
              <a:t>Money Center or Multinational Bank</a:t>
            </a:r>
            <a:r>
              <a:rPr lang="en-US" sz="2800" smtClean="0"/>
              <a:t>), adalah bank yang lingkup operasinya sampai tingkat nasional maupun internasional. Contoh : BCCI (</a:t>
            </a:r>
            <a:r>
              <a:rPr lang="en-US" sz="2800" i="1" smtClean="0"/>
              <a:t>Bank of Credit and Company International) milik Abu Dhabi yang beroperasi di Camey Island dan Luxembourg.</a:t>
            </a:r>
            <a:endParaRPr 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JENIS KANTOR BANK</a:t>
            </a:r>
          </a:p>
        </p:txBody>
      </p:sp>
      <p:sp>
        <p:nvSpPr>
          <p:cNvPr id="38915" name="Content Placeholder 2"/>
          <p:cNvSpPr>
            <a:spLocks noGrp="1"/>
          </p:cNvSpPr>
          <p:nvPr>
            <p:ph idx="1"/>
          </p:nvPr>
        </p:nvSpPr>
        <p:spPr/>
        <p:txBody>
          <a:bodyPr/>
          <a:lstStyle/>
          <a:p>
            <a:r>
              <a:rPr lang="en-US" smtClean="0"/>
              <a:t>Kantor pusat</a:t>
            </a:r>
          </a:p>
          <a:p>
            <a:r>
              <a:rPr lang="en-US" smtClean="0"/>
              <a:t>Kantor cabang penuh</a:t>
            </a:r>
          </a:p>
          <a:p>
            <a:r>
              <a:rPr lang="en-US" smtClean="0"/>
              <a:t>Kantor cabang pembantu</a:t>
            </a:r>
          </a:p>
          <a:p>
            <a:r>
              <a:rPr lang="en-US" smtClean="0"/>
              <a:t>Kantor kas</a:t>
            </a:r>
          </a:p>
          <a:p>
            <a:r>
              <a:rPr lang="en-US" smtClean="0"/>
              <a:t>Kas mobil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JENIS PENGGABUNGAN BANK</a:t>
            </a:r>
          </a:p>
        </p:txBody>
      </p:sp>
      <p:sp>
        <p:nvSpPr>
          <p:cNvPr id="39939" name="Content Placeholder 2"/>
          <p:cNvSpPr>
            <a:spLocks noGrp="1"/>
          </p:cNvSpPr>
          <p:nvPr>
            <p:ph idx="1"/>
          </p:nvPr>
        </p:nvSpPr>
        <p:spPr/>
        <p:txBody>
          <a:bodyPr/>
          <a:lstStyle/>
          <a:p>
            <a:r>
              <a:rPr lang="en-US" smtClean="0"/>
              <a:t>Merger</a:t>
            </a:r>
          </a:p>
          <a:p>
            <a:pPr>
              <a:buFont typeface="Wingdings" pitchFamily="2" charset="2"/>
              <a:buNone/>
            </a:pPr>
            <a:r>
              <a:rPr lang="en-US" smtClean="0"/>
              <a:t>	Merger merupakan penggabungan dua bank atau lebih dengan cara tetap mempertahankan berdirinya salah satu dari bank yang ikut merger dan membubarkan bank-bank lainnya tanpa melikuidasi terlebih dahulu.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lstStyle/>
          <a:p>
            <a:r>
              <a:rPr lang="en-US" smtClean="0"/>
              <a:t>Konsolidasi</a:t>
            </a:r>
          </a:p>
          <a:p>
            <a:pPr>
              <a:buFont typeface="Wingdings" pitchFamily="2" charset="2"/>
              <a:buNone/>
            </a:pPr>
            <a:r>
              <a:rPr lang="en-US" smtClean="0"/>
              <a:t>	Konsolidasi merupakan penggabungan dari dua bank atau lebih dengan cara mendirikan bank baru dan membubarkan bank-bank yang ikut konsolidasi tanpa proses likuidasi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smtClean="0"/>
          </a:p>
        </p:txBody>
      </p:sp>
      <p:sp>
        <p:nvSpPr>
          <p:cNvPr id="41987" name="Content Placeholder 2"/>
          <p:cNvSpPr>
            <a:spLocks noGrp="1"/>
          </p:cNvSpPr>
          <p:nvPr>
            <p:ph idx="1"/>
          </p:nvPr>
        </p:nvSpPr>
        <p:spPr/>
        <p:txBody>
          <a:bodyPr/>
          <a:lstStyle/>
          <a:p>
            <a:r>
              <a:rPr lang="en-US" smtClean="0"/>
              <a:t>Akuisisi</a:t>
            </a:r>
          </a:p>
          <a:p>
            <a:pPr>
              <a:buFont typeface="Wingdings" pitchFamily="2" charset="2"/>
              <a:buNone/>
            </a:pPr>
            <a:r>
              <a:rPr lang="en-US" smtClean="0"/>
              <a:t>	Penggabungan dengan Akuisisi ini merupakan pengambil-alihan kepemilikan suatu bank yang berakibat beralihnya pengendalian terhadap bank. Dalam penggabungan dengan bentuk akuisisi biasanya nama bank yang diakuisisi tidak berubah, yang berubah hanyalah kepemilikannya.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4988" y="387350"/>
            <a:ext cx="9621837" cy="704850"/>
          </a:xfrm>
        </p:spPr>
        <p:txBody>
          <a:bodyPr/>
          <a:lstStyle/>
          <a:p>
            <a:pPr eaLnBrk="1" hangingPunct="1"/>
            <a:r>
              <a:rPr lang="en-US" sz="3000" smtClean="0">
                <a:solidFill>
                  <a:srgbClr val="00438C"/>
                </a:solidFill>
              </a:rPr>
              <a:t>Konsep Sistem Keuangan</a:t>
            </a:r>
          </a:p>
        </p:txBody>
      </p:sp>
      <p:sp>
        <p:nvSpPr>
          <p:cNvPr id="7171" name="Rectangle 3"/>
          <p:cNvSpPr>
            <a:spLocks noGrp="1" noChangeArrowheads="1"/>
          </p:cNvSpPr>
          <p:nvPr>
            <p:ph type="body" idx="1"/>
          </p:nvPr>
        </p:nvSpPr>
        <p:spPr>
          <a:xfrm>
            <a:off x="1001713" y="1265238"/>
            <a:ext cx="9356725" cy="5795962"/>
          </a:xfrm>
        </p:spPr>
        <p:txBody>
          <a:bodyPr/>
          <a:lstStyle/>
          <a:p>
            <a:pPr eaLnBrk="1" hangingPunct="1">
              <a:lnSpc>
                <a:spcPct val="120000"/>
              </a:lnSpc>
            </a:pPr>
            <a:r>
              <a:rPr lang="sv-SE" altLang="ko-KR" sz="2000" smtClean="0">
                <a:solidFill>
                  <a:schemeClr val="tx1"/>
                </a:solidFill>
                <a:latin typeface="Franklin Gothic Book" pitchFamily="34" charset="0"/>
                <a:ea typeface="굴림" pitchFamily="34" charset="-127"/>
              </a:rPr>
              <a:t>Sistem keuangan dalam suatu negara terdiri dari unit-unit lembaga keuangan baik institusi perbankan, lembaga keuangan bukan bank serta pasar yang saling berinteraksi secara kompleks dengan tujuan memobilisasi dana untuk investasi dan menyediakan fasilitas sistem pembayaran untuk pembiayaan aktivitas komersial. </a:t>
            </a:r>
          </a:p>
          <a:p>
            <a:pPr eaLnBrk="1" hangingPunct="1">
              <a:lnSpc>
                <a:spcPct val="120000"/>
              </a:lnSpc>
            </a:pPr>
            <a:r>
              <a:rPr lang="sv-SE" altLang="ko-KR" sz="2000" smtClean="0">
                <a:solidFill>
                  <a:schemeClr val="tx1"/>
                </a:solidFill>
                <a:latin typeface="Franklin Gothic Book" pitchFamily="34" charset="0"/>
                <a:ea typeface="굴림" pitchFamily="34" charset="-127"/>
              </a:rPr>
              <a:t>Dalam Sistem keuangan terjadi intermediasi antara yang memiliki dana dan yang membutuhkan dana, transformasi dan pengelolaan resiko serta penemuan harga pasar. </a:t>
            </a:r>
          </a:p>
          <a:p>
            <a:pPr eaLnBrk="1" hangingPunct="1">
              <a:lnSpc>
                <a:spcPct val="120000"/>
              </a:lnSpc>
            </a:pPr>
            <a:r>
              <a:rPr lang="sv-SE" altLang="ko-KR" sz="2000" smtClean="0">
                <a:solidFill>
                  <a:schemeClr val="tx1"/>
                </a:solidFill>
                <a:latin typeface="Franklin Gothic Book" pitchFamily="34" charset="0"/>
                <a:ea typeface="굴림" pitchFamily="34" charset="-127"/>
              </a:rPr>
              <a:t>Suatu sistem keuangan yang efisien dan kokoh adalah sistem keuangan yang mampu memobilisasi dan mengalokasikan sumber daya yang terbatas kepada aktivitas yang memberikan tingkat pengembalian yang optimal dan mampu berkontribusi secara penuh  dalam pertumbuhan ekonomi suatu negara secara sehat, berkelanjutan dan seimbang</a:t>
            </a:r>
            <a:r>
              <a:rPr lang="en-US" altLang="ko-KR" sz="2000" smtClean="0">
                <a:solidFill>
                  <a:schemeClr val="tx1"/>
                </a:solidFill>
                <a:latin typeface="Franklin Gothic Book" pitchFamily="34" charset="0"/>
                <a:ea typeface="굴림" pitchFamily="34" charset="-127"/>
              </a:rPr>
              <a:t> </a:t>
            </a:r>
            <a:endParaRPr lang="en-US" sz="2000" smtClean="0">
              <a:solidFill>
                <a:schemeClr val="tx1"/>
              </a:solidFill>
              <a:latin typeface="Franklin Gothic Boo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925513" y="117475"/>
            <a:ext cx="4852987" cy="527050"/>
          </a:xfrm>
          <a:prstGeom prst="rect">
            <a:avLst/>
          </a:prstGeom>
          <a:solidFill>
            <a:srgbClr val="0000FF"/>
          </a:solidFill>
          <a:ln w="12700">
            <a:solidFill>
              <a:srgbClr val="000080"/>
            </a:solidFill>
            <a:miter lim="800000"/>
            <a:headEnd/>
            <a:tailEnd/>
          </a:ln>
        </p:spPr>
        <p:txBody>
          <a:bodyPr lIns="98514" tIns="48393" rIns="98514" bIns="48393">
            <a:spAutoFit/>
          </a:bodyPr>
          <a:lstStyle/>
          <a:p>
            <a:pPr algn="ctr" defTabSz="828675" eaLnBrk="0"/>
            <a:r>
              <a:rPr lang="en-US" sz="3000" b="1">
                <a:solidFill>
                  <a:srgbClr val="FFFF00"/>
                </a:solidFill>
              </a:rPr>
              <a:t>SISTEM KEUANGAN</a:t>
            </a:r>
          </a:p>
        </p:txBody>
      </p:sp>
      <p:sp>
        <p:nvSpPr>
          <p:cNvPr id="1028" name="Line 3"/>
          <p:cNvSpPr>
            <a:spLocks noChangeShapeType="1"/>
          </p:cNvSpPr>
          <p:nvPr/>
        </p:nvSpPr>
        <p:spPr bwMode="auto">
          <a:xfrm flipH="1">
            <a:off x="177800" y="6551613"/>
            <a:ext cx="4919663"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29" name="AutoShape 4"/>
          <p:cNvSpPr>
            <a:spLocks noChangeArrowheads="1"/>
          </p:cNvSpPr>
          <p:nvPr/>
        </p:nvSpPr>
        <p:spPr bwMode="auto">
          <a:xfrm>
            <a:off x="1698625" y="1939925"/>
            <a:ext cx="1858963" cy="1498600"/>
          </a:xfrm>
          <a:prstGeom prst="star16">
            <a:avLst>
              <a:gd name="adj" fmla="val 37500"/>
            </a:avLst>
          </a:prstGeom>
          <a:solidFill>
            <a:srgbClr val="FDC0E5"/>
          </a:solidFill>
          <a:ln w="12700">
            <a:solidFill>
              <a:schemeClr val="tx1"/>
            </a:solidFill>
            <a:miter lim="800000"/>
            <a:headEnd/>
            <a:tailEnd/>
          </a:ln>
        </p:spPr>
        <p:txBody>
          <a:bodyPr wrap="none" lIns="99551" tIns="49775" rIns="99551" bIns="49775" anchor="ctr"/>
          <a:lstStyle/>
          <a:p>
            <a:endParaRPr lang="id-ID"/>
          </a:p>
        </p:txBody>
      </p:sp>
      <p:sp>
        <p:nvSpPr>
          <p:cNvPr id="1030" name="Rectangle 5"/>
          <p:cNvSpPr>
            <a:spLocks noChangeArrowheads="1"/>
          </p:cNvSpPr>
          <p:nvPr/>
        </p:nvSpPr>
        <p:spPr bwMode="auto">
          <a:xfrm>
            <a:off x="2133600" y="2432050"/>
            <a:ext cx="1146175" cy="549275"/>
          </a:xfrm>
          <a:prstGeom prst="rect">
            <a:avLst/>
          </a:prstGeom>
          <a:solidFill>
            <a:srgbClr val="000000"/>
          </a:solidFill>
          <a:ln w="12700">
            <a:solidFill>
              <a:srgbClr val="000000"/>
            </a:solidFill>
            <a:miter lim="800000"/>
            <a:headEnd/>
            <a:tailEnd/>
          </a:ln>
        </p:spPr>
        <p:txBody>
          <a:bodyPr wrap="none" lIns="99551" tIns="49775" rIns="99551" bIns="49775" anchor="ctr"/>
          <a:lstStyle/>
          <a:p>
            <a:endParaRPr lang="id-ID"/>
          </a:p>
        </p:txBody>
      </p:sp>
      <p:sp>
        <p:nvSpPr>
          <p:cNvPr id="1031" name="Rectangle 6"/>
          <p:cNvSpPr>
            <a:spLocks noChangeArrowheads="1"/>
          </p:cNvSpPr>
          <p:nvPr/>
        </p:nvSpPr>
        <p:spPr bwMode="auto">
          <a:xfrm>
            <a:off x="2071688" y="2400300"/>
            <a:ext cx="1141412" cy="550863"/>
          </a:xfrm>
          <a:prstGeom prst="rect">
            <a:avLst/>
          </a:prstGeom>
          <a:solidFill>
            <a:srgbClr val="FAFD00"/>
          </a:solidFill>
          <a:ln w="12700">
            <a:solidFill>
              <a:srgbClr val="000000"/>
            </a:solidFill>
            <a:miter lim="800000"/>
            <a:headEnd/>
            <a:tailEnd/>
          </a:ln>
        </p:spPr>
        <p:txBody>
          <a:bodyPr wrap="none" lIns="99551" tIns="49775" rIns="99551" bIns="49775" anchor="ctr"/>
          <a:lstStyle/>
          <a:p>
            <a:endParaRPr lang="id-ID"/>
          </a:p>
        </p:txBody>
      </p:sp>
      <p:sp>
        <p:nvSpPr>
          <p:cNvPr id="1032" name="Rectangle 7"/>
          <p:cNvSpPr>
            <a:spLocks noChangeArrowheads="1"/>
          </p:cNvSpPr>
          <p:nvPr/>
        </p:nvSpPr>
        <p:spPr bwMode="auto">
          <a:xfrm>
            <a:off x="2146300" y="2392363"/>
            <a:ext cx="744538" cy="312737"/>
          </a:xfrm>
          <a:prstGeom prst="rect">
            <a:avLst/>
          </a:prstGeom>
          <a:noFill/>
          <a:ln w="12700">
            <a:noFill/>
            <a:miter lim="800000"/>
            <a:headEnd/>
            <a:tailEnd/>
          </a:ln>
        </p:spPr>
        <p:txBody>
          <a:bodyPr wrap="none" lIns="98514" tIns="48393" rIns="98514" bIns="48393">
            <a:spAutoFit/>
          </a:bodyPr>
          <a:lstStyle/>
          <a:p>
            <a:pPr defTabSz="828675" eaLnBrk="0"/>
            <a:r>
              <a:rPr lang="en-US" sz="1500" b="1">
                <a:latin typeface="Times New Roman" pitchFamily="18" charset="0"/>
              </a:rPr>
              <a:t>Sistem</a:t>
            </a:r>
          </a:p>
        </p:txBody>
      </p:sp>
      <p:sp>
        <p:nvSpPr>
          <p:cNvPr id="1033" name="Rectangle 8"/>
          <p:cNvSpPr>
            <a:spLocks noChangeArrowheads="1"/>
          </p:cNvSpPr>
          <p:nvPr/>
        </p:nvSpPr>
        <p:spPr bwMode="auto">
          <a:xfrm>
            <a:off x="2049463" y="2624138"/>
            <a:ext cx="1042987" cy="312737"/>
          </a:xfrm>
          <a:prstGeom prst="rect">
            <a:avLst/>
          </a:prstGeom>
          <a:noFill/>
          <a:ln w="12700">
            <a:noFill/>
            <a:miter lim="800000"/>
            <a:headEnd/>
            <a:tailEnd/>
          </a:ln>
        </p:spPr>
        <p:txBody>
          <a:bodyPr wrap="none" lIns="98514" tIns="48393" rIns="98514" bIns="48393">
            <a:spAutoFit/>
          </a:bodyPr>
          <a:lstStyle/>
          <a:p>
            <a:pPr defTabSz="828675" eaLnBrk="0"/>
            <a:r>
              <a:rPr lang="en-US" sz="1500" b="1">
                <a:latin typeface="Times New Roman" pitchFamily="18" charset="0"/>
              </a:rPr>
              <a:t>Keuangan</a:t>
            </a:r>
          </a:p>
        </p:txBody>
      </p:sp>
      <p:sp>
        <p:nvSpPr>
          <p:cNvPr id="1034" name="Rectangle 9"/>
          <p:cNvSpPr>
            <a:spLocks noChangeArrowheads="1"/>
          </p:cNvSpPr>
          <p:nvPr/>
        </p:nvSpPr>
        <p:spPr bwMode="auto">
          <a:xfrm>
            <a:off x="5797550" y="711200"/>
            <a:ext cx="1147763" cy="441325"/>
          </a:xfrm>
          <a:prstGeom prst="rect">
            <a:avLst/>
          </a:prstGeom>
          <a:solidFill>
            <a:srgbClr val="000000"/>
          </a:solidFill>
          <a:ln w="12700">
            <a:solidFill>
              <a:srgbClr val="000000"/>
            </a:solidFill>
            <a:miter lim="800000"/>
            <a:headEnd/>
            <a:tailEnd/>
          </a:ln>
        </p:spPr>
        <p:txBody>
          <a:bodyPr wrap="none" lIns="99551" tIns="49775" rIns="99551" bIns="49775" anchor="ctr"/>
          <a:lstStyle/>
          <a:p>
            <a:endParaRPr lang="id-ID"/>
          </a:p>
        </p:txBody>
      </p:sp>
      <p:sp>
        <p:nvSpPr>
          <p:cNvPr id="1035" name="Rectangle 10"/>
          <p:cNvSpPr>
            <a:spLocks noChangeArrowheads="1"/>
          </p:cNvSpPr>
          <p:nvPr/>
        </p:nvSpPr>
        <p:spPr bwMode="auto">
          <a:xfrm>
            <a:off x="5797550" y="3875088"/>
            <a:ext cx="1147763" cy="481012"/>
          </a:xfrm>
          <a:prstGeom prst="rect">
            <a:avLst/>
          </a:prstGeom>
          <a:solidFill>
            <a:srgbClr val="000000"/>
          </a:solidFill>
          <a:ln w="12700">
            <a:solidFill>
              <a:srgbClr val="000000"/>
            </a:solidFill>
            <a:miter lim="800000"/>
            <a:headEnd/>
            <a:tailEnd/>
          </a:ln>
        </p:spPr>
        <p:txBody>
          <a:bodyPr wrap="none" lIns="99551" tIns="49775" rIns="99551" bIns="49775" anchor="ctr"/>
          <a:lstStyle/>
          <a:p>
            <a:endParaRPr lang="id-ID"/>
          </a:p>
        </p:txBody>
      </p:sp>
      <p:sp>
        <p:nvSpPr>
          <p:cNvPr id="1036" name="Rectangle 11"/>
          <p:cNvSpPr>
            <a:spLocks noChangeArrowheads="1"/>
          </p:cNvSpPr>
          <p:nvPr/>
        </p:nvSpPr>
        <p:spPr bwMode="auto">
          <a:xfrm>
            <a:off x="5737225" y="3843338"/>
            <a:ext cx="1146175" cy="481012"/>
          </a:xfrm>
          <a:prstGeom prst="rect">
            <a:avLst/>
          </a:prstGeom>
          <a:solidFill>
            <a:srgbClr val="D9D9D9"/>
          </a:solidFill>
          <a:ln w="12700">
            <a:solidFill>
              <a:schemeClr val="tx2"/>
            </a:solidFill>
            <a:miter lim="800000"/>
            <a:headEnd/>
            <a:tailEnd/>
          </a:ln>
        </p:spPr>
        <p:txBody>
          <a:bodyPr wrap="none" lIns="99551" tIns="49775" rIns="99551" bIns="49775" anchor="ctr"/>
          <a:lstStyle/>
          <a:p>
            <a:endParaRPr lang="id-ID"/>
          </a:p>
        </p:txBody>
      </p:sp>
      <p:sp>
        <p:nvSpPr>
          <p:cNvPr id="1037" name="Line 12"/>
          <p:cNvSpPr>
            <a:spLocks noChangeShapeType="1"/>
          </p:cNvSpPr>
          <p:nvPr/>
        </p:nvSpPr>
        <p:spPr bwMode="auto">
          <a:xfrm>
            <a:off x="6916738" y="4098925"/>
            <a:ext cx="563562"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38" name="Line 13"/>
          <p:cNvSpPr>
            <a:spLocks noChangeShapeType="1"/>
          </p:cNvSpPr>
          <p:nvPr/>
        </p:nvSpPr>
        <p:spPr bwMode="auto">
          <a:xfrm>
            <a:off x="3565525" y="1457325"/>
            <a:ext cx="0" cy="2624138"/>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39" name="Line 14"/>
          <p:cNvSpPr>
            <a:spLocks noChangeShapeType="1"/>
          </p:cNvSpPr>
          <p:nvPr/>
        </p:nvSpPr>
        <p:spPr bwMode="auto">
          <a:xfrm>
            <a:off x="3570288" y="1450975"/>
            <a:ext cx="276225"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40" name="Line 15"/>
          <p:cNvSpPr>
            <a:spLocks noChangeShapeType="1"/>
          </p:cNvSpPr>
          <p:nvPr/>
        </p:nvSpPr>
        <p:spPr bwMode="auto">
          <a:xfrm>
            <a:off x="3233738" y="2681288"/>
            <a:ext cx="323850"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41" name="Line 16"/>
          <p:cNvSpPr>
            <a:spLocks noChangeShapeType="1"/>
          </p:cNvSpPr>
          <p:nvPr/>
        </p:nvSpPr>
        <p:spPr bwMode="auto">
          <a:xfrm>
            <a:off x="3570288" y="4087813"/>
            <a:ext cx="276225"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42" name="Rectangle 17"/>
          <p:cNvSpPr>
            <a:spLocks noChangeArrowheads="1"/>
          </p:cNvSpPr>
          <p:nvPr/>
        </p:nvSpPr>
        <p:spPr bwMode="auto">
          <a:xfrm>
            <a:off x="3865563" y="1214438"/>
            <a:ext cx="1143000" cy="549275"/>
          </a:xfrm>
          <a:prstGeom prst="rect">
            <a:avLst/>
          </a:prstGeom>
          <a:solidFill>
            <a:srgbClr val="FFFF00"/>
          </a:solidFill>
          <a:ln w="12700">
            <a:solidFill>
              <a:srgbClr val="000000"/>
            </a:solidFill>
            <a:miter lim="800000"/>
            <a:headEnd/>
            <a:tailEnd/>
          </a:ln>
        </p:spPr>
        <p:txBody>
          <a:bodyPr wrap="none" lIns="99551" tIns="49775" rIns="99551" bIns="49775" anchor="ctr"/>
          <a:lstStyle/>
          <a:p>
            <a:pPr algn="ctr" eaLnBrk="0"/>
            <a:r>
              <a:rPr lang="en-US" sz="1500" b="1">
                <a:latin typeface="Times New Roman" pitchFamily="18" charset="0"/>
              </a:rPr>
              <a:t>Sistem </a:t>
            </a:r>
          </a:p>
          <a:p>
            <a:pPr algn="ctr" eaLnBrk="0"/>
            <a:r>
              <a:rPr lang="en-US" sz="1500" b="1">
                <a:latin typeface="Times New Roman" pitchFamily="18" charset="0"/>
              </a:rPr>
              <a:t>Moneter</a:t>
            </a:r>
          </a:p>
        </p:txBody>
      </p:sp>
      <p:sp>
        <p:nvSpPr>
          <p:cNvPr id="1043" name="Rectangle 18"/>
          <p:cNvSpPr>
            <a:spLocks noChangeArrowheads="1"/>
          </p:cNvSpPr>
          <p:nvPr/>
        </p:nvSpPr>
        <p:spPr bwMode="auto">
          <a:xfrm>
            <a:off x="3865563" y="3697288"/>
            <a:ext cx="1141412" cy="657225"/>
          </a:xfrm>
          <a:prstGeom prst="rect">
            <a:avLst/>
          </a:prstGeom>
          <a:solidFill>
            <a:srgbClr val="99CCFF"/>
          </a:solidFill>
          <a:ln w="12700">
            <a:solidFill>
              <a:srgbClr val="000000"/>
            </a:solidFill>
            <a:miter lim="800000"/>
            <a:headEnd/>
            <a:tailEnd/>
          </a:ln>
        </p:spPr>
        <p:txBody>
          <a:bodyPr wrap="none" lIns="99551" tIns="49775" rIns="99551" bIns="49775" anchor="ctr"/>
          <a:lstStyle/>
          <a:p>
            <a:pPr algn="ctr" eaLnBrk="0"/>
            <a:r>
              <a:rPr lang="en-US" sz="1400" b="1">
                <a:latin typeface="Times New Roman" pitchFamily="18" charset="0"/>
              </a:rPr>
              <a:t>Non</a:t>
            </a:r>
          </a:p>
          <a:p>
            <a:pPr algn="ctr" eaLnBrk="0"/>
            <a:r>
              <a:rPr lang="en-US" sz="1400" b="1">
                <a:latin typeface="Times New Roman" pitchFamily="18" charset="0"/>
              </a:rPr>
              <a:t>Sistem </a:t>
            </a:r>
          </a:p>
          <a:p>
            <a:pPr algn="ctr" eaLnBrk="0"/>
            <a:r>
              <a:rPr lang="en-US" sz="1400" b="1">
                <a:latin typeface="Times New Roman" pitchFamily="18" charset="0"/>
              </a:rPr>
              <a:t>Moneter</a:t>
            </a:r>
          </a:p>
        </p:txBody>
      </p:sp>
      <p:sp>
        <p:nvSpPr>
          <p:cNvPr id="1044" name="Rectangle 19"/>
          <p:cNvSpPr>
            <a:spLocks noChangeArrowheads="1"/>
          </p:cNvSpPr>
          <p:nvPr/>
        </p:nvSpPr>
        <p:spPr bwMode="auto">
          <a:xfrm>
            <a:off x="5675313" y="755650"/>
            <a:ext cx="1233487" cy="444500"/>
          </a:xfrm>
          <a:prstGeom prst="rect">
            <a:avLst/>
          </a:prstGeom>
          <a:solidFill>
            <a:srgbClr val="FAFD00"/>
          </a:solidFill>
          <a:ln w="12700">
            <a:solidFill>
              <a:srgbClr val="000000"/>
            </a:solidFill>
            <a:miter lim="800000"/>
            <a:headEnd/>
            <a:tailEnd/>
          </a:ln>
        </p:spPr>
        <p:txBody>
          <a:bodyPr wrap="none" lIns="99551" tIns="49775" rIns="99551" bIns="49775" anchor="ctr"/>
          <a:lstStyle/>
          <a:p>
            <a:endParaRPr lang="id-ID"/>
          </a:p>
        </p:txBody>
      </p:sp>
      <p:sp>
        <p:nvSpPr>
          <p:cNvPr id="1045" name="Rectangle 20"/>
          <p:cNvSpPr>
            <a:spLocks noChangeArrowheads="1"/>
          </p:cNvSpPr>
          <p:nvPr/>
        </p:nvSpPr>
        <p:spPr bwMode="auto">
          <a:xfrm>
            <a:off x="5675313" y="723900"/>
            <a:ext cx="1144587" cy="498475"/>
          </a:xfrm>
          <a:prstGeom prst="rect">
            <a:avLst/>
          </a:prstGeom>
          <a:noFill/>
          <a:ln w="12700">
            <a:noFill/>
            <a:miter lim="800000"/>
            <a:headEnd/>
            <a:tailEnd/>
          </a:ln>
        </p:spPr>
        <p:txBody>
          <a:bodyPr lIns="98514" tIns="48393" rIns="98514" bIns="48393">
            <a:spAutoFit/>
          </a:bodyPr>
          <a:lstStyle/>
          <a:p>
            <a:pPr algn="ctr" defTabSz="828675" eaLnBrk="0"/>
            <a:r>
              <a:rPr lang="en-US" sz="1400" b="1">
                <a:latin typeface="Times New Roman" pitchFamily="18" charset="0"/>
              </a:rPr>
              <a:t>Otoritas Moneter</a:t>
            </a:r>
          </a:p>
        </p:txBody>
      </p:sp>
      <p:sp>
        <p:nvSpPr>
          <p:cNvPr id="1046" name="Rectangle 21"/>
          <p:cNvSpPr>
            <a:spLocks noChangeArrowheads="1"/>
          </p:cNvSpPr>
          <p:nvPr/>
        </p:nvSpPr>
        <p:spPr bwMode="auto">
          <a:xfrm>
            <a:off x="5702300" y="3865563"/>
            <a:ext cx="1262063" cy="469900"/>
          </a:xfrm>
          <a:prstGeom prst="rect">
            <a:avLst/>
          </a:prstGeom>
          <a:solidFill>
            <a:schemeClr val="accent1"/>
          </a:solidFill>
          <a:ln w="12700">
            <a:solidFill>
              <a:schemeClr val="tx2"/>
            </a:solidFill>
            <a:miter lim="800000"/>
            <a:headEnd/>
            <a:tailEnd/>
          </a:ln>
        </p:spPr>
        <p:txBody>
          <a:bodyPr lIns="98514" tIns="48393" rIns="98514" bIns="48393">
            <a:spAutoFit/>
          </a:bodyPr>
          <a:lstStyle/>
          <a:p>
            <a:pPr algn="ctr" defTabSz="828675" eaLnBrk="0"/>
            <a:r>
              <a:rPr lang="en-US" sz="1300" b="1">
                <a:latin typeface="Times New Roman" pitchFamily="18" charset="0"/>
              </a:rPr>
              <a:t>Perusahaan</a:t>
            </a:r>
          </a:p>
          <a:p>
            <a:pPr algn="ctr" defTabSz="828675" eaLnBrk="0"/>
            <a:r>
              <a:rPr lang="en-US" sz="1300" b="1">
                <a:latin typeface="Times New Roman" pitchFamily="18" charset="0"/>
              </a:rPr>
              <a:t>Pembiayaan</a:t>
            </a:r>
          </a:p>
        </p:txBody>
      </p:sp>
      <p:sp>
        <p:nvSpPr>
          <p:cNvPr id="1047" name="Line 22"/>
          <p:cNvSpPr>
            <a:spLocks noChangeShapeType="1"/>
          </p:cNvSpPr>
          <p:nvPr/>
        </p:nvSpPr>
        <p:spPr bwMode="auto">
          <a:xfrm>
            <a:off x="6916738" y="4098925"/>
            <a:ext cx="563562"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48" name="Line 23"/>
          <p:cNvSpPr>
            <a:spLocks noChangeShapeType="1"/>
          </p:cNvSpPr>
          <p:nvPr/>
        </p:nvSpPr>
        <p:spPr bwMode="auto">
          <a:xfrm>
            <a:off x="3570288" y="1450975"/>
            <a:ext cx="276225"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49" name="Line 24"/>
          <p:cNvSpPr>
            <a:spLocks noChangeShapeType="1"/>
          </p:cNvSpPr>
          <p:nvPr/>
        </p:nvSpPr>
        <p:spPr bwMode="auto">
          <a:xfrm>
            <a:off x="3233738" y="2681288"/>
            <a:ext cx="323850"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50" name="Line 25"/>
          <p:cNvSpPr>
            <a:spLocks noChangeShapeType="1"/>
          </p:cNvSpPr>
          <p:nvPr/>
        </p:nvSpPr>
        <p:spPr bwMode="auto">
          <a:xfrm>
            <a:off x="3570288" y="4087813"/>
            <a:ext cx="276225"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51" name="Rectangle 26"/>
          <p:cNvSpPr>
            <a:spLocks noChangeArrowheads="1"/>
          </p:cNvSpPr>
          <p:nvPr/>
        </p:nvSpPr>
        <p:spPr bwMode="auto">
          <a:xfrm>
            <a:off x="7799388" y="5981700"/>
            <a:ext cx="860425" cy="250825"/>
          </a:xfrm>
          <a:prstGeom prst="rect">
            <a:avLst/>
          </a:prstGeom>
          <a:noFill/>
          <a:ln w="12700">
            <a:noFill/>
            <a:miter lim="800000"/>
            <a:headEnd/>
            <a:tailEnd/>
          </a:ln>
        </p:spPr>
        <p:txBody>
          <a:bodyPr wrap="none" lIns="99551" tIns="49775" rIns="99551" bIns="49775" anchor="ctr"/>
          <a:lstStyle/>
          <a:p>
            <a:endParaRPr lang="id-ID"/>
          </a:p>
        </p:txBody>
      </p:sp>
      <p:sp>
        <p:nvSpPr>
          <p:cNvPr id="435227" name="Rectangle 27"/>
          <p:cNvSpPr>
            <a:spLocks noChangeArrowheads="1"/>
          </p:cNvSpPr>
          <p:nvPr/>
        </p:nvSpPr>
        <p:spPr bwMode="auto">
          <a:xfrm>
            <a:off x="7473950" y="4891088"/>
            <a:ext cx="1625600" cy="233362"/>
          </a:xfrm>
          <a:prstGeom prst="rect">
            <a:avLst/>
          </a:prstGeom>
          <a:solidFill>
            <a:srgbClr val="9FF2FB"/>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500" b="1" dirty="0" err="1">
                <a:latin typeface="Times New Roman" pitchFamily="18" charset="0"/>
              </a:rPr>
              <a:t>Asuransi</a:t>
            </a:r>
            <a:endParaRPr lang="en-US" sz="1500" b="1" dirty="0">
              <a:latin typeface="Times New Roman" pitchFamily="18" charset="0"/>
            </a:endParaRPr>
          </a:p>
        </p:txBody>
      </p:sp>
      <p:sp>
        <p:nvSpPr>
          <p:cNvPr id="435228" name="Rectangle 28"/>
          <p:cNvSpPr>
            <a:spLocks noChangeArrowheads="1"/>
          </p:cNvSpPr>
          <p:nvPr/>
        </p:nvSpPr>
        <p:spPr bwMode="auto">
          <a:xfrm>
            <a:off x="7473950" y="5311775"/>
            <a:ext cx="1625600" cy="231775"/>
          </a:xfrm>
          <a:prstGeom prst="rect">
            <a:avLst/>
          </a:prstGeom>
          <a:solidFill>
            <a:srgbClr val="9FF2FB"/>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500" b="1" dirty="0">
                <a:latin typeface="Times New Roman" pitchFamily="18" charset="0"/>
              </a:rPr>
              <a:t>Dana </a:t>
            </a:r>
            <a:r>
              <a:rPr lang="en-US" sz="1500" b="1" dirty="0" err="1">
                <a:latin typeface="Times New Roman" pitchFamily="18" charset="0"/>
              </a:rPr>
              <a:t>Pensiun</a:t>
            </a:r>
            <a:endParaRPr lang="en-US" sz="1500" b="1" dirty="0">
              <a:latin typeface="Times New Roman" pitchFamily="18" charset="0"/>
            </a:endParaRPr>
          </a:p>
        </p:txBody>
      </p:sp>
      <p:sp>
        <p:nvSpPr>
          <p:cNvPr id="435229" name="Rectangle 29"/>
          <p:cNvSpPr>
            <a:spLocks noChangeArrowheads="1"/>
          </p:cNvSpPr>
          <p:nvPr/>
        </p:nvSpPr>
        <p:spPr bwMode="auto">
          <a:xfrm>
            <a:off x="7473950" y="5730875"/>
            <a:ext cx="1625600" cy="311150"/>
          </a:xfrm>
          <a:prstGeom prst="rect">
            <a:avLst/>
          </a:prstGeom>
          <a:solidFill>
            <a:srgbClr val="9FF2FB"/>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a:latin typeface="Times New Roman" pitchFamily="18" charset="0"/>
              </a:rPr>
              <a:t>Perusahaan </a:t>
            </a:r>
            <a:r>
              <a:rPr lang="en-US" sz="1300" b="1" dirty="0" err="1">
                <a:latin typeface="Times New Roman" pitchFamily="18" charset="0"/>
              </a:rPr>
              <a:t>Sekuritas</a:t>
            </a:r>
            <a:r>
              <a:rPr lang="en-US" sz="1300" b="1" dirty="0">
                <a:latin typeface="Times New Roman" pitchFamily="18" charset="0"/>
              </a:rPr>
              <a:t>.</a:t>
            </a:r>
          </a:p>
        </p:txBody>
      </p:sp>
      <p:sp>
        <p:nvSpPr>
          <p:cNvPr id="1055" name="Line 30"/>
          <p:cNvSpPr>
            <a:spLocks noChangeShapeType="1"/>
          </p:cNvSpPr>
          <p:nvPr/>
        </p:nvSpPr>
        <p:spPr bwMode="auto">
          <a:xfrm flipV="1">
            <a:off x="5437188" y="4025900"/>
            <a:ext cx="0" cy="2030413"/>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56" name="Line 31"/>
          <p:cNvSpPr>
            <a:spLocks noChangeShapeType="1"/>
          </p:cNvSpPr>
          <p:nvPr/>
        </p:nvSpPr>
        <p:spPr bwMode="auto">
          <a:xfrm>
            <a:off x="5091113" y="4033838"/>
            <a:ext cx="6064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57" name="Line 32"/>
          <p:cNvSpPr>
            <a:spLocks noChangeShapeType="1"/>
          </p:cNvSpPr>
          <p:nvPr/>
        </p:nvSpPr>
        <p:spPr bwMode="auto">
          <a:xfrm>
            <a:off x="5441950" y="6049963"/>
            <a:ext cx="255588"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435233" name="Rectangle 33"/>
          <p:cNvSpPr>
            <a:spLocks noChangeArrowheads="1"/>
          </p:cNvSpPr>
          <p:nvPr/>
        </p:nvSpPr>
        <p:spPr bwMode="auto">
          <a:xfrm>
            <a:off x="5789613" y="1760538"/>
            <a:ext cx="1069975" cy="298450"/>
          </a:xfrm>
          <a:prstGeom prst="rect">
            <a:avLst/>
          </a:prstGeom>
          <a:solidFill>
            <a:srgbClr val="FFFF00"/>
          </a:solidFill>
          <a:ln w="12700">
            <a:solidFill>
              <a:schemeClr val="tx1"/>
            </a:solidFill>
            <a:miter lim="800000"/>
            <a:headEnd/>
            <a:tailEnd/>
          </a:ln>
          <a:effectLst>
            <a:outerShdw dist="107763" dir="2700000" algn="ctr" rotWithShape="0">
              <a:schemeClr val="tx1"/>
            </a:outerShdw>
          </a:effectLst>
        </p:spPr>
        <p:txBody>
          <a:bodyPr lIns="98514" tIns="48393" rIns="98514" bIns="48393">
            <a:spAutoFit/>
          </a:bodyPr>
          <a:lstStyle/>
          <a:p>
            <a:pPr algn="ctr" eaLnBrk="0">
              <a:spcBef>
                <a:spcPct val="50000"/>
              </a:spcBef>
              <a:defRPr/>
            </a:pPr>
            <a:r>
              <a:rPr lang="en-US" sz="1400" b="1" dirty="0" err="1">
                <a:latin typeface="Times New Roman" pitchFamily="18" charset="0"/>
              </a:rPr>
              <a:t>Perbankan</a:t>
            </a:r>
            <a:endParaRPr lang="en-US" sz="1400" b="1" dirty="0">
              <a:latin typeface="Times New Roman" pitchFamily="18" charset="0"/>
            </a:endParaRPr>
          </a:p>
        </p:txBody>
      </p:sp>
      <p:sp>
        <p:nvSpPr>
          <p:cNvPr id="435234" name="Rectangle 34"/>
          <p:cNvSpPr>
            <a:spLocks noChangeArrowheads="1"/>
          </p:cNvSpPr>
          <p:nvPr/>
        </p:nvSpPr>
        <p:spPr bwMode="auto">
          <a:xfrm>
            <a:off x="7513638" y="1585913"/>
            <a:ext cx="1616075" cy="311150"/>
          </a:xfrm>
          <a:prstGeom prst="rect">
            <a:avLst/>
          </a:prstGeom>
          <a:solidFill>
            <a:srgbClr val="FFFF00"/>
          </a:solidFill>
          <a:ln w="12700">
            <a:solidFill>
              <a:schemeClr val="tx1"/>
            </a:solidFill>
            <a:miter lim="800000"/>
            <a:headEnd/>
            <a:tailEnd/>
          </a:ln>
          <a:effectLst>
            <a:outerShdw dist="107763" dir="2700000" algn="ctr" rotWithShape="0">
              <a:schemeClr val="tx1"/>
            </a:outerShdw>
          </a:effectLst>
        </p:spPr>
        <p:txBody>
          <a:bodyPr lIns="98514" tIns="48393" rIns="98514" bIns="48393">
            <a:spAutoFit/>
          </a:bodyPr>
          <a:lstStyle/>
          <a:p>
            <a:pPr algn="ctr" eaLnBrk="0">
              <a:spcBef>
                <a:spcPct val="50000"/>
              </a:spcBef>
              <a:defRPr/>
            </a:pPr>
            <a:r>
              <a:rPr lang="en-US" sz="1500" b="1" dirty="0">
                <a:latin typeface="Times New Roman" pitchFamily="18" charset="0"/>
              </a:rPr>
              <a:t>Bank </a:t>
            </a:r>
            <a:r>
              <a:rPr lang="en-US" sz="1500" b="1" dirty="0" err="1">
                <a:latin typeface="Times New Roman" pitchFamily="18" charset="0"/>
              </a:rPr>
              <a:t>Umum</a:t>
            </a:r>
            <a:endParaRPr lang="en-US" sz="1500" b="1" dirty="0">
              <a:latin typeface="Times New Roman" pitchFamily="18" charset="0"/>
            </a:endParaRPr>
          </a:p>
        </p:txBody>
      </p:sp>
      <p:sp>
        <p:nvSpPr>
          <p:cNvPr id="435235" name="Rectangle 35"/>
          <p:cNvSpPr>
            <a:spLocks noChangeArrowheads="1"/>
          </p:cNvSpPr>
          <p:nvPr/>
        </p:nvSpPr>
        <p:spPr bwMode="auto">
          <a:xfrm>
            <a:off x="7480300" y="2097088"/>
            <a:ext cx="1616075" cy="311150"/>
          </a:xfrm>
          <a:prstGeom prst="rect">
            <a:avLst/>
          </a:prstGeom>
          <a:solidFill>
            <a:srgbClr val="FFFF00"/>
          </a:solidFill>
          <a:ln w="12700">
            <a:solidFill>
              <a:schemeClr val="tx1"/>
            </a:solidFill>
            <a:miter lim="800000"/>
            <a:headEnd/>
            <a:tailEnd/>
          </a:ln>
          <a:effectLst>
            <a:outerShdw dist="107763" dir="2700000" algn="ctr" rotWithShape="0">
              <a:schemeClr val="tx1"/>
            </a:outerShdw>
          </a:effectLst>
        </p:spPr>
        <p:txBody>
          <a:bodyPr lIns="98514" tIns="48393" rIns="98514" bIns="48393">
            <a:spAutoFit/>
          </a:bodyPr>
          <a:lstStyle/>
          <a:p>
            <a:pPr algn="ctr" eaLnBrk="0">
              <a:spcBef>
                <a:spcPct val="50000"/>
              </a:spcBef>
              <a:defRPr/>
            </a:pPr>
            <a:r>
              <a:rPr lang="en-US" sz="1500" b="1" dirty="0">
                <a:latin typeface="Times New Roman" pitchFamily="18" charset="0"/>
              </a:rPr>
              <a:t>BPR</a:t>
            </a:r>
          </a:p>
        </p:txBody>
      </p:sp>
      <p:sp>
        <p:nvSpPr>
          <p:cNvPr id="1061" name="Line 36"/>
          <p:cNvSpPr>
            <a:spLocks noChangeShapeType="1"/>
          </p:cNvSpPr>
          <p:nvPr/>
        </p:nvSpPr>
        <p:spPr bwMode="auto">
          <a:xfrm>
            <a:off x="5437188" y="933450"/>
            <a:ext cx="0" cy="993775"/>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62" name="Line 37"/>
          <p:cNvSpPr>
            <a:spLocks noChangeShapeType="1"/>
          </p:cNvSpPr>
          <p:nvPr/>
        </p:nvSpPr>
        <p:spPr bwMode="auto">
          <a:xfrm>
            <a:off x="5441950" y="925513"/>
            <a:ext cx="255588"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63" name="Line 38"/>
          <p:cNvSpPr>
            <a:spLocks noChangeShapeType="1"/>
          </p:cNvSpPr>
          <p:nvPr/>
        </p:nvSpPr>
        <p:spPr bwMode="auto">
          <a:xfrm>
            <a:off x="5091113" y="1430338"/>
            <a:ext cx="338137"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64" name="Line 39"/>
          <p:cNvSpPr>
            <a:spLocks noChangeShapeType="1"/>
          </p:cNvSpPr>
          <p:nvPr/>
        </p:nvSpPr>
        <p:spPr bwMode="auto">
          <a:xfrm>
            <a:off x="5441950" y="1933575"/>
            <a:ext cx="344488"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65" name="Line 40"/>
          <p:cNvSpPr>
            <a:spLocks noChangeShapeType="1"/>
          </p:cNvSpPr>
          <p:nvPr/>
        </p:nvSpPr>
        <p:spPr bwMode="auto">
          <a:xfrm>
            <a:off x="7229475" y="1765300"/>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435241" name="Rectangle 41"/>
          <p:cNvSpPr>
            <a:spLocks noChangeArrowheads="1"/>
          </p:cNvSpPr>
          <p:nvPr/>
        </p:nvSpPr>
        <p:spPr bwMode="auto">
          <a:xfrm>
            <a:off x="7473950" y="6211888"/>
            <a:ext cx="1792288" cy="255587"/>
          </a:xfrm>
          <a:prstGeom prst="rect">
            <a:avLst/>
          </a:prstGeom>
          <a:solidFill>
            <a:srgbClr val="9FF2FB"/>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a:latin typeface="Times New Roman" pitchFamily="18" charset="0"/>
              </a:rPr>
              <a:t>Perusahaan </a:t>
            </a:r>
            <a:r>
              <a:rPr lang="en-US" sz="1300" b="1" dirty="0" err="1">
                <a:latin typeface="Times New Roman" pitchFamily="18" charset="0"/>
              </a:rPr>
              <a:t>Pemeringkat</a:t>
            </a:r>
            <a:endParaRPr lang="en-US" sz="1300" b="1" dirty="0">
              <a:latin typeface="Times New Roman" pitchFamily="18" charset="0"/>
            </a:endParaRPr>
          </a:p>
        </p:txBody>
      </p:sp>
      <p:sp>
        <p:nvSpPr>
          <p:cNvPr id="435242" name="Rectangle 42"/>
          <p:cNvSpPr>
            <a:spLocks noChangeArrowheads="1"/>
          </p:cNvSpPr>
          <p:nvPr/>
        </p:nvSpPr>
        <p:spPr bwMode="auto">
          <a:xfrm>
            <a:off x="7485063" y="6635750"/>
            <a:ext cx="1625600" cy="233363"/>
          </a:xfrm>
          <a:prstGeom prst="rect">
            <a:avLst/>
          </a:prstGeom>
          <a:solidFill>
            <a:srgbClr val="9FF2FB"/>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a:latin typeface="Times New Roman" pitchFamily="18" charset="0"/>
              </a:rPr>
              <a:t>Perusahaan </a:t>
            </a:r>
            <a:r>
              <a:rPr lang="en-US" sz="1300" b="1" dirty="0" err="1">
                <a:latin typeface="Times New Roman" pitchFamily="18" charset="0"/>
              </a:rPr>
              <a:t>Gadai</a:t>
            </a:r>
            <a:endParaRPr lang="en-US" sz="1300" b="1" dirty="0">
              <a:latin typeface="Times New Roman" pitchFamily="18" charset="0"/>
            </a:endParaRPr>
          </a:p>
        </p:txBody>
      </p:sp>
      <p:sp>
        <p:nvSpPr>
          <p:cNvPr id="435243" name="Rectangle 43"/>
          <p:cNvSpPr>
            <a:spLocks noChangeArrowheads="1"/>
          </p:cNvSpPr>
          <p:nvPr/>
        </p:nvSpPr>
        <p:spPr bwMode="auto">
          <a:xfrm>
            <a:off x="7473950" y="7075488"/>
            <a:ext cx="1625600" cy="231775"/>
          </a:xfrm>
          <a:prstGeom prst="rect">
            <a:avLst/>
          </a:prstGeom>
          <a:solidFill>
            <a:srgbClr val="9FF2FB"/>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err="1">
                <a:latin typeface="Times New Roman" pitchFamily="18" charset="0"/>
              </a:rPr>
              <a:t>Pialang</a:t>
            </a:r>
            <a:r>
              <a:rPr lang="en-US" sz="1300" b="1" dirty="0">
                <a:latin typeface="Times New Roman" pitchFamily="18" charset="0"/>
              </a:rPr>
              <a:t> </a:t>
            </a:r>
            <a:r>
              <a:rPr lang="en-US" sz="1300" b="1" dirty="0" err="1">
                <a:latin typeface="Times New Roman" pitchFamily="18" charset="0"/>
              </a:rPr>
              <a:t>Pasar</a:t>
            </a:r>
            <a:r>
              <a:rPr lang="en-US" sz="1300" b="1" dirty="0">
                <a:latin typeface="Times New Roman" pitchFamily="18" charset="0"/>
              </a:rPr>
              <a:t> </a:t>
            </a:r>
            <a:r>
              <a:rPr lang="en-US" sz="1300" b="1" dirty="0" err="1">
                <a:latin typeface="Times New Roman" pitchFamily="18" charset="0"/>
              </a:rPr>
              <a:t>Uang</a:t>
            </a:r>
            <a:endParaRPr lang="en-US" sz="1300" b="1" dirty="0">
              <a:latin typeface="Times New Roman" pitchFamily="18" charset="0"/>
            </a:endParaRPr>
          </a:p>
        </p:txBody>
      </p:sp>
      <p:sp>
        <p:nvSpPr>
          <p:cNvPr id="435244" name="Rectangle 44"/>
          <p:cNvSpPr>
            <a:spLocks noChangeArrowheads="1"/>
          </p:cNvSpPr>
          <p:nvPr/>
        </p:nvSpPr>
        <p:spPr bwMode="auto">
          <a:xfrm>
            <a:off x="7473950" y="681038"/>
            <a:ext cx="1625600" cy="495300"/>
          </a:xfrm>
          <a:prstGeom prst="rect">
            <a:avLst/>
          </a:prstGeom>
          <a:solidFill>
            <a:srgbClr val="FAFD00"/>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700" b="1" dirty="0">
                <a:solidFill>
                  <a:srgbClr val="333399"/>
                </a:solidFill>
                <a:latin typeface="Times New Roman" pitchFamily="18" charset="0"/>
              </a:rPr>
              <a:t>Bank Indonesia</a:t>
            </a:r>
          </a:p>
        </p:txBody>
      </p:sp>
      <p:sp>
        <p:nvSpPr>
          <p:cNvPr id="435245" name="Rectangle 45"/>
          <p:cNvSpPr>
            <a:spLocks noChangeArrowheads="1"/>
          </p:cNvSpPr>
          <p:nvPr/>
        </p:nvSpPr>
        <p:spPr bwMode="auto">
          <a:xfrm>
            <a:off x="7461250" y="2706688"/>
            <a:ext cx="1627188" cy="233362"/>
          </a:xfrm>
          <a:prstGeom prst="rect">
            <a:avLst/>
          </a:prstGeom>
          <a:solidFill>
            <a:schemeClr val="accent1"/>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a:latin typeface="Times New Roman" pitchFamily="18" charset="0"/>
              </a:rPr>
              <a:t>Modal Ventura</a:t>
            </a:r>
          </a:p>
        </p:txBody>
      </p:sp>
      <p:sp>
        <p:nvSpPr>
          <p:cNvPr id="435246" name="Rectangle 46"/>
          <p:cNvSpPr>
            <a:spLocks noChangeArrowheads="1"/>
          </p:cNvSpPr>
          <p:nvPr/>
        </p:nvSpPr>
        <p:spPr bwMode="auto">
          <a:xfrm>
            <a:off x="7502525" y="3108325"/>
            <a:ext cx="1627188" cy="231775"/>
          </a:xfrm>
          <a:prstGeom prst="rect">
            <a:avLst/>
          </a:prstGeom>
          <a:solidFill>
            <a:schemeClr val="accent1"/>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a:latin typeface="Times New Roman" pitchFamily="18" charset="0"/>
              </a:rPr>
              <a:t>Leasing</a:t>
            </a:r>
          </a:p>
        </p:txBody>
      </p:sp>
      <p:sp>
        <p:nvSpPr>
          <p:cNvPr id="435247" name="Rectangle 47"/>
          <p:cNvSpPr>
            <a:spLocks noChangeArrowheads="1"/>
          </p:cNvSpPr>
          <p:nvPr/>
        </p:nvSpPr>
        <p:spPr bwMode="auto">
          <a:xfrm>
            <a:off x="7491413" y="3527425"/>
            <a:ext cx="1625600" cy="233363"/>
          </a:xfrm>
          <a:prstGeom prst="rect">
            <a:avLst/>
          </a:prstGeom>
          <a:solidFill>
            <a:schemeClr val="accent1"/>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err="1">
                <a:latin typeface="Times New Roman" pitchFamily="18" charset="0"/>
              </a:rPr>
              <a:t>Anjak</a:t>
            </a:r>
            <a:r>
              <a:rPr lang="en-US" sz="1300" b="1" dirty="0">
                <a:latin typeface="Times New Roman" pitchFamily="18" charset="0"/>
              </a:rPr>
              <a:t> </a:t>
            </a:r>
            <a:r>
              <a:rPr lang="en-US" sz="1300" b="1" dirty="0" err="1">
                <a:latin typeface="Times New Roman" pitchFamily="18" charset="0"/>
              </a:rPr>
              <a:t>Piutang</a:t>
            </a:r>
            <a:endParaRPr lang="en-US" sz="1300" b="1" dirty="0">
              <a:latin typeface="Times New Roman" pitchFamily="18" charset="0"/>
            </a:endParaRPr>
          </a:p>
        </p:txBody>
      </p:sp>
      <p:sp>
        <p:nvSpPr>
          <p:cNvPr id="435248" name="Rectangle 48"/>
          <p:cNvSpPr>
            <a:spLocks noChangeArrowheads="1"/>
          </p:cNvSpPr>
          <p:nvPr/>
        </p:nvSpPr>
        <p:spPr bwMode="auto">
          <a:xfrm>
            <a:off x="7473950" y="3967163"/>
            <a:ext cx="1625600" cy="233362"/>
          </a:xfrm>
          <a:prstGeom prst="rect">
            <a:avLst/>
          </a:prstGeom>
          <a:solidFill>
            <a:schemeClr val="accent1"/>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err="1">
                <a:latin typeface="Times New Roman" pitchFamily="18" charset="0"/>
              </a:rPr>
              <a:t>Kartu</a:t>
            </a:r>
            <a:r>
              <a:rPr lang="en-US" sz="1300" b="1" dirty="0">
                <a:latin typeface="Times New Roman" pitchFamily="18" charset="0"/>
              </a:rPr>
              <a:t> </a:t>
            </a:r>
            <a:r>
              <a:rPr lang="en-US" sz="1300" b="1" dirty="0" err="1">
                <a:latin typeface="Times New Roman" pitchFamily="18" charset="0"/>
              </a:rPr>
              <a:t>Kredit</a:t>
            </a:r>
            <a:endParaRPr lang="en-US" sz="1300" b="1" dirty="0">
              <a:latin typeface="Times New Roman" pitchFamily="18" charset="0"/>
            </a:endParaRPr>
          </a:p>
        </p:txBody>
      </p:sp>
      <p:sp>
        <p:nvSpPr>
          <p:cNvPr id="435249" name="Rectangle 49"/>
          <p:cNvSpPr>
            <a:spLocks noChangeArrowheads="1"/>
          </p:cNvSpPr>
          <p:nvPr/>
        </p:nvSpPr>
        <p:spPr bwMode="auto">
          <a:xfrm>
            <a:off x="7473950" y="4376738"/>
            <a:ext cx="1789113" cy="242887"/>
          </a:xfrm>
          <a:prstGeom prst="rect">
            <a:avLst/>
          </a:prstGeom>
          <a:solidFill>
            <a:schemeClr val="accent1"/>
          </a:solidFill>
          <a:ln w="12700">
            <a:solidFill>
              <a:srgbClr val="000000"/>
            </a:solidFill>
            <a:miter lim="800000"/>
            <a:headEnd/>
            <a:tailEnd/>
          </a:ln>
          <a:effectLst>
            <a:outerShdw dist="107763" dir="2700000" algn="ctr" rotWithShape="0">
              <a:schemeClr val="tx1"/>
            </a:outerShdw>
          </a:effectLst>
        </p:spPr>
        <p:txBody>
          <a:bodyPr wrap="none" lIns="98514" tIns="48393" rIns="98514" bIns="48393" anchor="ctr"/>
          <a:lstStyle/>
          <a:p>
            <a:pPr algn="ctr" eaLnBrk="0">
              <a:defRPr/>
            </a:pPr>
            <a:r>
              <a:rPr lang="en-US" sz="1300" b="1" dirty="0" err="1">
                <a:latin typeface="Times New Roman" pitchFamily="18" charset="0"/>
              </a:rPr>
              <a:t>Pembiayaan</a:t>
            </a:r>
            <a:r>
              <a:rPr lang="en-US" sz="1300" b="1" dirty="0">
                <a:latin typeface="Times New Roman" pitchFamily="18" charset="0"/>
              </a:rPr>
              <a:t> </a:t>
            </a:r>
            <a:r>
              <a:rPr lang="en-US" sz="1300" b="1" dirty="0" err="1">
                <a:latin typeface="Times New Roman" pitchFamily="18" charset="0"/>
              </a:rPr>
              <a:t>Konsumen</a:t>
            </a:r>
            <a:endParaRPr lang="en-US" sz="1300" b="1" dirty="0">
              <a:latin typeface="Times New Roman" pitchFamily="18" charset="0"/>
            </a:endParaRPr>
          </a:p>
        </p:txBody>
      </p:sp>
      <p:sp>
        <p:nvSpPr>
          <p:cNvPr id="1075" name="Line 50"/>
          <p:cNvSpPr>
            <a:spLocks noChangeShapeType="1"/>
          </p:cNvSpPr>
          <p:nvPr/>
        </p:nvSpPr>
        <p:spPr bwMode="auto">
          <a:xfrm>
            <a:off x="7219950" y="2863850"/>
            <a:ext cx="0" cy="1666875"/>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76" name="Line 51"/>
          <p:cNvSpPr>
            <a:spLocks noChangeShapeType="1"/>
          </p:cNvSpPr>
          <p:nvPr/>
        </p:nvSpPr>
        <p:spPr bwMode="auto">
          <a:xfrm>
            <a:off x="7229475" y="2857500"/>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77" name="Line 52"/>
          <p:cNvSpPr>
            <a:spLocks noChangeShapeType="1"/>
          </p:cNvSpPr>
          <p:nvPr/>
        </p:nvSpPr>
        <p:spPr bwMode="auto">
          <a:xfrm>
            <a:off x="7229475" y="4537075"/>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78" name="Line 53"/>
          <p:cNvSpPr>
            <a:spLocks noChangeShapeType="1"/>
          </p:cNvSpPr>
          <p:nvPr/>
        </p:nvSpPr>
        <p:spPr bwMode="auto">
          <a:xfrm>
            <a:off x="7229475" y="3278188"/>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79" name="Line 54"/>
          <p:cNvSpPr>
            <a:spLocks noChangeShapeType="1"/>
          </p:cNvSpPr>
          <p:nvPr/>
        </p:nvSpPr>
        <p:spPr bwMode="auto">
          <a:xfrm>
            <a:off x="7229475" y="3697288"/>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435255" name="Rectangle 55"/>
          <p:cNvSpPr>
            <a:spLocks noChangeArrowheads="1"/>
          </p:cNvSpPr>
          <p:nvPr/>
        </p:nvSpPr>
        <p:spPr bwMode="auto">
          <a:xfrm>
            <a:off x="5697538" y="5708650"/>
            <a:ext cx="1079500" cy="655638"/>
          </a:xfrm>
          <a:prstGeom prst="rect">
            <a:avLst/>
          </a:prstGeom>
          <a:solidFill>
            <a:srgbClr val="9FF2FB"/>
          </a:solidFill>
          <a:ln w="12700">
            <a:solidFill>
              <a:schemeClr val="tx1"/>
            </a:solidFill>
            <a:miter lim="800000"/>
            <a:headEnd/>
            <a:tailEnd/>
          </a:ln>
          <a:effectLst>
            <a:outerShdw dist="107763" dir="2700000" algn="ctr" rotWithShape="0">
              <a:schemeClr val="tx1"/>
            </a:outerShdw>
          </a:effectLst>
        </p:spPr>
        <p:txBody>
          <a:bodyPr lIns="98514" tIns="48393" rIns="98514" bIns="48393">
            <a:spAutoFit/>
          </a:bodyPr>
          <a:lstStyle/>
          <a:p>
            <a:pPr algn="ctr" eaLnBrk="0">
              <a:defRPr/>
            </a:pPr>
            <a:r>
              <a:rPr lang="en-US" sz="1300" b="1" dirty="0">
                <a:latin typeface="Times New Roman" pitchFamily="18" charset="0"/>
              </a:rPr>
              <a:t>Perusahaan</a:t>
            </a:r>
          </a:p>
          <a:p>
            <a:pPr algn="ctr" eaLnBrk="0">
              <a:defRPr/>
            </a:pPr>
            <a:r>
              <a:rPr lang="en-US" sz="1300" b="1" dirty="0" err="1">
                <a:latin typeface="Times New Roman" pitchFamily="18" charset="0"/>
              </a:rPr>
              <a:t>Keuangan</a:t>
            </a:r>
            <a:r>
              <a:rPr lang="en-US" sz="1300" b="1" dirty="0">
                <a:latin typeface="Times New Roman" pitchFamily="18" charset="0"/>
              </a:rPr>
              <a:t> </a:t>
            </a:r>
          </a:p>
          <a:p>
            <a:pPr algn="ctr" eaLnBrk="0">
              <a:defRPr/>
            </a:pPr>
            <a:r>
              <a:rPr lang="en-US" sz="1300" b="1" dirty="0">
                <a:latin typeface="Times New Roman" pitchFamily="18" charset="0"/>
              </a:rPr>
              <a:t>Lain</a:t>
            </a:r>
          </a:p>
        </p:txBody>
      </p:sp>
      <p:sp>
        <p:nvSpPr>
          <p:cNvPr id="1081" name="Line 56"/>
          <p:cNvSpPr>
            <a:spLocks noChangeShapeType="1"/>
          </p:cNvSpPr>
          <p:nvPr/>
        </p:nvSpPr>
        <p:spPr bwMode="auto">
          <a:xfrm>
            <a:off x="7229475" y="5041900"/>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2" name="Line 57"/>
          <p:cNvSpPr>
            <a:spLocks noChangeShapeType="1"/>
          </p:cNvSpPr>
          <p:nvPr/>
        </p:nvSpPr>
        <p:spPr bwMode="auto">
          <a:xfrm>
            <a:off x="7219950" y="5048250"/>
            <a:ext cx="0" cy="2085975"/>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3" name="Line 58"/>
          <p:cNvSpPr>
            <a:spLocks noChangeShapeType="1"/>
          </p:cNvSpPr>
          <p:nvPr/>
        </p:nvSpPr>
        <p:spPr bwMode="auto">
          <a:xfrm>
            <a:off x="6869113" y="6049963"/>
            <a:ext cx="342900"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4" name="Line 59"/>
          <p:cNvSpPr>
            <a:spLocks noChangeShapeType="1"/>
          </p:cNvSpPr>
          <p:nvPr/>
        </p:nvSpPr>
        <p:spPr bwMode="auto">
          <a:xfrm>
            <a:off x="7229475" y="5376863"/>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5" name="Line 60"/>
          <p:cNvSpPr>
            <a:spLocks noChangeShapeType="1"/>
          </p:cNvSpPr>
          <p:nvPr/>
        </p:nvSpPr>
        <p:spPr bwMode="auto">
          <a:xfrm>
            <a:off x="7229475" y="7142163"/>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6" name="Line 61"/>
          <p:cNvSpPr>
            <a:spLocks noChangeShapeType="1"/>
          </p:cNvSpPr>
          <p:nvPr/>
        </p:nvSpPr>
        <p:spPr bwMode="auto">
          <a:xfrm>
            <a:off x="7229475" y="6721475"/>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7" name="Line 62"/>
          <p:cNvSpPr>
            <a:spLocks noChangeShapeType="1"/>
          </p:cNvSpPr>
          <p:nvPr/>
        </p:nvSpPr>
        <p:spPr bwMode="auto">
          <a:xfrm>
            <a:off x="7229475" y="6300788"/>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8" name="Line 63"/>
          <p:cNvSpPr>
            <a:spLocks noChangeShapeType="1"/>
          </p:cNvSpPr>
          <p:nvPr/>
        </p:nvSpPr>
        <p:spPr bwMode="auto">
          <a:xfrm>
            <a:off x="7229475" y="5881688"/>
            <a:ext cx="250825" cy="0"/>
          </a:xfrm>
          <a:prstGeom prst="line">
            <a:avLst/>
          </a:prstGeom>
          <a:noFill/>
          <a:ln w="12700">
            <a:solidFill>
              <a:schemeClr val="tx1"/>
            </a:solidFill>
            <a:round/>
            <a:headEnd/>
            <a:tailEnd/>
          </a:ln>
        </p:spPr>
        <p:txBody>
          <a:bodyPr wrap="none" lIns="99551" tIns="49775" rIns="99551" bIns="49775" anchor="ctr"/>
          <a:lstStyle/>
          <a:p>
            <a:endParaRPr lang="en-US"/>
          </a:p>
        </p:txBody>
      </p:sp>
      <p:sp>
        <p:nvSpPr>
          <p:cNvPr id="1089" name="Line 64"/>
          <p:cNvSpPr>
            <a:spLocks noChangeShapeType="1"/>
          </p:cNvSpPr>
          <p:nvPr/>
        </p:nvSpPr>
        <p:spPr bwMode="auto">
          <a:xfrm>
            <a:off x="9191625" y="841375"/>
            <a:ext cx="338138"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0" name="Line 65"/>
          <p:cNvSpPr>
            <a:spLocks noChangeShapeType="1"/>
          </p:cNvSpPr>
          <p:nvPr/>
        </p:nvSpPr>
        <p:spPr bwMode="auto">
          <a:xfrm>
            <a:off x="9534525" y="849313"/>
            <a:ext cx="0" cy="116205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1" name="Line 66"/>
          <p:cNvSpPr>
            <a:spLocks noChangeShapeType="1"/>
          </p:cNvSpPr>
          <p:nvPr/>
        </p:nvSpPr>
        <p:spPr bwMode="auto">
          <a:xfrm>
            <a:off x="9356725" y="1773238"/>
            <a:ext cx="0" cy="48895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2" name="Line 67"/>
          <p:cNvSpPr>
            <a:spLocks noChangeShapeType="1"/>
          </p:cNvSpPr>
          <p:nvPr/>
        </p:nvSpPr>
        <p:spPr bwMode="auto">
          <a:xfrm flipH="1">
            <a:off x="9172575" y="1765300"/>
            <a:ext cx="192088"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3" name="Line 68"/>
          <p:cNvSpPr>
            <a:spLocks noChangeShapeType="1"/>
          </p:cNvSpPr>
          <p:nvPr/>
        </p:nvSpPr>
        <p:spPr bwMode="auto">
          <a:xfrm flipH="1">
            <a:off x="9172575" y="2270125"/>
            <a:ext cx="192088"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4" name="Line 69"/>
          <p:cNvSpPr>
            <a:spLocks noChangeShapeType="1"/>
          </p:cNvSpPr>
          <p:nvPr/>
        </p:nvSpPr>
        <p:spPr bwMode="auto">
          <a:xfrm flipH="1">
            <a:off x="9353550" y="2017713"/>
            <a:ext cx="193675" cy="0"/>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5" name="AutoShape 70"/>
          <p:cNvSpPr>
            <a:spLocks noChangeArrowheads="1"/>
          </p:cNvSpPr>
          <p:nvPr/>
        </p:nvSpPr>
        <p:spPr bwMode="auto">
          <a:xfrm flipH="1">
            <a:off x="9623425" y="433388"/>
            <a:ext cx="965200" cy="2085975"/>
          </a:xfrm>
          <a:prstGeom prst="rightArrow">
            <a:avLst>
              <a:gd name="adj1" fmla="val 75000"/>
              <a:gd name="adj2" fmla="val 50005"/>
            </a:avLst>
          </a:prstGeom>
          <a:solidFill>
            <a:srgbClr val="E5405D"/>
          </a:solidFill>
          <a:ln w="12700">
            <a:solidFill>
              <a:schemeClr val="tx1"/>
            </a:solidFill>
            <a:miter lim="800000"/>
            <a:headEnd/>
            <a:tailEnd/>
          </a:ln>
        </p:spPr>
        <p:txBody>
          <a:bodyPr wrap="none" lIns="99551" tIns="49775" rIns="99551" bIns="49775" anchor="ctr"/>
          <a:lstStyle/>
          <a:p>
            <a:pPr algn="ctr" eaLnBrk="0"/>
            <a:endParaRPr lang="en-AU" sz="2600">
              <a:solidFill>
                <a:srgbClr val="000000"/>
              </a:solidFill>
              <a:latin typeface="Times New Roman" pitchFamily="18" charset="0"/>
            </a:endParaRPr>
          </a:p>
        </p:txBody>
      </p:sp>
      <p:sp>
        <p:nvSpPr>
          <p:cNvPr id="1096" name="Rectangle 71"/>
          <p:cNvSpPr>
            <a:spLocks noChangeArrowheads="1"/>
          </p:cNvSpPr>
          <p:nvPr/>
        </p:nvSpPr>
        <p:spPr bwMode="auto">
          <a:xfrm rot="5400000">
            <a:off x="9617869" y="1219994"/>
            <a:ext cx="1344612" cy="584200"/>
          </a:xfrm>
          <a:prstGeom prst="rect">
            <a:avLst/>
          </a:prstGeom>
          <a:noFill/>
          <a:ln w="12700">
            <a:noFill/>
            <a:miter lim="800000"/>
            <a:headEnd/>
            <a:tailEnd/>
          </a:ln>
        </p:spPr>
        <p:txBody>
          <a:bodyPr lIns="98514" tIns="48393" rIns="98514" bIns="48393">
            <a:spAutoFit/>
          </a:bodyPr>
          <a:lstStyle/>
          <a:p>
            <a:pPr algn="ctr" eaLnBrk="0">
              <a:spcBef>
                <a:spcPct val="50000"/>
              </a:spcBef>
            </a:pPr>
            <a:r>
              <a:rPr lang="en-US" sz="1700" b="1">
                <a:solidFill>
                  <a:schemeClr val="bg1"/>
                </a:solidFill>
                <a:latin typeface="Times New Roman" pitchFamily="18" charset="0"/>
              </a:rPr>
              <a:t>Banking</a:t>
            </a:r>
            <a:r>
              <a:rPr lang="en-US" sz="1700">
                <a:solidFill>
                  <a:schemeClr val="bg1"/>
                </a:solidFill>
                <a:latin typeface="Times New Roman" pitchFamily="18" charset="0"/>
              </a:rPr>
              <a:t> </a:t>
            </a:r>
            <a:r>
              <a:rPr lang="en-US" sz="1700" b="1">
                <a:solidFill>
                  <a:schemeClr val="bg1"/>
                </a:solidFill>
                <a:latin typeface="Times New Roman" pitchFamily="18" charset="0"/>
              </a:rPr>
              <a:t>Supervision</a:t>
            </a:r>
          </a:p>
        </p:txBody>
      </p:sp>
      <p:sp>
        <p:nvSpPr>
          <p:cNvPr id="1097" name="Line 72"/>
          <p:cNvSpPr>
            <a:spLocks noChangeShapeType="1"/>
          </p:cNvSpPr>
          <p:nvPr/>
        </p:nvSpPr>
        <p:spPr bwMode="auto">
          <a:xfrm>
            <a:off x="6962775" y="923925"/>
            <a:ext cx="517525" cy="0"/>
          </a:xfrm>
          <a:prstGeom prst="line">
            <a:avLst/>
          </a:prstGeom>
          <a:noFill/>
          <a:ln w="12700">
            <a:solidFill>
              <a:schemeClr val="tx1"/>
            </a:solidFill>
            <a:round/>
            <a:headEnd/>
            <a:tailEnd/>
          </a:ln>
        </p:spPr>
        <p:txBody>
          <a:bodyPr wrap="none" lIns="99551" tIns="49775" rIns="99551" bIns="49775" anchor="ctr"/>
          <a:lstStyle/>
          <a:p>
            <a:endParaRPr lang="en-US"/>
          </a:p>
        </p:txBody>
      </p:sp>
      <p:graphicFrame>
        <p:nvGraphicFramePr>
          <p:cNvPr id="1026" name="Object 73">
            <a:hlinkClick r:id="" action="ppaction://ole?verb=0"/>
          </p:cNvPr>
          <p:cNvGraphicFramePr>
            <a:graphicFrameLocks/>
          </p:cNvGraphicFramePr>
          <p:nvPr/>
        </p:nvGraphicFramePr>
        <p:xfrm>
          <a:off x="182563" y="3695700"/>
          <a:ext cx="2222500" cy="2687638"/>
        </p:xfrm>
        <a:graphic>
          <a:graphicData uri="http://schemas.openxmlformats.org/presentationml/2006/ole">
            <p:oleObj spid="_x0000_s1026" name="Clip" r:id="rId4" imgW="3595680" imgH="3062160" progId="">
              <p:embed/>
            </p:oleObj>
          </a:graphicData>
        </a:graphic>
      </p:graphicFrame>
      <p:sp>
        <p:nvSpPr>
          <p:cNvPr id="1098" name="Line 74"/>
          <p:cNvSpPr>
            <a:spLocks noChangeShapeType="1"/>
          </p:cNvSpPr>
          <p:nvPr/>
        </p:nvSpPr>
        <p:spPr bwMode="auto">
          <a:xfrm>
            <a:off x="7219950" y="1773238"/>
            <a:ext cx="0" cy="153987"/>
          </a:xfrm>
          <a:prstGeom prst="line">
            <a:avLst/>
          </a:prstGeom>
          <a:noFill/>
          <a:ln w="12700">
            <a:solidFill>
              <a:srgbClr val="000000"/>
            </a:solidFill>
            <a:round/>
            <a:headEnd/>
            <a:tailEnd/>
          </a:ln>
        </p:spPr>
        <p:txBody>
          <a:bodyPr wrap="none" lIns="99551" tIns="49775" rIns="99551" bIns="49775" anchor="ctr"/>
          <a:lstStyle/>
          <a:p>
            <a:endParaRPr lang="en-US"/>
          </a:p>
        </p:txBody>
      </p:sp>
      <p:sp>
        <p:nvSpPr>
          <p:cNvPr id="1099" name="Line 75"/>
          <p:cNvSpPr>
            <a:spLocks noChangeShapeType="1"/>
          </p:cNvSpPr>
          <p:nvPr/>
        </p:nvSpPr>
        <p:spPr bwMode="auto">
          <a:xfrm>
            <a:off x="7219950" y="1939925"/>
            <a:ext cx="0" cy="238125"/>
          </a:xfrm>
          <a:prstGeom prst="line">
            <a:avLst/>
          </a:prstGeom>
          <a:noFill/>
          <a:ln w="12700">
            <a:solidFill>
              <a:srgbClr val="000000"/>
            </a:solidFill>
            <a:prstDash val="sysDot"/>
            <a:round/>
            <a:headEnd/>
            <a:tailEnd/>
          </a:ln>
        </p:spPr>
        <p:txBody>
          <a:bodyPr wrap="none" lIns="99551" tIns="49775" rIns="99551" bIns="49775" anchor="ctr"/>
          <a:lstStyle/>
          <a:p>
            <a:endParaRPr lang="en-US"/>
          </a:p>
        </p:txBody>
      </p:sp>
      <p:sp>
        <p:nvSpPr>
          <p:cNvPr id="1100" name="Line 76"/>
          <p:cNvSpPr>
            <a:spLocks noChangeShapeType="1"/>
          </p:cNvSpPr>
          <p:nvPr/>
        </p:nvSpPr>
        <p:spPr bwMode="auto">
          <a:xfrm>
            <a:off x="7229475" y="2185988"/>
            <a:ext cx="250825" cy="0"/>
          </a:xfrm>
          <a:prstGeom prst="line">
            <a:avLst/>
          </a:prstGeom>
          <a:noFill/>
          <a:ln w="12700">
            <a:solidFill>
              <a:schemeClr val="tx1"/>
            </a:solidFill>
            <a:prstDash val="sysDot"/>
            <a:round/>
            <a:headEnd/>
            <a:tailEnd/>
          </a:ln>
        </p:spPr>
        <p:txBody>
          <a:bodyPr wrap="none" lIns="99551" tIns="49775" rIns="99551" bIns="49775" anchor="ctr"/>
          <a:lstStyle/>
          <a:p>
            <a:endParaRPr lang="en-US"/>
          </a:p>
        </p:txBody>
      </p:sp>
      <p:sp>
        <p:nvSpPr>
          <p:cNvPr id="1101" name="Rectangle 77"/>
          <p:cNvSpPr>
            <a:spLocks noChangeArrowheads="1"/>
          </p:cNvSpPr>
          <p:nvPr/>
        </p:nvSpPr>
        <p:spPr bwMode="auto">
          <a:xfrm>
            <a:off x="5789613" y="2179638"/>
            <a:ext cx="1255712" cy="255587"/>
          </a:xfrm>
          <a:prstGeom prst="rect">
            <a:avLst/>
          </a:prstGeom>
          <a:noFill/>
          <a:ln w="12700">
            <a:noFill/>
            <a:miter lim="800000"/>
            <a:headEnd/>
            <a:tailEnd/>
          </a:ln>
        </p:spPr>
        <p:txBody>
          <a:bodyPr lIns="98514" tIns="48393" rIns="98514" bIns="48393">
            <a:spAutoFit/>
          </a:bodyPr>
          <a:lstStyle/>
          <a:p>
            <a:pPr eaLnBrk="0">
              <a:spcBef>
                <a:spcPct val="50000"/>
              </a:spcBef>
            </a:pPr>
            <a:r>
              <a:rPr lang="en-US" sz="1100">
                <a:solidFill>
                  <a:srgbClr val="0000FF"/>
                </a:solidFill>
                <a:latin typeface="Times New Roman" pitchFamily="18" charset="0"/>
              </a:rPr>
              <a:t>UU No. 10/1998</a:t>
            </a:r>
          </a:p>
        </p:txBody>
      </p:sp>
      <p:grpSp>
        <p:nvGrpSpPr>
          <p:cNvPr id="1102" name="Group 78"/>
          <p:cNvGrpSpPr>
            <a:grpSpLocks/>
          </p:cNvGrpSpPr>
          <p:nvPr/>
        </p:nvGrpSpPr>
        <p:grpSpPr bwMode="auto">
          <a:xfrm>
            <a:off x="3568700" y="923925"/>
            <a:ext cx="3916363" cy="6218238"/>
            <a:chOff x="1921" y="528"/>
            <a:chExt cx="2109" cy="3553"/>
          </a:xfrm>
        </p:grpSpPr>
        <p:sp>
          <p:nvSpPr>
            <p:cNvPr id="1105" name="Line 79"/>
            <p:cNvSpPr>
              <a:spLocks noChangeShapeType="1"/>
            </p:cNvSpPr>
            <p:nvPr/>
          </p:nvSpPr>
          <p:spPr bwMode="auto">
            <a:xfrm>
              <a:off x="3726" y="2342"/>
              <a:ext cx="304" cy="0"/>
            </a:xfrm>
            <a:prstGeom prst="line">
              <a:avLst/>
            </a:prstGeom>
            <a:noFill/>
            <a:ln w="12700">
              <a:solidFill>
                <a:srgbClr val="000000"/>
              </a:solidFill>
              <a:round/>
              <a:headEnd/>
              <a:tailEnd/>
            </a:ln>
          </p:spPr>
          <p:txBody>
            <a:bodyPr wrap="none" anchor="ctr"/>
            <a:lstStyle/>
            <a:p>
              <a:endParaRPr lang="en-US"/>
            </a:p>
          </p:txBody>
        </p:sp>
        <p:sp>
          <p:nvSpPr>
            <p:cNvPr id="1106" name="Line 80"/>
            <p:cNvSpPr>
              <a:spLocks noChangeShapeType="1"/>
            </p:cNvSpPr>
            <p:nvPr/>
          </p:nvSpPr>
          <p:spPr bwMode="auto">
            <a:xfrm>
              <a:off x="1921" y="833"/>
              <a:ext cx="0" cy="1499"/>
            </a:xfrm>
            <a:prstGeom prst="line">
              <a:avLst/>
            </a:prstGeom>
            <a:noFill/>
            <a:ln w="12700">
              <a:solidFill>
                <a:srgbClr val="000000"/>
              </a:solidFill>
              <a:round/>
              <a:headEnd/>
              <a:tailEnd/>
            </a:ln>
          </p:spPr>
          <p:txBody>
            <a:bodyPr wrap="none" anchor="ctr"/>
            <a:lstStyle/>
            <a:p>
              <a:endParaRPr lang="en-US"/>
            </a:p>
          </p:txBody>
        </p:sp>
        <p:sp>
          <p:nvSpPr>
            <p:cNvPr id="1107" name="Line 81"/>
            <p:cNvSpPr>
              <a:spLocks noChangeShapeType="1"/>
            </p:cNvSpPr>
            <p:nvPr/>
          </p:nvSpPr>
          <p:spPr bwMode="auto">
            <a:xfrm>
              <a:off x="1924" y="829"/>
              <a:ext cx="148" cy="0"/>
            </a:xfrm>
            <a:prstGeom prst="line">
              <a:avLst/>
            </a:prstGeom>
            <a:noFill/>
            <a:ln w="12700">
              <a:solidFill>
                <a:srgbClr val="000000"/>
              </a:solidFill>
              <a:round/>
              <a:headEnd/>
              <a:tailEnd/>
            </a:ln>
          </p:spPr>
          <p:txBody>
            <a:bodyPr wrap="none" anchor="ctr"/>
            <a:lstStyle/>
            <a:p>
              <a:endParaRPr lang="en-US"/>
            </a:p>
          </p:txBody>
        </p:sp>
        <p:sp>
          <p:nvSpPr>
            <p:cNvPr id="1108" name="Line 82"/>
            <p:cNvSpPr>
              <a:spLocks noChangeShapeType="1"/>
            </p:cNvSpPr>
            <p:nvPr/>
          </p:nvSpPr>
          <p:spPr bwMode="auto">
            <a:xfrm>
              <a:off x="1924" y="2336"/>
              <a:ext cx="148" cy="0"/>
            </a:xfrm>
            <a:prstGeom prst="line">
              <a:avLst/>
            </a:prstGeom>
            <a:noFill/>
            <a:ln w="12700">
              <a:solidFill>
                <a:srgbClr val="000000"/>
              </a:solidFill>
              <a:round/>
              <a:headEnd/>
              <a:tailEnd/>
            </a:ln>
          </p:spPr>
          <p:txBody>
            <a:bodyPr wrap="none" anchor="ctr"/>
            <a:lstStyle/>
            <a:p>
              <a:endParaRPr lang="en-US"/>
            </a:p>
          </p:txBody>
        </p:sp>
        <p:sp>
          <p:nvSpPr>
            <p:cNvPr id="1109" name="Line 83"/>
            <p:cNvSpPr>
              <a:spLocks noChangeShapeType="1"/>
            </p:cNvSpPr>
            <p:nvPr/>
          </p:nvSpPr>
          <p:spPr bwMode="auto">
            <a:xfrm flipV="1">
              <a:off x="2929" y="2301"/>
              <a:ext cx="0" cy="1160"/>
            </a:xfrm>
            <a:prstGeom prst="line">
              <a:avLst/>
            </a:prstGeom>
            <a:noFill/>
            <a:ln w="12700">
              <a:solidFill>
                <a:srgbClr val="000000"/>
              </a:solidFill>
              <a:round/>
              <a:headEnd/>
              <a:tailEnd/>
            </a:ln>
          </p:spPr>
          <p:txBody>
            <a:bodyPr wrap="none" anchor="ctr"/>
            <a:lstStyle/>
            <a:p>
              <a:endParaRPr lang="en-US"/>
            </a:p>
          </p:txBody>
        </p:sp>
        <p:sp>
          <p:nvSpPr>
            <p:cNvPr id="1110" name="Line 84"/>
            <p:cNvSpPr>
              <a:spLocks noChangeShapeType="1"/>
            </p:cNvSpPr>
            <p:nvPr/>
          </p:nvSpPr>
          <p:spPr bwMode="auto">
            <a:xfrm>
              <a:off x="2742" y="2305"/>
              <a:ext cx="327" cy="0"/>
            </a:xfrm>
            <a:prstGeom prst="line">
              <a:avLst/>
            </a:prstGeom>
            <a:noFill/>
            <a:ln w="12700">
              <a:solidFill>
                <a:srgbClr val="000000"/>
              </a:solidFill>
              <a:round/>
              <a:headEnd/>
              <a:tailEnd/>
            </a:ln>
          </p:spPr>
          <p:txBody>
            <a:bodyPr wrap="none" anchor="ctr"/>
            <a:lstStyle/>
            <a:p>
              <a:endParaRPr lang="en-US"/>
            </a:p>
          </p:txBody>
        </p:sp>
        <p:sp>
          <p:nvSpPr>
            <p:cNvPr id="1111" name="Line 85"/>
            <p:cNvSpPr>
              <a:spLocks noChangeShapeType="1"/>
            </p:cNvSpPr>
            <p:nvPr/>
          </p:nvSpPr>
          <p:spPr bwMode="auto">
            <a:xfrm>
              <a:off x="2932" y="3457"/>
              <a:ext cx="137" cy="0"/>
            </a:xfrm>
            <a:prstGeom prst="line">
              <a:avLst/>
            </a:prstGeom>
            <a:noFill/>
            <a:ln w="12700">
              <a:solidFill>
                <a:srgbClr val="000000"/>
              </a:solidFill>
              <a:round/>
              <a:headEnd/>
              <a:tailEnd/>
            </a:ln>
          </p:spPr>
          <p:txBody>
            <a:bodyPr wrap="none" anchor="ctr"/>
            <a:lstStyle/>
            <a:p>
              <a:endParaRPr lang="en-US"/>
            </a:p>
          </p:txBody>
        </p:sp>
        <p:sp>
          <p:nvSpPr>
            <p:cNvPr id="1112" name="Line 86"/>
            <p:cNvSpPr>
              <a:spLocks noChangeShapeType="1"/>
            </p:cNvSpPr>
            <p:nvPr/>
          </p:nvSpPr>
          <p:spPr bwMode="auto">
            <a:xfrm>
              <a:off x="2929" y="533"/>
              <a:ext cx="0" cy="568"/>
            </a:xfrm>
            <a:prstGeom prst="line">
              <a:avLst/>
            </a:prstGeom>
            <a:noFill/>
            <a:ln w="12700">
              <a:solidFill>
                <a:srgbClr val="000000"/>
              </a:solidFill>
              <a:round/>
              <a:headEnd/>
              <a:tailEnd/>
            </a:ln>
          </p:spPr>
          <p:txBody>
            <a:bodyPr wrap="none" anchor="ctr"/>
            <a:lstStyle/>
            <a:p>
              <a:endParaRPr lang="en-US"/>
            </a:p>
          </p:txBody>
        </p:sp>
        <p:sp>
          <p:nvSpPr>
            <p:cNvPr id="1113" name="Line 87"/>
            <p:cNvSpPr>
              <a:spLocks noChangeShapeType="1"/>
            </p:cNvSpPr>
            <p:nvPr/>
          </p:nvSpPr>
          <p:spPr bwMode="auto">
            <a:xfrm>
              <a:off x="2932" y="529"/>
              <a:ext cx="137" cy="0"/>
            </a:xfrm>
            <a:prstGeom prst="line">
              <a:avLst/>
            </a:prstGeom>
            <a:noFill/>
            <a:ln w="12700">
              <a:solidFill>
                <a:srgbClr val="000000"/>
              </a:solidFill>
              <a:round/>
              <a:headEnd/>
              <a:tailEnd/>
            </a:ln>
          </p:spPr>
          <p:txBody>
            <a:bodyPr wrap="none" anchor="ctr"/>
            <a:lstStyle/>
            <a:p>
              <a:endParaRPr lang="en-US"/>
            </a:p>
          </p:txBody>
        </p:sp>
        <p:sp>
          <p:nvSpPr>
            <p:cNvPr id="1114" name="Line 88"/>
            <p:cNvSpPr>
              <a:spLocks noChangeShapeType="1"/>
            </p:cNvSpPr>
            <p:nvPr/>
          </p:nvSpPr>
          <p:spPr bwMode="auto">
            <a:xfrm>
              <a:off x="2742" y="817"/>
              <a:ext cx="183" cy="0"/>
            </a:xfrm>
            <a:prstGeom prst="line">
              <a:avLst/>
            </a:prstGeom>
            <a:noFill/>
            <a:ln w="12700">
              <a:solidFill>
                <a:srgbClr val="000000"/>
              </a:solidFill>
              <a:round/>
              <a:headEnd/>
              <a:tailEnd/>
            </a:ln>
          </p:spPr>
          <p:txBody>
            <a:bodyPr wrap="none" anchor="ctr"/>
            <a:lstStyle/>
            <a:p>
              <a:endParaRPr lang="en-US"/>
            </a:p>
          </p:txBody>
        </p:sp>
        <p:sp>
          <p:nvSpPr>
            <p:cNvPr id="1115" name="Line 89"/>
            <p:cNvSpPr>
              <a:spLocks noChangeShapeType="1"/>
            </p:cNvSpPr>
            <p:nvPr/>
          </p:nvSpPr>
          <p:spPr bwMode="auto">
            <a:xfrm>
              <a:off x="2932" y="1105"/>
              <a:ext cx="185" cy="0"/>
            </a:xfrm>
            <a:prstGeom prst="line">
              <a:avLst/>
            </a:prstGeom>
            <a:noFill/>
            <a:ln w="12700">
              <a:solidFill>
                <a:srgbClr val="000000"/>
              </a:solidFill>
              <a:round/>
              <a:headEnd/>
              <a:tailEnd/>
            </a:ln>
          </p:spPr>
          <p:txBody>
            <a:bodyPr wrap="none" anchor="ctr"/>
            <a:lstStyle/>
            <a:p>
              <a:endParaRPr lang="en-US"/>
            </a:p>
          </p:txBody>
        </p:sp>
        <p:sp>
          <p:nvSpPr>
            <p:cNvPr id="1116" name="Line 90"/>
            <p:cNvSpPr>
              <a:spLocks noChangeShapeType="1"/>
            </p:cNvSpPr>
            <p:nvPr/>
          </p:nvSpPr>
          <p:spPr bwMode="auto">
            <a:xfrm>
              <a:off x="3894" y="1009"/>
              <a:ext cx="136" cy="0"/>
            </a:xfrm>
            <a:prstGeom prst="line">
              <a:avLst/>
            </a:prstGeom>
            <a:noFill/>
            <a:ln w="12700">
              <a:solidFill>
                <a:srgbClr val="000000"/>
              </a:solidFill>
              <a:round/>
              <a:headEnd/>
              <a:tailEnd/>
            </a:ln>
          </p:spPr>
          <p:txBody>
            <a:bodyPr wrap="none" anchor="ctr"/>
            <a:lstStyle/>
            <a:p>
              <a:endParaRPr lang="en-US"/>
            </a:p>
          </p:txBody>
        </p:sp>
        <p:sp>
          <p:nvSpPr>
            <p:cNvPr id="1117" name="Line 91"/>
            <p:cNvSpPr>
              <a:spLocks noChangeShapeType="1"/>
            </p:cNvSpPr>
            <p:nvPr/>
          </p:nvSpPr>
          <p:spPr bwMode="auto">
            <a:xfrm>
              <a:off x="3751" y="1105"/>
              <a:ext cx="134" cy="0"/>
            </a:xfrm>
            <a:prstGeom prst="line">
              <a:avLst/>
            </a:prstGeom>
            <a:noFill/>
            <a:ln w="12700">
              <a:solidFill>
                <a:srgbClr val="000000"/>
              </a:solidFill>
              <a:round/>
              <a:headEnd/>
              <a:tailEnd/>
            </a:ln>
          </p:spPr>
          <p:txBody>
            <a:bodyPr wrap="none" anchor="ctr"/>
            <a:lstStyle/>
            <a:p>
              <a:endParaRPr lang="en-US"/>
            </a:p>
          </p:txBody>
        </p:sp>
        <p:sp>
          <p:nvSpPr>
            <p:cNvPr id="1118" name="Line 92"/>
            <p:cNvSpPr>
              <a:spLocks noChangeShapeType="1"/>
            </p:cNvSpPr>
            <p:nvPr/>
          </p:nvSpPr>
          <p:spPr bwMode="auto">
            <a:xfrm>
              <a:off x="3890" y="1637"/>
              <a:ext cx="0" cy="952"/>
            </a:xfrm>
            <a:prstGeom prst="line">
              <a:avLst/>
            </a:prstGeom>
            <a:noFill/>
            <a:ln w="12700">
              <a:solidFill>
                <a:srgbClr val="000000"/>
              </a:solidFill>
              <a:round/>
              <a:headEnd/>
              <a:tailEnd/>
            </a:ln>
          </p:spPr>
          <p:txBody>
            <a:bodyPr wrap="none" anchor="ctr"/>
            <a:lstStyle/>
            <a:p>
              <a:endParaRPr lang="en-US"/>
            </a:p>
          </p:txBody>
        </p:sp>
        <p:sp>
          <p:nvSpPr>
            <p:cNvPr id="1119" name="Line 93"/>
            <p:cNvSpPr>
              <a:spLocks noChangeShapeType="1"/>
            </p:cNvSpPr>
            <p:nvPr/>
          </p:nvSpPr>
          <p:spPr bwMode="auto">
            <a:xfrm>
              <a:off x="3894" y="1633"/>
              <a:ext cx="136" cy="0"/>
            </a:xfrm>
            <a:prstGeom prst="line">
              <a:avLst/>
            </a:prstGeom>
            <a:noFill/>
            <a:ln w="12700">
              <a:solidFill>
                <a:srgbClr val="000000"/>
              </a:solidFill>
              <a:round/>
              <a:headEnd/>
              <a:tailEnd/>
            </a:ln>
          </p:spPr>
          <p:txBody>
            <a:bodyPr wrap="none" anchor="ctr"/>
            <a:lstStyle/>
            <a:p>
              <a:endParaRPr lang="en-US"/>
            </a:p>
          </p:txBody>
        </p:sp>
        <p:sp>
          <p:nvSpPr>
            <p:cNvPr id="1120" name="Line 94"/>
            <p:cNvSpPr>
              <a:spLocks noChangeShapeType="1"/>
            </p:cNvSpPr>
            <p:nvPr/>
          </p:nvSpPr>
          <p:spPr bwMode="auto">
            <a:xfrm>
              <a:off x="3894" y="2593"/>
              <a:ext cx="136" cy="0"/>
            </a:xfrm>
            <a:prstGeom prst="line">
              <a:avLst/>
            </a:prstGeom>
            <a:noFill/>
            <a:ln w="12700">
              <a:solidFill>
                <a:srgbClr val="000000"/>
              </a:solidFill>
              <a:round/>
              <a:headEnd/>
              <a:tailEnd/>
            </a:ln>
          </p:spPr>
          <p:txBody>
            <a:bodyPr wrap="none" anchor="ctr"/>
            <a:lstStyle/>
            <a:p>
              <a:endParaRPr lang="en-US"/>
            </a:p>
          </p:txBody>
        </p:sp>
        <p:sp>
          <p:nvSpPr>
            <p:cNvPr id="1121" name="Line 95"/>
            <p:cNvSpPr>
              <a:spLocks noChangeShapeType="1"/>
            </p:cNvSpPr>
            <p:nvPr/>
          </p:nvSpPr>
          <p:spPr bwMode="auto">
            <a:xfrm>
              <a:off x="3894" y="1873"/>
              <a:ext cx="136" cy="0"/>
            </a:xfrm>
            <a:prstGeom prst="line">
              <a:avLst/>
            </a:prstGeom>
            <a:noFill/>
            <a:ln w="12700">
              <a:solidFill>
                <a:srgbClr val="000000"/>
              </a:solidFill>
              <a:round/>
              <a:headEnd/>
              <a:tailEnd/>
            </a:ln>
          </p:spPr>
          <p:txBody>
            <a:bodyPr wrap="none" anchor="ctr"/>
            <a:lstStyle/>
            <a:p>
              <a:endParaRPr lang="en-US"/>
            </a:p>
          </p:txBody>
        </p:sp>
        <p:sp>
          <p:nvSpPr>
            <p:cNvPr id="1122" name="Line 96"/>
            <p:cNvSpPr>
              <a:spLocks noChangeShapeType="1"/>
            </p:cNvSpPr>
            <p:nvPr/>
          </p:nvSpPr>
          <p:spPr bwMode="auto">
            <a:xfrm>
              <a:off x="3894" y="2113"/>
              <a:ext cx="136" cy="0"/>
            </a:xfrm>
            <a:prstGeom prst="line">
              <a:avLst/>
            </a:prstGeom>
            <a:noFill/>
            <a:ln w="12700">
              <a:solidFill>
                <a:srgbClr val="000000"/>
              </a:solidFill>
              <a:round/>
              <a:headEnd/>
              <a:tailEnd/>
            </a:ln>
          </p:spPr>
          <p:txBody>
            <a:bodyPr wrap="none" anchor="ctr"/>
            <a:lstStyle/>
            <a:p>
              <a:endParaRPr lang="en-US"/>
            </a:p>
          </p:txBody>
        </p:sp>
        <p:sp>
          <p:nvSpPr>
            <p:cNvPr id="1123" name="Line 97"/>
            <p:cNvSpPr>
              <a:spLocks noChangeShapeType="1"/>
            </p:cNvSpPr>
            <p:nvPr/>
          </p:nvSpPr>
          <p:spPr bwMode="auto">
            <a:xfrm>
              <a:off x="3894" y="2881"/>
              <a:ext cx="136" cy="0"/>
            </a:xfrm>
            <a:prstGeom prst="line">
              <a:avLst/>
            </a:prstGeom>
            <a:noFill/>
            <a:ln w="12700">
              <a:solidFill>
                <a:srgbClr val="000000"/>
              </a:solidFill>
              <a:round/>
              <a:headEnd/>
              <a:tailEnd/>
            </a:ln>
          </p:spPr>
          <p:txBody>
            <a:bodyPr wrap="none" anchor="ctr"/>
            <a:lstStyle/>
            <a:p>
              <a:endParaRPr lang="en-US"/>
            </a:p>
          </p:txBody>
        </p:sp>
        <p:sp>
          <p:nvSpPr>
            <p:cNvPr id="1124" name="Line 98"/>
            <p:cNvSpPr>
              <a:spLocks noChangeShapeType="1"/>
            </p:cNvSpPr>
            <p:nvPr/>
          </p:nvSpPr>
          <p:spPr bwMode="auto">
            <a:xfrm>
              <a:off x="3890" y="2885"/>
              <a:ext cx="0" cy="1192"/>
            </a:xfrm>
            <a:prstGeom prst="line">
              <a:avLst/>
            </a:prstGeom>
            <a:noFill/>
            <a:ln w="12700">
              <a:solidFill>
                <a:srgbClr val="000000"/>
              </a:solidFill>
              <a:round/>
              <a:headEnd/>
              <a:tailEnd/>
            </a:ln>
          </p:spPr>
          <p:txBody>
            <a:bodyPr wrap="none" anchor="ctr"/>
            <a:lstStyle/>
            <a:p>
              <a:endParaRPr lang="en-US"/>
            </a:p>
          </p:txBody>
        </p:sp>
        <p:sp>
          <p:nvSpPr>
            <p:cNvPr id="1125" name="Line 99"/>
            <p:cNvSpPr>
              <a:spLocks noChangeShapeType="1"/>
            </p:cNvSpPr>
            <p:nvPr/>
          </p:nvSpPr>
          <p:spPr bwMode="auto">
            <a:xfrm>
              <a:off x="3701" y="3457"/>
              <a:ext cx="184" cy="0"/>
            </a:xfrm>
            <a:prstGeom prst="line">
              <a:avLst/>
            </a:prstGeom>
            <a:noFill/>
            <a:ln w="12700">
              <a:solidFill>
                <a:srgbClr val="000000"/>
              </a:solidFill>
              <a:round/>
              <a:headEnd/>
              <a:tailEnd/>
            </a:ln>
          </p:spPr>
          <p:txBody>
            <a:bodyPr wrap="none" anchor="ctr"/>
            <a:lstStyle/>
            <a:p>
              <a:endParaRPr lang="en-US"/>
            </a:p>
          </p:txBody>
        </p:sp>
        <p:sp>
          <p:nvSpPr>
            <p:cNvPr id="1126" name="Line 100"/>
            <p:cNvSpPr>
              <a:spLocks noChangeShapeType="1"/>
            </p:cNvSpPr>
            <p:nvPr/>
          </p:nvSpPr>
          <p:spPr bwMode="auto">
            <a:xfrm>
              <a:off x="3894" y="3073"/>
              <a:ext cx="136" cy="0"/>
            </a:xfrm>
            <a:prstGeom prst="line">
              <a:avLst/>
            </a:prstGeom>
            <a:noFill/>
            <a:ln w="12700">
              <a:solidFill>
                <a:srgbClr val="000000"/>
              </a:solidFill>
              <a:round/>
              <a:headEnd/>
              <a:tailEnd/>
            </a:ln>
          </p:spPr>
          <p:txBody>
            <a:bodyPr wrap="none" anchor="ctr"/>
            <a:lstStyle/>
            <a:p>
              <a:endParaRPr lang="en-US"/>
            </a:p>
          </p:txBody>
        </p:sp>
        <p:sp>
          <p:nvSpPr>
            <p:cNvPr id="1127" name="Line 101"/>
            <p:cNvSpPr>
              <a:spLocks noChangeShapeType="1"/>
            </p:cNvSpPr>
            <p:nvPr/>
          </p:nvSpPr>
          <p:spPr bwMode="auto">
            <a:xfrm>
              <a:off x="3894" y="4081"/>
              <a:ext cx="136" cy="0"/>
            </a:xfrm>
            <a:prstGeom prst="line">
              <a:avLst/>
            </a:prstGeom>
            <a:noFill/>
            <a:ln w="12700">
              <a:solidFill>
                <a:srgbClr val="000000"/>
              </a:solidFill>
              <a:round/>
              <a:headEnd/>
              <a:tailEnd/>
            </a:ln>
          </p:spPr>
          <p:txBody>
            <a:bodyPr wrap="none" anchor="ctr"/>
            <a:lstStyle/>
            <a:p>
              <a:endParaRPr lang="en-US"/>
            </a:p>
          </p:txBody>
        </p:sp>
        <p:sp>
          <p:nvSpPr>
            <p:cNvPr id="1128" name="Line 102"/>
            <p:cNvSpPr>
              <a:spLocks noChangeShapeType="1"/>
            </p:cNvSpPr>
            <p:nvPr/>
          </p:nvSpPr>
          <p:spPr bwMode="auto">
            <a:xfrm>
              <a:off x="3894" y="3841"/>
              <a:ext cx="136" cy="0"/>
            </a:xfrm>
            <a:prstGeom prst="line">
              <a:avLst/>
            </a:prstGeom>
            <a:noFill/>
            <a:ln w="12700">
              <a:solidFill>
                <a:srgbClr val="000000"/>
              </a:solidFill>
              <a:round/>
              <a:headEnd/>
              <a:tailEnd/>
            </a:ln>
          </p:spPr>
          <p:txBody>
            <a:bodyPr wrap="none" anchor="ctr"/>
            <a:lstStyle/>
            <a:p>
              <a:endParaRPr lang="en-US"/>
            </a:p>
          </p:txBody>
        </p:sp>
        <p:sp>
          <p:nvSpPr>
            <p:cNvPr id="1129" name="Line 103"/>
            <p:cNvSpPr>
              <a:spLocks noChangeShapeType="1"/>
            </p:cNvSpPr>
            <p:nvPr/>
          </p:nvSpPr>
          <p:spPr bwMode="auto">
            <a:xfrm>
              <a:off x="3894" y="3601"/>
              <a:ext cx="136" cy="0"/>
            </a:xfrm>
            <a:prstGeom prst="line">
              <a:avLst/>
            </a:prstGeom>
            <a:noFill/>
            <a:ln w="12700">
              <a:solidFill>
                <a:srgbClr val="000000"/>
              </a:solidFill>
              <a:round/>
              <a:headEnd/>
              <a:tailEnd/>
            </a:ln>
          </p:spPr>
          <p:txBody>
            <a:bodyPr wrap="none" anchor="ctr"/>
            <a:lstStyle/>
            <a:p>
              <a:endParaRPr lang="en-US"/>
            </a:p>
          </p:txBody>
        </p:sp>
        <p:sp>
          <p:nvSpPr>
            <p:cNvPr id="1130" name="Line 104"/>
            <p:cNvSpPr>
              <a:spLocks noChangeShapeType="1"/>
            </p:cNvSpPr>
            <p:nvPr/>
          </p:nvSpPr>
          <p:spPr bwMode="auto">
            <a:xfrm>
              <a:off x="3894" y="3361"/>
              <a:ext cx="136" cy="0"/>
            </a:xfrm>
            <a:prstGeom prst="line">
              <a:avLst/>
            </a:prstGeom>
            <a:noFill/>
            <a:ln w="12700">
              <a:solidFill>
                <a:srgbClr val="000000"/>
              </a:solidFill>
              <a:round/>
              <a:headEnd/>
              <a:tailEnd/>
            </a:ln>
          </p:spPr>
          <p:txBody>
            <a:bodyPr wrap="none" anchor="ctr"/>
            <a:lstStyle/>
            <a:p>
              <a:endParaRPr lang="en-US"/>
            </a:p>
          </p:txBody>
        </p:sp>
        <p:sp>
          <p:nvSpPr>
            <p:cNvPr id="1131" name="Line 105"/>
            <p:cNvSpPr>
              <a:spLocks noChangeShapeType="1"/>
            </p:cNvSpPr>
            <p:nvPr/>
          </p:nvSpPr>
          <p:spPr bwMode="auto">
            <a:xfrm>
              <a:off x="3751" y="528"/>
              <a:ext cx="279" cy="0"/>
            </a:xfrm>
            <a:prstGeom prst="line">
              <a:avLst/>
            </a:prstGeom>
            <a:noFill/>
            <a:ln w="12700">
              <a:solidFill>
                <a:srgbClr val="000000"/>
              </a:solidFill>
              <a:round/>
              <a:headEnd/>
              <a:tailEnd/>
            </a:ln>
          </p:spPr>
          <p:txBody>
            <a:bodyPr wrap="none" anchor="ctr"/>
            <a:lstStyle/>
            <a:p>
              <a:endParaRPr lang="en-US"/>
            </a:p>
          </p:txBody>
        </p:sp>
        <p:sp>
          <p:nvSpPr>
            <p:cNvPr id="1132" name="Line 106"/>
            <p:cNvSpPr>
              <a:spLocks noChangeShapeType="1"/>
            </p:cNvSpPr>
            <p:nvPr/>
          </p:nvSpPr>
          <p:spPr bwMode="auto">
            <a:xfrm>
              <a:off x="3894" y="1249"/>
              <a:ext cx="136" cy="0"/>
            </a:xfrm>
            <a:prstGeom prst="line">
              <a:avLst/>
            </a:prstGeom>
            <a:noFill/>
            <a:ln w="12700">
              <a:solidFill>
                <a:srgbClr val="000000"/>
              </a:solidFill>
              <a:prstDash val="sysDot"/>
              <a:round/>
              <a:headEnd/>
              <a:tailEnd/>
            </a:ln>
          </p:spPr>
          <p:txBody>
            <a:bodyPr wrap="none" anchor="ctr"/>
            <a:lstStyle/>
            <a:p>
              <a:endParaRPr lang="en-US"/>
            </a:p>
          </p:txBody>
        </p:sp>
      </p:grpSp>
      <p:sp>
        <p:nvSpPr>
          <p:cNvPr id="1103" name="Line 107"/>
          <p:cNvSpPr>
            <a:spLocks noChangeShapeType="1"/>
          </p:cNvSpPr>
          <p:nvPr/>
        </p:nvSpPr>
        <p:spPr bwMode="auto">
          <a:xfrm flipH="1">
            <a:off x="6827838" y="1931988"/>
            <a:ext cx="315912" cy="0"/>
          </a:xfrm>
          <a:prstGeom prst="line">
            <a:avLst/>
          </a:prstGeom>
          <a:noFill/>
          <a:ln w="9525">
            <a:solidFill>
              <a:srgbClr val="000000"/>
            </a:solidFill>
            <a:round/>
            <a:headEnd/>
            <a:tailEnd/>
          </a:ln>
        </p:spPr>
        <p:txBody>
          <a:bodyPr lIns="99551" tIns="49775" rIns="99551" bIns="49775"/>
          <a:lstStyle/>
          <a:p>
            <a:endParaRPr lang="en-US"/>
          </a:p>
        </p:txBody>
      </p:sp>
      <p:sp>
        <p:nvSpPr>
          <p:cNvPr id="1104" name="Line 108"/>
          <p:cNvSpPr>
            <a:spLocks noChangeShapeType="1"/>
          </p:cNvSpPr>
          <p:nvPr/>
        </p:nvSpPr>
        <p:spPr bwMode="auto">
          <a:xfrm>
            <a:off x="6738938" y="6051550"/>
            <a:ext cx="493712" cy="0"/>
          </a:xfrm>
          <a:prstGeom prst="line">
            <a:avLst/>
          </a:prstGeom>
          <a:noFill/>
          <a:ln w="9525">
            <a:solidFill>
              <a:srgbClr val="000000"/>
            </a:solidFill>
            <a:round/>
            <a:headEnd/>
            <a:tailEnd/>
          </a:ln>
        </p:spPr>
        <p:txBody>
          <a:bodyPr lIns="99551" tIns="49775" rIns="99551" bIns="49775"/>
          <a:lstStyle/>
          <a:p>
            <a:endParaRPr lang="en-US"/>
          </a:p>
        </p:txBody>
      </p:sp>
    </p:spTree>
  </p:cSld>
  <p:clrMapOvr>
    <a:masterClrMapping/>
  </p:clrMapOvr>
  <p:transition spd="slow">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j0205462"/>
          <p:cNvPicPr>
            <a:picLocks noGrp="1" noChangeAspect="1" noChangeArrowheads="1"/>
          </p:cNvPicPr>
          <p:nvPr>
            <p:ph sz="quarter" idx="2"/>
          </p:nvPr>
        </p:nvPicPr>
        <p:blipFill>
          <a:blip r:embed="rId3"/>
          <a:srcRect/>
          <a:stretch>
            <a:fillRect/>
          </a:stretch>
        </p:blipFill>
        <p:spPr>
          <a:xfrm>
            <a:off x="4552950" y="1984375"/>
            <a:ext cx="2147888" cy="1770063"/>
          </a:xfrm>
          <a:noFill/>
        </p:spPr>
      </p:pic>
      <p:pic>
        <p:nvPicPr>
          <p:cNvPr id="8195" name="Picture 4" descr="j0186348"/>
          <p:cNvPicPr>
            <a:picLocks noChangeAspect="1" noChangeArrowheads="1"/>
          </p:cNvPicPr>
          <p:nvPr/>
        </p:nvPicPr>
        <p:blipFill>
          <a:blip r:embed="rId4"/>
          <a:srcRect/>
          <a:stretch>
            <a:fillRect/>
          </a:stretch>
        </p:blipFill>
        <p:spPr bwMode="auto">
          <a:xfrm>
            <a:off x="2655888" y="1822450"/>
            <a:ext cx="444500" cy="587375"/>
          </a:xfrm>
          <a:prstGeom prst="rect">
            <a:avLst/>
          </a:prstGeom>
          <a:noFill/>
          <a:ln w="9525">
            <a:noFill/>
            <a:miter lim="800000"/>
            <a:headEnd/>
            <a:tailEnd/>
          </a:ln>
        </p:spPr>
      </p:pic>
      <p:pic>
        <p:nvPicPr>
          <p:cNvPr id="8196" name="Picture 5" descr="j0186348"/>
          <p:cNvPicPr>
            <a:picLocks noChangeAspect="1" noChangeArrowheads="1"/>
          </p:cNvPicPr>
          <p:nvPr/>
        </p:nvPicPr>
        <p:blipFill>
          <a:blip r:embed="rId4"/>
          <a:srcRect/>
          <a:stretch>
            <a:fillRect/>
          </a:stretch>
        </p:blipFill>
        <p:spPr bwMode="auto">
          <a:xfrm>
            <a:off x="8083550" y="2325688"/>
            <a:ext cx="508000" cy="671512"/>
          </a:xfrm>
          <a:prstGeom prst="rect">
            <a:avLst/>
          </a:prstGeom>
          <a:noFill/>
          <a:ln w="9525">
            <a:noFill/>
            <a:miter lim="800000"/>
            <a:headEnd/>
            <a:tailEnd/>
          </a:ln>
        </p:spPr>
      </p:pic>
      <p:sp>
        <p:nvSpPr>
          <p:cNvPr id="8197" name="AutoShape 6"/>
          <p:cNvSpPr>
            <a:spLocks noChangeArrowheads="1"/>
          </p:cNvSpPr>
          <p:nvPr/>
        </p:nvSpPr>
        <p:spPr bwMode="auto">
          <a:xfrm>
            <a:off x="3565525" y="2409825"/>
            <a:ext cx="1069975" cy="755650"/>
          </a:xfrm>
          <a:prstGeom prst="rightArrow">
            <a:avLst>
              <a:gd name="adj1" fmla="val 50000"/>
              <a:gd name="adj2" fmla="val 36153"/>
            </a:avLst>
          </a:prstGeom>
          <a:solidFill>
            <a:schemeClr val="accent1"/>
          </a:solidFill>
          <a:ln w="9525">
            <a:solidFill>
              <a:schemeClr val="tx1"/>
            </a:solidFill>
            <a:miter lim="800000"/>
            <a:headEnd/>
            <a:tailEnd/>
          </a:ln>
        </p:spPr>
        <p:txBody>
          <a:bodyPr wrap="none" lIns="99551" tIns="49775" rIns="99551" bIns="49775" anchor="ctr"/>
          <a:lstStyle/>
          <a:p>
            <a:endParaRPr lang="id-ID"/>
          </a:p>
        </p:txBody>
      </p:sp>
      <p:sp>
        <p:nvSpPr>
          <p:cNvPr id="8198" name="AutoShape 7"/>
          <p:cNvSpPr>
            <a:spLocks noChangeArrowheads="1"/>
          </p:cNvSpPr>
          <p:nvPr/>
        </p:nvSpPr>
        <p:spPr bwMode="auto">
          <a:xfrm>
            <a:off x="6691313" y="2325688"/>
            <a:ext cx="1068387" cy="755650"/>
          </a:xfrm>
          <a:prstGeom prst="rightArrow">
            <a:avLst>
              <a:gd name="adj1" fmla="val 50000"/>
              <a:gd name="adj2" fmla="val 36099"/>
            </a:avLst>
          </a:prstGeom>
          <a:solidFill>
            <a:schemeClr val="accent1"/>
          </a:solidFill>
          <a:ln w="9525">
            <a:solidFill>
              <a:schemeClr val="tx1"/>
            </a:solidFill>
            <a:miter lim="800000"/>
            <a:headEnd/>
            <a:tailEnd/>
          </a:ln>
        </p:spPr>
        <p:txBody>
          <a:bodyPr wrap="none" lIns="99551" tIns="49775" rIns="99551" bIns="49775" anchor="ctr"/>
          <a:lstStyle/>
          <a:p>
            <a:endParaRPr lang="id-ID"/>
          </a:p>
        </p:txBody>
      </p:sp>
      <p:pic>
        <p:nvPicPr>
          <p:cNvPr id="8199" name="Picture 8" descr="j0185604"/>
          <p:cNvPicPr>
            <a:picLocks noChangeAspect="1" noChangeArrowheads="1"/>
          </p:cNvPicPr>
          <p:nvPr/>
        </p:nvPicPr>
        <p:blipFill>
          <a:blip r:embed="rId5"/>
          <a:srcRect/>
          <a:stretch>
            <a:fillRect/>
          </a:stretch>
        </p:blipFill>
        <p:spPr bwMode="auto">
          <a:xfrm>
            <a:off x="7947025" y="1738313"/>
            <a:ext cx="712788" cy="500062"/>
          </a:xfrm>
          <a:prstGeom prst="rect">
            <a:avLst/>
          </a:prstGeom>
          <a:noFill/>
          <a:ln w="9525">
            <a:noFill/>
            <a:miter lim="800000"/>
            <a:headEnd/>
            <a:tailEnd/>
          </a:ln>
        </p:spPr>
      </p:pic>
      <p:pic>
        <p:nvPicPr>
          <p:cNvPr id="8200" name="Picture 9" descr="j0235319"/>
          <p:cNvPicPr>
            <a:picLocks noChangeAspect="1" noChangeArrowheads="1"/>
          </p:cNvPicPr>
          <p:nvPr/>
        </p:nvPicPr>
        <p:blipFill>
          <a:blip r:embed="rId6"/>
          <a:srcRect/>
          <a:stretch>
            <a:fillRect/>
          </a:stretch>
        </p:blipFill>
        <p:spPr bwMode="auto">
          <a:xfrm>
            <a:off x="7956550" y="2997200"/>
            <a:ext cx="784225" cy="757238"/>
          </a:xfrm>
          <a:prstGeom prst="rect">
            <a:avLst/>
          </a:prstGeom>
          <a:noFill/>
          <a:ln w="9525">
            <a:noFill/>
            <a:miter lim="800000"/>
            <a:headEnd/>
            <a:tailEnd/>
          </a:ln>
        </p:spPr>
      </p:pic>
      <p:pic>
        <p:nvPicPr>
          <p:cNvPr id="8201" name="Picture 10" descr="j0185604"/>
          <p:cNvPicPr>
            <a:picLocks noGrp="1" noChangeAspect="1" noChangeArrowheads="1"/>
          </p:cNvPicPr>
          <p:nvPr>
            <p:ph sz="quarter" idx="3"/>
          </p:nvPr>
        </p:nvPicPr>
        <p:blipFill>
          <a:blip r:embed="rId5"/>
          <a:srcRect/>
          <a:stretch>
            <a:fillRect/>
          </a:stretch>
        </p:blipFill>
        <p:spPr>
          <a:xfrm>
            <a:off x="2490788" y="3316288"/>
            <a:ext cx="715962" cy="522287"/>
          </a:xfrm>
        </p:spPr>
      </p:pic>
      <p:pic>
        <p:nvPicPr>
          <p:cNvPr id="8202" name="Picture 11" descr="j0235319"/>
          <p:cNvPicPr>
            <a:picLocks noChangeAspect="1" noChangeArrowheads="1"/>
          </p:cNvPicPr>
          <p:nvPr/>
        </p:nvPicPr>
        <p:blipFill>
          <a:blip r:embed="rId6"/>
          <a:srcRect/>
          <a:stretch>
            <a:fillRect/>
          </a:stretch>
        </p:blipFill>
        <p:spPr bwMode="auto">
          <a:xfrm>
            <a:off x="2446338" y="2493963"/>
            <a:ext cx="784225" cy="755650"/>
          </a:xfrm>
          <a:prstGeom prst="rect">
            <a:avLst/>
          </a:prstGeom>
          <a:noFill/>
          <a:ln w="9525">
            <a:noFill/>
            <a:miter lim="800000"/>
            <a:headEnd/>
            <a:tailEnd/>
          </a:ln>
        </p:spPr>
      </p:pic>
      <p:sp>
        <p:nvSpPr>
          <p:cNvPr id="8203" name="Rectangle 12"/>
          <p:cNvSpPr>
            <a:spLocks noChangeArrowheads="1"/>
          </p:cNvSpPr>
          <p:nvPr/>
        </p:nvSpPr>
        <p:spPr bwMode="auto">
          <a:xfrm>
            <a:off x="2236788" y="1654175"/>
            <a:ext cx="1246187" cy="2351088"/>
          </a:xfrm>
          <a:prstGeom prst="rect">
            <a:avLst/>
          </a:prstGeom>
          <a:noFill/>
          <a:ln w="9525">
            <a:solidFill>
              <a:schemeClr val="tx1"/>
            </a:solidFill>
            <a:miter lim="800000"/>
            <a:headEnd/>
            <a:tailEnd/>
          </a:ln>
        </p:spPr>
        <p:txBody>
          <a:bodyPr wrap="none" lIns="99551" tIns="49775" rIns="99551" bIns="49775" anchor="ctr"/>
          <a:lstStyle/>
          <a:p>
            <a:endParaRPr lang="id-ID"/>
          </a:p>
        </p:txBody>
      </p:sp>
      <p:sp>
        <p:nvSpPr>
          <p:cNvPr id="8204" name="Rectangle 13"/>
          <p:cNvSpPr>
            <a:spLocks noChangeArrowheads="1"/>
          </p:cNvSpPr>
          <p:nvPr/>
        </p:nvSpPr>
        <p:spPr bwMode="auto">
          <a:xfrm>
            <a:off x="7759700" y="1570038"/>
            <a:ext cx="1247775" cy="2352675"/>
          </a:xfrm>
          <a:prstGeom prst="rect">
            <a:avLst/>
          </a:prstGeom>
          <a:noFill/>
          <a:ln w="9525">
            <a:solidFill>
              <a:schemeClr val="tx1"/>
            </a:solidFill>
            <a:miter lim="800000"/>
            <a:headEnd/>
            <a:tailEnd/>
          </a:ln>
        </p:spPr>
        <p:txBody>
          <a:bodyPr wrap="none" lIns="99551" tIns="49775" rIns="99551" bIns="49775" anchor="ctr"/>
          <a:lstStyle/>
          <a:p>
            <a:endParaRPr lang="id-ID"/>
          </a:p>
        </p:txBody>
      </p:sp>
      <p:sp>
        <p:nvSpPr>
          <p:cNvPr id="8205" name="Text Box 14"/>
          <p:cNvSpPr txBox="1">
            <a:spLocks noChangeArrowheads="1"/>
          </p:cNvSpPr>
          <p:nvPr/>
        </p:nvSpPr>
        <p:spPr bwMode="auto">
          <a:xfrm>
            <a:off x="5080000" y="3517900"/>
            <a:ext cx="868363" cy="357188"/>
          </a:xfrm>
          <a:prstGeom prst="rect">
            <a:avLst/>
          </a:prstGeom>
          <a:noFill/>
          <a:ln w="9525">
            <a:noFill/>
            <a:miter lim="800000"/>
            <a:headEnd/>
            <a:tailEnd/>
          </a:ln>
        </p:spPr>
        <p:txBody>
          <a:bodyPr wrap="none" lIns="99551" tIns="49775" rIns="99551" bIns="49775">
            <a:spAutoFit/>
          </a:bodyPr>
          <a:lstStyle/>
          <a:p>
            <a:r>
              <a:rPr lang="en-US" b="1">
                <a:solidFill>
                  <a:schemeClr val="accent2"/>
                </a:solidFill>
              </a:rPr>
              <a:t>BANK</a:t>
            </a:r>
          </a:p>
        </p:txBody>
      </p:sp>
      <p:sp>
        <p:nvSpPr>
          <p:cNvPr id="8206" name="Text Box 15"/>
          <p:cNvSpPr txBox="1">
            <a:spLocks noChangeArrowheads="1"/>
          </p:cNvSpPr>
          <p:nvPr/>
        </p:nvSpPr>
        <p:spPr bwMode="auto">
          <a:xfrm>
            <a:off x="1098550" y="2543175"/>
            <a:ext cx="1336675" cy="615950"/>
          </a:xfrm>
          <a:prstGeom prst="rect">
            <a:avLst/>
          </a:prstGeom>
          <a:noFill/>
          <a:ln w="9525">
            <a:noFill/>
            <a:miter lim="800000"/>
            <a:headEnd/>
            <a:tailEnd/>
          </a:ln>
        </p:spPr>
        <p:txBody>
          <a:bodyPr lIns="99551" tIns="49775" rIns="99551" bIns="49775">
            <a:spAutoFit/>
          </a:bodyPr>
          <a:lstStyle/>
          <a:p>
            <a:r>
              <a:rPr lang="en-US" b="1">
                <a:solidFill>
                  <a:schemeClr val="accent2"/>
                </a:solidFill>
              </a:rPr>
              <a:t>PEMILIK DANA</a:t>
            </a:r>
          </a:p>
        </p:txBody>
      </p:sp>
      <p:sp>
        <p:nvSpPr>
          <p:cNvPr id="8207" name="Text Box 16"/>
          <p:cNvSpPr txBox="1">
            <a:spLocks noChangeArrowheads="1"/>
          </p:cNvSpPr>
          <p:nvPr/>
        </p:nvSpPr>
        <p:spPr bwMode="auto">
          <a:xfrm>
            <a:off x="9075738" y="2509838"/>
            <a:ext cx="1603375" cy="358775"/>
          </a:xfrm>
          <a:prstGeom prst="rect">
            <a:avLst/>
          </a:prstGeom>
          <a:noFill/>
          <a:ln w="9525">
            <a:noFill/>
            <a:miter lim="800000"/>
            <a:headEnd/>
            <a:tailEnd/>
          </a:ln>
        </p:spPr>
        <p:txBody>
          <a:bodyPr lIns="99551" tIns="49775" rIns="99551" bIns="49775">
            <a:spAutoFit/>
          </a:bodyPr>
          <a:lstStyle/>
          <a:p>
            <a:r>
              <a:rPr lang="en-US" b="1">
                <a:solidFill>
                  <a:schemeClr val="accent2"/>
                </a:solidFill>
              </a:rPr>
              <a:t>PEMINJAM</a:t>
            </a:r>
          </a:p>
        </p:txBody>
      </p:sp>
      <p:sp>
        <p:nvSpPr>
          <p:cNvPr id="8208" name="Rectangle 17"/>
          <p:cNvSpPr>
            <a:spLocks noGrp="1" noChangeArrowheads="1"/>
          </p:cNvSpPr>
          <p:nvPr>
            <p:ph type="body" idx="1"/>
          </p:nvPr>
        </p:nvSpPr>
        <p:spPr>
          <a:xfrm>
            <a:off x="1230313" y="4173538"/>
            <a:ext cx="9296400" cy="1201737"/>
          </a:xfrm>
          <a:noFill/>
          <a:ln>
            <a:solidFill>
              <a:srgbClr val="0000FF"/>
            </a:solidFill>
          </a:ln>
        </p:spPr>
        <p:txBody>
          <a:bodyPr/>
          <a:lstStyle/>
          <a:p>
            <a:pPr marL="0" indent="0" algn="just" eaLnBrk="1" hangingPunct="1">
              <a:lnSpc>
                <a:spcPct val="90000"/>
              </a:lnSpc>
              <a:buFont typeface="Wingdings" pitchFamily="2" charset="2"/>
              <a:buNone/>
            </a:pPr>
            <a:r>
              <a:rPr lang="en-US" sz="2200" b="1" smtClean="0">
                <a:solidFill>
                  <a:schemeClr val="accent2"/>
                </a:solidFill>
              </a:rPr>
              <a:t>“Bank adalah badan usaha yang menghimpun dana dari masyarakat dalam bentuk simpanan dan menyalurkan dana tersebut kepada masyarakat dalam bentuk kredit atau bentuk-bentuk lainnya dalam rangka meningkatkan taraf hidup rakyat banyak”</a:t>
            </a:r>
          </a:p>
        </p:txBody>
      </p:sp>
      <p:sp>
        <p:nvSpPr>
          <p:cNvPr id="8209" name="AutoShape 18"/>
          <p:cNvSpPr>
            <a:spLocks noChangeArrowheads="1"/>
          </p:cNvSpPr>
          <p:nvPr/>
        </p:nvSpPr>
        <p:spPr bwMode="auto">
          <a:xfrm>
            <a:off x="849313" y="5535613"/>
            <a:ext cx="301625" cy="755650"/>
          </a:xfrm>
          <a:prstGeom prst="rightArrow">
            <a:avLst>
              <a:gd name="adj1" fmla="val 50000"/>
              <a:gd name="adj2" fmla="val 25000"/>
            </a:avLst>
          </a:prstGeom>
          <a:solidFill>
            <a:schemeClr val="accent1"/>
          </a:solidFill>
          <a:ln w="9525">
            <a:solidFill>
              <a:schemeClr val="tx1"/>
            </a:solidFill>
            <a:miter lim="800000"/>
            <a:headEnd/>
            <a:tailEnd/>
          </a:ln>
        </p:spPr>
        <p:txBody>
          <a:bodyPr wrap="none" lIns="99551" tIns="49775" rIns="99551" bIns="49775" anchor="ctr"/>
          <a:lstStyle/>
          <a:p>
            <a:endParaRPr lang="id-ID"/>
          </a:p>
        </p:txBody>
      </p:sp>
      <p:sp>
        <p:nvSpPr>
          <p:cNvPr id="8210" name="Rectangle 19"/>
          <p:cNvSpPr>
            <a:spLocks noChangeArrowheads="1"/>
          </p:cNvSpPr>
          <p:nvPr/>
        </p:nvSpPr>
        <p:spPr bwMode="auto">
          <a:xfrm>
            <a:off x="1150938" y="5451475"/>
            <a:ext cx="9375775" cy="923925"/>
          </a:xfrm>
          <a:prstGeom prst="rect">
            <a:avLst/>
          </a:prstGeom>
          <a:noFill/>
          <a:ln w="9525">
            <a:noFill/>
            <a:miter lim="800000"/>
            <a:headEnd/>
            <a:tailEnd/>
          </a:ln>
        </p:spPr>
        <p:txBody>
          <a:bodyPr lIns="99551" tIns="49775" rIns="99551" bIns="49775"/>
          <a:lstStyle/>
          <a:p>
            <a:pPr>
              <a:spcBef>
                <a:spcPct val="20000"/>
              </a:spcBef>
            </a:pPr>
            <a:r>
              <a:rPr lang="en-US" sz="2200">
                <a:sym typeface="Wingdings" pitchFamily="2" charset="2"/>
              </a:rPr>
              <a:t>Lembaga keuangan dengan fungsi intermediasi </a:t>
            </a:r>
            <a:r>
              <a:rPr lang="en-US" sz="2200" b="1">
                <a:sym typeface="Wingdings" pitchFamily="2" charset="2"/>
              </a:rPr>
              <a:t>Lembaga Intermediasi    </a:t>
            </a:r>
            <a:r>
              <a:rPr lang="en-US" sz="2200">
                <a:sym typeface="Wingdings" pitchFamily="2" charset="2"/>
              </a:rPr>
              <a:t>Hanya dapat berjalan bila ada kepercayaan  </a:t>
            </a:r>
            <a:r>
              <a:rPr lang="en-US" sz="2200" b="1">
                <a:sym typeface="Wingdings" pitchFamily="2" charset="2"/>
              </a:rPr>
              <a:t>Lembaga Kepercayaan</a:t>
            </a:r>
            <a:endParaRPr lang="en-US" sz="2200" b="1"/>
          </a:p>
        </p:txBody>
      </p:sp>
      <p:sp>
        <p:nvSpPr>
          <p:cNvPr id="8211" name="Title 19"/>
          <p:cNvSpPr>
            <a:spLocks noGrp="1"/>
          </p:cNvSpPr>
          <p:nvPr>
            <p:ph type="title"/>
          </p:nvPr>
        </p:nvSpPr>
        <p:spPr>
          <a:xfrm>
            <a:off x="534988" y="303213"/>
            <a:ext cx="9621837" cy="1258887"/>
          </a:xfrm>
        </p:spPr>
        <p:txBody>
          <a:bodyPr/>
          <a:lstStyle/>
          <a:p>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46868" y="0"/>
            <a:ext cx="9952038" cy="1260475"/>
          </a:xfrm>
          <a:noFill/>
          <a:ln w="38100" cmpd="dbl">
            <a:solidFill>
              <a:srgbClr val="003300"/>
            </a:solidFill>
          </a:ln>
        </p:spPr>
        <p:txBody>
          <a:bodyPr/>
          <a:lstStyle/>
          <a:p>
            <a:pPr eaLnBrk="1" hangingPunct="1"/>
            <a:r>
              <a:rPr lang="en-US" sz="3700" smtClean="0">
                <a:solidFill>
                  <a:schemeClr val="accent2"/>
                </a:solidFill>
              </a:rPr>
              <a:t>Kedudukan Perbankan </a:t>
            </a:r>
            <a:br>
              <a:rPr lang="en-US" sz="3700" smtClean="0">
                <a:solidFill>
                  <a:schemeClr val="accent2"/>
                </a:solidFill>
              </a:rPr>
            </a:br>
            <a:r>
              <a:rPr lang="en-US" sz="3700" smtClean="0">
                <a:solidFill>
                  <a:schemeClr val="accent2"/>
                </a:solidFill>
              </a:rPr>
              <a:t>Dalam Sistem Perekonomian</a:t>
            </a:r>
          </a:p>
        </p:txBody>
      </p:sp>
      <p:sp>
        <p:nvSpPr>
          <p:cNvPr id="9219" name="Rectangle 3"/>
          <p:cNvSpPr>
            <a:spLocks noChangeArrowheads="1"/>
          </p:cNvSpPr>
          <p:nvPr/>
        </p:nvSpPr>
        <p:spPr bwMode="auto">
          <a:xfrm>
            <a:off x="1046163" y="1265238"/>
            <a:ext cx="4810125" cy="5291137"/>
          </a:xfrm>
          <a:prstGeom prst="rect">
            <a:avLst/>
          </a:prstGeom>
          <a:solidFill>
            <a:schemeClr val="accent1"/>
          </a:solidFill>
          <a:ln w="9525">
            <a:solidFill>
              <a:schemeClr val="tx1"/>
            </a:solidFill>
            <a:miter lim="800000"/>
            <a:headEnd/>
            <a:tailEnd/>
          </a:ln>
        </p:spPr>
        <p:txBody>
          <a:bodyPr wrap="none" lIns="99551" tIns="49775" rIns="99551" bIns="49775" anchor="ctr"/>
          <a:lstStyle/>
          <a:p>
            <a:endParaRPr lang="id-ID"/>
          </a:p>
        </p:txBody>
      </p:sp>
      <p:sp>
        <p:nvSpPr>
          <p:cNvPr id="9220" name="Oval 4"/>
          <p:cNvSpPr>
            <a:spLocks noChangeArrowheads="1"/>
          </p:cNvSpPr>
          <p:nvPr/>
        </p:nvSpPr>
        <p:spPr bwMode="auto">
          <a:xfrm>
            <a:off x="1401763" y="2020888"/>
            <a:ext cx="3832225" cy="3611562"/>
          </a:xfrm>
          <a:prstGeom prst="ellipse">
            <a:avLst/>
          </a:prstGeom>
          <a:solidFill>
            <a:srgbClr val="FF9900"/>
          </a:solidFill>
          <a:ln w="9525">
            <a:solidFill>
              <a:schemeClr val="tx1"/>
            </a:solidFill>
            <a:round/>
            <a:headEnd/>
            <a:tailEnd/>
          </a:ln>
        </p:spPr>
        <p:txBody>
          <a:bodyPr wrap="none" lIns="99551" tIns="49775" rIns="99551" bIns="49775" anchor="ctr"/>
          <a:lstStyle/>
          <a:p>
            <a:endParaRPr lang="id-ID"/>
          </a:p>
        </p:txBody>
      </p:sp>
      <p:sp>
        <p:nvSpPr>
          <p:cNvPr id="9221" name="Oval 5"/>
          <p:cNvSpPr>
            <a:spLocks noChangeArrowheads="1"/>
          </p:cNvSpPr>
          <p:nvPr/>
        </p:nvSpPr>
        <p:spPr bwMode="auto">
          <a:xfrm>
            <a:off x="2471738" y="3952875"/>
            <a:ext cx="1336675" cy="1512888"/>
          </a:xfrm>
          <a:prstGeom prst="ellipse">
            <a:avLst/>
          </a:prstGeom>
          <a:solidFill>
            <a:srgbClr val="00FF00"/>
          </a:solidFill>
          <a:ln w="9525">
            <a:solidFill>
              <a:schemeClr val="tx1"/>
            </a:solidFill>
            <a:round/>
            <a:headEnd/>
            <a:tailEnd/>
          </a:ln>
        </p:spPr>
        <p:txBody>
          <a:bodyPr wrap="none" lIns="99551" tIns="49775" rIns="99551" bIns="49775" anchor="ctr"/>
          <a:lstStyle/>
          <a:p>
            <a:endParaRPr lang="id-ID"/>
          </a:p>
        </p:txBody>
      </p:sp>
      <p:sp>
        <p:nvSpPr>
          <p:cNvPr id="9222" name="Text Box 6"/>
          <p:cNvSpPr txBox="1">
            <a:spLocks noChangeArrowheads="1"/>
          </p:cNvSpPr>
          <p:nvPr/>
        </p:nvSpPr>
        <p:spPr bwMode="auto">
          <a:xfrm>
            <a:off x="6397625" y="1517650"/>
            <a:ext cx="3035300" cy="357188"/>
          </a:xfrm>
          <a:prstGeom prst="rect">
            <a:avLst/>
          </a:prstGeom>
          <a:noFill/>
          <a:ln w="9525">
            <a:noFill/>
            <a:miter lim="800000"/>
            <a:headEnd/>
            <a:tailEnd/>
          </a:ln>
        </p:spPr>
        <p:txBody>
          <a:bodyPr wrap="none" lIns="99551" tIns="49775" rIns="99551" bIns="49775">
            <a:spAutoFit/>
          </a:bodyPr>
          <a:lstStyle/>
          <a:p>
            <a:r>
              <a:rPr lang="en-US" b="1"/>
              <a:t>SISTEM PEREKONOMIAN</a:t>
            </a:r>
          </a:p>
        </p:txBody>
      </p:sp>
      <p:sp>
        <p:nvSpPr>
          <p:cNvPr id="9223" name="Text Box 7"/>
          <p:cNvSpPr txBox="1">
            <a:spLocks noChangeArrowheads="1"/>
          </p:cNvSpPr>
          <p:nvPr/>
        </p:nvSpPr>
        <p:spPr bwMode="auto">
          <a:xfrm>
            <a:off x="6429375" y="1936750"/>
            <a:ext cx="2752725" cy="615950"/>
          </a:xfrm>
          <a:prstGeom prst="rect">
            <a:avLst/>
          </a:prstGeom>
          <a:noFill/>
          <a:ln w="9525">
            <a:noFill/>
            <a:miter lim="800000"/>
            <a:headEnd/>
            <a:tailEnd/>
          </a:ln>
        </p:spPr>
        <p:txBody>
          <a:bodyPr wrap="none" lIns="99551" tIns="49775" rIns="99551" bIns="49775">
            <a:spAutoFit/>
          </a:bodyPr>
          <a:lstStyle/>
          <a:p>
            <a:pPr marL="303213" indent="-303213">
              <a:buFontTx/>
              <a:buChar char="•"/>
            </a:pPr>
            <a:r>
              <a:rPr lang="en-US"/>
              <a:t>Surplus Income Units</a:t>
            </a:r>
          </a:p>
          <a:p>
            <a:pPr marL="303213" indent="-303213">
              <a:buFontTx/>
              <a:buChar char="•"/>
            </a:pPr>
            <a:r>
              <a:rPr lang="en-US"/>
              <a:t>Deficit Spending Units</a:t>
            </a:r>
          </a:p>
        </p:txBody>
      </p:sp>
      <p:sp>
        <p:nvSpPr>
          <p:cNvPr id="9224" name="Text Box 8"/>
          <p:cNvSpPr txBox="1">
            <a:spLocks noChangeArrowheads="1"/>
          </p:cNvSpPr>
          <p:nvPr/>
        </p:nvSpPr>
        <p:spPr bwMode="auto">
          <a:xfrm>
            <a:off x="6413500" y="3128963"/>
            <a:ext cx="2459038" cy="358775"/>
          </a:xfrm>
          <a:prstGeom prst="rect">
            <a:avLst/>
          </a:prstGeom>
          <a:noFill/>
          <a:ln w="9525">
            <a:noFill/>
            <a:miter lim="800000"/>
            <a:headEnd/>
            <a:tailEnd/>
          </a:ln>
        </p:spPr>
        <p:txBody>
          <a:bodyPr wrap="none" lIns="99551" tIns="49775" rIns="99551" bIns="49775">
            <a:spAutoFit/>
          </a:bodyPr>
          <a:lstStyle/>
          <a:p>
            <a:r>
              <a:rPr lang="en-US" b="1"/>
              <a:t>SISTEM KEUANGAN</a:t>
            </a:r>
          </a:p>
        </p:txBody>
      </p:sp>
      <p:sp>
        <p:nvSpPr>
          <p:cNvPr id="9225" name="Text Box 9"/>
          <p:cNvSpPr txBox="1">
            <a:spLocks noChangeArrowheads="1"/>
          </p:cNvSpPr>
          <p:nvPr/>
        </p:nvSpPr>
        <p:spPr bwMode="auto">
          <a:xfrm>
            <a:off x="6480175" y="3581400"/>
            <a:ext cx="3970338" cy="615950"/>
          </a:xfrm>
          <a:prstGeom prst="rect">
            <a:avLst/>
          </a:prstGeom>
          <a:noFill/>
          <a:ln w="9525">
            <a:noFill/>
            <a:miter lim="800000"/>
            <a:headEnd/>
            <a:tailEnd/>
          </a:ln>
        </p:spPr>
        <p:txBody>
          <a:bodyPr wrap="none" lIns="99551" tIns="49775" rIns="99551" bIns="49775">
            <a:spAutoFit/>
          </a:bodyPr>
          <a:lstStyle/>
          <a:p>
            <a:pPr marL="303213" indent="-303213">
              <a:buFontTx/>
              <a:buChar char="•"/>
            </a:pPr>
            <a:r>
              <a:rPr lang="en-US"/>
              <a:t>Direct Finance or Indirect Finance</a:t>
            </a:r>
          </a:p>
          <a:p>
            <a:pPr marL="303213" indent="-303213">
              <a:buFontTx/>
              <a:buChar char="•"/>
            </a:pPr>
            <a:r>
              <a:rPr lang="en-US"/>
              <a:t>Deposit Taker or Fund Provider</a:t>
            </a:r>
          </a:p>
        </p:txBody>
      </p:sp>
      <p:sp>
        <p:nvSpPr>
          <p:cNvPr id="9226" name="Text Box 10"/>
          <p:cNvSpPr txBox="1">
            <a:spLocks noChangeArrowheads="1"/>
          </p:cNvSpPr>
          <p:nvPr/>
        </p:nvSpPr>
        <p:spPr bwMode="auto">
          <a:xfrm>
            <a:off x="6480175" y="4473575"/>
            <a:ext cx="2600325" cy="357188"/>
          </a:xfrm>
          <a:prstGeom prst="rect">
            <a:avLst/>
          </a:prstGeom>
          <a:noFill/>
          <a:ln w="9525">
            <a:noFill/>
            <a:miter lim="800000"/>
            <a:headEnd/>
            <a:tailEnd/>
          </a:ln>
        </p:spPr>
        <p:txBody>
          <a:bodyPr wrap="none" lIns="99551" tIns="49775" rIns="99551" bIns="49775">
            <a:spAutoFit/>
          </a:bodyPr>
          <a:lstStyle/>
          <a:p>
            <a:r>
              <a:rPr lang="en-US" b="1"/>
              <a:t>SISTEM PERBANKAN</a:t>
            </a:r>
          </a:p>
        </p:txBody>
      </p:sp>
      <p:sp>
        <p:nvSpPr>
          <p:cNvPr id="9227" name="AutoShape 11"/>
          <p:cNvSpPr>
            <a:spLocks noChangeArrowheads="1"/>
          </p:cNvSpPr>
          <p:nvPr/>
        </p:nvSpPr>
        <p:spPr bwMode="auto">
          <a:xfrm>
            <a:off x="5322888" y="1601788"/>
            <a:ext cx="979487" cy="334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0C0C0"/>
          </a:solidFill>
          <a:ln w="9525">
            <a:solidFill>
              <a:schemeClr val="tx1"/>
            </a:solidFill>
            <a:miter lim="800000"/>
            <a:headEnd/>
            <a:tailEnd/>
          </a:ln>
        </p:spPr>
        <p:txBody>
          <a:bodyPr wrap="none" lIns="99551" tIns="49775" rIns="99551" bIns="49775" anchor="ctr"/>
          <a:lstStyle/>
          <a:p>
            <a:endParaRPr lang="id-ID"/>
          </a:p>
        </p:txBody>
      </p:sp>
      <p:sp>
        <p:nvSpPr>
          <p:cNvPr id="9228" name="AutoShape 12"/>
          <p:cNvSpPr>
            <a:spLocks noChangeArrowheads="1"/>
          </p:cNvSpPr>
          <p:nvPr/>
        </p:nvSpPr>
        <p:spPr bwMode="auto">
          <a:xfrm>
            <a:off x="4252913" y="3197225"/>
            <a:ext cx="2227262" cy="33655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0C0C0"/>
          </a:solidFill>
          <a:ln w="9525">
            <a:solidFill>
              <a:schemeClr val="tx1"/>
            </a:solidFill>
            <a:miter lim="800000"/>
            <a:headEnd/>
            <a:tailEnd/>
          </a:ln>
        </p:spPr>
        <p:txBody>
          <a:bodyPr wrap="none" lIns="99551" tIns="49775" rIns="99551" bIns="49775" anchor="ctr"/>
          <a:lstStyle/>
          <a:p>
            <a:endParaRPr lang="id-ID"/>
          </a:p>
        </p:txBody>
      </p:sp>
      <p:sp>
        <p:nvSpPr>
          <p:cNvPr id="9229" name="AutoShape 13"/>
          <p:cNvSpPr>
            <a:spLocks noChangeArrowheads="1"/>
          </p:cNvSpPr>
          <p:nvPr/>
        </p:nvSpPr>
        <p:spPr bwMode="auto">
          <a:xfrm>
            <a:off x="3540125" y="4541838"/>
            <a:ext cx="2940050" cy="334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0C0C0"/>
          </a:solidFill>
          <a:ln w="9525">
            <a:solidFill>
              <a:schemeClr val="tx1"/>
            </a:solidFill>
            <a:miter lim="800000"/>
            <a:headEnd/>
            <a:tailEnd/>
          </a:ln>
        </p:spPr>
        <p:txBody>
          <a:bodyPr wrap="none" lIns="99551" tIns="49775" rIns="99551" bIns="49775" anchor="ctr"/>
          <a:lstStyle/>
          <a:p>
            <a:endParaRPr lang="id-ID"/>
          </a:p>
        </p:txBody>
      </p:sp>
      <p:sp>
        <p:nvSpPr>
          <p:cNvPr id="9230" name="Text Box 14"/>
          <p:cNvSpPr txBox="1">
            <a:spLocks noChangeArrowheads="1"/>
          </p:cNvSpPr>
          <p:nvPr/>
        </p:nvSpPr>
        <p:spPr bwMode="auto">
          <a:xfrm>
            <a:off x="6480175" y="4841875"/>
            <a:ext cx="3860800" cy="615950"/>
          </a:xfrm>
          <a:prstGeom prst="rect">
            <a:avLst/>
          </a:prstGeom>
          <a:noFill/>
          <a:ln w="9525">
            <a:noFill/>
            <a:miter lim="800000"/>
            <a:headEnd/>
            <a:tailEnd/>
          </a:ln>
        </p:spPr>
        <p:txBody>
          <a:bodyPr wrap="none" lIns="99551" tIns="49775" rIns="99551" bIns="49775">
            <a:spAutoFit/>
          </a:bodyPr>
          <a:lstStyle/>
          <a:p>
            <a:pPr marL="303213" indent="-303213">
              <a:buFontTx/>
              <a:buChar char="•"/>
            </a:pPr>
            <a:r>
              <a:rPr lang="en-US"/>
              <a:t>Indirect Finance</a:t>
            </a:r>
          </a:p>
          <a:p>
            <a:pPr marL="303213" indent="-303213">
              <a:buFontTx/>
              <a:buChar char="•"/>
            </a:pPr>
            <a:r>
              <a:rPr lang="en-US"/>
              <a:t>Deposit Taker and Fund Provider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Definisi Bank</a:t>
            </a:r>
          </a:p>
        </p:txBody>
      </p:sp>
      <p:sp>
        <p:nvSpPr>
          <p:cNvPr id="10243" name="Content Placeholder 2"/>
          <p:cNvSpPr>
            <a:spLocks noGrp="1"/>
          </p:cNvSpPr>
          <p:nvPr>
            <p:ph idx="1"/>
          </p:nvPr>
        </p:nvSpPr>
        <p:spPr/>
        <p:txBody>
          <a:bodyPr/>
          <a:lstStyle/>
          <a:p>
            <a:r>
              <a:rPr lang="sv-SE" dirty="0" smtClean="0"/>
              <a:t>Bank berasal dari bahasa Italia BANCO yang </a:t>
            </a:r>
            <a:r>
              <a:rPr lang="sv-SE" dirty="0" smtClean="0"/>
              <a:t>artinya </a:t>
            </a:r>
            <a:r>
              <a:rPr lang="sv-SE" dirty="0" smtClean="0"/>
              <a:t>Bangku. </a:t>
            </a:r>
          </a:p>
          <a:p>
            <a:r>
              <a:rPr lang="sv-SE" dirty="0" smtClean="0"/>
              <a:t>Bank termasuk perusahaan industri jasa karena produknya hanya memberikan pelayanan jasa </a:t>
            </a:r>
            <a:r>
              <a:rPr lang="en-US" dirty="0" err="1" smtClean="0"/>
              <a:t>kepada</a:t>
            </a:r>
            <a:r>
              <a:rPr lang="en-US" dirty="0" smtClean="0"/>
              <a:t> </a:t>
            </a:r>
            <a:r>
              <a:rPr lang="en-US" dirty="0" err="1" smtClean="0"/>
              <a:t>masyarakat</a:t>
            </a:r>
            <a:r>
              <a:rPr lang="en-US"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smtClean="0"/>
          </a:p>
        </p:txBody>
      </p:sp>
      <p:sp>
        <p:nvSpPr>
          <p:cNvPr id="11267" name="Content Placeholder 2"/>
          <p:cNvSpPr>
            <a:spLocks noGrp="1"/>
          </p:cNvSpPr>
          <p:nvPr>
            <p:ph idx="1"/>
          </p:nvPr>
        </p:nvSpPr>
        <p:spPr/>
        <p:txBody>
          <a:bodyPr/>
          <a:lstStyle/>
          <a:p>
            <a:r>
              <a:rPr lang="en-US" smtClean="0"/>
              <a:t>Menurut Undang-undang No. 7 Tahun 1992 tentang Perbankan, diperbaharui dengan Undang-undang No. 10 Tahun 1998.</a:t>
            </a:r>
          </a:p>
          <a:p>
            <a:r>
              <a:rPr lang="en-US" smtClean="0"/>
              <a:t>Bank : badan usaha yang menghimpun dana dari masayarakat dalam bentuk simpanan dan menyalurkannya kepada masyarakat dalam bentuk kredit dan / atau </a:t>
            </a:r>
            <a:r>
              <a:rPr lang="sv-SE" smtClean="0"/>
              <a:t>bentuk-bentuk lainnya dalam rangka meningkatkan taraf hidup rakyat banyak.</a:t>
            </a: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1028</Words>
  <PresentationFormat>Custom</PresentationFormat>
  <Paragraphs>198</Paragraphs>
  <Slides>39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Default Design</vt:lpstr>
      <vt:lpstr>Clip</vt:lpstr>
      <vt:lpstr>Slide 1</vt:lpstr>
      <vt:lpstr>TUJUAN MATA KULIAH</vt:lpstr>
      <vt:lpstr>Definisi Sistem Keuangan </vt:lpstr>
      <vt:lpstr>Konsep Sistem Keuangan</vt:lpstr>
      <vt:lpstr>Slide 5</vt:lpstr>
      <vt:lpstr>Slide 6</vt:lpstr>
      <vt:lpstr>Kedudukan Perbankan  Dalam Sistem Perekonomian</vt:lpstr>
      <vt:lpstr>Definisi Bank</vt:lpstr>
      <vt:lpstr>Slide 9</vt:lpstr>
      <vt:lpstr>Definisi Perbankan</vt:lpstr>
      <vt:lpstr>Slide 11</vt:lpstr>
      <vt:lpstr>Slide 12</vt:lpstr>
      <vt:lpstr>Slide 13</vt:lpstr>
      <vt:lpstr>Slide 14</vt:lpstr>
      <vt:lpstr>Slide 15</vt:lpstr>
      <vt:lpstr>ASAS, FUNGSI DAN TUJUAN PERBANKAN</vt:lpstr>
      <vt:lpstr>KEGIATAN BANK</vt:lpstr>
      <vt:lpstr>Slide 18</vt:lpstr>
      <vt:lpstr>Slide 19</vt:lpstr>
      <vt:lpstr>FUNGSI LAIN BANK</vt:lpstr>
      <vt:lpstr>Slide 21</vt:lpstr>
      <vt:lpstr>Slide 22</vt:lpstr>
      <vt:lpstr>Slide 23</vt:lpstr>
      <vt:lpstr>JENIS BANK</vt:lpstr>
      <vt:lpstr>BANK MENURUT FUNGSI</vt:lpstr>
      <vt:lpstr>Slide 26</vt:lpstr>
      <vt:lpstr>Slide 27</vt:lpstr>
      <vt:lpstr>Slide 28</vt:lpstr>
      <vt:lpstr>BANK MENURUT KEPEMILIKAN</vt:lpstr>
      <vt:lpstr>Slide 30</vt:lpstr>
      <vt:lpstr>Slide 31</vt:lpstr>
      <vt:lpstr>BANK MENURUT KEGIATAN OPERASIONAL</vt:lpstr>
      <vt:lpstr>BANK MENURUT KEGIATAN</vt:lpstr>
      <vt:lpstr>BANK MENURUT PENENTUAN HARGA</vt:lpstr>
      <vt:lpstr>BANK MENURUT GEOGRAFIS</vt:lpstr>
      <vt:lpstr>JENIS KANTOR BANK</vt:lpstr>
      <vt:lpstr>JENIS PENGGABUNGAN BANK</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Gunadarma</dc:creator>
  <cp:lastModifiedBy>user</cp:lastModifiedBy>
  <cp:revision>19</cp:revision>
  <dcterms:modified xsi:type="dcterms:W3CDTF">2015-03-11T04:37:15Z</dcterms:modified>
</cp:coreProperties>
</file>