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59" r:id="rId4"/>
    <p:sldId id="260" r:id="rId5"/>
    <p:sldId id="276" r:id="rId6"/>
    <p:sldId id="277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61" r:id="rId17"/>
    <p:sldId id="275" r:id="rId18"/>
    <p:sldId id="262" r:id="rId19"/>
    <p:sldId id="263" r:id="rId20"/>
    <p:sldId id="264" r:id="rId21"/>
    <p:sldId id="289" r:id="rId22"/>
    <p:sldId id="290" r:id="rId23"/>
    <p:sldId id="300" r:id="rId24"/>
    <p:sldId id="291" r:id="rId25"/>
    <p:sldId id="292" r:id="rId26"/>
    <p:sldId id="293" r:id="rId27"/>
    <p:sldId id="299" r:id="rId28"/>
    <p:sldId id="294" r:id="rId29"/>
    <p:sldId id="295" r:id="rId30"/>
    <p:sldId id="296" r:id="rId31"/>
    <p:sldId id="297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</p:sldIdLst>
  <p:sldSz cx="10691813" cy="7559675"/>
  <p:notesSz cx="7556500" cy="10693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31800" indent="-2159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47700" indent="-2159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863600" indent="-2159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079500" indent="-2159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350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812800"/>
            <a:ext cx="5345113" cy="4008438"/>
          </a:xfrm>
          <a:prstGeom prst="rect">
            <a:avLst/>
          </a:prstGeom>
          <a:noFill/>
          <a:ln w="36720">
            <a:solidFill>
              <a:srgbClr val="800080"/>
            </a:solidFill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3613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6725" y="0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8413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6725" y="10158413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0EA076A7-47B5-4A22-A88D-E09BC74942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84218150-EBD4-4153-BFBE-A3F44D3EF676}" type="slidenum">
              <a:rPr lang="en-GB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812800"/>
            <a:ext cx="5670550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1171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2975" y="812800"/>
            <a:ext cx="5668963" cy="40084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869A27F-CC40-4B70-8BCC-9ABD29FC25B3}" type="slidenum">
              <a:rPr lang="id-ID"/>
              <a:pPr/>
              <a:t>33</a:t>
            </a:fld>
            <a:endParaRPr lang="id-ID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2975" y="812800"/>
            <a:ext cx="5668963" cy="40084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3928A00-80BE-4D7D-8E32-7276EBEA4EDC}" type="slidenum">
              <a:rPr lang="id-ID"/>
              <a:pPr/>
              <a:t>34</a:t>
            </a:fld>
            <a:endParaRPr lang="id-ID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2975" y="812800"/>
            <a:ext cx="5668963" cy="40084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C27BD9-1279-4D55-8677-5F3987F87AB3}" type="slidenum">
              <a:rPr lang="id-ID"/>
              <a:pPr/>
              <a:t>35</a:t>
            </a:fld>
            <a:endParaRPr lang="id-ID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2975" y="812800"/>
            <a:ext cx="5668963" cy="40084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61EB17F-D305-44B2-9B88-9DF286376576}" type="slidenum">
              <a:rPr lang="id-ID"/>
              <a:pPr/>
              <a:t>36</a:t>
            </a:fld>
            <a:endParaRPr lang="id-ID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2975" y="812800"/>
            <a:ext cx="5668963" cy="40084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C3CFD72-365F-41C9-82A0-6901C9096BB5}" type="slidenum">
              <a:rPr lang="id-ID"/>
              <a:pPr/>
              <a:t>37</a:t>
            </a:fld>
            <a:endParaRPr lang="id-ID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2975" y="812800"/>
            <a:ext cx="5668963" cy="40084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23891B-0ECA-4B55-A337-A9354ADB2BD2}" type="slidenum">
              <a:rPr lang="id-ID"/>
              <a:pPr/>
              <a:t>38</a:t>
            </a:fld>
            <a:endParaRPr lang="id-ID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2975" y="812800"/>
            <a:ext cx="5668963" cy="40084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C22BAD3-B8CD-48B7-8405-CD5DA46474EB}" type="slidenum">
              <a:rPr lang="id-ID"/>
              <a:pPr/>
              <a:t>39</a:t>
            </a:fld>
            <a:endParaRPr lang="id-ID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2975" y="812800"/>
            <a:ext cx="5668963" cy="40084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BC650F0-2238-4F3F-9811-A25DF3D0F7FB}" type="slidenum">
              <a:rPr lang="id-ID"/>
              <a:pPr/>
              <a:t>40</a:t>
            </a:fld>
            <a:endParaRPr lang="id-ID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2975" y="812800"/>
            <a:ext cx="5668963" cy="40084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381D6CB-1BF6-4083-A31B-AA8B97539596}" type="slidenum">
              <a:rPr lang="id-ID"/>
              <a:pPr/>
              <a:t>41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2975" y="812800"/>
            <a:ext cx="5668963" cy="40084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2CEE0A-EF6B-4DE2-B3C5-0592CDF21C36}" type="slidenum">
              <a:rPr lang="id-ID"/>
              <a:pPr/>
              <a:t>2</a:t>
            </a:fld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2975" y="812800"/>
            <a:ext cx="5668963" cy="40084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A0E5CD9-BD92-4354-BFD9-0F11987145E9}" type="slidenum">
              <a:rPr lang="id-ID"/>
              <a:pPr/>
              <a:t>3</a:t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2975" y="812800"/>
            <a:ext cx="5668963" cy="40084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0A2A9D-3F6A-4EDE-8A09-6B4E05074088}" type="slidenum">
              <a:rPr lang="id-ID"/>
              <a:pPr/>
              <a:t>4</a:t>
            </a:fld>
            <a:endParaRPr 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2975" y="812800"/>
            <a:ext cx="5668963" cy="40084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C7C2BE3-E56C-45DF-ADCA-E1CFCA83A351}" type="slidenum">
              <a:rPr lang="id-ID"/>
              <a:pPr/>
              <a:t>16</a:t>
            </a:fld>
            <a:endParaRPr 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2975" y="812800"/>
            <a:ext cx="5668963" cy="40084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44F687-7066-4C8F-8D6E-29569B071C71}" type="slidenum">
              <a:rPr lang="id-ID"/>
              <a:pPr/>
              <a:t>18</a:t>
            </a:fld>
            <a:endParaRPr lang="id-ID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2975" y="812800"/>
            <a:ext cx="5668963" cy="40084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0478962-0702-4F40-9313-B1D5A4523FEC}" type="slidenum">
              <a:rPr lang="id-ID"/>
              <a:pPr/>
              <a:t>19</a:t>
            </a:fld>
            <a:endParaRPr lang="id-ID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2975" y="812800"/>
            <a:ext cx="5668963" cy="40084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48C7EEF-7D65-49D3-B16A-ED443EA6BB0F}" type="slidenum">
              <a:rPr lang="id-ID"/>
              <a:pPr/>
              <a:t>20</a:t>
            </a:fld>
            <a:endParaRPr lang="id-ID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2975" y="812800"/>
            <a:ext cx="5668963" cy="40084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1DC2729-7B59-4197-A155-082ADCAB4CA2}" type="slidenum">
              <a:rPr lang="id-ID"/>
              <a:pPr/>
              <a:t>32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88" y="2347913"/>
            <a:ext cx="9088437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75" y="4283075"/>
            <a:ext cx="74850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E209C-F104-43B1-80DE-D77FC08A42E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F0794-D1F3-4DA4-A5E4-A0FC47A46A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89838" y="630238"/>
            <a:ext cx="2244725" cy="5845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5663" y="630238"/>
            <a:ext cx="6581775" cy="5845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CD641-CDB8-47C4-B28C-97826F33B8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86" y="113746"/>
            <a:ext cx="9639337" cy="1448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4591" y="1763925"/>
            <a:ext cx="9622632" cy="4912039"/>
          </a:xfrm>
        </p:spPr>
        <p:txBody>
          <a:bodyPr/>
          <a:lstStyle/>
          <a:p>
            <a:pPr lvl="0"/>
            <a:endParaRPr lang="id-ID" noProof="0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7342F-527C-455B-9E9B-BE1C663EC1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FA667-3CB9-479F-ACD2-7DBF6532D2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4857750"/>
            <a:ext cx="90884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3203575"/>
            <a:ext cx="90884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32C27-4F96-41C9-A437-D861402D64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663" y="1958975"/>
            <a:ext cx="4413250" cy="451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1313" y="1958975"/>
            <a:ext cx="4413250" cy="451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23489-486A-47FB-966B-490B9507B1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1837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0838" y="1692275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0838" y="2397125"/>
            <a:ext cx="4725987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6FCCA-AC73-4097-A55D-14ADA20ECC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14D38-2BB5-4AF0-BA18-16F80F9DEA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AED5F-AA4E-41B8-A4E6-3EA22EC8A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9888" y="301625"/>
            <a:ext cx="5976937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1581150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69672-5059-47C6-947C-B5FA18608EE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5291138"/>
            <a:ext cx="6415088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674688"/>
            <a:ext cx="64150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5916613"/>
            <a:ext cx="6415088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8658E-FD6D-41B7-8DD7-51D74AD3E6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57188" y="349250"/>
            <a:ext cx="10079037" cy="6942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5663" y="630238"/>
            <a:ext cx="8978900" cy="1141412"/>
          </a:xfrm>
          <a:prstGeom prst="rect">
            <a:avLst/>
          </a:prstGeom>
          <a:noFill/>
          <a:ln w="36720">
            <a:solidFill>
              <a:srgbClr val="800080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5663" y="1958975"/>
            <a:ext cx="8978900" cy="4516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855663" y="6594475"/>
            <a:ext cx="2322512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Font typeface="Wingdings" charset="2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768725" y="6594475"/>
            <a:ext cx="3162300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7510463" y="6594475"/>
            <a:ext cx="2322512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Wingdings" charset="2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58F993B0-7849-41CE-AB81-04FD846477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>
          <a:solidFill>
            <a:srgbClr val="5E11A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>
          <a:solidFill>
            <a:srgbClr val="5E11A6"/>
          </a:solidFill>
          <a:latin typeface="Arial" charset="0"/>
          <a:cs typeface="Arial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>
          <a:solidFill>
            <a:srgbClr val="5E11A6"/>
          </a:solidFill>
          <a:latin typeface="Arial" charset="0"/>
          <a:cs typeface="Arial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>
          <a:solidFill>
            <a:srgbClr val="5E11A6"/>
          </a:solidFill>
          <a:latin typeface="Arial" charset="0"/>
          <a:cs typeface="Arial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>
          <a:solidFill>
            <a:srgbClr val="5E11A6"/>
          </a:solidFill>
          <a:latin typeface="Arial" charset="0"/>
          <a:cs typeface="Arial" charset="0"/>
        </a:defRPr>
      </a:lvl5pPr>
      <a:lvl6pPr marL="15367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 b="1">
          <a:solidFill>
            <a:srgbClr val="5E11A6"/>
          </a:solidFill>
          <a:latin typeface="Arial" charset="0"/>
          <a:cs typeface="Arial" charset="0"/>
        </a:defRPr>
      </a:lvl6pPr>
      <a:lvl7pPr marL="19939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 b="1">
          <a:solidFill>
            <a:srgbClr val="5E11A6"/>
          </a:solidFill>
          <a:latin typeface="Arial" charset="0"/>
          <a:cs typeface="Arial" charset="0"/>
        </a:defRPr>
      </a:lvl7pPr>
      <a:lvl8pPr marL="24511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 b="1">
          <a:solidFill>
            <a:srgbClr val="5E11A6"/>
          </a:solidFill>
          <a:latin typeface="Arial" charset="0"/>
          <a:cs typeface="Arial" charset="0"/>
        </a:defRPr>
      </a:lvl8pPr>
      <a:lvl9pPr marL="29083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 b="1">
          <a:solidFill>
            <a:srgbClr val="5E11A6"/>
          </a:solidFill>
          <a:latin typeface="Arial" charset="0"/>
          <a:cs typeface="Arial" charset="0"/>
        </a:defRPr>
      </a:lvl9pPr>
    </p:titleStyle>
    <p:bodyStyle>
      <a:lvl1pPr marL="431800" indent="-32385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cs typeface="+mn-cs"/>
        </a:defRPr>
      </a:lvl2pPr>
      <a:lvl3pPr marL="1295400" indent="-2159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cs typeface="+mn-cs"/>
        </a:defRPr>
      </a:lvl3pPr>
      <a:lvl4pPr marL="1727200" indent="-2159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cs typeface="+mn-cs"/>
        </a:defRPr>
      </a:lvl4pPr>
      <a:lvl5pPr marL="2159000" indent="-2159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cs typeface="+mn-cs"/>
        </a:defRPr>
      </a:lvl5pPr>
      <a:lvl6pPr marL="26162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6pPr>
      <a:lvl7pPr marL="30734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7pPr>
      <a:lvl8pPr marL="35306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8pPr>
      <a:lvl9pPr marL="39878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1536700" y="2179638"/>
            <a:ext cx="8229600" cy="13503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4400" b="1" dirty="0">
                <a:solidFill>
                  <a:srgbClr val="5E11A6"/>
                </a:solidFill>
              </a:rPr>
              <a:t>ASSET DAN LIABILITY MANAJEMEN PERBANKAN</a:t>
            </a:r>
            <a:endParaRPr lang="en-GB" sz="2400" b="1" dirty="0">
              <a:solidFill>
                <a:srgbClr val="5E11A6"/>
              </a:solidFill>
            </a:endParaRPr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1231900" y="5989638"/>
            <a:ext cx="79232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>
                <a:solidFill>
                  <a:srgbClr val="5E11A6"/>
                </a:solidFill>
              </a:rPr>
              <a:t>KOMPUTERISASI LEMBAGA KEUANGAN PERBANKAN, MANAJEMEN, 2 SKS</a:t>
            </a:r>
            <a:endParaRPr lang="en-US" sz="1600" b="1">
              <a:solidFill>
                <a:srgbClr val="5E11A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Alokasi</a:t>
            </a:r>
            <a:r>
              <a:rPr lang="en-US" dirty="0"/>
              <a:t> Dana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err="1"/>
              <a:t>Loanable</a:t>
            </a:r>
            <a:r>
              <a:rPr lang="en-US" sz="2600" dirty="0"/>
              <a:t> Fund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diklasifikasikan</a:t>
            </a:r>
            <a:r>
              <a:rPr lang="en-US" sz="2600" dirty="0"/>
              <a:t> </a:t>
            </a:r>
            <a:r>
              <a:rPr lang="en-US" sz="2600" dirty="0" err="1"/>
              <a:t>menjadi</a:t>
            </a:r>
            <a:r>
              <a:rPr lang="en-US" sz="2600" dirty="0"/>
              <a:t> Idle Fund </a:t>
            </a:r>
            <a:r>
              <a:rPr lang="en-US" sz="2600" dirty="0" err="1"/>
              <a:t>dan</a:t>
            </a:r>
            <a:r>
              <a:rPr lang="en-US" sz="2600" dirty="0"/>
              <a:t> Operable Fund.</a:t>
            </a:r>
          </a:p>
          <a:p>
            <a:r>
              <a:rPr lang="en-US" sz="2600" dirty="0"/>
              <a:t>Idle Fund </a:t>
            </a:r>
            <a:r>
              <a:rPr lang="en-US" sz="2600" dirty="0" err="1"/>
              <a:t>adalah</a:t>
            </a:r>
            <a:r>
              <a:rPr lang="en-US" sz="2600" dirty="0"/>
              <a:t> </a:t>
            </a:r>
            <a:r>
              <a:rPr lang="en-US" sz="2600" dirty="0" err="1"/>
              <a:t>dana</a:t>
            </a:r>
            <a:r>
              <a:rPr lang="en-US" sz="2600" dirty="0"/>
              <a:t> yang </a:t>
            </a:r>
            <a:r>
              <a:rPr lang="en-US" sz="2600" dirty="0" err="1"/>
              <a:t>masih</a:t>
            </a:r>
            <a:r>
              <a:rPr lang="en-US" sz="2600" dirty="0"/>
              <a:t>  </a:t>
            </a:r>
            <a:r>
              <a:rPr lang="en-US" sz="2600" dirty="0" err="1"/>
              <a:t>menganggur</a:t>
            </a:r>
            <a:r>
              <a:rPr lang="en-US" sz="2600" dirty="0"/>
              <a:t>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/>
              <a:t>belum</a:t>
            </a:r>
            <a:r>
              <a:rPr lang="en-US" sz="2600" dirty="0"/>
              <a:t> </a:t>
            </a:r>
            <a:r>
              <a:rPr lang="en-US" sz="2600" err="1"/>
              <a:t>digunakan</a:t>
            </a:r>
            <a:r>
              <a:rPr lang="en-US" sz="2600"/>
              <a:t> pada alokasi </a:t>
            </a:r>
            <a:r>
              <a:rPr lang="en-US" sz="2600" dirty="0"/>
              <a:t>yang </a:t>
            </a:r>
            <a:r>
              <a:rPr lang="en-US" sz="2600" dirty="0" err="1"/>
              <a:t>produktif</a:t>
            </a:r>
            <a:r>
              <a:rPr lang="en-US" sz="2600" dirty="0"/>
              <a:t> </a:t>
            </a:r>
            <a:r>
              <a:rPr lang="en-US" sz="2600" err="1"/>
              <a:t>bagi</a:t>
            </a:r>
            <a:r>
              <a:rPr lang="en-US" sz="2600"/>
              <a:t> Bank</a:t>
            </a:r>
          </a:p>
          <a:p>
            <a:r>
              <a:rPr lang="en-US" sz="2600"/>
              <a:t>Operable </a:t>
            </a:r>
            <a:r>
              <a:rPr lang="en-US" sz="2600" dirty="0"/>
              <a:t>Fund </a:t>
            </a:r>
            <a:r>
              <a:rPr lang="en-US" sz="2600" dirty="0" err="1"/>
              <a:t>adalah</a:t>
            </a:r>
            <a:r>
              <a:rPr lang="en-US" sz="2600" dirty="0"/>
              <a:t> </a:t>
            </a:r>
            <a:r>
              <a:rPr lang="en-US" sz="2600" err="1"/>
              <a:t>dana</a:t>
            </a:r>
            <a:r>
              <a:rPr lang="en-US" sz="2600"/>
              <a:t> yang sudah </a:t>
            </a:r>
            <a:r>
              <a:rPr lang="en-US" sz="2600" dirty="0" err="1"/>
              <a:t>dioperasikan</a:t>
            </a:r>
            <a:r>
              <a:rPr lang="en-US" sz="2600" dirty="0"/>
              <a:t> </a:t>
            </a:r>
            <a:r>
              <a:rPr lang="en-US" sz="2600" dirty="0" err="1"/>
              <a:t>oleh</a:t>
            </a:r>
            <a:r>
              <a:rPr lang="en-US" sz="2600" dirty="0"/>
              <a:t> Bank </a:t>
            </a:r>
            <a:r>
              <a:rPr lang="en-US" sz="2600" dirty="0" err="1"/>
              <a:t>terutama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bentuk</a:t>
            </a:r>
            <a:r>
              <a:rPr lang="en-US" sz="2600" dirty="0"/>
              <a:t> </a:t>
            </a:r>
            <a:r>
              <a:rPr lang="en-US" sz="2600" dirty="0" err="1"/>
              <a:t>kredit</a:t>
            </a:r>
            <a:r>
              <a:rPr lang="en-US" sz="2600" dirty="0"/>
              <a:t> yang </a:t>
            </a:r>
            <a:r>
              <a:rPr lang="en-US" sz="2600" err="1"/>
              <a:t>diberikan</a:t>
            </a:r>
            <a:r>
              <a:rPr lang="en-US" sz="2600"/>
              <a:t> pada debitur</a:t>
            </a:r>
            <a:r>
              <a:rPr lang="en-US" sz="2600" dirty="0"/>
              <a:t>.</a:t>
            </a:r>
          </a:p>
          <a:p>
            <a:r>
              <a:rPr lang="en-US" sz="2600" dirty="0"/>
              <a:t>Bank </a:t>
            </a:r>
            <a:r>
              <a:rPr lang="en-US" sz="2600" dirty="0" err="1"/>
              <a:t>selalu</a:t>
            </a:r>
            <a:r>
              <a:rPr lang="en-US" sz="2600" dirty="0"/>
              <a:t> </a:t>
            </a:r>
            <a:r>
              <a:rPr lang="en-US" sz="2600" dirty="0" err="1"/>
              <a:t>berusaha</a:t>
            </a:r>
            <a:r>
              <a:rPr lang="en-US" sz="2600" dirty="0"/>
              <a:t> </a:t>
            </a:r>
            <a:r>
              <a:rPr lang="en-US" sz="2600" dirty="0" err="1"/>
              <a:t>meminimalkan</a:t>
            </a:r>
            <a:r>
              <a:rPr lang="en-US" sz="2600" dirty="0"/>
              <a:t> idle fund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/>
              <a:t>memperbesar</a:t>
            </a:r>
            <a:r>
              <a:rPr lang="en-US" sz="2600" dirty="0"/>
              <a:t> </a:t>
            </a:r>
            <a:r>
              <a:rPr lang="en-US" sz="2600"/>
              <a:t>operable fund untuk </a:t>
            </a:r>
            <a:r>
              <a:rPr lang="en-US" sz="2600" dirty="0" err="1"/>
              <a:t>mengoptimalkan</a:t>
            </a:r>
            <a:r>
              <a:rPr lang="en-US" sz="2600" dirty="0"/>
              <a:t> </a:t>
            </a:r>
            <a:r>
              <a:rPr lang="en-US" sz="2600" dirty="0" err="1"/>
              <a:t>keuntungan</a:t>
            </a:r>
            <a:r>
              <a:rPr lang="en-US" sz="2600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Klasifikasi</a:t>
            </a:r>
            <a:r>
              <a:rPr lang="en-US" sz="2800" dirty="0"/>
              <a:t> </a:t>
            </a:r>
            <a:r>
              <a:rPr lang="en-US" sz="2800" dirty="0" err="1"/>
              <a:t>penggunaan</a:t>
            </a:r>
            <a:r>
              <a:rPr lang="en-US" sz="2800" dirty="0"/>
              <a:t> </a:t>
            </a:r>
            <a:r>
              <a:rPr lang="en-US" sz="2800" dirty="0" err="1"/>
              <a:t>dana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diperlukan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menghitung</a:t>
            </a:r>
            <a:r>
              <a:rPr lang="en-US" sz="2800" dirty="0"/>
              <a:t> </a:t>
            </a:r>
            <a:r>
              <a:rPr lang="en-US" sz="2800" dirty="0" err="1"/>
              <a:t>biaya</a:t>
            </a:r>
            <a:r>
              <a:rPr lang="en-US" sz="2800" dirty="0"/>
              <a:t> </a:t>
            </a:r>
            <a:r>
              <a:rPr lang="en-US" sz="2800" dirty="0" err="1"/>
              <a:t>dana</a:t>
            </a:r>
            <a:r>
              <a:rPr lang="en-US" sz="2800" dirty="0"/>
              <a:t> yang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dikeluarkan</a:t>
            </a:r>
            <a:r>
              <a:rPr lang="en-US" sz="2800" dirty="0"/>
              <a:t> Bank (Cost of Fund) yang </a:t>
            </a:r>
            <a:r>
              <a:rPr lang="en-US" sz="2800" dirty="0" err="1"/>
              <a:t>terdiri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perhitungan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Berdasarkan</a:t>
            </a:r>
            <a:r>
              <a:rPr lang="en-US" sz="2800" dirty="0"/>
              <a:t> Cost Of Fund </a:t>
            </a:r>
            <a:r>
              <a:rPr lang="en-US" sz="2800" dirty="0" err="1"/>
              <a:t>ini</a:t>
            </a:r>
            <a:r>
              <a:rPr lang="en-US" sz="2800" dirty="0"/>
              <a:t> Bank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menetapkan</a:t>
            </a:r>
            <a:r>
              <a:rPr lang="en-US" sz="2800" dirty="0"/>
              <a:t> </a:t>
            </a:r>
            <a:r>
              <a:rPr lang="en-US" sz="2800" dirty="0" err="1"/>
              <a:t>harga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 </a:t>
            </a:r>
            <a:r>
              <a:rPr lang="en-US" sz="2800" dirty="0" err="1"/>
              <a:t>Banknya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memperhitungkan</a:t>
            </a:r>
            <a:r>
              <a:rPr lang="en-US" sz="2800" dirty="0"/>
              <a:t> interest </a:t>
            </a:r>
            <a:r>
              <a:rPr lang="en-US" sz="2800" dirty="0" err="1"/>
              <a:t>spead</a:t>
            </a:r>
            <a:r>
              <a:rPr lang="en-US" sz="2800" dirty="0"/>
              <a:t> yang </a:t>
            </a:r>
            <a:r>
              <a:rPr lang="en-US" sz="2800" dirty="0" err="1"/>
              <a:t>diinginkan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Penggunaan</a:t>
            </a:r>
            <a:r>
              <a:rPr lang="en-US" sz="2800" dirty="0"/>
              <a:t> Dana Bank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memperhatikan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pengendapan</a:t>
            </a:r>
            <a:r>
              <a:rPr lang="en-US" sz="2800" dirty="0"/>
              <a:t> </a:t>
            </a:r>
            <a:r>
              <a:rPr lang="en-US" sz="2800" dirty="0" err="1"/>
              <a:t>dana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menjamin</a:t>
            </a:r>
            <a:r>
              <a:rPr lang="en-US" sz="2800" dirty="0"/>
              <a:t> </a:t>
            </a:r>
            <a:r>
              <a:rPr lang="en-US" sz="2800" dirty="0" err="1"/>
              <a:t>likuiditas</a:t>
            </a:r>
            <a:r>
              <a:rPr lang="en-US" sz="2800" dirty="0"/>
              <a:t> Bank.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nn-NO" dirty="0"/>
              <a:t>1. Sumber dana jangka pendek digunakan untuk investasi jangka pendek</a:t>
            </a:r>
          </a:p>
          <a:p>
            <a:pPr>
              <a:buNone/>
            </a:pPr>
            <a:r>
              <a:rPr lang="en-US" dirty="0"/>
              <a:t>2.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panjang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kecilnya</a:t>
            </a:r>
            <a:r>
              <a:rPr lang="en-US" sz="2400" dirty="0"/>
              <a:t> </a:t>
            </a:r>
            <a:r>
              <a:rPr lang="en-US" sz="2400" dirty="0" err="1"/>
              <a:t>suku</a:t>
            </a:r>
            <a:r>
              <a:rPr lang="en-US" sz="2400" dirty="0"/>
              <a:t> </a:t>
            </a:r>
            <a:r>
              <a:rPr lang="en-US" sz="2400" dirty="0" err="1"/>
              <a:t>bunga</a:t>
            </a:r>
            <a:r>
              <a:rPr lang="en-US" sz="2400" dirty="0"/>
              <a:t> </a:t>
            </a:r>
            <a:r>
              <a:rPr lang="en-US" sz="2400" dirty="0" err="1"/>
              <a:t>pinjaman</a:t>
            </a:r>
            <a:r>
              <a:rPr lang="en-US" sz="2400" dirty="0"/>
              <a:t>,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dikatakan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harga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,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dibebankan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nasabah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mempengaruhinya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Komponen-komponen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:</a:t>
            </a:r>
          </a:p>
          <a:p>
            <a:pPr>
              <a:buNone/>
            </a:pPr>
            <a:r>
              <a:rPr lang="en-US" sz="2400" dirty="0"/>
              <a:t>1. Total </a:t>
            </a:r>
            <a:r>
              <a:rPr lang="en-US" sz="2400" dirty="0" err="1"/>
              <a:t>Biaya</a:t>
            </a:r>
            <a:r>
              <a:rPr lang="en-US" sz="2400" dirty="0"/>
              <a:t> Dana (Cost Of Fund)</a:t>
            </a:r>
          </a:p>
          <a:p>
            <a:pPr>
              <a:buNone/>
            </a:pPr>
            <a:r>
              <a:rPr lang="sv-SE" sz="2400" dirty="0"/>
              <a:t>	Merupakan biaya untuk memperoleh simpanan setelah ditambah dengan </a:t>
            </a:r>
            <a:r>
              <a:rPr lang="en-US" sz="2400" dirty="0" err="1"/>
              <a:t>cadangan</a:t>
            </a:r>
            <a:r>
              <a:rPr lang="en-US" sz="2400" dirty="0"/>
              <a:t> </a:t>
            </a:r>
            <a:r>
              <a:rPr lang="en-US" sz="2400" dirty="0" err="1"/>
              <a:t>wajib</a:t>
            </a:r>
            <a:r>
              <a:rPr lang="en-US" sz="2400" dirty="0"/>
              <a:t> (reserve requirement) yang </a:t>
            </a:r>
            <a:r>
              <a:rPr lang="en-US" sz="2400" dirty="0" err="1"/>
              <a:t>ditetapkan</a:t>
            </a:r>
            <a:r>
              <a:rPr lang="en-US" sz="2400" dirty="0"/>
              <a:t> </a:t>
            </a:r>
            <a:r>
              <a:rPr lang="en-US" sz="2400" dirty="0" err="1"/>
              <a:t>pemerintah</a:t>
            </a:r>
            <a:r>
              <a:rPr lang="en-US" sz="2400" dirty="0"/>
              <a:t>. </a:t>
            </a:r>
            <a:r>
              <a:rPr lang="en-US" sz="2400" dirty="0" err="1"/>
              <a:t>Biaya</a:t>
            </a:r>
            <a:r>
              <a:rPr lang="en-US" sz="2400" dirty="0"/>
              <a:t> dana </a:t>
            </a:r>
            <a:r>
              <a:rPr lang="en-US" sz="2400" dirty="0" err="1"/>
              <a:t>tergantung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seberapa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bunga</a:t>
            </a:r>
            <a:r>
              <a:rPr lang="en-US" sz="2400" dirty="0"/>
              <a:t> yang </a:t>
            </a:r>
            <a:r>
              <a:rPr lang="en-US" sz="2400" dirty="0" err="1"/>
              <a:t>ditetapkan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memperoleh</a:t>
            </a:r>
            <a:r>
              <a:rPr lang="en-US" sz="2400" dirty="0"/>
              <a:t> dana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simpanan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>
              <a:buSzPct val="100000"/>
              <a:buFont typeface="+mj-lt"/>
              <a:buAutoNum type="arabicPeriod" startAt="2"/>
            </a:pPr>
            <a:r>
              <a:rPr lang="en-US" sz="2800" dirty="0" err="1"/>
              <a:t>Laba</a:t>
            </a:r>
            <a:r>
              <a:rPr lang="en-US" sz="2800" dirty="0"/>
              <a:t> yang </a:t>
            </a:r>
            <a:r>
              <a:rPr lang="en-US" sz="2800" dirty="0" err="1"/>
              <a:t>diinginkan</a:t>
            </a:r>
            <a:endParaRPr lang="en-US" sz="2800" dirty="0"/>
          </a:p>
          <a:p>
            <a:pPr marL="622300" indent="-514350">
              <a:buSzPct val="100000"/>
              <a:buNone/>
            </a:pPr>
            <a:r>
              <a:rPr lang="en-US" sz="2800" dirty="0"/>
              <a:t>	</a:t>
            </a:r>
            <a:r>
              <a:rPr lang="en-US" sz="2800" dirty="0" err="1"/>
              <a:t>Menentukan</a:t>
            </a:r>
            <a:r>
              <a:rPr lang="en-US" sz="2800" dirty="0"/>
              <a:t> </a:t>
            </a:r>
            <a:r>
              <a:rPr lang="en-US" sz="2800" dirty="0" err="1"/>
              <a:t>besarnya</a:t>
            </a:r>
            <a:r>
              <a:rPr lang="en-US" sz="2800" dirty="0"/>
              <a:t> </a:t>
            </a:r>
            <a:r>
              <a:rPr lang="en-US" sz="2800" dirty="0" err="1"/>
              <a:t>laba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mempengaruhi</a:t>
            </a:r>
            <a:r>
              <a:rPr lang="en-US" sz="2800" dirty="0"/>
              <a:t> </a:t>
            </a:r>
            <a:r>
              <a:rPr lang="en-US" sz="2800" dirty="0" err="1"/>
              <a:t>besarnya</a:t>
            </a:r>
            <a:r>
              <a:rPr lang="en-US" sz="2800" dirty="0"/>
              <a:t> </a:t>
            </a:r>
            <a:r>
              <a:rPr lang="en-US" sz="2800" dirty="0" err="1"/>
              <a:t>suku</a:t>
            </a:r>
            <a:r>
              <a:rPr lang="en-US" sz="2800" dirty="0"/>
              <a:t> </a:t>
            </a:r>
            <a:r>
              <a:rPr lang="en-US" sz="2800" dirty="0" err="1"/>
              <a:t>bunga</a:t>
            </a:r>
            <a:r>
              <a:rPr lang="en-US" sz="2800" dirty="0"/>
              <a:t> </a:t>
            </a:r>
            <a:r>
              <a:rPr lang="en-US" sz="2800" dirty="0" err="1"/>
              <a:t>kredit</a:t>
            </a:r>
            <a:r>
              <a:rPr lang="en-US" sz="2800" dirty="0"/>
              <a:t>.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hal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biasanya</a:t>
            </a:r>
            <a:r>
              <a:rPr lang="en-US" sz="2800" dirty="0"/>
              <a:t> bank </a:t>
            </a:r>
            <a:r>
              <a:rPr lang="en-US" sz="2800" dirty="0" err="1"/>
              <a:t>melihat</a:t>
            </a:r>
            <a:r>
              <a:rPr lang="en-US" sz="2800" dirty="0"/>
              <a:t> </a:t>
            </a:r>
            <a:r>
              <a:rPr lang="en-US" sz="2800" dirty="0" err="1"/>
              <a:t>kondisi</a:t>
            </a:r>
            <a:r>
              <a:rPr lang="en-US" sz="2800" dirty="0"/>
              <a:t> </a:t>
            </a:r>
            <a:r>
              <a:rPr lang="en-US" sz="2800" dirty="0" err="1"/>
              <a:t>pesaing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kondisi</a:t>
            </a:r>
            <a:r>
              <a:rPr lang="en-US" sz="2800" dirty="0"/>
              <a:t> </a:t>
            </a:r>
            <a:r>
              <a:rPr lang="en-US" sz="2800" dirty="0" err="1"/>
              <a:t>nasabah</a:t>
            </a:r>
            <a:r>
              <a:rPr lang="en-US" sz="2800" dirty="0"/>
              <a:t> (</a:t>
            </a:r>
            <a:r>
              <a:rPr lang="en-US" sz="2800" dirty="0" err="1"/>
              <a:t>usaha</a:t>
            </a:r>
            <a:r>
              <a:rPr lang="en-US" sz="2800" dirty="0"/>
              <a:t> </a:t>
            </a:r>
            <a:r>
              <a:rPr lang="en-US" sz="2800" dirty="0" err="1"/>
              <a:t>kecil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).</a:t>
            </a:r>
          </a:p>
          <a:p>
            <a:pPr>
              <a:buNone/>
            </a:pPr>
            <a:r>
              <a:rPr lang="fi-FI" sz="2800" dirty="0"/>
              <a:t>3. Cadangan Resiko kredit macet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cadangan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kredit</a:t>
            </a:r>
            <a:r>
              <a:rPr lang="en-US" sz="2800" dirty="0"/>
              <a:t> yang </a:t>
            </a:r>
            <a:r>
              <a:rPr lang="en-US" sz="2800" dirty="0" err="1"/>
              <a:t>macet</a:t>
            </a:r>
            <a:r>
              <a:rPr lang="en-US" sz="2800" dirty="0"/>
              <a:t>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akibat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hal</a:t>
            </a:r>
            <a:r>
              <a:rPr lang="en-US" sz="2800" dirty="0"/>
              <a:t> </a:t>
            </a:r>
            <a:r>
              <a:rPr lang="en-US" sz="2800" dirty="0" err="1"/>
              <a:t>baik</a:t>
            </a:r>
            <a:r>
              <a:rPr lang="en-US" sz="2800" dirty="0"/>
              <a:t> </a:t>
            </a:r>
            <a:r>
              <a:rPr lang="en-US" sz="2800" dirty="0" err="1"/>
              <a:t>disengaja</a:t>
            </a:r>
            <a:r>
              <a:rPr lang="en-US" sz="2800" dirty="0"/>
              <a:t> </a:t>
            </a:r>
            <a:r>
              <a:rPr lang="en-US" sz="2800" dirty="0" err="1"/>
              <a:t>maupun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disengaja</a:t>
            </a:r>
            <a:r>
              <a:rPr lang="en-US" sz="2800" dirty="0"/>
              <a:t>. </a:t>
            </a:r>
            <a:r>
              <a:rPr lang="en-US" sz="2800" dirty="0" err="1"/>
              <a:t>Pihak</a:t>
            </a:r>
            <a:r>
              <a:rPr lang="en-US" sz="2800" dirty="0"/>
              <a:t> bank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memperhitungkan</a:t>
            </a:r>
            <a:r>
              <a:rPr lang="en-US" sz="2800" dirty="0"/>
              <a:t> </a:t>
            </a:r>
            <a:r>
              <a:rPr lang="en-US" sz="2800" dirty="0" err="1"/>
              <a:t>hal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>
              <a:buSzPct val="100000"/>
              <a:buFont typeface="+mj-lt"/>
              <a:buAutoNum type="arabicPeriod" startAt="4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Operasi</a:t>
            </a:r>
            <a:endParaRPr lang="en-US" dirty="0"/>
          </a:p>
          <a:p>
            <a:pPr marL="644525" indent="-644525" defTabSz="636588">
              <a:buNone/>
            </a:pPr>
            <a:r>
              <a:rPr lang="en-US" dirty="0"/>
              <a:t>	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bank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operasinya</a:t>
            </a:r>
            <a:r>
              <a:rPr lang="en-US" dirty="0"/>
              <a:t>.</a:t>
            </a:r>
          </a:p>
          <a:p>
            <a:pPr marL="622300" indent="-514350">
              <a:buSzPct val="100000"/>
              <a:buFont typeface="+mj-lt"/>
              <a:buAutoNum type="arabicPeriod" startAt="5"/>
            </a:pPr>
            <a:r>
              <a:rPr lang="en-US" dirty="0" err="1"/>
              <a:t>Pajak</a:t>
            </a:r>
            <a:endParaRPr lang="en-US" dirty="0"/>
          </a:p>
          <a:p>
            <a:pPr marL="622300" indent="-514350">
              <a:buSzPct val="100000"/>
              <a:buNone/>
            </a:pPr>
            <a:r>
              <a:rPr lang="en-US" dirty="0"/>
              <a:t>	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pajak</a:t>
            </a:r>
            <a:r>
              <a:rPr lang="en-US" dirty="0"/>
              <a:t> yang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bank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fasiltas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nasabahnya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Resiko-resiko dalam ALMA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</a:rPr>
              <a:t>Resiko</a:t>
            </a:r>
            <a:r>
              <a:rPr lang="en-US" dirty="0">
                <a:solidFill>
                  <a:srgbClr val="000000"/>
                </a:solidFill>
              </a:rPr>
              <a:t> di </a:t>
            </a:r>
            <a:r>
              <a:rPr lang="en-US" dirty="0" err="1">
                <a:solidFill>
                  <a:srgbClr val="000000"/>
                </a:solidFill>
              </a:rPr>
              <a:t>bidang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kredit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 </a:t>
            </a:r>
            <a:r>
              <a:rPr lang="en-US" dirty="0" err="1"/>
              <a:t>kerugian</a:t>
            </a:r>
            <a:r>
              <a:rPr lang="en-US" dirty="0"/>
              <a:t> yang </a:t>
            </a:r>
            <a:r>
              <a:rPr lang="en-US" dirty="0" err="1"/>
              <a:t>disebabkan</a:t>
            </a:r>
            <a:r>
              <a:rPr lang="en-US" dirty="0"/>
              <a:t> oleh </a:t>
            </a:r>
            <a:r>
              <a:rPr lang="en-US" dirty="0" err="1"/>
              <a:t>ketidakmampuan</a:t>
            </a:r>
            <a:r>
              <a:rPr lang="en-US" dirty="0"/>
              <a:t> (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bayar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debitur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utangnya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utang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 </a:t>
            </a:r>
            <a:r>
              <a:rPr lang="en-US" dirty="0" err="1"/>
              <a:t>bunganya</a:t>
            </a:r>
            <a:r>
              <a:rPr lang="en-US" dirty="0"/>
              <a:t> 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likuiditas</a:t>
            </a:r>
            <a:r>
              <a:rPr lang="en-US" dirty="0"/>
              <a:t>.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dirty="0" err="1">
                <a:solidFill>
                  <a:srgbClr val="000000"/>
                </a:solidFill>
              </a:rPr>
              <a:t>Resiko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bidang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likuiditas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/>
              <a:t> </a:t>
            </a:r>
            <a:r>
              <a:rPr lang="en-US" dirty="0" err="1"/>
              <a:t>risiko</a:t>
            </a:r>
            <a:r>
              <a:rPr lang="en-US" dirty="0"/>
              <a:t> yang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kewajibannya</a:t>
            </a:r>
            <a:r>
              <a:rPr lang="en-US" dirty="0"/>
              <a:t> yang </a:t>
            </a:r>
            <a:r>
              <a:rPr lang="en-US" dirty="0" err="1"/>
              <a:t>jatuh</a:t>
            </a:r>
            <a:r>
              <a:rPr lang="en-US" dirty="0"/>
              <a:t> tempo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tunai</a:t>
            </a:r>
            <a:r>
              <a:rPr lang="en-US" dirty="0"/>
              <a:t>.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/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err="1"/>
              <a:t>Resiko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suku</a:t>
            </a:r>
            <a:r>
              <a:rPr lang="en-US" sz="2400" dirty="0"/>
              <a:t> </a:t>
            </a:r>
            <a:r>
              <a:rPr lang="en-US" sz="2400" dirty="0" err="1"/>
              <a:t>bunga</a:t>
            </a:r>
            <a:r>
              <a:rPr lang="en-US" sz="2400" dirty="0"/>
              <a:t>, </a:t>
            </a:r>
            <a:r>
              <a:rPr lang="en-US" sz="2400" dirty="0" err="1"/>
              <a:t>risiko</a:t>
            </a:r>
            <a:r>
              <a:rPr lang="en-US" sz="2400" dirty="0"/>
              <a:t> yang </a:t>
            </a:r>
            <a:r>
              <a:rPr lang="en-US" sz="2400" dirty="0" err="1"/>
              <a:t>timbul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relatif</a:t>
            </a:r>
            <a:r>
              <a:rPr lang="en-US" sz="2400" dirty="0"/>
              <a:t> </a:t>
            </a:r>
            <a:r>
              <a:rPr lang="en-US" sz="2400" dirty="0" err="1"/>
              <a:t>aktiva</a:t>
            </a:r>
            <a:r>
              <a:rPr lang="en-US" sz="2400" dirty="0"/>
              <a:t> </a:t>
            </a:r>
            <a:r>
              <a:rPr lang="en-US" sz="2400" dirty="0" err="1"/>
              <a:t>berbunga</a:t>
            </a:r>
            <a:r>
              <a:rPr lang="en-US" sz="2400" dirty="0"/>
              <a:t>, </a:t>
            </a:r>
            <a:r>
              <a:rPr lang="en-US" sz="2400" dirty="0" err="1"/>
              <a:t>seperti</a:t>
            </a:r>
            <a:r>
              <a:rPr lang="en-US" sz="2400" dirty="0"/>
              <a:t> </a:t>
            </a:r>
            <a:r>
              <a:rPr lang="en-US" sz="2400" dirty="0" err="1"/>
              <a:t>pinjaman</a:t>
            </a:r>
            <a:r>
              <a:rPr lang="en-US" sz="2400" dirty="0"/>
              <a:t> </a:t>
            </a:r>
            <a:r>
              <a:rPr lang="en-US" sz="2400" dirty="0" err="1"/>
              <a:t>atau</a:t>
            </a:r>
            <a:r>
              <a:rPr lang="en-US" sz="2400" dirty="0"/>
              <a:t> </a:t>
            </a:r>
            <a:r>
              <a:rPr lang="en-US" sz="2400" dirty="0" err="1"/>
              <a:t>obligasi</a:t>
            </a:r>
            <a:r>
              <a:rPr lang="en-US" sz="2400" dirty="0"/>
              <a:t>,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memburuk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peningkatan</a:t>
            </a:r>
            <a:r>
              <a:rPr lang="en-US" sz="2400" dirty="0"/>
              <a:t> </a:t>
            </a:r>
            <a:r>
              <a:rPr lang="en-US" sz="2400" dirty="0" err="1"/>
              <a:t>suku</a:t>
            </a:r>
            <a:r>
              <a:rPr lang="en-US" sz="2400" dirty="0"/>
              <a:t> </a:t>
            </a:r>
            <a:r>
              <a:rPr lang="en-US" sz="2400" dirty="0" err="1"/>
              <a:t>bunga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dirty="0" err="1"/>
              <a:t>Resiko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tukar</a:t>
            </a:r>
            <a:r>
              <a:rPr lang="en-US" sz="2400" dirty="0"/>
              <a:t> </a:t>
            </a:r>
            <a:r>
              <a:rPr lang="en-US" sz="2400" dirty="0" err="1"/>
              <a:t>valuta</a:t>
            </a:r>
            <a:r>
              <a:rPr lang="en-US" sz="2400" dirty="0"/>
              <a:t> </a:t>
            </a:r>
            <a:r>
              <a:rPr lang="en-US" sz="2400" dirty="0" err="1"/>
              <a:t>asing</a:t>
            </a:r>
            <a:r>
              <a:rPr lang="en-US" sz="2400" dirty="0"/>
              <a:t>, </a:t>
            </a:r>
            <a:r>
              <a:rPr lang="en-US" sz="2400" dirty="0" err="1"/>
              <a:t>risiko</a:t>
            </a:r>
            <a:r>
              <a:rPr lang="en-US" sz="2400" dirty="0"/>
              <a:t> yang </a:t>
            </a:r>
            <a:r>
              <a:rPr lang="en-US" sz="2400" dirty="0" err="1"/>
              <a:t>dihadapi</a:t>
            </a:r>
            <a:r>
              <a:rPr lang="en-US" sz="2400" dirty="0"/>
              <a:t> </a:t>
            </a:r>
            <a:r>
              <a:rPr lang="en-US" sz="2400" dirty="0" err="1"/>
              <a:t>pelaku</a:t>
            </a:r>
            <a:r>
              <a:rPr lang="en-US" sz="2400" dirty="0"/>
              <a:t> </a:t>
            </a:r>
            <a:r>
              <a:rPr lang="en-US" sz="2400" dirty="0" err="1"/>
              <a:t>perdagangan</a:t>
            </a:r>
            <a:r>
              <a:rPr lang="en-US" sz="2400" dirty="0"/>
              <a:t> </a:t>
            </a:r>
            <a:r>
              <a:rPr lang="en-US" sz="2400" dirty="0" err="1"/>
              <a:t>internasional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tukar</a:t>
            </a:r>
            <a:r>
              <a:rPr lang="en-US" sz="2400" dirty="0"/>
              <a:t> </a:t>
            </a:r>
            <a:r>
              <a:rPr lang="en-US" sz="2400" dirty="0" err="1"/>
              <a:t>mata</a:t>
            </a:r>
            <a:r>
              <a:rPr lang="en-US" sz="2400" dirty="0"/>
              <a:t> </a:t>
            </a:r>
            <a:r>
              <a:rPr lang="en-US" sz="2400" dirty="0" err="1"/>
              <a:t>uang</a:t>
            </a:r>
            <a:r>
              <a:rPr lang="en-US" sz="2400" dirty="0"/>
              <a:t>(exchange-risk), yang </a:t>
            </a:r>
            <a:r>
              <a:rPr lang="en-US" sz="2400" dirty="0" err="1"/>
              <a:t>diakibatkan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</a:t>
            </a:r>
            <a:r>
              <a:rPr lang="en-US" sz="2400" dirty="0" err="1"/>
              <a:t>fluktuasi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tukar</a:t>
            </a:r>
            <a:r>
              <a:rPr lang="en-US" sz="2400" dirty="0"/>
              <a:t> </a:t>
            </a:r>
            <a:r>
              <a:rPr lang="en-US" sz="2400" dirty="0" err="1"/>
              <a:t>mata</a:t>
            </a:r>
            <a:r>
              <a:rPr lang="en-US" sz="2400" dirty="0"/>
              <a:t> </a:t>
            </a:r>
            <a:r>
              <a:rPr lang="en-US" sz="2400" dirty="0" err="1"/>
              <a:t>uang</a:t>
            </a:r>
            <a:r>
              <a:rPr lang="en-US" sz="2400" dirty="0"/>
              <a:t>. </a:t>
            </a:r>
            <a:r>
              <a:rPr lang="en-US" sz="2400" dirty="0" err="1"/>
              <a:t>Adanya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 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pelaku</a:t>
            </a:r>
            <a:r>
              <a:rPr lang="en-US" sz="2400" dirty="0"/>
              <a:t> </a:t>
            </a:r>
            <a:r>
              <a:rPr lang="en-US" sz="2400" dirty="0" err="1"/>
              <a:t>perdagangan</a:t>
            </a:r>
            <a:r>
              <a:rPr lang="en-US" sz="2400" dirty="0"/>
              <a:t> </a:t>
            </a:r>
            <a:r>
              <a:rPr lang="en-US" sz="2400" dirty="0" err="1"/>
              <a:t>internasional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mengcover</a:t>
            </a:r>
            <a:r>
              <a:rPr lang="en-US" sz="2400" dirty="0"/>
              <a:t> 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r>
              <a:rPr lang="en-US" sz="2400" dirty="0"/>
              <a:t> </a:t>
            </a:r>
            <a:r>
              <a:rPr lang="en-US" sz="2400" dirty="0" err="1"/>
              <a:t>berjangkanya</a:t>
            </a:r>
            <a:r>
              <a:rPr lang="en-US" sz="2400" dirty="0"/>
              <a:t>, </a:t>
            </a:r>
            <a:r>
              <a:rPr lang="en-US" sz="2400" dirty="0" err="1"/>
              <a:t>guna</a:t>
            </a:r>
            <a:r>
              <a:rPr lang="en-US" sz="2400" dirty="0"/>
              <a:t> </a:t>
            </a:r>
            <a:r>
              <a:rPr lang="en-US" sz="2400" dirty="0" err="1"/>
              <a:t>minimalisasi</a:t>
            </a:r>
            <a:r>
              <a:rPr lang="en-US" sz="2400" dirty="0"/>
              <a:t> </a:t>
            </a:r>
            <a:r>
              <a:rPr lang="en-US" sz="2400" dirty="0" err="1"/>
              <a:t>kerugian</a:t>
            </a:r>
            <a:endParaRPr lang="en-US" sz="2400" dirty="0"/>
          </a:p>
          <a:p>
            <a:pPr eaLnBrk="1" hangingPunct="1"/>
            <a:r>
              <a:rPr lang="en-US" sz="2400" dirty="0" err="1"/>
              <a:t>Resiko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kontinjen</a:t>
            </a:r>
            <a:r>
              <a:rPr lang="en-US" sz="2400" dirty="0"/>
              <a:t>, </a:t>
            </a:r>
            <a:r>
              <a:rPr lang="en-US" sz="2400" dirty="0" err="1"/>
              <a:t>risiko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keadaan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situasi</a:t>
            </a:r>
            <a:r>
              <a:rPr lang="en-US" sz="2400" dirty="0"/>
              <a:t> yang</a:t>
            </a:r>
            <a:r>
              <a:rPr lang="en-US" sz="2400" b="1" dirty="0"/>
              <a:t> </a:t>
            </a:r>
            <a:r>
              <a:rPr lang="en-US" sz="2400" dirty="0" err="1"/>
              <a:t>diperkirakan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segera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,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b="1" dirty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ALMA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penetapan</a:t>
            </a:r>
            <a:r>
              <a:rPr lang="en-US" sz="2800" dirty="0"/>
              <a:t> </a:t>
            </a:r>
            <a:r>
              <a:rPr lang="en-US" sz="2800" dirty="0" err="1"/>
              <a:t>kebijakan</a:t>
            </a:r>
            <a:r>
              <a:rPr lang="en-US" sz="2800" dirty="0"/>
              <a:t> &amp; </a:t>
            </a:r>
            <a:r>
              <a:rPr lang="en-US" sz="2800" dirty="0" err="1"/>
              <a:t>strategi</a:t>
            </a:r>
            <a:r>
              <a:rPr lang="en-US" sz="2800" dirty="0"/>
              <a:t> ALMA</a:t>
            </a:r>
          </a:p>
          <a:p>
            <a:pPr eaLnBrk="1" hangingPunct="1"/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/</a:t>
            </a:r>
            <a:r>
              <a:rPr lang="en-US" sz="2800" dirty="0" err="1"/>
              <a:t>arah</a:t>
            </a:r>
            <a:r>
              <a:rPr lang="en-US" sz="2800" dirty="0"/>
              <a:t> </a:t>
            </a:r>
            <a:r>
              <a:rPr lang="en-US" sz="2800" dirty="0" err="1"/>
              <a:t>bagi</a:t>
            </a:r>
            <a:r>
              <a:rPr lang="en-US" sz="2800" dirty="0"/>
              <a:t>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</a:p>
          <a:p>
            <a:pPr eaLnBrk="1" hangingPunct="1"/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pengumpulan</a:t>
            </a:r>
            <a:r>
              <a:rPr lang="en-US" sz="2800" dirty="0"/>
              <a:t> data internal/</a:t>
            </a:r>
            <a:r>
              <a:rPr lang="en-US" sz="2800" dirty="0" err="1"/>
              <a:t>eksternal</a:t>
            </a:r>
            <a:endParaRPr lang="en-US" sz="2800" dirty="0"/>
          </a:p>
          <a:p>
            <a:pPr eaLnBrk="1" hangingPunct="1"/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analisis</a:t>
            </a:r>
            <a:r>
              <a:rPr lang="en-US" sz="2800" dirty="0"/>
              <a:t> </a:t>
            </a:r>
            <a:r>
              <a:rPr lang="en-US" sz="2800" dirty="0" err="1"/>
              <a:t>menguji</a:t>
            </a:r>
            <a:r>
              <a:rPr lang="en-US" sz="2800" dirty="0"/>
              <a:t> </a:t>
            </a:r>
            <a:r>
              <a:rPr lang="en-US" sz="2800" dirty="0" err="1"/>
              <a:t>alternatif</a:t>
            </a:r>
            <a:r>
              <a:rPr lang="en-US" sz="2800" dirty="0"/>
              <a:t> </a:t>
            </a:r>
            <a:r>
              <a:rPr lang="en-US" sz="2800" dirty="0" err="1"/>
              <a:t>strategi</a:t>
            </a:r>
            <a:endParaRPr lang="en-US" sz="2800" dirty="0"/>
          </a:p>
          <a:p>
            <a:pPr eaLnBrk="1" hangingPunct="1"/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likuiditas</a:t>
            </a:r>
            <a:endParaRPr lang="en-US" sz="2800" dirty="0"/>
          </a:p>
          <a:p>
            <a:pPr eaLnBrk="1" hangingPunct="1"/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manajemen</a:t>
            </a:r>
            <a:r>
              <a:rPr lang="en-US" sz="2800" dirty="0"/>
              <a:t> gap</a:t>
            </a:r>
          </a:p>
          <a:p>
            <a:pPr eaLnBrk="1" hangingPunct="1"/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valuta</a:t>
            </a:r>
            <a:r>
              <a:rPr lang="en-US" sz="2800" dirty="0"/>
              <a:t> </a:t>
            </a:r>
            <a:r>
              <a:rPr lang="en-US" sz="2800" dirty="0" err="1"/>
              <a:t>asing</a:t>
            </a:r>
            <a:endParaRPr lang="en-US" sz="2800" dirty="0"/>
          </a:p>
          <a:p>
            <a:pPr eaLnBrk="1" hangingPunct="1"/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manajemen</a:t>
            </a:r>
            <a:r>
              <a:rPr lang="en-US" sz="2800" dirty="0"/>
              <a:t> pricing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Likuiditas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bank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kewajibannya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komitmen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nasabah</a:t>
            </a: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reserve requirement (RR) </a:t>
            </a:r>
            <a:r>
              <a:rPr lang="en-US" dirty="0" err="1"/>
              <a:t>atau</a:t>
            </a:r>
            <a:r>
              <a:rPr lang="en-US" dirty="0"/>
              <a:t> Primary reserve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Giro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minimum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BI, </a:t>
            </a:r>
            <a:r>
              <a:rPr lang="en-US" dirty="0" err="1"/>
              <a:t>dan</a:t>
            </a:r>
            <a:r>
              <a:rPr lang="en-US" dirty="0"/>
              <a:t> secondary reserve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timbul</a:t>
            </a:r>
            <a:r>
              <a:rPr lang="en-US" dirty="0"/>
              <a:t> :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pendanaan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bunga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ALMA :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neraca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perbankan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mengoptimumkan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neraca</a:t>
            </a:r>
            <a:r>
              <a:rPr lang="en-US" dirty="0"/>
              <a:t> bank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rupa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 yang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sekaligus</a:t>
            </a:r>
            <a:r>
              <a:rPr lang="en-US" dirty="0"/>
              <a:t> </a:t>
            </a:r>
            <a:r>
              <a:rPr lang="en-US" dirty="0" err="1"/>
              <a:t>membatasi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sekecil</a:t>
            </a:r>
            <a:r>
              <a:rPr lang="en-US" dirty="0"/>
              <a:t> </a:t>
            </a:r>
            <a:r>
              <a:rPr lang="en-US" dirty="0" err="1"/>
              <a:t>mungkin</a:t>
            </a:r>
            <a:endParaRPr lang="en-US" dirty="0"/>
          </a:p>
          <a:p>
            <a:pPr eaLnBrk="1" hangingPunct="1"/>
            <a:r>
              <a:rPr lang="en-US" dirty="0" err="1"/>
              <a:t>Neraca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kekayaan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modal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bank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 </a:t>
            </a:r>
            <a:r>
              <a:rPr lang="en-US" dirty="0" err="1"/>
              <a:t>Likuiditas</a:t>
            </a:r>
            <a:r>
              <a:rPr lang="en-US" dirty="0"/>
              <a:t> Bank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dirty="0" err="1"/>
              <a:t>Jangka</a:t>
            </a:r>
            <a:r>
              <a:rPr lang="en-US" sz="2200" dirty="0"/>
              <a:t> </a:t>
            </a:r>
            <a:r>
              <a:rPr lang="en-US" sz="2200" dirty="0" err="1"/>
              <a:t>pendek</a:t>
            </a:r>
            <a:r>
              <a:rPr lang="en-US" sz="2200" dirty="0"/>
              <a:t> 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statutory reserve requirement (</a:t>
            </a:r>
            <a:r>
              <a:rPr lang="en-US" sz="2200" dirty="0" err="1"/>
              <a:t>giro</a:t>
            </a:r>
            <a:r>
              <a:rPr lang="en-US" sz="2200" dirty="0"/>
              <a:t> </a:t>
            </a:r>
            <a:r>
              <a:rPr lang="en-US" sz="2200" dirty="0" err="1"/>
              <a:t>wajib</a:t>
            </a:r>
            <a:r>
              <a:rPr lang="en-US" sz="2200" dirty="0"/>
              <a:t> minimum): </a:t>
            </a:r>
            <a:r>
              <a:rPr lang="en-US" sz="2200" dirty="0" err="1"/>
              <a:t>saldo</a:t>
            </a:r>
            <a:r>
              <a:rPr lang="en-US" sz="2200" dirty="0"/>
              <a:t> </a:t>
            </a:r>
            <a:r>
              <a:rPr lang="en-US" sz="2200" dirty="0" err="1"/>
              <a:t>giro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BI/ </a:t>
            </a:r>
            <a:r>
              <a:rPr lang="en-US" sz="2200" dirty="0" err="1"/>
              <a:t>kewajiban</a:t>
            </a:r>
            <a:r>
              <a:rPr lang="en-US" sz="2200" dirty="0"/>
              <a:t> </a:t>
            </a:r>
            <a:r>
              <a:rPr lang="en-US" sz="2200" dirty="0" err="1"/>
              <a:t>kepada</a:t>
            </a:r>
            <a:r>
              <a:rPr lang="en-US" sz="2200" dirty="0"/>
              <a:t> </a:t>
            </a:r>
            <a:r>
              <a:rPr lang="en-US" sz="2200" dirty="0" err="1"/>
              <a:t>pihak</a:t>
            </a:r>
            <a:r>
              <a:rPr lang="en-US" sz="2200" dirty="0"/>
              <a:t> </a:t>
            </a:r>
            <a:r>
              <a:rPr lang="en-US" sz="2200" dirty="0" err="1"/>
              <a:t>ketiga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periode</a:t>
            </a:r>
            <a:r>
              <a:rPr lang="en-US" sz="2200" dirty="0"/>
              <a:t> 2 </a:t>
            </a:r>
            <a:r>
              <a:rPr lang="en-US" sz="2200" dirty="0" err="1"/>
              <a:t>minggu</a:t>
            </a:r>
            <a:r>
              <a:rPr lang="en-US" sz="2200" dirty="0"/>
              <a:t> </a:t>
            </a:r>
            <a:r>
              <a:rPr lang="en-US" sz="2200" dirty="0" err="1"/>
              <a:t>sebelumnya</a:t>
            </a:r>
            <a:endParaRPr lang="en-US" sz="2200" dirty="0"/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Basic surplus : </a:t>
            </a:r>
            <a:r>
              <a:rPr lang="en-US" sz="2200" dirty="0" err="1"/>
              <a:t>aktiva</a:t>
            </a:r>
            <a:r>
              <a:rPr lang="en-US" sz="2200" dirty="0"/>
              <a:t> </a:t>
            </a:r>
            <a:r>
              <a:rPr lang="en-US" sz="2200" dirty="0" err="1"/>
              <a:t>lancar</a:t>
            </a:r>
            <a:r>
              <a:rPr lang="en-US" sz="2200" dirty="0"/>
              <a:t> – </a:t>
            </a:r>
            <a:r>
              <a:rPr lang="en-US" sz="2200" dirty="0" err="1"/>
              <a:t>pasiva</a:t>
            </a:r>
            <a:r>
              <a:rPr lang="en-US" sz="2200" dirty="0"/>
              <a:t> </a:t>
            </a:r>
            <a:r>
              <a:rPr lang="en-US" sz="2200" dirty="0" err="1"/>
              <a:t>lancar</a:t>
            </a:r>
            <a:endParaRPr lang="en-US" sz="2200" dirty="0"/>
          </a:p>
          <a:p>
            <a:pPr eaLnBrk="1" hangingPunct="1">
              <a:lnSpc>
                <a:spcPct val="80000"/>
              </a:lnSpc>
            </a:pPr>
            <a:r>
              <a:rPr lang="en-US" sz="2200" dirty="0" err="1"/>
              <a:t>Jangka</a:t>
            </a:r>
            <a:r>
              <a:rPr lang="en-US" sz="2200" dirty="0"/>
              <a:t> </a:t>
            </a:r>
            <a:r>
              <a:rPr lang="en-US" sz="2200" dirty="0" err="1"/>
              <a:t>panjang</a:t>
            </a:r>
            <a:r>
              <a:rPr lang="en-US" sz="2200" dirty="0"/>
              <a:t> 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/>
              <a:t>Rasio</a:t>
            </a:r>
            <a:r>
              <a:rPr lang="en-US" sz="2200" dirty="0"/>
              <a:t> </a:t>
            </a:r>
            <a:r>
              <a:rPr lang="en-US" sz="2200" dirty="0" err="1"/>
              <a:t>likuiditas</a:t>
            </a:r>
            <a:r>
              <a:rPr lang="en-US" sz="2200" dirty="0"/>
              <a:t> : new purchased funds required/total funding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/>
              <a:t>Indeks</a:t>
            </a:r>
            <a:r>
              <a:rPr lang="en-US" sz="2200" dirty="0"/>
              <a:t> </a:t>
            </a:r>
            <a:r>
              <a:rPr lang="en-US" sz="2200" dirty="0" err="1"/>
              <a:t>likuiditas</a:t>
            </a:r>
            <a:r>
              <a:rPr lang="en-US" sz="2200" dirty="0"/>
              <a:t> : Total weighted liabilities/total weighted assets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Loan to deposit ratio : </a:t>
            </a:r>
            <a:r>
              <a:rPr lang="en-US" sz="2200" dirty="0" err="1"/>
              <a:t>pinjaman</a:t>
            </a:r>
            <a:r>
              <a:rPr lang="en-US" sz="2200" dirty="0"/>
              <a:t> yang </a:t>
            </a:r>
            <a:r>
              <a:rPr lang="en-US" sz="2200" dirty="0" err="1"/>
              <a:t>diberikan</a:t>
            </a:r>
            <a:r>
              <a:rPr lang="en-US" sz="2200" dirty="0"/>
              <a:t>/</a:t>
            </a:r>
            <a:r>
              <a:rPr lang="en-US" sz="2200" dirty="0" err="1"/>
              <a:t>dana</a:t>
            </a:r>
            <a:r>
              <a:rPr lang="en-US" sz="2200" dirty="0"/>
              <a:t> </a:t>
            </a:r>
            <a:r>
              <a:rPr lang="en-US" sz="2200" dirty="0" err="1"/>
              <a:t>masyarakat</a:t>
            </a:r>
            <a:endParaRPr lang="en-US" sz="2200" dirty="0"/>
          </a:p>
          <a:p>
            <a:pPr eaLnBrk="1" hangingPunct="1">
              <a:lnSpc>
                <a:spcPct val="80000"/>
              </a:lnSpc>
            </a:pPr>
            <a:r>
              <a:rPr lang="en-US" sz="2200" dirty="0" err="1"/>
              <a:t>Strategi</a:t>
            </a:r>
            <a:r>
              <a:rPr lang="en-US" sz="2200" dirty="0"/>
              <a:t> </a:t>
            </a:r>
            <a:r>
              <a:rPr lang="en-US" sz="2200" dirty="0" err="1"/>
              <a:t>manajemen</a:t>
            </a:r>
            <a:r>
              <a:rPr lang="en-US" sz="2200" dirty="0"/>
              <a:t> </a:t>
            </a:r>
            <a:r>
              <a:rPr lang="en-US" sz="2200" dirty="0" err="1"/>
              <a:t>likuiditas</a:t>
            </a:r>
            <a:r>
              <a:rPr lang="en-US" sz="2200" dirty="0"/>
              <a:t> : skill </a:t>
            </a:r>
            <a:r>
              <a:rPr lang="en-US" sz="2200" dirty="0" err="1"/>
              <a:t>manajer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MIS yang </a:t>
            </a:r>
            <a:r>
              <a:rPr lang="en-US" sz="2200" dirty="0" err="1"/>
              <a:t>dimiliki</a:t>
            </a:r>
            <a:endParaRPr lang="en-US" sz="2200" dirty="0"/>
          </a:p>
          <a:p>
            <a:pPr lvl="1" eaLnBrk="1" hangingPunct="1">
              <a:lnSpc>
                <a:spcPct val="80000"/>
              </a:lnSpc>
            </a:pPr>
            <a:endParaRPr lang="en-US" sz="2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Perhitungan</a:t>
            </a:r>
            <a:r>
              <a:rPr lang="en-US" dirty="0"/>
              <a:t> Cost of Fund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/>
              <a:t>	</a:t>
            </a:r>
            <a:r>
              <a:rPr lang="en-US" sz="2800" dirty="0" err="1"/>
              <a:t>Perhitungan</a:t>
            </a:r>
            <a:r>
              <a:rPr lang="en-US" sz="2800" dirty="0"/>
              <a:t> </a:t>
            </a:r>
            <a:r>
              <a:rPr lang="en-US" sz="2800" dirty="0" err="1"/>
              <a:t>dana</a:t>
            </a:r>
            <a:r>
              <a:rPr lang="en-US" sz="2800" dirty="0"/>
              <a:t>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diperlukan</a:t>
            </a:r>
            <a:r>
              <a:rPr lang="en-US" sz="2800" dirty="0"/>
              <a:t> </a:t>
            </a:r>
            <a:r>
              <a:rPr lang="en-US" sz="2800" dirty="0" err="1"/>
              <a:t>sebelum</a:t>
            </a:r>
            <a:r>
              <a:rPr lang="en-US" sz="2800" dirty="0"/>
              <a:t> </a:t>
            </a:r>
            <a:r>
              <a:rPr lang="en-US" sz="2800" dirty="0" err="1"/>
              <a:t>menentukan</a:t>
            </a:r>
            <a:r>
              <a:rPr lang="en-US" sz="2800" dirty="0"/>
              <a:t> </a:t>
            </a:r>
            <a:r>
              <a:rPr lang="en-US" sz="2800" dirty="0" err="1"/>
              <a:t>harga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.</a:t>
            </a:r>
          </a:p>
          <a:p>
            <a:pPr>
              <a:buNone/>
            </a:pPr>
            <a:r>
              <a:rPr lang="en-US" sz="2800" b="1" dirty="0"/>
              <a:t>	</a:t>
            </a:r>
            <a:r>
              <a:rPr lang="en-US" sz="2800" b="1" dirty="0" err="1"/>
              <a:t>Perhitungan</a:t>
            </a:r>
            <a:r>
              <a:rPr lang="en-US" sz="2800" b="1" dirty="0"/>
              <a:t> </a:t>
            </a:r>
            <a:r>
              <a:rPr lang="en-US" sz="2800" b="1" dirty="0" err="1"/>
              <a:t>biaya</a:t>
            </a:r>
            <a:r>
              <a:rPr lang="en-US" sz="2800" b="1" dirty="0"/>
              <a:t> </a:t>
            </a:r>
            <a:r>
              <a:rPr lang="en-US" sz="2800" b="1" dirty="0" err="1"/>
              <a:t>dana</a:t>
            </a:r>
            <a:r>
              <a:rPr lang="en-US" sz="2800" b="1" dirty="0"/>
              <a:t> </a:t>
            </a:r>
            <a:r>
              <a:rPr lang="en-US" sz="2800" b="1" dirty="0" err="1"/>
              <a:t>tersebut</a:t>
            </a:r>
            <a:r>
              <a:rPr lang="en-US" sz="2800" b="1" dirty="0"/>
              <a:t> </a:t>
            </a:r>
            <a:r>
              <a:rPr lang="en-US" sz="2800" b="1" dirty="0" err="1"/>
              <a:t>secara</a:t>
            </a:r>
            <a:r>
              <a:rPr lang="en-US" sz="2800" b="1" dirty="0"/>
              <a:t> </a:t>
            </a:r>
            <a:r>
              <a:rPr lang="en-US" sz="2800" b="1" dirty="0" err="1"/>
              <a:t>umum</a:t>
            </a:r>
            <a:r>
              <a:rPr lang="en-US" sz="2800" b="1" dirty="0"/>
              <a:t> </a:t>
            </a:r>
            <a:r>
              <a:rPr lang="en-US" sz="2800" b="1" dirty="0" err="1"/>
              <a:t>terdiri</a:t>
            </a:r>
            <a:r>
              <a:rPr lang="en-US" sz="2800" b="1" dirty="0"/>
              <a:t> </a:t>
            </a:r>
            <a:r>
              <a:rPr lang="en-US" sz="2800" b="1" dirty="0" err="1"/>
              <a:t>dari</a:t>
            </a:r>
            <a:r>
              <a:rPr lang="en-US" sz="2800" b="1" dirty="0"/>
              <a:t> 4 </a:t>
            </a:r>
            <a:r>
              <a:rPr lang="en-US" sz="2800" b="1" dirty="0" err="1"/>
              <a:t>cara</a:t>
            </a:r>
            <a:r>
              <a:rPr lang="en-US" sz="2800" b="1" dirty="0"/>
              <a:t> </a:t>
            </a:r>
            <a:r>
              <a:rPr lang="en-US" sz="2800" b="1" dirty="0" err="1"/>
              <a:t>yaitu</a:t>
            </a:r>
            <a:r>
              <a:rPr lang="en-US" sz="2800" b="1" dirty="0"/>
              <a:t> :</a:t>
            </a:r>
          </a:p>
          <a:p>
            <a:pPr>
              <a:buNone/>
            </a:pPr>
            <a:r>
              <a:rPr lang="en-US" sz="2800" dirty="0"/>
              <a:t>1. Cost of Mixed Fund (COF)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2. Cost of Money (COM)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83506" y="4313237"/>
          <a:ext cx="5562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TIP + DP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100 %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SD + TD + DD + OF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59706" y="5552757"/>
          <a:ext cx="5562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TIP + DP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</a:rPr>
                        <a:t>Overheadcost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100 %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SD + TD + DD + OF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>
            <a:off x="2678906" y="4694237"/>
            <a:ext cx="2971800" cy="15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2755106" y="5929766"/>
            <a:ext cx="2971800" cy="15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/>
              <a:t>3. Cost of </a:t>
            </a:r>
            <a:r>
              <a:rPr lang="en-US" sz="2800" dirty="0" err="1"/>
              <a:t>Loanable</a:t>
            </a:r>
            <a:r>
              <a:rPr lang="en-US" sz="2800" dirty="0"/>
              <a:t> Fund (COL)</a:t>
            </a:r>
          </a:p>
          <a:p>
            <a:endParaRPr lang="en-US" sz="2800" dirty="0"/>
          </a:p>
          <a:p>
            <a:endParaRPr lang="en-US" sz="1200" dirty="0"/>
          </a:p>
          <a:p>
            <a:pPr>
              <a:buNone/>
            </a:pPr>
            <a:r>
              <a:rPr lang="en-US" sz="2800" dirty="0"/>
              <a:t>4. Cost of Operable Fund (COP)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83506" y="2504757"/>
          <a:ext cx="5562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TIP + DP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100 %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SD + TD + DD + OF - UF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59706" y="3952557"/>
          <a:ext cx="7010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5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3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TIP + DP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100 %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SD + TD + DD + OF – (UF + IF)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50106" y="4846637"/>
          <a:ext cx="487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5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TIP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Interest Paid (Total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Biaya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Bunga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DP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Deviden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 Paid (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</a:rPr>
                        <a:t>Deviden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</a:rPr>
                        <a:t>Saham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 yang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</a:rPr>
                        <a:t>Dibayarkan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Saving Deposits (Tabungan)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Time Deposits 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Deposito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26906" y="4846637"/>
          <a:ext cx="487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5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Demand Deposits 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Giro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OF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Other Fund 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termasuk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Modal)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Unloanable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Fund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Idle Fund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>
            <a:off x="2678906" y="2898095"/>
            <a:ext cx="2971800" cy="15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3136106" y="4329566"/>
            <a:ext cx="3657600" cy="15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7B1AD-101D-469F-878E-C06643B2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Perhitungan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167D3-0B21-4F1A-9C6D-96958C809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sz="2800" b="1" i="0" u="none" strike="noStrike" baseline="0" dirty="0">
                <a:latin typeface="Cambria" panose="02040503050406030204" pitchFamily="18" charset="0"/>
              </a:rPr>
              <a:t>Nilai COF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relatif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paling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lebih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rendah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,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karena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yaitu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hanya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memperhitungkan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biaya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bunga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saja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dan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tanpa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memperhatikan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klasifikasi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penggunaan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dananya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. </a:t>
            </a:r>
          </a:p>
          <a:p>
            <a:pPr algn="just"/>
            <a:r>
              <a:rPr lang="en-ID" sz="2800" b="1" i="0" u="none" strike="noStrike" baseline="0" dirty="0">
                <a:latin typeface="Cambria" panose="02040503050406030204" pitchFamily="18" charset="0"/>
              </a:rPr>
              <a:t>Nilai COM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,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nilai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yang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lebih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besar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karena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membebankan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biaya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overhead (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biaya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operasional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,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gaji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karyawan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, dan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biaya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lain) pada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biaya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dana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atau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dengan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kata lain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biaya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overhead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akan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dibebankan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kepada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nasabah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yang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meminta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kredit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(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debitur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) </a:t>
            </a:r>
          </a:p>
          <a:p>
            <a:pPr algn="just"/>
            <a:r>
              <a:rPr lang="en-ID" sz="2800" b="1" i="0" u="none" strike="noStrike" baseline="0" dirty="0">
                <a:latin typeface="Cambria" panose="02040503050406030204" pitchFamily="18" charset="0"/>
              </a:rPr>
              <a:t>COL dan COP </a:t>
            </a:r>
            <a:r>
              <a:rPr lang="en-ID" sz="2800" b="1" i="0" u="none" strike="noStrike" baseline="0" dirty="0" err="1">
                <a:latin typeface="Cambria" panose="02040503050406030204" pitchFamily="18" charset="0"/>
              </a:rPr>
              <a:t>nilainya</a:t>
            </a:r>
            <a:r>
              <a:rPr lang="en-ID" sz="2800" b="1" i="0" u="none" strike="noStrike" baseline="0" dirty="0">
                <a:latin typeface="Cambria" panose="02040503050406030204" pitchFamily="18" charset="0"/>
              </a:rPr>
              <a:t>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relatif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lebih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tinggi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karena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beban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dana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unloanable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fund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atau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idle money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dibebankan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kepada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nasabah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 </a:t>
            </a:r>
            <a:r>
              <a:rPr lang="en-ID" sz="2800" b="0" i="0" u="none" strike="noStrike" baseline="0" dirty="0" err="1">
                <a:latin typeface="Cambria" panose="02040503050406030204" pitchFamily="18" charset="0"/>
              </a:rPr>
              <a:t>debitur</a:t>
            </a:r>
            <a:r>
              <a:rPr lang="en-ID" sz="2800" b="0" i="0" u="none" strike="noStrike" baseline="0" dirty="0">
                <a:latin typeface="Cambria" panose="02040503050406030204" pitchFamily="18" charset="0"/>
              </a:rPr>
              <a:t>. </a:t>
            </a:r>
          </a:p>
          <a:p>
            <a:endParaRPr lang="en-ID" sz="1800" b="0" i="0" u="none" strike="noStrike" baseline="0" dirty="0">
              <a:latin typeface="Cambria" panose="020405030504060302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11390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Bank ‘ABC’ </a:t>
            </a:r>
            <a:r>
              <a:rPr lang="en-US" sz="2000" dirty="0" err="1"/>
              <a:t>mempunyai</a:t>
            </a:r>
            <a:r>
              <a:rPr lang="en-US" sz="2000" dirty="0"/>
              <a:t> Asset </a:t>
            </a:r>
            <a:r>
              <a:rPr lang="en-US" sz="2000" dirty="0" err="1"/>
              <a:t>sebesar</a:t>
            </a:r>
            <a:r>
              <a:rPr lang="en-US" sz="2000" dirty="0"/>
              <a:t> </a:t>
            </a:r>
            <a:r>
              <a:rPr lang="en-US" sz="2000" dirty="0" err="1"/>
              <a:t>Rp</a:t>
            </a:r>
            <a:r>
              <a:rPr lang="en-US" sz="2000" dirty="0"/>
              <a:t>. 600.000.000,-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komposisi</a:t>
            </a:r>
            <a:r>
              <a:rPr lang="en-US" sz="2000" dirty="0"/>
              <a:t> </a:t>
            </a:r>
            <a:r>
              <a:rPr lang="en-US" sz="2000" dirty="0" err="1"/>
              <a:t>dana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suku</a:t>
            </a:r>
            <a:r>
              <a:rPr lang="en-US" sz="2000" dirty="0"/>
              <a:t> </a:t>
            </a:r>
            <a:r>
              <a:rPr lang="en-US" sz="2000" dirty="0" err="1"/>
              <a:t>bunga</a:t>
            </a:r>
            <a:r>
              <a:rPr lang="en-US" sz="2000" dirty="0"/>
              <a:t> 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800" dirty="0"/>
          </a:p>
          <a:p>
            <a:endParaRPr lang="en-US" sz="2000" dirty="0"/>
          </a:p>
          <a:p>
            <a:r>
              <a:rPr lang="en-US" sz="2000" dirty="0"/>
              <a:t>Bank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mengeluarkan</a:t>
            </a:r>
            <a:r>
              <a:rPr lang="en-US" sz="2000" dirty="0"/>
              <a:t> over head </a:t>
            </a:r>
            <a:r>
              <a:rPr lang="en-US" sz="2000" dirty="0" err="1"/>
              <a:t>Rp</a:t>
            </a:r>
            <a:r>
              <a:rPr lang="en-US" sz="2000" dirty="0"/>
              <a:t>. 10.000.000,-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unloanable</a:t>
            </a:r>
            <a:r>
              <a:rPr lang="en-US" sz="2000" dirty="0"/>
              <a:t> fund </a:t>
            </a:r>
            <a:r>
              <a:rPr lang="en-US" sz="2000" dirty="0" err="1"/>
              <a:t>sebesar</a:t>
            </a:r>
            <a:r>
              <a:rPr lang="en-US" sz="2000" dirty="0"/>
              <a:t> </a:t>
            </a:r>
            <a:r>
              <a:rPr lang="en-US" sz="2000" dirty="0" err="1"/>
              <a:t>Rp</a:t>
            </a:r>
            <a:r>
              <a:rPr lang="en-US" sz="2000" dirty="0"/>
              <a:t>. 50.000.000,-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kredit</a:t>
            </a:r>
            <a:r>
              <a:rPr lang="en-US" sz="2000" dirty="0"/>
              <a:t> yang </a:t>
            </a:r>
            <a:r>
              <a:rPr lang="en-US" sz="2000" dirty="0" err="1"/>
              <a:t>diberikan</a:t>
            </a:r>
            <a:r>
              <a:rPr lang="en-US" sz="2000" dirty="0"/>
              <a:t> </a:t>
            </a:r>
            <a:r>
              <a:rPr lang="en-US" sz="2000" dirty="0" err="1"/>
              <a:t>Rp</a:t>
            </a:r>
            <a:r>
              <a:rPr lang="en-US" sz="2000" dirty="0"/>
              <a:t>. 450.000.000. </a:t>
            </a:r>
            <a:r>
              <a:rPr lang="en-US" sz="2000" dirty="0" err="1"/>
              <a:t>Tentukan</a:t>
            </a:r>
            <a:r>
              <a:rPr lang="en-US" sz="2000" dirty="0"/>
              <a:t>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suku</a:t>
            </a:r>
            <a:r>
              <a:rPr lang="en-US" sz="2000" dirty="0"/>
              <a:t> </a:t>
            </a:r>
            <a:r>
              <a:rPr lang="en-US" sz="2000" dirty="0" err="1"/>
              <a:t>bunga</a:t>
            </a:r>
            <a:r>
              <a:rPr lang="en-US" sz="2000" dirty="0"/>
              <a:t> </a:t>
            </a:r>
            <a:r>
              <a:rPr lang="en-US" sz="2000" dirty="0" err="1"/>
              <a:t>pinjaman</a:t>
            </a:r>
            <a:r>
              <a:rPr lang="en-US" sz="2000" dirty="0"/>
              <a:t> yang </a:t>
            </a:r>
            <a:r>
              <a:rPr lang="en-US" sz="2000" dirty="0" err="1"/>
              <a:t>diberikan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debitur</a:t>
            </a:r>
            <a:r>
              <a:rPr lang="en-US" sz="2000" dirty="0"/>
              <a:t> ?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 l="15904" t="26042" r="37244" b="31250"/>
          <a:stretch>
            <a:fillRect/>
          </a:stretch>
        </p:blipFill>
        <p:spPr bwMode="auto">
          <a:xfrm>
            <a:off x="2069306" y="2560637"/>
            <a:ext cx="6096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Jawab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mendapat</a:t>
            </a:r>
            <a:r>
              <a:rPr lang="en-US" sz="2000"/>
              <a:t> </a:t>
            </a:r>
            <a:r>
              <a:rPr lang="en-US" sz="2000" dirty="0"/>
              <a:t>T</a:t>
            </a:r>
            <a:r>
              <a:rPr lang="en-US" sz="2000"/>
              <a:t>otal </a:t>
            </a:r>
            <a:r>
              <a:rPr lang="en-US" sz="2000" dirty="0"/>
              <a:t>Interest Paid (TIP)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di </a:t>
            </a:r>
            <a:r>
              <a:rPr lang="en-US" sz="2000" dirty="0" err="1"/>
              <a:t>hitung</a:t>
            </a:r>
            <a:r>
              <a:rPr lang="en-US" sz="2000" dirty="0"/>
              <a:t> </a:t>
            </a:r>
            <a:r>
              <a:rPr lang="en-US" sz="2000" dirty="0" err="1"/>
              <a:t>dulu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dikeluarkan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dana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 l="16026" t="39584" r="25409" b="19792"/>
          <a:stretch>
            <a:fillRect/>
          </a:stretch>
        </p:blipFill>
        <p:spPr bwMode="auto">
          <a:xfrm>
            <a:off x="1307306" y="2789237"/>
            <a:ext cx="7620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506" y="1951037"/>
            <a:ext cx="8978900" cy="45164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264470"/>
              </p:ext>
            </p:extLst>
          </p:nvPr>
        </p:nvGraphicFramePr>
        <p:xfrm>
          <a:off x="1078706" y="1874837"/>
          <a:ext cx="5562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TIP + DP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100 %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SD + TD + DD + OF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78706" y="4618037"/>
          <a:ext cx="93725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81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TIP + DP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</a:rPr>
                        <a:t>Overheadcost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100 %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80.725 + 0 + 10.000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SD + TD + DD + OF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50.000 + 350.000 + 100.000 + 100.000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66225"/>
              </p:ext>
            </p:extLst>
          </p:nvPr>
        </p:nvGraphicFramePr>
        <p:xfrm>
          <a:off x="1078706" y="2636837"/>
          <a:ext cx="7239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80.725 + 0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100 %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50.000 + 350.000 + 100.000 + 100.000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642559"/>
              </p:ext>
            </p:extLst>
          </p:nvPr>
        </p:nvGraphicFramePr>
        <p:xfrm>
          <a:off x="1078706" y="3359286"/>
          <a:ext cx="5562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80.725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100 %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600.000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667996"/>
              </p:ext>
            </p:extLst>
          </p:nvPr>
        </p:nvGraphicFramePr>
        <p:xfrm>
          <a:off x="1078706" y="4084637"/>
          <a:ext cx="42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13,46 %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78706" y="5652179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90.725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100 %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15,12 %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600.000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8317706" y="1951037"/>
            <a:ext cx="2057400" cy="304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err="1"/>
              <a:t>Perhitungan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ribuan</a:t>
            </a:r>
            <a:endParaRPr lang="en-US" sz="1200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2374106" y="2239508"/>
            <a:ext cx="2971800" cy="15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2374106" y="3017837"/>
            <a:ext cx="4724400" cy="15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374106" y="3719966"/>
            <a:ext cx="2971800" cy="15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2374106" y="4999037"/>
            <a:ext cx="2971800" cy="15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6946106" y="4999037"/>
            <a:ext cx="2362200" cy="15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374106" y="6022295"/>
            <a:ext cx="2971800" cy="15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506" y="1951037"/>
            <a:ext cx="8978900" cy="45164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913965"/>
              </p:ext>
            </p:extLst>
          </p:nvPr>
        </p:nvGraphicFramePr>
        <p:xfrm>
          <a:off x="1078706" y="1874837"/>
          <a:ext cx="5562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TIP + DP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100 %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SD + TD + DD + OF - UF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01286"/>
              </p:ext>
            </p:extLst>
          </p:nvPr>
        </p:nvGraphicFramePr>
        <p:xfrm>
          <a:off x="1078706" y="4618037"/>
          <a:ext cx="9372599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81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TIP + DP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100 %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80.725 + 0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SD + TD + DD + OF – (UF+IF)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50.000 + 350.000 + 100.000 + 100.000 - (50.000 + 100.000)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419916"/>
              </p:ext>
            </p:extLst>
          </p:nvPr>
        </p:nvGraphicFramePr>
        <p:xfrm>
          <a:off x="1078706" y="2636837"/>
          <a:ext cx="7924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80.725 + 0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100 %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50.000 + 350.000 + 100.000 + 100.000 – 50.000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48671"/>
              </p:ext>
            </p:extLst>
          </p:nvPr>
        </p:nvGraphicFramePr>
        <p:xfrm>
          <a:off x="1078706" y="3359286"/>
          <a:ext cx="5562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80.725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100 %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550.000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38675"/>
              </p:ext>
            </p:extLst>
          </p:nvPr>
        </p:nvGraphicFramePr>
        <p:xfrm>
          <a:off x="1078706" y="4084637"/>
          <a:ext cx="42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14,68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%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175602"/>
              </p:ext>
            </p:extLst>
          </p:nvPr>
        </p:nvGraphicFramePr>
        <p:xfrm>
          <a:off x="1078706" y="5748699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80.725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100 %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17,93 %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450.000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8317706" y="1951037"/>
            <a:ext cx="2057400" cy="304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err="1"/>
              <a:t>Perhitungan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ribuan</a:t>
            </a:r>
            <a:endParaRPr lang="en-US" sz="1200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2374106" y="2239508"/>
            <a:ext cx="2971800" cy="15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2374106" y="3017837"/>
            <a:ext cx="4724400" cy="15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374106" y="3719966"/>
            <a:ext cx="2971800" cy="15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2374106" y="4999037"/>
            <a:ext cx="2971800" cy="15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6946106" y="4999037"/>
            <a:ext cx="2362200" cy="15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374106" y="6103940"/>
            <a:ext cx="2971800" cy="15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cost of fund,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pilih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mana</a:t>
            </a:r>
            <a:r>
              <a:rPr lang="en-US" sz="2400" dirty="0"/>
              <a:t> </a:t>
            </a:r>
            <a:r>
              <a:rPr lang="en-US" sz="2400" dirty="0" err="1"/>
              <a:t>yangsesuai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pihak</a:t>
            </a:r>
            <a:r>
              <a:rPr lang="en-US" sz="2400" dirty="0"/>
              <a:t> bank.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asumsi</a:t>
            </a:r>
            <a:r>
              <a:rPr lang="en-US" sz="2400" dirty="0"/>
              <a:t> bank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COP,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suku</a:t>
            </a:r>
            <a:r>
              <a:rPr lang="en-US" sz="2400" dirty="0"/>
              <a:t> </a:t>
            </a:r>
            <a:r>
              <a:rPr lang="en-US" sz="2400" dirty="0" err="1"/>
              <a:t>bunga</a:t>
            </a:r>
            <a:r>
              <a:rPr lang="en-US" sz="2400" dirty="0"/>
              <a:t> yang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nasabah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40706" y="3856037"/>
          <a:ext cx="71278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0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Cost Of Fund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13,46%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17,93%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Laba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diinginkan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5,00%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5,00%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Cadangan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Kredit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Macet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1,00%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1,00%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Operasional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2,00%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2,00%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Pajak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20%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1,00%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1,00%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22,46%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26,93%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400" dirty="0"/>
              <a:t>	</a:t>
            </a:r>
          </a:p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bunga</a:t>
            </a:r>
            <a:r>
              <a:rPr lang="en-US" sz="2400" dirty="0"/>
              <a:t> yang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debitur</a:t>
            </a:r>
            <a:r>
              <a:rPr lang="en-US" sz="2400" dirty="0"/>
              <a:t> </a:t>
            </a:r>
            <a:r>
              <a:rPr lang="en-US" sz="2400" dirty="0" err="1"/>
              <a:t>berkisar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22,46% </a:t>
            </a:r>
            <a:r>
              <a:rPr lang="en-US" sz="2400" dirty="0" err="1"/>
              <a:t>sampai</a:t>
            </a:r>
            <a:r>
              <a:rPr lang="en-US" sz="2400" dirty="0"/>
              <a:t> 26,93%. Hal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disesuaikan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suku</a:t>
            </a:r>
            <a:r>
              <a:rPr lang="en-US" sz="2400" dirty="0"/>
              <a:t> </a:t>
            </a:r>
            <a:r>
              <a:rPr lang="en-US" sz="2400" dirty="0" err="1"/>
              <a:t>bunga</a:t>
            </a:r>
            <a:r>
              <a:rPr lang="en-US" sz="2400" dirty="0"/>
              <a:t> </a:t>
            </a:r>
            <a:r>
              <a:rPr lang="en-US" sz="2400" dirty="0" err="1"/>
              <a:t>kredit</a:t>
            </a:r>
            <a:r>
              <a:rPr lang="en-US" sz="2400" dirty="0"/>
              <a:t> yang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bank </a:t>
            </a:r>
            <a:r>
              <a:rPr lang="en-US" sz="2400" dirty="0" err="1"/>
              <a:t>pesaing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8706" y="113746"/>
            <a:ext cx="9078517" cy="144893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Struktur neraca bank (General Ledger)</a:t>
            </a:r>
          </a:p>
        </p:txBody>
      </p:sp>
      <p:graphicFrame>
        <p:nvGraphicFramePr>
          <p:cNvPr id="102431" name="Group 3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773477"/>
              </p:ext>
            </p:extLst>
          </p:nvPr>
        </p:nvGraphicFramePr>
        <p:xfrm>
          <a:off x="1078705" y="1763924"/>
          <a:ext cx="9078518" cy="4912040"/>
        </p:xfrm>
        <a:graphic>
          <a:graphicData uri="http://schemas.openxmlformats.org/drawingml/2006/table">
            <a:tbl>
              <a:tblPr/>
              <a:tblGrid>
                <a:gridCol w="4539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9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89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AKTIVA (ASSETS)</a:t>
                      </a:r>
                    </a:p>
                  </a:txBody>
                  <a:tcPr marL="106918" marR="106918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KEWAJIBAN (LIABILITY)</a:t>
                      </a:r>
                    </a:p>
                  </a:txBody>
                  <a:tcPr marL="106918" marR="106918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2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Cash reserve</a:t>
                      </a:r>
                    </a:p>
                  </a:txBody>
                  <a:tcPr marL="106918" marR="106918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Saving, time deposits, current account</a:t>
                      </a:r>
                    </a:p>
                  </a:txBody>
                  <a:tcPr marL="106918" marR="106918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Securities and call money</a:t>
                      </a:r>
                    </a:p>
                  </a:txBody>
                  <a:tcPr marL="106918" marR="106918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Securities and call money</a:t>
                      </a:r>
                    </a:p>
                  </a:txBody>
                  <a:tcPr marL="106918" marR="106918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89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Loan</a:t>
                      </a:r>
                    </a:p>
                  </a:txBody>
                  <a:tcPr marL="106918" marR="106918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Income</a:t>
                      </a:r>
                    </a:p>
                  </a:txBody>
                  <a:tcPr marL="106918" marR="106918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72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Fixed assets</a:t>
                      </a:r>
                    </a:p>
                  </a:txBody>
                  <a:tcPr marL="106918" marR="106918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Expense</a:t>
                      </a:r>
                    </a:p>
                  </a:txBody>
                  <a:tcPr marL="106918" marR="106918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89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Other assets</a:t>
                      </a:r>
                    </a:p>
                  </a:txBody>
                  <a:tcPr marL="106918" marR="106918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Other capital</a:t>
                      </a:r>
                    </a:p>
                  </a:txBody>
                  <a:tcPr marL="106918" marR="106918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Penetapan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Perbankan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en-US" sz="2400" dirty="0"/>
              <a:t>1. </a:t>
            </a:r>
            <a:r>
              <a:rPr lang="en-US" sz="2400" b="1" dirty="0"/>
              <a:t>Cost plus pricing</a:t>
            </a:r>
          </a:p>
          <a:p>
            <a:pPr>
              <a:spcAft>
                <a:spcPts val="600"/>
              </a:spcAft>
              <a:buNone/>
            </a:pPr>
            <a:r>
              <a:rPr lang="en-US" sz="2400" dirty="0"/>
              <a:t>	</a:t>
            </a:r>
            <a:r>
              <a:rPr lang="en-US" sz="2400" dirty="0" err="1"/>
              <a:t>Memperhitungkan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dana</a:t>
            </a:r>
            <a:r>
              <a:rPr lang="en-US" sz="2400" dirty="0"/>
              <a:t>, fixed cost </a:t>
            </a:r>
            <a:r>
              <a:rPr lang="en-US" sz="2400" dirty="0" err="1"/>
              <a:t>dan</a:t>
            </a:r>
            <a:r>
              <a:rPr lang="en-US" sz="2400" dirty="0"/>
              <a:t> variable cost</a:t>
            </a:r>
          </a:p>
          <a:p>
            <a:pPr>
              <a:spcAft>
                <a:spcPts val="600"/>
              </a:spcAft>
              <a:buNone/>
            </a:pPr>
            <a:r>
              <a:rPr lang="en-US" sz="2400" dirty="0"/>
              <a:t>2. </a:t>
            </a:r>
            <a:r>
              <a:rPr lang="en-US" sz="2400" b="1" dirty="0"/>
              <a:t>Variable Costing</a:t>
            </a:r>
          </a:p>
          <a:p>
            <a:pPr>
              <a:spcAft>
                <a:spcPts val="600"/>
              </a:spcAft>
              <a:buNone/>
            </a:pPr>
            <a:r>
              <a:rPr lang="en-US" sz="2400" dirty="0"/>
              <a:t>	</a:t>
            </a:r>
            <a:r>
              <a:rPr lang="en-US" sz="2400" dirty="0" err="1"/>
              <a:t>Penetapan</a:t>
            </a:r>
            <a:r>
              <a:rPr lang="en-US" sz="2400" dirty="0"/>
              <a:t> </a:t>
            </a:r>
            <a:r>
              <a:rPr lang="en-US" sz="2400" dirty="0" err="1"/>
              <a:t>harga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konsep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Cost of mixed fund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harga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relatif</a:t>
            </a:r>
            <a:r>
              <a:rPr lang="en-US" sz="2400" dirty="0"/>
              <a:t> </a:t>
            </a:r>
            <a:r>
              <a:rPr lang="en-US" sz="2400" dirty="0" err="1"/>
              <a:t>rendah</a:t>
            </a:r>
            <a:r>
              <a:rPr lang="en-US" sz="2400" dirty="0"/>
              <a:t>.</a:t>
            </a:r>
          </a:p>
          <a:p>
            <a:pPr>
              <a:spcAft>
                <a:spcPts val="600"/>
              </a:spcAft>
              <a:buNone/>
            </a:pPr>
            <a:r>
              <a:rPr lang="en-US" sz="2400" dirty="0"/>
              <a:t>3. </a:t>
            </a:r>
            <a:r>
              <a:rPr lang="en-US" sz="2400" b="1" dirty="0"/>
              <a:t>Skimming Pricing</a:t>
            </a:r>
          </a:p>
          <a:p>
            <a:pPr>
              <a:spcAft>
                <a:spcPts val="600"/>
              </a:spcAft>
              <a:buNone/>
            </a:pPr>
            <a:r>
              <a:rPr lang="en-US" sz="2400" dirty="0"/>
              <a:t>	</a:t>
            </a:r>
            <a:r>
              <a:rPr lang="en-US" sz="2400" dirty="0" err="1"/>
              <a:t>Menetapkan</a:t>
            </a:r>
            <a:r>
              <a:rPr lang="en-US" sz="2400" dirty="0"/>
              <a:t> </a:t>
            </a:r>
            <a:r>
              <a:rPr lang="en-US" sz="2400" dirty="0" err="1"/>
              <a:t>harga</a:t>
            </a:r>
            <a:r>
              <a:rPr lang="en-US" sz="2400" dirty="0"/>
              <a:t> </a:t>
            </a:r>
            <a:r>
              <a:rPr lang="en-US" sz="2400" dirty="0" err="1"/>
              <a:t>setinggi-tingginya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memperoleh</a:t>
            </a:r>
            <a:r>
              <a:rPr lang="en-US" sz="2400" dirty="0"/>
              <a:t> </a:t>
            </a:r>
            <a:r>
              <a:rPr lang="en-US" sz="2400" dirty="0" err="1"/>
              <a:t>laba</a:t>
            </a:r>
            <a:r>
              <a:rPr lang="en-US" sz="2400" dirty="0"/>
              <a:t> </a:t>
            </a:r>
            <a:r>
              <a:rPr lang="en-US" sz="2400" dirty="0" err="1"/>
              <a:t>maksimal</a:t>
            </a:r>
            <a:endParaRPr lang="en-US" sz="2400" dirty="0"/>
          </a:p>
          <a:p>
            <a:pPr>
              <a:spcAft>
                <a:spcPts val="600"/>
              </a:spcAft>
              <a:buNone/>
            </a:pPr>
            <a:r>
              <a:rPr lang="en-US" sz="2400" dirty="0"/>
              <a:t>4. </a:t>
            </a:r>
            <a:r>
              <a:rPr lang="en-US" sz="2400" b="1" dirty="0"/>
              <a:t>Market Pricing</a:t>
            </a:r>
          </a:p>
          <a:p>
            <a:pPr>
              <a:spcAft>
                <a:spcPts val="600"/>
              </a:spcAft>
              <a:buNone/>
            </a:pPr>
            <a:r>
              <a:rPr lang="en-US" sz="2400" dirty="0"/>
              <a:t>	</a:t>
            </a:r>
            <a:r>
              <a:rPr lang="en-US" sz="2400" dirty="0" err="1"/>
              <a:t>Harga</a:t>
            </a:r>
            <a:r>
              <a:rPr lang="en-US" sz="2400" dirty="0"/>
              <a:t> </a:t>
            </a:r>
            <a:r>
              <a:rPr lang="en-US" sz="2400" dirty="0" err="1"/>
              <a:t>ditentukan</a:t>
            </a:r>
            <a:r>
              <a:rPr lang="en-US" sz="2400" dirty="0"/>
              <a:t> </a:t>
            </a:r>
            <a:r>
              <a:rPr lang="en-US" sz="2400" dirty="0" err="1"/>
              <a:t>bergantung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mekanisme</a:t>
            </a:r>
            <a:r>
              <a:rPr lang="en-US" sz="2400" dirty="0"/>
              <a:t> </a:t>
            </a:r>
            <a:r>
              <a:rPr lang="en-US" sz="2400" dirty="0" err="1"/>
              <a:t>pasar</a:t>
            </a:r>
            <a:r>
              <a:rPr lang="en-US" sz="2400" dirty="0"/>
              <a:t>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dipengaruhi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permintaan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penawaran</a:t>
            </a:r>
            <a:endParaRPr 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en-US" sz="2400" dirty="0"/>
              <a:t>5. </a:t>
            </a:r>
            <a:r>
              <a:rPr lang="en-US" sz="2400" b="1" dirty="0"/>
              <a:t>Relational Pricing</a:t>
            </a:r>
          </a:p>
          <a:p>
            <a:pPr>
              <a:spcAft>
                <a:spcPts val="600"/>
              </a:spcAft>
              <a:buNone/>
            </a:pPr>
            <a:r>
              <a:rPr lang="en-US" sz="2400" dirty="0"/>
              <a:t>	</a:t>
            </a:r>
            <a:r>
              <a:rPr lang="en-US" sz="2400" dirty="0" err="1"/>
              <a:t>Konsep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dipengaruhi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pihak</a:t>
            </a:r>
            <a:r>
              <a:rPr lang="en-US" sz="2400" dirty="0"/>
              <a:t> bank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nasabah</a:t>
            </a:r>
            <a:r>
              <a:rPr lang="en-US" sz="2400" dirty="0"/>
              <a:t>.</a:t>
            </a:r>
          </a:p>
          <a:p>
            <a:pPr>
              <a:spcAft>
                <a:spcPts val="600"/>
              </a:spcAft>
              <a:buNone/>
            </a:pPr>
            <a:r>
              <a:rPr lang="en-US" sz="2400" dirty="0"/>
              <a:t>6. </a:t>
            </a:r>
            <a:r>
              <a:rPr lang="en-US" sz="2400" b="1" dirty="0"/>
              <a:t>Penetration Pricing</a:t>
            </a:r>
          </a:p>
          <a:p>
            <a:pPr>
              <a:spcAft>
                <a:spcPts val="600"/>
              </a:spcAft>
              <a:buNone/>
            </a:pPr>
            <a:r>
              <a:rPr lang="en-US" sz="2400" dirty="0"/>
              <a:t>	</a:t>
            </a:r>
            <a:r>
              <a:rPr lang="en-US" sz="2400" dirty="0" err="1"/>
              <a:t>Menetapkan</a:t>
            </a:r>
            <a:r>
              <a:rPr lang="en-US" sz="2400" dirty="0"/>
              <a:t> </a:t>
            </a:r>
            <a:r>
              <a:rPr lang="en-US" sz="2400" dirty="0" err="1"/>
              <a:t>harga</a:t>
            </a:r>
            <a:r>
              <a:rPr lang="en-US" sz="2400" dirty="0"/>
              <a:t> </a:t>
            </a:r>
            <a:r>
              <a:rPr lang="en-US" sz="2400" dirty="0" err="1"/>
              <a:t>serendah-rendahnya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penetrasi</a:t>
            </a:r>
            <a:r>
              <a:rPr lang="en-US" sz="2400" dirty="0"/>
              <a:t> </a:t>
            </a:r>
            <a:r>
              <a:rPr lang="en-US" sz="2400" dirty="0" err="1"/>
              <a:t>pasar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mengenalkan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.</a:t>
            </a:r>
          </a:p>
          <a:p>
            <a:pPr>
              <a:spcAft>
                <a:spcPts val="600"/>
              </a:spcAft>
              <a:buNone/>
            </a:pPr>
            <a:r>
              <a:rPr lang="en-US" sz="2400" dirty="0"/>
              <a:t>7. </a:t>
            </a:r>
            <a:r>
              <a:rPr lang="en-US" sz="2400" b="1" dirty="0"/>
              <a:t>Non Cost Pricing</a:t>
            </a:r>
          </a:p>
          <a:p>
            <a:pPr>
              <a:spcAft>
                <a:spcPts val="600"/>
              </a:spcAft>
              <a:buNone/>
            </a:pPr>
            <a:r>
              <a:rPr lang="en-US" sz="2400" dirty="0"/>
              <a:t>	</a:t>
            </a:r>
            <a:r>
              <a:rPr lang="en-US" sz="2400" dirty="0" err="1"/>
              <a:t>Konsep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memperhitungkan</a:t>
            </a:r>
            <a:r>
              <a:rPr lang="en-US" sz="2400" dirty="0"/>
              <a:t> </a:t>
            </a:r>
            <a:r>
              <a:rPr lang="en-US" sz="2400" dirty="0" err="1"/>
              <a:t>biaya-biaya</a:t>
            </a:r>
            <a:r>
              <a:rPr lang="en-US" sz="2400" dirty="0"/>
              <a:t>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dikeluarkan</a:t>
            </a:r>
            <a:endParaRPr 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MANAJEMEN GAP (MISMATCH)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Upaya-upaya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</a:t>
            </a:r>
            <a:r>
              <a:rPr lang="en-US" dirty="0" err="1"/>
              <a:t>kesenjangan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aset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liabilities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kesenjangan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, </a:t>
            </a:r>
            <a:r>
              <a:rPr lang="en-US" dirty="0" err="1"/>
              <a:t>suku</a:t>
            </a:r>
            <a:r>
              <a:rPr lang="en-US" dirty="0"/>
              <a:t> </a:t>
            </a:r>
            <a:r>
              <a:rPr lang="en-US" dirty="0" err="1"/>
              <a:t>bunga</a:t>
            </a:r>
            <a:r>
              <a:rPr lang="en-US" dirty="0"/>
              <a:t>,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jatuh</a:t>
            </a:r>
            <a:r>
              <a:rPr lang="en-US" dirty="0"/>
              <a:t> tempo.</a:t>
            </a:r>
          </a:p>
          <a:p>
            <a:pPr eaLnBrk="1" hangingPunct="1"/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aset</a:t>
            </a:r>
            <a:r>
              <a:rPr lang="en-US" dirty="0"/>
              <a:t> yang </a:t>
            </a:r>
            <a:r>
              <a:rPr lang="en-US" dirty="0" err="1"/>
              <a:t>sensitif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bunga</a:t>
            </a:r>
            <a:r>
              <a:rPr lang="en-US" dirty="0"/>
              <a:t> (rate sensitive asset)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pasiva</a:t>
            </a:r>
            <a:r>
              <a:rPr lang="en-US" dirty="0"/>
              <a:t> yang </a:t>
            </a:r>
            <a:r>
              <a:rPr lang="en-US" dirty="0" err="1"/>
              <a:t>sensitif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bunga</a:t>
            </a:r>
            <a:r>
              <a:rPr lang="en-US" dirty="0"/>
              <a:t> (rate sensitive liabilities)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2506" y="113746"/>
            <a:ext cx="9154717" cy="14489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GAP </a:t>
            </a:r>
            <a:r>
              <a:rPr lang="en-US" dirty="0" err="1"/>
              <a:t>thd</a:t>
            </a:r>
            <a:r>
              <a:rPr lang="en-US" dirty="0"/>
              <a:t> NIM (net interest margin)</a:t>
            </a:r>
          </a:p>
        </p:txBody>
      </p:sp>
      <p:graphicFrame>
        <p:nvGraphicFramePr>
          <p:cNvPr id="111646" name="Group 30"/>
          <p:cNvGraphicFramePr>
            <a:graphicFrameLocks noGrp="1"/>
          </p:cNvGraphicFramePr>
          <p:nvPr>
            <p:ph idx="1"/>
          </p:nvPr>
        </p:nvGraphicFramePr>
        <p:xfrm>
          <a:off x="1002505" y="1763924"/>
          <a:ext cx="9154716" cy="4590753"/>
        </p:xfrm>
        <a:graphic>
          <a:graphicData uri="http://schemas.openxmlformats.org/drawingml/2006/table">
            <a:tbl>
              <a:tblPr/>
              <a:tblGrid>
                <a:gridCol w="3051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1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71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Posisi GAP</a:t>
                      </a:r>
                    </a:p>
                  </a:txBody>
                  <a:tcPr marL="106918" marR="106918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Kondisi suku bunga naik</a:t>
                      </a:r>
                    </a:p>
                  </a:txBody>
                  <a:tcPr marL="106918" marR="106918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Kondisi suku bunga turun</a:t>
                      </a:r>
                    </a:p>
                  </a:txBody>
                  <a:tcPr marL="106918" marR="106918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4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Positip (RSA&gt;RSL)</a:t>
                      </a:r>
                    </a:p>
                  </a:txBody>
                  <a:tcPr marL="106918" marR="106918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NIM meningkat</a:t>
                      </a:r>
                    </a:p>
                  </a:txBody>
                  <a:tcPr marL="106918" marR="106918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NIM menurun</a:t>
                      </a:r>
                    </a:p>
                  </a:txBody>
                  <a:tcPr marL="106918" marR="106918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66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Negatif (RSA&lt;RSL)</a:t>
                      </a:r>
                    </a:p>
                  </a:txBody>
                  <a:tcPr marL="106918" marR="106918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NIM menurun</a:t>
                      </a:r>
                    </a:p>
                  </a:txBody>
                  <a:tcPr marL="106918" marR="106918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NIM meningkat</a:t>
                      </a:r>
                    </a:p>
                  </a:txBody>
                  <a:tcPr marL="106918" marR="106918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84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Zero (RSA=RSL)</a:t>
                      </a:r>
                    </a:p>
                  </a:txBody>
                  <a:tcPr marL="106918" marR="106918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NIM tetap</a:t>
                      </a:r>
                    </a:p>
                  </a:txBody>
                  <a:tcPr marL="106918" marR="106918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NIM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tetap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6918" marR="106918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Managemen</a:t>
            </a:r>
            <a:r>
              <a:rPr lang="en-US" dirty="0"/>
              <a:t> GAP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err="1"/>
              <a:t>Mengelola</a:t>
            </a:r>
            <a:r>
              <a:rPr lang="en-US" sz="2800" dirty="0"/>
              <a:t> interest rate : Interest rate management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menata</a:t>
            </a:r>
            <a:r>
              <a:rPr lang="en-US" sz="2800" dirty="0"/>
              <a:t> interest rate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simultan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sisi</a:t>
            </a:r>
            <a:r>
              <a:rPr lang="en-US" sz="2800" dirty="0"/>
              <a:t> </a:t>
            </a:r>
            <a:r>
              <a:rPr lang="en-US" sz="2800" dirty="0" err="1"/>
              <a:t>aset</a:t>
            </a:r>
            <a:r>
              <a:rPr lang="en-US" sz="2800" dirty="0"/>
              <a:t> </a:t>
            </a:r>
            <a:r>
              <a:rPr lang="en-US" sz="2800" dirty="0" err="1"/>
              <a:t>maupun</a:t>
            </a:r>
            <a:r>
              <a:rPr lang="en-US" sz="2800" dirty="0"/>
              <a:t> liabilities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diperkecil</a:t>
            </a:r>
            <a:r>
              <a:rPr lang="en-US" sz="2800" dirty="0"/>
              <a:t> </a:t>
            </a:r>
            <a:r>
              <a:rPr lang="en-US" sz="2800" dirty="0" err="1"/>
              <a:t>dampak</a:t>
            </a:r>
            <a:r>
              <a:rPr lang="en-US" sz="2800" dirty="0"/>
              <a:t> </a:t>
            </a:r>
            <a:r>
              <a:rPr lang="en-US" sz="2800" dirty="0" err="1"/>
              <a:t>negatif</a:t>
            </a:r>
            <a:r>
              <a:rPr lang="en-US" sz="2800" dirty="0"/>
              <a:t> </a:t>
            </a:r>
            <a:r>
              <a:rPr lang="en-US" sz="2800" dirty="0" err="1"/>
              <a:t>perubahan</a:t>
            </a:r>
            <a:r>
              <a:rPr lang="en-US" sz="2800" dirty="0"/>
              <a:t> </a:t>
            </a:r>
            <a:r>
              <a:rPr lang="en-US" sz="2800" dirty="0" err="1"/>
              <a:t>suku</a:t>
            </a:r>
            <a:r>
              <a:rPr lang="en-US" sz="2800" dirty="0"/>
              <a:t> </a:t>
            </a:r>
            <a:r>
              <a:rPr lang="en-US" sz="2800" dirty="0" err="1"/>
              <a:t>bunga</a:t>
            </a:r>
            <a:r>
              <a:rPr lang="en-US" sz="2800" dirty="0"/>
              <a:t>,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memperhatikan</a:t>
            </a:r>
            <a:r>
              <a:rPr lang="en-US" sz="2800" dirty="0"/>
              <a:t> :</a:t>
            </a:r>
          </a:p>
          <a:p>
            <a:pPr lvl="1" eaLnBrk="1" hangingPunct="1"/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</a:t>
            </a:r>
          </a:p>
          <a:p>
            <a:pPr lvl="1" eaLnBrk="1" hangingPunct="1"/>
            <a:r>
              <a:rPr lang="en-US" dirty="0" err="1"/>
              <a:t>Repricing</a:t>
            </a:r>
            <a:endParaRPr lang="en-US" dirty="0"/>
          </a:p>
          <a:p>
            <a:pPr lvl="1" eaLnBrk="1" hangingPunct="1"/>
            <a:r>
              <a:rPr lang="en-US" dirty="0"/>
              <a:t>Interest rate </a:t>
            </a:r>
            <a:r>
              <a:rPr lang="en-US" dirty="0" err="1"/>
              <a:t>dan</a:t>
            </a:r>
            <a:endParaRPr lang="en-US" dirty="0"/>
          </a:p>
          <a:p>
            <a:pPr lvl="1" eaLnBrk="1" hangingPunct="1"/>
            <a:r>
              <a:rPr lang="en-US" dirty="0"/>
              <a:t>Acceleration of change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Manajemen Valuta Asing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 </a:t>
            </a:r>
            <a:r>
              <a:rPr lang="en-US" sz="2800" dirty="0" err="1"/>
              <a:t>membeli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menjual</a:t>
            </a:r>
            <a:r>
              <a:rPr lang="en-US" sz="2800" dirty="0"/>
              <a:t> </a:t>
            </a:r>
            <a:r>
              <a:rPr lang="en-US" sz="2800" dirty="0" err="1"/>
              <a:t>mata</a:t>
            </a:r>
            <a:r>
              <a:rPr lang="en-US" sz="2800" dirty="0"/>
              <a:t> </a:t>
            </a:r>
            <a:r>
              <a:rPr lang="en-US" sz="2800" dirty="0" err="1"/>
              <a:t>uang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negara</a:t>
            </a:r>
            <a:r>
              <a:rPr lang="en-US" sz="28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/>
              <a:t>Pasar</a:t>
            </a:r>
            <a:r>
              <a:rPr lang="en-US" sz="2800" dirty="0"/>
              <a:t> </a:t>
            </a:r>
            <a:r>
              <a:rPr lang="en-US" sz="2800" dirty="0" err="1"/>
              <a:t>valas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jual</a:t>
            </a:r>
            <a:r>
              <a:rPr lang="en-US" sz="2800" dirty="0"/>
              <a:t> </a:t>
            </a:r>
            <a:r>
              <a:rPr lang="en-US" sz="2800" dirty="0" err="1"/>
              <a:t>beli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komunikasi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bank, brokers </a:t>
            </a:r>
            <a:r>
              <a:rPr lang="en-US" sz="2800" dirty="0" err="1"/>
              <a:t>maupun</a:t>
            </a:r>
            <a:r>
              <a:rPr lang="en-US" sz="2800" dirty="0"/>
              <a:t> dealer </a:t>
            </a:r>
            <a:r>
              <a:rPr lang="en-US" sz="2800" dirty="0" err="1"/>
              <a:t>di</a:t>
            </a:r>
            <a:r>
              <a:rPr lang="en-US" sz="2800" dirty="0"/>
              <a:t> </a:t>
            </a:r>
            <a:r>
              <a:rPr lang="en-US" sz="2800" dirty="0" err="1"/>
              <a:t>seluruh</a:t>
            </a:r>
            <a:r>
              <a:rPr lang="en-US" sz="2800" dirty="0"/>
              <a:t> </a:t>
            </a:r>
            <a:r>
              <a:rPr lang="en-US" sz="2800" dirty="0" err="1"/>
              <a:t>dunia</a:t>
            </a:r>
            <a:r>
              <a:rPr lang="en-US" sz="2800" dirty="0"/>
              <a:t> yang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di</a:t>
            </a:r>
            <a:r>
              <a:rPr lang="en-US" sz="2800" dirty="0"/>
              <a:t> </a:t>
            </a:r>
            <a:r>
              <a:rPr lang="en-US" sz="2800" dirty="0" err="1"/>
              <a:t>ruangan</a:t>
            </a:r>
            <a:r>
              <a:rPr lang="en-US" sz="2800" dirty="0"/>
              <a:t> (dealing room) </a:t>
            </a:r>
            <a:r>
              <a:rPr lang="en-US" sz="2800" dirty="0" err="1"/>
              <a:t>masing-masing</a:t>
            </a:r>
            <a:r>
              <a:rPr lang="en-US" sz="2800" dirty="0"/>
              <a:t> bank.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/>
              <a:t>Tindakannya</a:t>
            </a:r>
            <a:r>
              <a:rPr lang="en-US" sz="2800" dirty="0"/>
              <a:t> 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kesenjangan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asing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netto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tukar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Instrumen Valas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err="1"/>
              <a:t>Transaksi</a:t>
            </a:r>
            <a:r>
              <a:rPr lang="en-US" dirty="0"/>
              <a:t> SPOT :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valas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tunai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penyerahan</a:t>
            </a:r>
            <a:r>
              <a:rPr lang="en-US" dirty="0"/>
              <a:t> </a:t>
            </a:r>
            <a:r>
              <a:rPr lang="en-US" dirty="0" err="1"/>
              <a:t>valutanya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2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tukar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disepakati</a:t>
            </a:r>
            <a:r>
              <a:rPr lang="en-US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Transaksi</a:t>
            </a:r>
            <a:r>
              <a:rPr lang="en-US" dirty="0"/>
              <a:t> FORWARD :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valas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berjangka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penyerahan</a:t>
            </a:r>
            <a:r>
              <a:rPr lang="en-US" dirty="0"/>
              <a:t> </a:t>
            </a:r>
            <a:r>
              <a:rPr lang="en-US" dirty="0" err="1"/>
              <a:t>valutanya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Transaksi</a:t>
            </a:r>
            <a:r>
              <a:rPr lang="en-US" dirty="0"/>
              <a:t> SWAP : </a:t>
            </a:r>
            <a:r>
              <a:rPr lang="en-US" dirty="0" err="1"/>
              <a:t>pertukaran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valuta</a:t>
            </a:r>
            <a:r>
              <a:rPr lang="en-US" dirty="0"/>
              <a:t> </a:t>
            </a:r>
            <a:r>
              <a:rPr lang="en-US" dirty="0" err="1"/>
              <a:t>asing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tunai</a:t>
            </a:r>
            <a:r>
              <a:rPr lang="en-US" dirty="0"/>
              <a:t> &amp;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berjangka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Instrumen Pasar Uang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dirty="0" err="1"/>
              <a:t>Penempatan</a:t>
            </a:r>
            <a:r>
              <a:rPr lang="en-US" sz="3000" dirty="0"/>
              <a:t> </a:t>
            </a:r>
            <a:r>
              <a:rPr lang="en-US" sz="3000" dirty="0" err="1"/>
              <a:t>antar</a:t>
            </a:r>
            <a:r>
              <a:rPr lang="en-US" sz="3000" dirty="0"/>
              <a:t> bank : </a:t>
            </a:r>
            <a:r>
              <a:rPr lang="en-US" sz="3000" dirty="0" err="1"/>
              <a:t>penempatan</a:t>
            </a:r>
            <a:r>
              <a:rPr lang="en-US" sz="3000" dirty="0"/>
              <a:t> </a:t>
            </a:r>
            <a:r>
              <a:rPr lang="en-US" sz="3000" dirty="0" err="1"/>
              <a:t>dana</a:t>
            </a:r>
            <a:r>
              <a:rPr lang="en-US" sz="3000" dirty="0"/>
              <a:t> </a:t>
            </a:r>
            <a:r>
              <a:rPr lang="en-US" sz="3000" dirty="0" err="1"/>
              <a:t>lebih</a:t>
            </a:r>
            <a:r>
              <a:rPr lang="en-US" sz="3000" dirty="0"/>
              <a:t> </a:t>
            </a:r>
            <a:r>
              <a:rPr lang="en-US" sz="3000" dirty="0" err="1"/>
              <a:t>pada</a:t>
            </a:r>
            <a:r>
              <a:rPr lang="en-US" sz="3000" dirty="0"/>
              <a:t> bank lain yang </a:t>
            </a:r>
            <a:r>
              <a:rPr lang="en-US" sz="3000" dirty="0" err="1"/>
              <a:t>memerlukan</a:t>
            </a:r>
            <a:r>
              <a:rPr lang="en-US" sz="3000" dirty="0"/>
              <a:t>,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suatu</a:t>
            </a:r>
            <a:r>
              <a:rPr lang="en-US" sz="3000" dirty="0"/>
              <a:t> </a:t>
            </a:r>
            <a:r>
              <a:rPr lang="en-US" sz="3000" dirty="0" err="1"/>
              <a:t>jangka</a:t>
            </a:r>
            <a:r>
              <a:rPr lang="en-US" sz="3000" dirty="0"/>
              <a:t> </a:t>
            </a:r>
            <a:r>
              <a:rPr lang="en-US" sz="3000" dirty="0" err="1"/>
              <a:t>waktu</a:t>
            </a:r>
            <a:r>
              <a:rPr lang="en-US" sz="3000" dirty="0"/>
              <a:t> </a:t>
            </a:r>
            <a:r>
              <a:rPr lang="en-US" sz="3000" dirty="0" err="1"/>
              <a:t>tertentu</a:t>
            </a:r>
            <a:endParaRPr lang="en-US" sz="3000" dirty="0"/>
          </a:p>
          <a:p>
            <a:pPr eaLnBrk="1" hangingPunct="1">
              <a:lnSpc>
                <a:spcPct val="80000"/>
              </a:lnSpc>
            </a:pPr>
            <a:r>
              <a:rPr lang="en-US" sz="3000" dirty="0" err="1"/>
              <a:t>Pinjaman</a:t>
            </a:r>
            <a:r>
              <a:rPr lang="en-US" sz="3000" dirty="0"/>
              <a:t> </a:t>
            </a:r>
            <a:r>
              <a:rPr lang="en-US" sz="3000" dirty="0" err="1"/>
              <a:t>antar</a:t>
            </a:r>
            <a:r>
              <a:rPr lang="en-US" sz="3000" dirty="0"/>
              <a:t> bank : </a:t>
            </a:r>
            <a:r>
              <a:rPr lang="en-US" sz="3000" dirty="0" err="1"/>
              <a:t>meminjam</a:t>
            </a:r>
            <a:r>
              <a:rPr lang="en-US" sz="3000" dirty="0"/>
              <a:t> </a:t>
            </a:r>
            <a:r>
              <a:rPr lang="en-US" sz="3000" dirty="0" err="1"/>
              <a:t>dana</a:t>
            </a:r>
            <a:r>
              <a:rPr lang="en-US" sz="3000" dirty="0"/>
              <a:t> </a:t>
            </a:r>
            <a:r>
              <a:rPr lang="en-US" sz="3000" dirty="0" err="1"/>
              <a:t>pada</a:t>
            </a:r>
            <a:r>
              <a:rPr lang="en-US" sz="3000" dirty="0"/>
              <a:t> bank lain </a:t>
            </a:r>
            <a:r>
              <a:rPr lang="en-US" sz="3000" dirty="0" err="1"/>
              <a:t>guna</a:t>
            </a:r>
            <a:r>
              <a:rPr lang="en-US" sz="3000" dirty="0"/>
              <a:t> </a:t>
            </a:r>
            <a:r>
              <a:rPr lang="en-US" sz="3000" dirty="0" err="1"/>
              <a:t>menutup</a:t>
            </a:r>
            <a:r>
              <a:rPr lang="en-US" sz="3000" dirty="0"/>
              <a:t> </a:t>
            </a:r>
            <a:r>
              <a:rPr lang="en-US" sz="3000" dirty="0" err="1"/>
              <a:t>kekurangan</a:t>
            </a:r>
            <a:r>
              <a:rPr lang="en-US" sz="3000" dirty="0"/>
              <a:t> </a:t>
            </a:r>
            <a:r>
              <a:rPr lang="en-US" sz="3000" dirty="0" err="1"/>
              <a:t>dana</a:t>
            </a:r>
            <a:r>
              <a:rPr lang="en-US" sz="3000" dirty="0"/>
              <a:t> </a:t>
            </a:r>
            <a:r>
              <a:rPr lang="en-US" sz="3000" dirty="0" err="1"/>
              <a:t>valas</a:t>
            </a:r>
            <a:endParaRPr lang="en-US" sz="3000" dirty="0"/>
          </a:p>
          <a:p>
            <a:pPr eaLnBrk="1" hangingPunct="1">
              <a:lnSpc>
                <a:spcPct val="80000"/>
              </a:lnSpc>
            </a:pPr>
            <a:r>
              <a:rPr lang="en-US" sz="3000" dirty="0" err="1"/>
              <a:t>Instrumen</a:t>
            </a:r>
            <a:r>
              <a:rPr lang="en-US" sz="3000" dirty="0"/>
              <a:t> </a:t>
            </a:r>
            <a:r>
              <a:rPr lang="en-US" sz="3000" dirty="0" err="1"/>
              <a:t>pasar</a:t>
            </a:r>
            <a:r>
              <a:rPr lang="en-US" sz="3000" dirty="0"/>
              <a:t> </a:t>
            </a:r>
            <a:r>
              <a:rPr lang="en-US" sz="3000" dirty="0" err="1"/>
              <a:t>uang</a:t>
            </a:r>
            <a:r>
              <a:rPr lang="en-US" sz="3000" dirty="0"/>
              <a:t> : foreign exchange loan &amp; deposit, call &amp; notice loan &amp; deposit, repo/reverse repos, bankers acceptance, certificate of deposit, commercial paper, treasury bills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dirty="0"/>
              <a:t>Securities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Valas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: </a:t>
            </a:r>
            <a:r>
              <a:rPr lang="en-US" dirty="0" err="1"/>
              <a:t>bila</a:t>
            </a:r>
            <a:r>
              <a:rPr lang="en-US" dirty="0"/>
              <a:t> bank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long/overbought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&amp;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tukarnya</a:t>
            </a:r>
            <a:r>
              <a:rPr lang="en-US" dirty="0"/>
              <a:t> </a:t>
            </a:r>
            <a:r>
              <a:rPr lang="en-US" dirty="0" err="1"/>
              <a:t>turun</a:t>
            </a:r>
            <a:r>
              <a:rPr lang="en-US" dirty="0"/>
              <a:t> (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depresiasi</a:t>
            </a:r>
            <a:r>
              <a:rPr lang="en-US" dirty="0"/>
              <a:t>), </a:t>
            </a:r>
            <a:r>
              <a:rPr lang="en-US" dirty="0" err="1"/>
              <a:t>maka</a:t>
            </a:r>
            <a:r>
              <a:rPr lang="en-US" dirty="0"/>
              <a:t> bank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menanggung</a:t>
            </a:r>
            <a:r>
              <a:rPr lang="en-US" dirty="0"/>
              <a:t> </a:t>
            </a:r>
            <a:r>
              <a:rPr lang="en-US" dirty="0" err="1"/>
              <a:t>rugi</a:t>
            </a:r>
            <a:r>
              <a:rPr lang="en-US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liquiditas</a:t>
            </a:r>
            <a:r>
              <a:rPr lang="en-US" dirty="0"/>
              <a:t> :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asing</a:t>
            </a:r>
            <a:r>
              <a:rPr lang="en-US" dirty="0"/>
              <a:t>, </a:t>
            </a:r>
            <a:r>
              <a:rPr lang="en-US" dirty="0" err="1"/>
              <a:t>jatuh</a:t>
            </a:r>
            <a:r>
              <a:rPr lang="en-US" dirty="0"/>
              <a:t> tempo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aktivanya</a:t>
            </a: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Interest rate risk :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 </a:t>
            </a:r>
            <a:r>
              <a:rPr lang="en-US" dirty="0" err="1"/>
              <a:t>bunga</a:t>
            </a: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Credit risk :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jatuh</a:t>
            </a:r>
            <a:r>
              <a:rPr lang="en-US" dirty="0"/>
              <a:t> tempo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Manajemen Pricing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 </a:t>
            </a:r>
            <a:r>
              <a:rPr lang="en-US" dirty="0" err="1"/>
              <a:t>bunga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produk-produk</a:t>
            </a:r>
            <a:r>
              <a:rPr lang="en-US" dirty="0"/>
              <a:t> yang </a:t>
            </a:r>
            <a:r>
              <a:rPr lang="en-US" dirty="0" err="1"/>
              <a:t>ditawarkan</a:t>
            </a:r>
            <a:r>
              <a:rPr lang="en-US" dirty="0"/>
              <a:t> bank,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asset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taktis</a:t>
            </a:r>
            <a:r>
              <a:rPr lang="en-US" dirty="0"/>
              <a:t> ALMA bank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penetapan</a:t>
            </a:r>
            <a:r>
              <a:rPr lang="en-US" dirty="0"/>
              <a:t> interest rate :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simpanan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689" y="251989"/>
            <a:ext cx="9639338" cy="503978"/>
          </a:xfrm>
        </p:spPr>
        <p:txBody>
          <a:bodyPr/>
          <a:lstStyle/>
          <a:p>
            <a:pPr eaLnBrk="1" hangingPunct="1">
              <a:defRPr/>
            </a:pPr>
            <a:r>
              <a:rPr lang="en-US" sz="2700" dirty="0" err="1"/>
              <a:t>Contoh</a:t>
            </a:r>
            <a:r>
              <a:rPr lang="en-US" sz="2700" dirty="0"/>
              <a:t> </a:t>
            </a:r>
            <a:r>
              <a:rPr lang="en-US" sz="2700" dirty="0" err="1"/>
              <a:t>laporan</a:t>
            </a:r>
            <a:r>
              <a:rPr lang="en-US" sz="2700" dirty="0"/>
              <a:t> </a:t>
            </a:r>
            <a:r>
              <a:rPr lang="en-US" sz="2700" dirty="0" err="1"/>
              <a:t>rugi</a:t>
            </a:r>
            <a:r>
              <a:rPr lang="en-US" sz="2700" dirty="0"/>
              <a:t> </a:t>
            </a:r>
            <a:r>
              <a:rPr lang="en-US" sz="2700" dirty="0" err="1"/>
              <a:t>laba</a:t>
            </a:r>
            <a:r>
              <a:rPr lang="en-US" sz="2700" dirty="0"/>
              <a:t> bank T</a:t>
            </a:r>
          </a:p>
        </p:txBody>
      </p:sp>
      <p:graphicFrame>
        <p:nvGraphicFramePr>
          <p:cNvPr id="104621" name="Group 173"/>
          <p:cNvGraphicFramePr>
            <a:graphicFrameLocks noGrp="1"/>
          </p:cNvGraphicFramePr>
          <p:nvPr>
            <p:ph idx="1"/>
          </p:nvPr>
        </p:nvGraphicFramePr>
        <p:xfrm>
          <a:off x="890984" y="839964"/>
          <a:ext cx="8998943" cy="6221100"/>
        </p:xfrm>
        <a:graphic>
          <a:graphicData uri="http://schemas.openxmlformats.org/drawingml/2006/table">
            <a:tbl>
              <a:tblPr/>
              <a:tblGrid>
                <a:gridCol w="5969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Pos-Pos</a:t>
                      </a:r>
                    </a:p>
                  </a:txBody>
                  <a:tcPr marL="106918" marR="106918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Nominal</a:t>
                      </a:r>
                    </a:p>
                  </a:txBody>
                  <a:tcPr marL="106918" marR="106918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I.  Pendapatan</a:t>
                      </a:r>
                    </a:p>
                  </a:txBody>
                  <a:tcPr marL="106918" marR="106918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6918" marR="106918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36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1. Pendapatan operasional</a:t>
                      </a:r>
                    </a:p>
                  </a:txBody>
                  <a:tcPr marL="106918" marR="106918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6918" marR="106918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36"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a. Hasil bunga</a:t>
                      </a:r>
                    </a:p>
                  </a:txBody>
                  <a:tcPr marL="106918" marR="106918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Rp. …………..</a:t>
                      </a:r>
                    </a:p>
                  </a:txBody>
                  <a:tcPr marL="106918" marR="106918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36"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b. Provisi dan komisi</a:t>
                      </a:r>
                    </a:p>
                  </a:txBody>
                  <a:tcPr marL="106918" marR="106918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Rp. …………..</a:t>
                      </a:r>
                    </a:p>
                  </a:txBody>
                  <a:tcPr marL="106918" marR="106918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36"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c. Pendapatan lainnya</a:t>
                      </a:r>
                    </a:p>
                  </a:txBody>
                  <a:tcPr marL="106918" marR="106918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Rp. …………..</a:t>
                      </a:r>
                    </a:p>
                  </a:txBody>
                  <a:tcPr marL="106918" marR="106918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936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2. Pendapatan Non Operasional</a:t>
                      </a:r>
                    </a:p>
                  </a:txBody>
                  <a:tcPr marL="106918" marR="106918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Rp. …………..</a:t>
                      </a:r>
                    </a:p>
                  </a:txBody>
                  <a:tcPr marL="106918" marR="106918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582">
                <a:tc>
                  <a:txBody>
                    <a:bodyPr/>
                    <a:lstStyle/>
                    <a:p>
                      <a:pPr marL="1828800" marR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Jumlah</a:t>
                      </a:r>
                    </a:p>
                  </a:txBody>
                  <a:tcPr marL="106918" marR="106918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Rp. …………..</a:t>
                      </a:r>
                    </a:p>
                  </a:txBody>
                  <a:tcPr marL="106918" marR="106918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II.  Biaya</a:t>
                      </a:r>
                    </a:p>
                  </a:txBody>
                  <a:tcPr marL="106918" marR="106918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6918" marR="106918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582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1. Biaya Operasional</a:t>
                      </a:r>
                    </a:p>
                  </a:txBody>
                  <a:tcPr marL="106918" marR="106918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6918" marR="106918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582"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a. Biaya bunga</a:t>
                      </a:r>
                    </a:p>
                  </a:txBody>
                  <a:tcPr marL="106918" marR="106918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Rp. …………..</a:t>
                      </a:r>
                    </a:p>
                  </a:txBody>
                  <a:tcPr marL="106918" marR="106918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582"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b. Biaya tenaga kerja</a:t>
                      </a:r>
                    </a:p>
                  </a:txBody>
                  <a:tcPr marL="106918" marR="106918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Rp. …………..</a:t>
                      </a:r>
                    </a:p>
                  </a:txBody>
                  <a:tcPr marL="106918" marR="106918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582">
                <a:tc>
                  <a:txBody>
                    <a:bodyPr/>
                    <a:lstStyle/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c. Biaya Penyusutan</a:t>
                      </a:r>
                    </a:p>
                  </a:txBody>
                  <a:tcPr marL="106918" marR="106918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Rp. …………..</a:t>
                      </a:r>
                    </a:p>
                  </a:txBody>
                  <a:tcPr marL="106918" marR="106918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582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2. Biaya non operasional</a:t>
                      </a:r>
                    </a:p>
                  </a:txBody>
                  <a:tcPr marL="106918" marR="106918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Rp. …………..</a:t>
                      </a:r>
                    </a:p>
                  </a:txBody>
                  <a:tcPr marL="106918" marR="106918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85750">
                <a:tc>
                  <a:txBody>
                    <a:bodyPr/>
                    <a:lstStyle/>
                    <a:p>
                      <a:pPr marL="1828800" marR="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Jumlah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III.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Laba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/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Rugi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sebelum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Pajak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6918" marR="106918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. …………..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…… (I-II)</a:t>
                      </a:r>
                    </a:p>
                  </a:txBody>
                  <a:tcPr marL="106918" marR="106918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Penetapan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 </a:t>
            </a:r>
            <a:r>
              <a:rPr lang="en-US" dirty="0" err="1"/>
              <a:t>Bunga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Lending rate 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LR 			= COM + Risk Cost + Spread</a:t>
            </a:r>
          </a:p>
          <a:p>
            <a:pPr lvl="1" algn="r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Di </a:t>
            </a:r>
            <a:r>
              <a:rPr lang="en-US" sz="2000" dirty="0" err="1"/>
              <a:t>mana</a:t>
            </a:r>
            <a:r>
              <a:rPr lang="en-US" sz="2000" dirty="0"/>
              <a:t> : COM (cost of money)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COM 			= COLF + OHC</a:t>
            </a:r>
          </a:p>
          <a:p>
            <a:pPr lvl="1" algn="r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Di </a:t>
            </a:r>
            <a:r>
              <a:rPr lang="en-US" sz="2000" dirty="0" err="1"/>
              <a:t>mana</a:t>
            </a:r>
            <a:r>
              <a:rPr lang="en-US" sz="2000" dirty="0"/>
              <a:t> : COLF (cost of </a:t>
            </a:r>
            <a:r>
              <a:rPr lang="en-US" sz="2000" dirty="0" err="1"/>
              <a:t>loanable</a:t>
            </a:r>
            <a:r>
              <a:rPr lang="en-US" sz="2000" dirty="0"/>
              <a:t> fund)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COLF 		= COF/ (1-RR)</a:t>
            </a:r>
          </a:p>
          <a:p>
            <a:pPr lvl="1" algn="r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COF (cost of fund) : </a:t>
            </a:r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err="1"/>
              <a:t>bunga</a:t>
            </a:r>
            <a:r>
              <a:rPr lang="en-US" sz="2000" dirty="0"/>
              <a:t> </a:t>
            </a:r>
            <a:r>
              <a:rPr lang="en-US" sz="2000" dirty="0" err="1"/>
              <a:t>dana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err="1"/>
              <a:t>promosi</a:t>
            </a:r>
            <a:r>
              <a:rPr lang="en-US" sz="2000" dirty="0"/>
              <a:t> </a:t>
            </a:r>
            <a:r>
              <a:rPr lang="en-US" sz="2000" dirty="0" err="1"/>
              <a:t>dana</a:t>
            </a:r>
            <a:endParaRPr lang="en-US" sz="2000" dirty="0"/>
          </a:p>
          <a:p>
            <a:pPr lvl="1" algn="r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OHC (overhead cost) : </a:t>
            </a:r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luar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err="1"/>
              <a:t>dana</a:t>
            </a:r>
            <a:r>
              <a:rPr lang="en-US" sz="2000" dirty="0"/>
              <a:t> </a:t>
            </a:r>
            <a:r>
              <a:rPr lang="en-US" sz="2000" dirty="0" err="1"/>
              <a:t>spt</a:t>
            </a:r>
            <a:r>
              <a:rPr lang="en-US" sz="2000" dirty="0"/>
              <a:t> </a:t>
            </a:r>
            <a:r>
              <a:rPr lang="en-US" sz="2000" dirty="0" err="1"/>
              <a:t>tenaga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, </a:t>
            </a:r>
            <a:r>
              <a:rPr lang="en-US" sz="2000" dirty="0" err="1"/>
              <a:t>operasional</a:t>
            </a:r>
            <a:r>
              <a:rPr lang="en-US" sz="2000" dirty="0"/>
              <a:t> </a:t>
            </a:r>
            <a:r>
              <a:rPr lang="en-US" sz="2000" dirty="0" err="1"/>
              <a:t>pelayanan</a:t>
            </a:r>
            <a:r>
              <a:rPr lang="en-US" sz="2000" dirty="0"/>
              <a:t>,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keras</a:t>
            </a:r>
            <a:r>
              <a:rPr lang="en-US" sz="2000" dirty="0"/>
              <a:t> </a:t>
            </a:r>
            <a:r>
              <a:rPr lang="en-US" sz="2000" dirty="0" err="1"/>
              <a:t>dll</a:t>
            </a:r>
            <a:endParaRPr lang="en-US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Penetapan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 </a:t>
            </a:r>
            <a:r>
              <a:rPr lang="en-US" dirty="0" err="1"/>
              <a:t>Bunga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err="1"/>
              <a:t>Suku</a:t>
            </a:r>
            <a:r>
              <a:rPr lang="en-US" sz="2400" dirty="0"/>
              <a:t> </a:t>
            </a:r>
            <a:r>
              <a:rPr lang="en-US" sz="2400" dirty="0" err="1"/>
              <a:t>bunga</a:t>
            </a:r>
            <a:r>
              <a:rPr lang="en-US" sz="2400" dirty="0"/>
              <a:t> </a:t>
            </a:r>
            <a:r>
              <a:rPr lang="en-US" sz="2400" dirty="0" err="1"/>
              <a:t>pinjaman</a:t>
            </a:r>
            <a:endParaRPr lang="en-US" sz="24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Tujuannya</a:t>
            </a:r>
            <a:r>
              <a:rPr lang="en-US" sz="2400" dirty="0"/>
              <a:t> :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dana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murah</a:t>
            </a:r>
            <a:r>
              <a:rPr lang="en-US" sz="2400" dirty="0"/>
              <a:t> </a:t>
            </a:r>
            <a:r>
              <a:rPr lang="en-US" sz="2400" dirty="0" err="1"/>
              <a:t>dibandingkan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suku</a:t>
            </a:r>
            <a:r>
              <a:rPr lang="en-US" sz="2400" dirty="0"/>
              <a:t> </a:t>
            </a:r>
            <a:r>
              <a:rPr lang="en-US" sz="2400" dirty="0" err="1"/>
              <a:t>bunga</a:t>
            </a:r>
            <a:r>
              <a:rPr lang="en-US" sz="2400" dirty="0"/>
              <a:t> </a:t>
            </a:r>
            <a:r>
              <a:rPr lang="en-US" sz="2400" dirty="0" err="1"/>
              <a:t>pasar</a:t>
            </a:r>
            <a:r>
              <a:rPr lang="en-US" sz="2400" dirty="0"/>
              <a:t>, </a:t>
            </a:r>
            <a:r>
              <a:rPr lang="en-US" sz="2400" dirty="0" err="1"/>
              <a:t>mendukung</a:t>
            </a:r>
            <a:r>
              <a:rPr lang="en-US" sz="2400" dirty="0"/>
              <a:t> </a:t>
            </a:r>
            <a:r>
              <a:rPr lang="en-US" sz="2400" dirty="0" err="1"/>
              <a:t>pemenuhan</a:t>
            </a:r>
            <a:r>
              <a:rPr lang="en-US" sz="2400" dirty="0"/>
              <a:t> </a:t>
            </a:r>
            <a:r>
              <a:rPr lang="en-US" sz="2400" dirty="0" err="1"/>
              <a:t>batasan</a:t>
            </a:r>
            <a:r>
              <a:rPr lang="en-US" sz="2400" dirty="0"/>
              <a:t> &amp; target </a:t>
            </a:r>
            <a:r>
              <a:rPr lang="en-US" sz="2400" dirty="0" err="1"/>
              <a:t>likuiditas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dana</a:t>
            </a:r>
            <a:r>
              <a:rPr lang="en-US" sz="2400" dirty="0"/>
              <a:t> yang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dgn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jangka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yang </a:t>
            </a:r>
            <a:r>
              <a:rPr lang="en-US" sz="2400" dirty="0" err="1"/>
              <a:t>diinginkan</a:t>
            </a:r>
            <a:r>
              <a:rPr lang="en-US" sz="2400" dirty="0"/>
              <a:t>, </a:t>
            </a:r>
            <a:r>
              <a:rPr lang="en-US" sz="2400" dirty="0" err="1"/>
              <a:t>mencapai</a:t>
            </a:r>
            <a:r>
              <a:rPr lang="en-US" sz="2400" dirty="0"/>
              <a:t> target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simpanan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interest maturity target &amp; </a:t>
            </a:r>
            <a:r>
              <a:rPr lang="en-US" sz="2400" dirty="0" err="1"/>
              <a:t>mendukung</a:t>
            </a:r>
            <a:r>
              <a:rPr lang="en-US" sz="2400" dirty="0"/>
              <a:t> target </a:t>
            </a:r>
            <a:r>
              <a:rPr lang="en-US" sz="2400" dirty="0" err="1"/>
              <a:t>posisi</a:t>
            </a:r>
            <a:r>
              <a:rPr lang="en-US" sz="2400" dirty="0"/>
              <a:t> </a:t>
            </a:r>
            <a:r>
              <a:rPr lang="en-US" sz="2400" dirty="0" err="1"/>
              <a:t>simpanan</a:t>
            </a:r>
            <a:r>
              <a:rPr lang="en-US" sz="2400" dirty="0"/>
              <a:t> </a:t>
            </a:r>
            <a:r>
              <a:rPr lang="en-US" sz="2400" dirty="0" err="1"/>
              <a:t>valas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mata</a:t>
            </a:r>
            <a:r>
              <a:rPr lang="en-US" sz="2400" dirty="0"/>
              <a:t> </a:t>
            </a:r>
            <a:r>
              <a:rPr lang="en-US" sz="2400" dirty="0" err="1"/>
              <a:t>uang</a:t>
            </a:r>
            <a:r>
              <a:rPr lang="en-US" sz="2400" dirty="0"/>
              <a:t> yang </a:t>
            </a:r>
            <a:r>
              <a:rPr lang="en-US" sz="2400" dirty="0" err="1"/>
              <a:t>diinginkan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 err="1"/>
              <a:t>Biaya</a:t>
            </a:r>
            <a:r>
              <a:rPr lang="en-US" sz="2400" dirty="0"/>
              <a:t> : </a:t>
            </a:r>
            <a:r>
              <a:rPr lang="en-US" sz="2400" dirty="0" err="1"/>
              <a:t>suku</a:t>
            </a:r>
            <a:r>
              <a:rPr lang="en-US" sz="2400" dirty="0"/>
              <a:t> </a:t>
            </a:r>
            <a:r>
              <a:rPr lang="en-US" sz="2400" dirty="0" err="1"/>
              <a:t>bunga</a:t>
            </a:r>
            <a:r>
              <a:rPr lang="en-US" sz="2400" dirty="0"/>
              <a:t> yang </a:t>
            </a:r>
            <a:r>
              <a:rPr lang="en-US" sz="2400" dirty="0" err="1"/>
              <a:t>dibayarkan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deposan</a:t>
            </a:r>
            <a:r>
              <a:rPr lang="en-US" sz="2400" dirty="0"/>
              <a:t>,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cadangan</a:t>
            </a:r>
            <a:r>
              <a:rPr lang="en-US" sz="2400" dirty="0"/>
              <a:t> </a:t>
            </a:r>
            <a:r>
              <a:rPr lang="en-US" sz="2400" dirty="0" err="1"/>
              <a:t>wajib</a:t>
            </a:r>
            <a:r>
              <a:rPr lang="en-US" sz="2400" dirty="0"/>
              <a:t> </a:t>
            </a:r>
            <a:r>
              <a:rPr lang="en-US" sz="2400" dirty="0" err="1"/>
              <a:t>likuiditas</a:t>
            </a:r>
            <a:r>
              <a:rPr lang="en-US" sz="2400" dirty="0"/>
              <a:t>,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pelayanan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marjin</a:t>
            </a:r>
            <a:r>
              <a:rPr lang="en-US" sz="2400" dirty="0"/>
              <a:t> </a:t>
            </a:r>
            <a:r>
              <a:rPr lang="en-US" sz="2400" dirty="0" err="1"/>
              <a:t>keuntungan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Bank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 l="24689" t="26042" r="22602" b="10417"/>
          <a:stretch>
            <a:fillRect/>
          </a:stretch>
        </p:blipFill>
        <p:spPr bwMode="auto">
          <a:xfrm>
            <a:off x="1840706" y="1798637"/>
            <a:ext cx="6858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Perbankan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 l="31717" t="25000" r="30216" b="10417"/>
          <a:stretch>
            <a:fillRect/>
          </a:stretch>
        </p:blipFill>
        <p:spPr bwMode="auto">
          <a:xfrm>
            <a:off x="1993106" y="1722437"/>
            <a:ext cx="6781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Financial intermediary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35906" y="3398837"/>
            <a:ext cx="7620000" cy="990600"/>
            <a:chOff x="1993106" y="3094037"/>
            <a:chExt cx="7620000" cy="990600"/>
          </a:xfrm>
        </p:grpSpPr>
        <p:sp>
          <p:nvSpPr>
            <p:cNvPr id="4" name="Rectangle 3"/>
            <p:cNvSpPr/>
            <p:nvPr/>
          </p:nvSpPr>
          <p:spPr bwMode="auto">
            <a:xfrm>
              <a:off x="1993106" y="3094037"/>
              <a:ext cx="1828800" cy="9906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32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  <a:cs typeface="Arial" charset="0"/>
                </a:rPr>
                <a:t>Surplus Unit</a:t>
              </a:r>
            </a:p>
          </p:txBody>
        </p:sp>
        <p:sp>
          <p:nvSpPr>
            <p:cNvPr id="5" name="Right Arrow 4"/>
            <p:cNvSpPr/>
            <p:nvPr/>
          </p:nvSpPr>
          <p:spPr bwMode="auto">
            <a:xfrm>
              <a:off x="3974306" y="3246437"/>
              <a:ext cx="762000" cy="457200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888706" y="3094037"/>
              <a:ext cx="1828800" cy="9906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32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  <a:cs typeface="Arial" charset="0"/>
                </a:rPr>
                <a:t>Bank</a:t>
              </a: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6869906" y="3246437"/>
              <a:ext cx="762000" cy="457200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784306" y="3094037"/>
              <a:ext cx="1828800" cy="9906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3200" b="0" i="0" u="none" strike="noStrike" cap="none" normalizeH="0" baseline="0" dirty="0" err="1">
                  <a:ln>
                    <a:noFill/>
                  </a:ln>
                  <a:effectLst/>
                  <a:latin typeface="Arial" charset="0"/>
                  <a:cs typeface="Arial" charset="0"/>
                </a:rPr>
                <a:t>Defisit</a:t>
              </a:r>
              <a:r>
                <a:rPr kumimoji="0" lang="en-US" sz="32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  <a:cs typeface="Arial" charset="0"/>
                </a:rPr>
                <a:t> Unit</a:t>
              </a: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3517106" y="4160837"/>
            <a:ext cx="76200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cs typeface="Arial" charset="0"/>
              </a:rPr>
              <a:t>To received deposit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412706" y="4160837"/>
            <a:ext cx="76200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cs typeface="Arial" charset="0"/>
              </a:rPr>
              <a:t>To make loans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Dana Bank?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	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	Dana Bank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 err="1"/>
              <a:t>Loanable</a:t>
            </a:r>
            <a:r>
              <a:rPr lang="en-US" i="1" dirty="0"/>
              <a:t> Fund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aktiva</a:t>
            </a:r>
            <a:r>
              <a:rPr lang="en-US" dirty="0"/>
              <a:t> </a:t>
            </a:r>
            <a:r>
              <a:rPr lang="en-US" dirty="0" err="1"/>
              <a:t>lancar</a:t>
            </a:r>
            <a:r>
              <a:rPr lang="en-US" dirty="0"/>
              <a:t> yang </a:t>
            </a:r>
            <a:r>
              <a:rPr lang="en-US" dirty="0" err="1"/>
              <a:t>dikuasai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bank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operasionalnya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Dana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Mencapai</a:t>
            </a:r>
            <a:r>
              <a:rPr lang="en-US" dirty="0"/>
              <a:t> Tingkat </a:t>
            </a:r>
            <a:r>
              <a:rPr lang="en-US" dirty="0" err="1"/>
              <a:t>Profitabilitas</a:t>
            </a:r>
            <a:r>
              <a:rPr lang="en-US" dirty="0"/>
              <a:t> Yang </a:t>
            </a:r>
            <a:r>
              <a:rPr lang="en-US" dirty="0" err="1"/>
              <a:t>Cukup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Likuiditas</a:t>
            </a:r>
            <a:r>
              <a:rPr lang="en-US" dirty="0"/>
              <a:t>    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kepercayaan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5955506" y="4008437"/>
            <a:ext cx="381000" cy="2286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2327</Words>
  <Application>Microsoft Office PowerPoint</Application>
  <PresentationFormat>Custom</PresentationFormat>
  <Paragraphs>393</Paragraphs>
  <Slides>41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Cambria</vt:lpstr>
      <vt:lpstr>Symbol</vt:lpstr>
      <vt:lpstr>Times New Roman</vt:lpstr>
      <vt:lpstr>Verdana</vt:lpstr>
      <vt:lpstr>Wingdings</vt:lpstr>
      <vt:lpstr>Default Design</vt:lpstr>
      <vt:lpstr>PowerPoint Presentation</vt:lpstr>
      <vt:lpstr>ALMA :</vt:lpstr>
      <vt:lpstr>Struktur neraca bank (General Ledger)</vt:lpstr>
      <vt:lpstr>Contoh laporan rugi laba bank T</vt:lpstr>
      <vt:lpstr>Aktivitas Ekonomi Tanpa Bank</vt:lpstr>
      <vt:lpstr>Aktivitas Ekonomi dengan Peran Perbankan</vt:lpstr>
      <vt:lpstr>Fungsi Bank</vt:lpstr>
      <vt:lpstr>Dana Bank?</vt:lpstr>
      <vt:lpstr>Tujuan Alokasi Dana</vt:lpstr>
      <vt:lpstr>Alokasi Dana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Resiko-resiko dalam ALMA</vt:lpstr>
      <vt:lpstr>PowerPoint Presentation</vt:lpstr>
      <vt:lpstr>Kerangka Proses ALMA</vt:lpstr>
      <vt:lpstr>Manajemen Likuiditas</vt:lpstr>
      <vt:lpstr>Alat Ukur Likuiditas Bank</vt:lpstr>
      <vt:lpstr>Perhitungan Cost of Fund</vt:lpstr>
      <vt:lpstr>PowerPoint Presentation</vt:lpstr>
      <vt:lpstr>Analisis Perhitungan</vt:lpstr>
      <vt:lpstr>Contoh</vt:lpstr>
      <vt:lpstr>Jawab</vt:lpstr>
      <vt:lpstr>PowerPoint Presentation</vt:lpstr>
      <vt:lpstr>PowerPoint Presentation</vt:lpstr>
      <vt:lpstr>PowerPoint Presentation</vt:lpstr>
      <vt:lpstr>PowerPoint Presentation</vt:lpstr>
      <vt:lpstr>Konsep Penetapan Harga Produk Perbankan</vt:lpstr>
      <vt:lpstr>PowerPoint Presentation</vt:lpstr>
      <vt:lpstr>MANAJEMEN GAP (MISMATCH)</vt:lpstr>
      <vt:lpstr>Pengaruh posisi GAP thd NIM (net interest margin)</vt:lpstr>
      <vt:lpstr>Strategi Managemen GAP</vt:lpstr>
      <vt:lpstr>Manajemen Valuta Asing</vt:lpstr>
      <vt:lpstr>Instrumen Valas</vt:lpstr>
      <vt:lpstr>Instrumen Pasar Uang</vt:lpstr>
      <vt:lpstr>Resiko Kegiatan Valas</vt:lpstr>
      <vt:lpstr>Manajemen Pricing</vt:lpstr>
      <vt:lpstr>Penetapan Suku Bunga</vt:lpstr>
      <vt:lpstr>Penetapan Suku Bunga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Gunadarma</dc:creator>
  <cp:lastModifiedBy>Maulana Syarif Hidayatullah</cp:lastModifiedBy>
  <cp:revision>19</cp:revision>
  <dcterms:modified xsi:type="dcterms:W3CDTF">2023-04-03T23:23:10Z</dcterms:modified>
</cp:coreProperties>
</file>