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F426F1D-5AD8-407F-B039-331E5C8DEACF}" type="datetimeFigureOut">
              <a:rPr lang="en-US" smtClean="0"/>
              <a:pPr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A2B55C-5B28-46B0-AC46-F42713C8C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BIAYA KUALITAS</a:t>
            </a:r>
            <a:endParaRPr 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: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Cacat-Nol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AQL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dikatakan</a:t>
            </a:r>
            <a:r>
              <a:rPr lang="en-US" dirty="0" smtClean="0"/>
              <a:t>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kualitasnya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toleransi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.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timbuh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terbalik</a:t>
            </a:r>
            <a:r>
              <a:rPr lang="en-US" dirty="0" smtClean="0"/>
              <a:t> optimal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. </a:t>
            </a:r>
            <a:r>
              <a:rPr lang="en-US" dirty="0" err="1" smtClean="0"/>
              <a:t>Pandangan</a:t>
            </a:r>
            <a:r>
              <a:rPr lang="en-US" dirty="0" smtClean="0"/>
              <a:t> AQL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diproduksinya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Model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1970-an </a:t>
            </a:r>
            <a:r>
              <a:rPr lang="en-US" dirty="0" err="1" smtClean="0"/>
              <a:t>ketika</a:t>
            </a:r>
            <a:r>
              <a:rPr lang="en-US" dirty="0" smtClean="0"/>
              <a:t> model AQL </a:t>
            </a:r>
            <a:r>
              <a:rPr lang="en-US" dirty="0" err="1" smtClean="0"/>
              <a:t>ditantang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model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(zero-defects model). </a:t>
            </a:r>
            <a:r>
              <a:rPr lang="en-US" dirty="0" err="1" smtClean="0"/>
              <a:t>Intinya</a:t>
            </a:r>
            <a:r>
              <a:rPr lang="en-US" dirty="0" smtClean="0"/>
              <a:t>, model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unit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nol.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pertengahan</a:t>
            </a:r>
            <a:r>
              <a:rPr lang="en-US" dirty="0" smtClean="0"/>
              <a:t> 1980-an, model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disempurnakan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model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kokoh</a:t>
            </a:r>
            <a:r>
              <a:rPr lang="en-US" dirty="0" smtClean="0"/>
              <a:t> (robust quality model).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6416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Menurut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</a:t>
            </a:r>
            <a:r>
              <a:rPr lang="en-US" sz="2400" dirty="0" err="1" smtClean="0"/>
              <a:t>tokoh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kerugian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diproduksinya</a:t>
            </a:r>
            <a:r>
              <a:rPr lang="en-US" sz="2400" dirty="0" smtClean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menyimpang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target;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jauh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penyimpangannya</a:t>
            </a:r>
            <a:r>
              <a:rPr lang="en-US" sz="2400" dirty="0" smtClean="0"/>
              <a:t>,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pula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kerugiannya</a:t>
            </a:r>
            <a:r>
              <a:rPr lang="en-US" sz="2400" dirty="0" smtClean="0"/>
              <a:t>. </a:t>
            </a:r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</a:t>
            </a:r>
            <a:r>
              <a:rPr lang="en-US" sz="2400" dirty="0" err="1" smtClean="0"/>
              <a:t>kerugian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meskipun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ideal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merugikan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batas</a:t>
            </a:r>
            <a:r>
              <a:rPr lang="en-US" sz="2400" dirty="0" smtClean="0"/>
              <a:t> </a:t>
            </a:r>
            <a:r>
              <a:rPr lang="en-US" sz="2400" dirty="0" err="1" smtClean="0"/>
              <a:t>toleransi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menawarkan</a:t>
            </a:r>
            <a:r>
              <a:rPr lang="en-US" sz="2400" dirty="0" smtClean="0"/>
              <a:t> </a:t>
            </a:r>
            <a:r>
              <a:rPr lang="en-US" sz="2400" dirty="0" err="1" smtClean="0"/>
              <a:t>manfaat</a:t>
            </a:r>
            <a:r>
              <a:rPr lang="en-US" sz="2400" dirty="0" smtClean="0"/>
              <a:t> </a:t>
            </a:r>
            <a:r>
              <a:rPr lang="en-US" sz="2400" dirty="0" err="1" smtClean="0"/>
              <a:t>apapun</a:t>
            </a:r>
            <a:r>
              <a:rPr lang="en-US" sz="2400" dirty="0" smtClean="0"/>
              <a:t>, </a:t>
            </a:r>
            <a:r>
              <a:rPr lang="en-US" sz="2400" dirty="0" err="1" smtClean="0"/>
              <a:t>bahkan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menipu</a:t>
            </a:r>
            <a:r>
              <a:rPr lang="en-US" sz="2400" dirty="0" smtClean="0"/>
              <a:t>. Model </a:t>
            </a:r>
            <a:r>
              <a:rPr lang="en-US" sz="2400" dirty="0" err="1" smtClean="0"/>
              <a:t>cacat</a:t>
            </a:r>
            <a:r>
              <a:rPr lang="en-US" sz="2400" dirty="0" smtClean="0"/>
              <a:t> </a:t>
            </a:r>
            <a:r>
              <a:rPr lang="en-US" sz="2400" dirty="0" err="1" smtClean="0"/>
              <a:t>nol</a:t>
            </a:r>
            <a:r>
              <a:rPr lang="en-US" sz="2400" dirty="0" smtClean="0"/>
              <a:t> </a:t>
            </a:r>
            <a:r>
              <a:rPr lang="en-US" sz="2400" dirty="0" err="1" smtClean="0"/>
              <a:t>menekankan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potensi</a:t>
            </a:r>
            <a:r>
              <a:rPr lang="en-US" sz="2400" dirty="0" smtClean="0"/>
              <a:t> </a:t>
            </a:r>
            <a:r>
              <a:rPr lang="en-US" sz="2400" dirty="0" err="1" smtClean="0"/>
              <a:t>penghematan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upaya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meningkatkan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(</a:t>
            </a:r>
            <a:r>
              <a:rPr lang="en-US" sz="2400" dirty="0" err="1" smtClean="0"/>
              <a:t>ingat</a:t>
            </a:r>
            <a:r>
              <a:rPr lang="en-US" sz="2400" dirty="0" smtClean="0"/>
              <a:t> factor </a:t>
            </a:r>
            <a:r>
              <a:rPr lang="en-US" sz="2400" dirty="0" err="1" smtClean="0"/>
              <a:t>pengali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Westinghouse Electric). </a:t>
            </a:r>
            <a:r>
              <a:rPr lang="en-US" sz="2400" dirty="0" err="1" smtClean="0"/>
              <a:t>Jadi</a:t>
            </a:r>
            <a:r>
              <a:rPr lang="en-US" sz="2400" dirty="0" smtClean="0"/>
              <a:t>, model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</a:t>
            </a:r>
            <a:r>
              <a:rPr lang="en-US" sz="2400" dirty="0" err="1" smtClean="0"/>
              <a:t>kokoh</a:t>
            </a:r>
            <a:r>
              <a:rPr lang="en-US" sz="2400" dirty="0" smtClean="0"/>
              <a:t> </a:t>
            </a:r>
            <a:r>
              <a:rPr lang="en-US" sz="2400" dirty="0" err="1" smtClean="0"/>
              <a:t>mempererat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unit </a:t>
            </a:r>
            <a:r>
              <a:rPr lang="en-US" sz="2400" dirty="0" err="1" smtClean="0"/>
              <a:t>cacat</a:t>
            </a:r>
            <a:r>
              <a:rPr lang="en-US" sz="2400" dirty="0" smtClean="0"/>
              <a:t>, </a:t>
            </a:r>
            <a:r>
              <a:rPr lang="en-US" sz="2400" dirty="0" err="1" smtClean="0"/>
              <a:t>menyempurnakan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mengintensifkan</a:t>
            </a:r>
            <a:r>
              <a:rPr lang="en-US" sz="2400" dirty="0" smtClean="0"/>
              <a:t> </a:t>
            </a:r>
            <a:r>
              <a:rPr lang="en-US" sz="2400" dirty="0" err="1" smtClean="0"/>
              <a:t>upaya</a:t>
            </a:r>
            <a:r>
              <a:rPr lang="en-US" sz="2400" dirty="0" smtClean="0"/>
              <a:t> </a:t>
            </a:r>
            <a:r>
              <a:rPr lang="en-US" sz="2400" dirty="0" err="1" smtClean="0"/>
              <a:t>perbaikan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 Optimal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Manajemen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(activity-based management ABM) </a:t>
            </a:r>
            <a:r>
              <a:rPr lang="en-US" sz="2400" dirty="0" err="1" smtClean="0"/>
              <a:t>mengklasifikasikan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</a:t>
            </a:r>
            <a:r>
              <a:rPr lang="en-US" sz="2400" dirty="0" err="1" smtClean="0"/>
              <a:t>tambah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tak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</a:t>
            </a:r>
            <a:r>
              <a:rPr lang="en-US" sz="2400" dirty="0" err="1" smtClean="0"/>
              <a:t>tambah</a:t>
            </a:r>
            <a:r>
              <a:rPr lang="en-US" sz="2400" dirty="0" smtClean="0"/>
              <a:t>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mempertahankan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-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tambah</a:t>
            </a:r>
            <a:r>
              <a:rPr lang="en-US" sz="2400" dirty="0" smtClean="0"/>
              <a:t>. </a:t>
            </a: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diaplikasikan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kegiatankegiatan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</a:t>
            </a:r>
            <a:r>
              <a:rPr lang="en-US" sz="2400" dirty="0" smtClean="0"/>
              <a:t>. </a:t>
            </a:r>
            <a:r>
              <a:rPr lang="en-US" sz="2400" dirty="0" err="1" smtClean="0"/>
              <a:t>Kegiatankegiatan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kegagalan</a:t>
            </a:r>
            <a:r>
              <a:rPr lang="en-US" sz="2400" dirty="0" smtClean="0"/>
              <a:t>, </a:t>
            </a:r>
            <a:r>
              <a:rPr lang="en-US" sz="2400" dirty="0" err="1" smtClean="0"/>
              <a:t>penilaian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biaya-biaya</a:t>
            </a:r>
            <a:r>
              <a:rPr lang="en-US" sz="2400" dirty="0" smtClean="0"/>
              <a:t>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tambah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dihilangkan</a:t>
            </a:r>
            <a:r>
              <a:rPr lang="en-US" sz="2400" dirty="0" smtClean="0"/>
              <a:t>.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pencegahan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diklasifikasikan</a:t>
            </a:r>
            <a:r>
              <a:rPr lang="en-US" sz="2400" dirty="0" smtClean="0"/>
              <a:t>,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</a:t>
            </a:r>
            <a:r>
              <a:rPr lang="en-US" sz="2400" dirty="0" err="1" smtClean="0"/>
              <a:t>tambah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dipertahankan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Penggunaan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Biaya</a:t>
            </a:r>
            <a:r>
              <a:rPr lang="en-US" sz="3200" dirty="0" smtClean="0"/>
              <a:t> </a:t>
            </a:r>
            <a:r>
              <a:rPr lang="en-US" sz="3200" dirty="0" err="1" smtClean="0"/>
              <a:t>Kualitas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keputusan-keputusan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program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mengevaluasi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program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. </a:t>
            </a:r>
            <a:r>
              <a:rPr lang="en-US" dirty="0" err="1" smtClean="0"/>
              <a:t>Penggunaan-penggunaan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diidentifikasi</a:t>
            </a:r>
            <a:r>
              <a:rPr lang="en-US" dirty="0" smtClean="0"/>
              <a:t>.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mengilustrasikan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penetapan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strategis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profitabilitas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762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Produktivitas</a:t>
            </a:r>
            <a:r>
              <a:rPr lang="en-US" sz="2800" dirty="0" smtClean="0"/>
              <a:t>: </a:t>
            </a:r>
            <a:r>
              <a:rPr lang="en-US" sz="2800" dirty="0" err="1" smtClean="0"/>
              <a:t>Pengukuran</a:t>
            </a:r>
            <a:r>
              <a:rPr lang="en-US" sz="2800" dirty="0" smtClean="0"/>
              <a:t> Dan </a:t>
            </a:r>
            <a:r>
              <a:rPr lang="en-US" sz="2800" dirty="0" err="1" smtClean="0"/>
              <a:t>Pengendalian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Produktivitas</a:t>
            </a:r>
            <a:r>
              <a:rPr lang="en-US" sz="2000" dirty="0" smtClean="0"/>
              <a:t> </a:t>
            </a: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memproduksi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efisien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spesifik</a:t>
            </a:r>
            <a:r>
              <a:rPr lang="en-US" sz="2000" dirty="0" smtClean="0"/>
              <a:t> </a:t>
            </a:r>
            <a:r>
              <a:rPr lang="en-US" sz="2000" dirty="0" err="1" smtClean="0"/>
              <a:t>mengacu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dan</a:t>
            </a:r>
            <a:r>
              <a:rPr lang="en-US" sz="2000" dirty="0" smtClean="0"/>
              <a:t> input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memproduksi</a:t>
            </a:r>
            <a:r>
              <a:rPr lang="en-US" sz="2000" dirty="0" smtClean="0"/>
              <a:t> output. </a:t>
            </a:r>
          </a:p>
          <a:p>
            <a:r>
              <a:rPr lang="en-US" sz="2000" dirty="0" err="1" smtClean="0"/>
              <a:t>Pengukuran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Produktifitas</a:t>
            </a:r>
            <a:r>
              <a:rPr lang="en-US" sz="2000" dirty="0" smtClean="0"/>
              <a:t> </a:t>
            </a:r>
            <a:r>
              <a:rPr lang="en-US" sz="2000" dirty="0" err="1" smtClean="0"/>
              <a:t>Parsial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Produktivitas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penilaian</a:t>
            </a:r>
            <a:r>
              <a:rPr lang="en-US" sz="2000" dirty="0" smtClean="0"/>
              <a:t> </a:t>
            </a:r>
            <a:r>
              <a:rPr lang="en-US" sz="2000" dirty="0" err="1" smtClean="0"/>
              <a:t>kuantitatif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produktivitas</a:t>
            </a:r>
            <a:r>
              <a:rPr lang="en-US" sz="2000" dirty="0" smtClean="0"/>
              <a:t>. </a:t>
            </a:r>
            <a:r>
              <a:rPr lang="en-US" sz="2000" dirty="0" err="1" smtClean="0"/>
              <a:t>Tujuan</a:t>
            </a:r>
            <a:r>
              <a:rPr lang="en-US" sz="2000" dirty="0" smtClean="0"/>
              <a:t> 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menilai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efisiensi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produktif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meningkat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menurun</a:t>
            </a:r>
            <a:r>
              <a:rPr lang="en-US" sz="2000" dirty="0" smtClean="0"/>
              <a:t>. 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produktivitas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input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produktivitas</a:t>
            </a:r>
            <a:r>
              <a:rPr lang="en-US" sz="2000" dirty="0" smtClean="0"/>
              <a:t> </a:t>
            </a:r>
            <a:r>
              <a:rPr lang="en-US" sz="2000" dirty="0" err="1" smtClean="0"/>
              <a:t>parsial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Definisi</a:t>
            </a:r>
            <a:r>
              <a:rPr lang="en-US" sz="2000" dirty="0" smtClean="0"/>
              <a:t> 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Produktivitas</a:t>
            </a:r>
            <a:r>
              <a:rPr lang="en-US" sz="2000" dirty="0" smtClean="0"/>
              <a:t> </a:t>
            </a:r>
            <a:r>
              <a:rPr lang="en-US" sz="2000" dirty="0" err="1" smtClean="0"/>
              <a:t>Parsial</a:t>
            </a:r>
            <a:r>
              <a:rPr lang="en-US" sz="2000" dirty="0" smtClean="0"/>
              <a:t> </a:t>
            </a:r>
            <a:r>
              <a:rPr lang="en-US" sz="2000" dirty="0" err="1" smtClean="0"/>
              <a:t>Definisi</a:t>
            </a:r>
            <a:r>
              <a:rPr lang="en-US" sz="2000" dirty="0" smtClean="0"/>
              <a:t> 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produktivitas</a:t>
            </a:r>
            <a:r>
              <a:rPr lang="en-US" sz="2000" dirty="0" smtClean="0"/>
              <a:t> </a:t>
            </a:r>
            <a:r>
              <a:rPr lang="en-US" sz="2000" dirty="0" err="1" smtClean="0"/>
              <a:t>parsial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produktivitas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input </a:t>
            </a:r>
            <a:r>
              <a:rPr lang="en-US" sz="2000" dirty="0" err="1" smtClean="0"/>
              <a:t>tunggal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diukur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rasio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input.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Rasio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Produktivitas</a:t>
            </a:r>
            <a:r>
              <a:rPr lang="en-US" sz="2000" dirty="0" smtClean="0"/>
              <a:t> = Output/Input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produktivitas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input yang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diukur</a:t>
            </a:r>
            <a:r>
              <a:rPr lang="en-US" sz="2000" dirty="0" smtClean="0"/>
              <a:t>,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produktivitas</a:t>
            </a:r>
            <a:r>
              <a:rPr lang="en-US" sz="2000" dirty="0" smtClean="0"/>
              <a:t> </a:t>
            </a:r>
            <a:r>
              <a:rPr lang="en-US" sz="2000" dirty="0" err="1" smtClean="0"/>
              <a:t>parsial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dan</a:t>
            </a:r>
            <a:r>
              <a:rPr lang="en-US" sz="2000" dirty="0" smtClean="0"/>
              <a:t> input </a:t>
            </a:r>
            <a:r>
              <a:rPr lang="en-US" sz="2000" dirty="0" err="1" smtClean="0"/>
              <a:t>diukur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kuantitas</a:t>
            </a:r>
            <a:r>
              <a:rPr lang="en-US" sz="2000" dirty="0" smtClean="0"/>
              <a:t> </a:t>
            </a:r>
            <a:r>
              <a:rPr lang="en-US" sz="2000" dirty="0" err="1" smtClean="0"/>
              <a:t>fisik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memperoleh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produktivitas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operasional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Parsial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parsial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diintepretasikan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Parsial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parsial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menyesatkan</a:t>
            </a:r>
            <a:r>
              <a:rPr lang="en-US" dirty="0" smtClean="0"/>
              <a:t>.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trade-off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total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. </a:t>
            </a:r>
            <a:r>
              <a:rPr lang="en-US" dirty="0" err="1" smtClean="0"/>
              <a:t>Kedua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trade-off,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total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dirty="0" err="1" smtClean="0"/>
              <a:t>konsekuensi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agregat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Pengukuran</a:t>
            </a:r>
            <a:r>
              <a:rPr lang="en-US" b="1" dirty="0" smtClean="0"/>
              <a:t> Total </a:t>
            </a:r>
            <a:r>
              <a:rPr lang="en-US" b="1" dirty="0" err="1" smtClean="0"/>
              <a:t>Produktifitas</a:t>
            </a:r>
            <a:endParaRPr lang="en-US" b="1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input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Total.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praktiknya</a:t>
            </a:r>
            <a:r>
              <a:rPr lang="en-US" dirty="0" smtClean="0"/>
              <a:t>,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input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. Perusahaan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faktorfaktor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indicator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,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total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pemfokusan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input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total.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a.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produktifitas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b.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produktifitas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laba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ndy\Desktop\2021-12-30 22_06_01-BIAYA KUALITAS DAN PRODUKTIFITAS_ PENGUKURAN, PELAPORAN DAN PENGENDALIA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5943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dy\Desktop\2021-12-30 22_08_10-BIAYA KUALITAS DAN PRODUKTIFITAS_ PENGUKURAN, PELAPORAN DAN PENGENDALIA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296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endy\Desktop\2021-12-30 22_09_23-BIAYA KUALITAS DAN PRODUKTIFITAS_ PENGUKURAN, PELAPORAN DAN PENGENDALIA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457200"/>
            <a:ext cx="84582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608"/>
          </a:xfrm>
        </p:spPr>
        <p:txBody>
          <a:bodyPr/>
          <a:lstStyle/>
          <a:p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.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kebaikan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,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yang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lain,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Pemulihan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Selisih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laba</a:t>
            </a:r>
            <a:r>
              <a:rPr lang="en-US" dirty="0" smtClean="0"/>
              <a:t> total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laba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pemulihan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(price- recovery component).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dikurangi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input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pemulihan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menutupi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input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Kualitas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produktivitas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unit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memperbaiki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input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perusahaana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memproduksi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cacat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b="1" dirty="0" err="1" smtClean="0"/>
              <a:t>Insentif</a:t>
            </a:r>
            <a:r>
              <a:rPr lang="en-US" b="1" dirty="0" smtClean="0"/>
              <a:t> </a:t>
            </a:r>
            <a:r>
              <a:rPr lang="en-US" b="1" dirty="0" err="1" smtClean="0"/>
              <a:t>pembagian</a:t>
            </a:r>
            <a:r>
              <a:rPr lang="en-US" b="1" dirty="0" smtClean="0"/>
              <a:t> </a:t>
            </a:r>
            <a:r>
              <a:rPr lang="en-US" b="1" dirty="0" err="1" smtClean="0"/>
              <a:t>keuntungan</a:t>
            </a:r>
            <a:endParaRPr lang="en-US" b="1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Insentif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insentif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tunai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produktivitas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5400" b="1" dirty="0" smtClean="0"/>
              <a:t>TERIMA KASIH</a:t>
            </a:r>
            <a:endParaRPr lang="en-US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berkualitas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8 </a:t>
            </a:r>
            <a:r>
              <a:rPr lang="en-US" dirty="0" err="1" smtClean="0"/>
              <a:t>dimensi</a:t>
            </a:r>
            <a:r>
              <a:rPr lang="en-US" dirty="0" smtClean="0"/>
              <a:t> : </a:t>
            </a:r>
          </a:p>
          <a:p>
            <a:pPr>
              <a:buNone/>
            </a:pPr>
            <a:r>
              <a:rPr lang="en-US" dirty="0" smtClean="0"/>
              <a:t>	1. </a:t>
            </a:r>
            <a:r>
              <a:rPr lang="en-US" dirty="0" err="1" smtClean="0"/>
              <a:t>Kinerja</a:t>
            </a:r>
            <a:r>
              <a:rPr lang="en-US" dirty="0" smtClean="0"/>
              <a:t> (performance) </a:t>
            </a:r>
          </a:p>
          <a:p>
            <a:pPr>
              <a:buNone/>
            </a:pPr>
            <a:r>
              <a:rPr lang="en-US" dirty="0" smtClean="0"/>
              <a:t>	2. </a:t>
            </a:r>
            <a:r>
              <a:rPr lang="en-US" dirty="0" err="1" smtClean="0"/>
              <a:t>Estetika</a:t>
            </a:r>
            <a:r>
              <a:rPr lang="en-US" dirty="0" smtClean="0"/>
              <a:t> (aesthetics) 	</a:t>
            </a:r>
          </a:p>
          <a:p>
            <a:pPr>
              <a:buNone/>
            </a:pPr>
            <a:r>
              <a:rPr lang="en-US" dirty="0" smtClean="0"/>
              <a:t>	3.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perawatan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(serviceability) </a:t>
            </a:r>
          </a:p>
          <a:p>
            <a:pPr>
              <a:buNone/>
            </a:pPr>
            <a:r>
              <a:rPr lang="en-US" dirty="0" smtClean="0"/>
              <a:t>	4. </a:t>
            </a:r>
            <a:r>
              <a:rPr lang="en-US" dirty="0" err="1" smtClean="0"/>
              <a:t>Fitur</a:t>
            </a:r>
            <a:r>
              <a:rPr lang="en-US" dirty="0" smtClean="0"/>
              <a:t> (features) </a:t>
            </a:r>
          </a:p>
          <a:p>
            <a:pPr>
              <a:buNone/>
            </a:pPr>
            <a:r>
              <a:rPr lang="en-US" dirty="0" smtClean="0"/>
              <a:t>	5. </a:t>
            </a:r>
            <a:r>
              <a:rPr lang="en-US" dirty="0" err="1" smtClean="0"/>
              <a:t>Keandalan</a:t>
            </a:r>
            <a:r>
              <a:rPr lang="en-US" dirty="0" smtClean="0"/>
              <a:t> (reliability)</a:t>
            </a:r>
          </a:p>
          <a:p>
            <a:pPr>
              <a:buNone/>
            </a:pPr>
            <a:r>
              <a:rPr lang="en-US" dirty="0" smtClean="0"/>
              <a:t>	6. </a:t>
            </a:r>
            <a:r>
              <a:rPr lang="en-US" dirty="0" err="1" smtClean="0"/>
              <a:t>Tahan</a:t>
            </a:r>
            <a:r>
              <a:rPr lang="en-US" dirty="0" smtClean="0"/>
              <a:t> lama (durability)</a:t>
            </a:r>
          </a:p>
          <a:p>
            <a:pPr>
              <a:buNone/>
            </a:pPr>
            <a:r>
              <a:rPr lang="en-US" dirty="0" smtClean="0"/>
              <a:t>	7.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kesesuaian</a:t>
            </a:r>
            <a:r>
              <a:rPr lang="en-US" dirty="0" smtClean="0"/>
              <a:t> (quality of conformance) 8. </a:t>
            </a:r>
            <a:r>
              <a:rPr lang="en-US" dirty="0" err="1" smtClean="0"/>
              <a:t>Kecocokan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(fitness for use).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biaya-biaya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kualitasnya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.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4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lain: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,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,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 internal,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diklasifikasikan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tersembunyi</a:t>
            </a:r>
            <a:r>
              <a:rPr lang="en-US" dirty="0" smtClean="0"/>
              <a:t>.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r>
              <a:rPr lang="en-US" dirty="0" smtClean="0"/>
              <a:t> (observable quality cost)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–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akuuntansi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tersembunyi</a:t>
            </a:r>
            <a:r>
              <a:rPr lang="en-US" dirty="0" smtClean="0"/>
              <a:t> (hidden cost)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kesempatanatau</a:t>
            </a:r>
            <a:r>
              <a:rPr lang="en-US" dirty="0" smtClean="0"/>
              <a:t> </a:t>
            </a:r>
            <a:r>
              <a:rPr lang="en-US" dirty="0" err="1" smtClean="0"/>
              <a:t>oportunitis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kalitas</a:t>
            </a:r>
            <a:r>
              <a:rPr lang="en-US" dirty="0" smtClean="0"/>
              <a:t> yang </a:t>
            </a:r>
            <a:r>
              <a:rPr lang="en-US" dirty="0" err="1" smtClean="0"/>
              <a:t>buruk</a:t>
            </a:r>
            <a:r>
              <a:rPr lang="en-US" dirty="0" smtClean="0"/>
              <a:t> (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oportunitas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r>
              <a:rPr lang="en-US" dirty="0" smtClean="0"/>
              <a:t>). </a:t>
            </a:r>
            <a:r>
              <a:rPr lang="en-US" dirty="0" err="1" smtClean="0"/>
              <a:t>Biaya</a:t>
            </a:r>
            <a:r>
              <a:rPr lang="en-US" dirty="0" smtClean="0"/>
              <a:t> –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tersembunyi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estimasi</a:t>
            </a:r>
            <a:r>
              <a:rPr lang="en-US" dirty="0" smtClean="0"/>
              <a:t>.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mengestimasi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tesembnyi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: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pengali</a:t>
            </a:r>
            <a:r>
              <a:rPr lang="en-US" dirty="0" smtClean="0"/>
              <a:t>/</a:t>
            </a:r>
            <a:r>
              <a:rPr lang="en-US" dirty="0" err="1" smtClean="0"/>
              <a:t>penganda</a:t>
            </a:r>
            <a:r>
              <a:rPr lang="en-US" dirty="0" smtClean="0"/>
              <a:t> (multiplier method),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(market research method),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taguchi</a:t>
            </a:r>
            <a:r>
              <a:rPr lang="en-US" dirty="0" smtClean="0"/>
              <a:t> (</a:t>
            </a:r>
            <a:r>
              <a:rPr lang="en-US" dirty="0" err="1" smtClean="0"/>
              <a:t>taguchi</a:t>
            </a:r>
            <a:r>
              <a:rPr lang="en-US" dirty="0" smtClean="0"/>
              <a:t> quality loss function).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cacat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</a:t>
            </a:r>
            <a:r>
              <a:rPr lang="en-US" dirty="0" err="1" smtClean="0"/>
              <a:t>mengasumsikan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tersembunyi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unit-unit yang </a:t>
            </a:r>
            <a:r>
              <a:rPr lang="en-US" dirty="0" err="1" smtClean="0"/>
              <a:t>menyimpang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382000" cy="139903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Pelaporan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Biaya</a:t>
            </a:r>
            <a:r>
              <a:rPr lang="en-US" sz="3200" dirty="0" smtClean="0"/>
              <a:t> </a:t>
            </a:r>
            <a:r>
              <a:rPr lang="en-US" sz="3200" dirty="0" err="1" smtClean="0"/>
              <a:t>Kualitas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60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pelaporan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menaruh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serius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.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serius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paling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system </a:t>
            </a:r>
            <a:r>
              <a:rPr lang="en-US" dirty="0" err="1" smtClean="0"/>
              <a:t>semacam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actual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r>
              <a:rPr lang="en-US" dirty="0" err="1" smtClean="0"/>
              <a:t>Pencatatan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aktual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terperinci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kategorinya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.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mengungkapkan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yang </a:t>
            </a:r>
            <a:r>
              <a:rPr lang="en-US" dirty="0" err="1" smtClean="0"/>
              <a:t>memugkinkan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keuangannya</a:t>
            </a:r>
            <a:r>
              <a:rPr lang="en-US" dirty="0" smtClean="0"/>
              <a:t>. </a:t>
            </a:r>
            <a:r>
              <a:rPr lang="en-US" dirty="0" err="1" smtClean="0"/>
              <a:t>Kedua</a:t>
            </a:r>
            <a:r>
              <a:rPr lang="en-US" dirty="0" smtClean="0"/>
              <a:t>,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kepentingan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biaya-biaya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actual.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optimal,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tradisional</a:t>
            </a:r>
            <a:r>
              <a:rPr lang="en-US" dirty="0" smtClean="0"/>
              <a:t> yang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kontemporer</a:t>
            </a:r>
            <a:r>
              <a:rPr lang="en-US" dirty="0" smtClean="0"/>
              <a:t> yang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total.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ndy\Desktop\2021-12-30 21_45_14-BIAYA KUALITAS DAN PRODUKTIFITAS_ PENGUKURAN, PELAPORAN DAN PENGENDALIA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3820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534400" cy="5745163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Fungsi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Kualitas</a:t>
            </a:r>
            <a:r>
              <a:rPr lang="en-US" sz="2200" dirty="0" smtClean="0"/>
              <a:t>: </a:t>
            </a:r>
            <a:r>
              <a:rPr lang="en-US" sz="2200" dirty="0" err="1" smtClean="0"/>
              <a:t>Pandangan</a:t>
            </a:r>
            <a:r>
              <a:rPr lang="en-US" sz="2200" dirty="0" smtClean="0"/>
              <a:t> </a:t>
            </a:r>
            <a:r>
              <a:rPr lang="en-US" sz="2200" dirty="0" err="1" smtClean="0"/>
              <a:t>Kualitas</a:t>
            </a:r>
            <a:r>
              <a:rPr lang="en-US" sz="2200" dirty="0" smtClean="0"/>
              <a:t> yang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diterima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Pandangan</a:t>
            </a:r>
            <a:r>
              <a:rPr lang="en-US" sz="2200" dirty="0" smtClean="0"/>
              <a:t> </a:t>
            </a:r>
            <a:r>
              <a:rPr lang="en-US" sz="2200" dirty="0" err="1" smtClean="0"/>
              <a:t>kualitas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diterima</a:t>
            </a:r>
            <a:r>
              <a:rPr lang="en-US" sz="2200" dirty="0" smtClean="0"/>
              <a:t> </a:t>
            </a:r>
            <a:r>
              <a:rPr lang="en-US" sz="2200" dirty="0" err="1" smtClean="0"/>
              <a:t>mengamsumsikan</a:t>
            </a:r>
            <a:r>
              <a:rPr lang="en-US" sz="2200" dirty="0" smtClean="0"/>
              <a:t> </a:t>
            </a:r>
            <a:r>
              <a:rPr lang="en-US" sz="2200" dirty="0" err="1" smtClean="0"/>
              <a:t>terdapat</a:t>
            </a:r>
            <a:r>
              <a:rPr lang="en-US" sz="2200" dirty="0" smtClean="0"/>
              <a:t> </a:t>
            </a:r>
            <a:r>
              <a:rPr lang="en-US" sz="2200" dirty="0" err="1" smtClean="0"/>
              <a:t>perbandingan</a:t>
            </a:r>
            <a:r>
              <a:rPr lang="en-US" sz="2200" dirty="0" smtClean="0"/>
              <a:t> </a:t>
            </a:r>
            <a:r>
              <a:rPr lang="en-US" sz="2200" dirty="0" err="1" smtClean="0"/>
              <a:t>terbalik</a:t>
            </a:r>
            <a:r>
              <a:rPr lang="en-US" sz="2200" dirty="0" smtClean="0"/>
              <a:t>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pengendalian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kegagalan</a:t>
            </a:r>
            <a:r>
              <a:rPr lang="en-US" sz="2200" dirty="0" smtClean="0"/>
              <a:t>. </a:t>
            </a:r>
            <a:r>
              <a:rPr lang="en-US" sz="2200" dirty="0" err="1" smtClean="0"/>
              <a:t>Ketika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pengendalian</a:t>
            </a:r>
            <a:r>
              <a:rPr lang="en-US" sz="2200" dirty="0" smtClean="0"/>
              <a:t> </a:t>
            </a:r>
            <a:r>
              <a:rPr lang="en-US" sz="2200" dirty="0" err="1" smtClean="0"/>
              <a:t>meningkat</a:t>
            </a:r>
            <a:r>
              <a:rPr lang="en-US" sz="2200" dirty="0" smtClean="0"/>
              <a:t>,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kegagalan</a:t>
            </a:r>
            <a:r>
              <a:rPr lang="en-US" sz="2200" dirty="0" smtClean="0"/>
              <a:t> </a:t>
            </a:r>
            <a:r>
              <a:rPr lang="en-US" sz="2200" dirty="0" err="1" smtClean="0"/>
              <a:t>seharusnya</a:t>
            </a:r>
            <a:r>
              <a:rPr lang="en-US" sz="2200" dirty="0" smtClean="0"/>
              <a:t> </a:t>
            </a:r>
            <a:r>
              <a:rPr lang="en-US" sz="2200" dirty="0" err="1" smtClean="0"/>
              <a:t>menurun</a:t>
            </a:r>
            <a:r>
              <a:rPr lang="en-US" sz="2200" dirty="0" smtClean="0"/>
              <a:t>. </a:t>
            </a:r>
            <a:r>
              <a:rPr lang="en-US" sz="2200" dirty="0" err="1" smtClean="0"/>
              <a:t>Selama</a:t>
            </a:r>
            <a:r>
              <a:rPr lang="en-US" sz="2200" dirty="0" smtClean="0"/>
              <a:t> </a:t>
            </a:r>
            <a:r>
              <a:rPr lang="en-US" sz="2200" dirty="0" err="1" smtClean="0"/>
              <a:t>penurunan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kegagalan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daripada</a:t>
            </a:r>
            <a:r>
              <a:rPr lang="en-US" sz="2200" dirty="0" smtClean="0"/>
              <a:t> </a:t>
            </a:r>
            <a:r>
              <a:rPr lang="en-US" sz="2200" dirty="0" err="1" smtClean="0"/>
              <a:t>kenaikan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pengendalian</a:t>
            </a:r>
            <a:r>
              <a:rPr lang="en-US" sz="2200" dirty="0" smtClean="0"/>
              <a:t>, </a:t>
            </a:r>
            <a:r>
              <a:rPr lang="en-US" sz="2200" dirty="0" err="1" smtClean="0"/>
              <a:t>perusahaan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terus</a:t>
            </a:r>
            <a:r>
              <a:rPr lang="en-US" sz="2200" dirty="0" smtClean="0"/>
              <a:t> </a:t>
            </a:r>
            <a:r>
              <a:rPr lang="en-US" sz="2200" dirty="0" err="1" smtClean="0"/>
              <a:t>meningkatkan</a:t>
            </a:r>
            <a:r>
              <a:rPr lang="en-US" sz="2200" dirty="0" smtClean="0"/>
              <a:t> </a:t>
            </a:r>
            <a:r>
              <a:rPr lang="en-US" sz="2200" dirty="0" err="1" smtClean="0"/>
              <a:t>usahanya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mencegah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mendeteksi</a:t>
            </a:r>
            <a:r>
              <a:rPr lang="en-US" sz="2200" dirty="0" smtClean="0"/>
              <a:t> unit-unit yang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sesuai</a:t>
            </a:r>
            <a:r>
              <a:rPr lang="en-US" sz="2200" dirty="0" smtClean="0"/>
              <a:t>.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akhirnya</a:t>
            </a:r>
            <a:r>
              <a:rPr lang="en-US" sz="2200" dirty="0" smtClean="0"/>
              <a:t>,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dicapai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titik</a:t>
            </a:r>
            <a:r>
              <a:rPr lang="en-US" sz="2200" dirty="0" smtClean="0"/>
              <a:t>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</a:t>
            </a:r>
            <a:r>
              <a:rPr lang="en-US" sz="2200" dirty="0" err="1" smtClean="0"/>
              <a:t>kenaikan</a:t>
            </a:r>
            <a:r>
              <a:rPr lang="en-US" sz="2200" dirty="0" smtClean="0"/>
              <a:t> </a:t>
            </a:r>
            <a:r>
              <a:rPr lang="en-US" sz="2200" dirty="0" err="1" smtClean="0"/>
              <a:t>tambahan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upaya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 </a:t>
            </a:r>
            <a:r>
              <a:rPr lang="en-US" sz="2200" dirty="0" err="1" smtClean="0"/>
              <a:t>menimbulkan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biayayang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besar</a:t>
            </a:r>
            <a:r>
              <a:rPr lang="en-US" sz="2200" dirty="0" smtClean="0"/>
              <a:t> </a:t>
            </a:r>
            <a:r>
              <a:rPr lang="en-US" sz="2200" dirty="0" err="1" smtClean="0"/>
              <a:t>daripada</a:t>
            </a:r>
            <a:r>
              <a:rPr lang="en-US" sz="2200" dirty="0" smtClean="0"/>
              <a:t> </a:t>
            </a:r>
            <a:r>
              <a:rPr lang="en-US" sz="2200" dirty="0" err="1" smtClean="0"/>
              <a:t>penurunan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kegagalan</a:t>
            </a:r>
            <a:r>
              <a:rPr lang="en-US" sz="2200" dirty="0" smtClean="0"/>
              <a:t>. </a:t>
            </a:r>
            <a:r>
              <a:rPr lang="en-US" sz="2200" dirty="0" err="1" smtClean="0"/>
              <a:t>Titik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mewakili</a:t>
            </a:r>
            <a:r>
              <a:rPr lang="en-US" sz="2200" dirty="0" smtClean="0"/>
              <a:t> </a:t>
            </a:r>
            <a:r>
              <a:rPr lang="en-US" sz="2200" dirty="0" err="1" smtClean="0"/>
              <a:t>tingkat</a:t>
            </a:r>
            <a:r>
              <a:rPr lang="en-US" sz="2200" dirty="0" smtClean="0"/>
              <a:t> minimum </a:t>
            </a:r>
            <a:r>
              <a:rPr lang="en-US" sz="2200" dirty="0" err="1" smtClean="0"/>
              <a:t>dari</a:t>
            </a:r>
            <a:r>
              <a:rPr lang="en-US" sz="2200" dirty="0" smtClean="0"/>
              <a:t> total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kualitas</a:t>
            </a:r>
            <a:r>
              <a:rPr lang="en-US" sz="2200" dirty="0" smtClean="0"/>
              <a:t>. Hal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</a:t>
            </a:r>
            <a:r>
              <a:rPr lang="en-US" sz="2200" dirty="0" err="1" smtClean="0"/>
              <a:t>perbandingan</a:t>
            </a:r>
            <a:r>
              <a:rPr lang="en-US" sz="2200" dirty="0" smtClean="0"/>
              <a:t> optimal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pengendalian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biaya</a:t>
            </a:r>
            <a:r>
              <a:rPr lang="en-US" sz="2200" dirty="0" smtClean="0"/>
              <a:t> </a:t>
            </a:r>
            <a:r>
              <a:rPr lang="en-US" sz="2200" dirty="0" err="1" smtClean="0"/>
              <a:t>kegagalan</a:t>
            </a:r>
            <a:r>
              <a:rPr lang="en-US" sz="2200" dirty="0" smtClean="0"/>
              <a:t>, </a:t>
            </a:r>
            <a:r>
              <a:rPr lang="en-US" sz="2200" dirty="0" err="1" smtClean="0"/>
              <a:t>serta</a:t>
            </a:r>
            <a:r>
              <a:rPr lang="en-US" sz="2200" dirty="0" smtClean="0"/>
              <a:t> </a:t>
            </a:r>
            <a:r>
              <a:rPr lang="en-US" sz="2200" dirty="0" err="1" smtClean="0"/>
              <a:t>mendefinisikan</a:t>
            </a:r>
            <a:r>
              <a:rPr lang="en-US" sz="2200" dirty="0" smtClean="0"/>
              <a:t> </a:t>
            </a:r>
            <a:r>
              <a:rPr lang="en-US" sz="2200" dirty="0" err="1" smtClean="0"/>
              <a:t>apa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dikenal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dirty="0" err="1" smtClean="0"/>
              <a:t>tingkat</a:t>
            </a:r>
            <a:r>
              <a:rPr lang="en-US" sz="2200" dirty="0" smtClean="0"/>
              <a:t> </a:t>
            </a:r>
            <a:r>
              <a:rPr lang="en-US" sz="2200" dirty="0" err="1" smtClean="0"/>
              <a:t>kualitas</a:t>
            </a:r>
            <a:r>
              <a:rPr lang="en-US" sz="2200" dirty="0" smtClean="0"/>
              <a:t> yang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diterima</a:t>
            </a:r>
            <a:r>
              <a:rPr lang="en-US" sz="2200" dirty="0" smtClean="0"/>
              <a:t> (acceptable quality level – AQL).</a:t>
            </a:r>
          </a:p>
          <a:p>
            <a:pPr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</TotalTime>
  <Words>646</Words>
  <Application>Microsoft Office PowerPoint</Application>
  <PresentationFormat>On-screen Show (4:3)</PresentationFormat>
  <Paragraphs>55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Verve</vt:lpstr>
      <vt:lpstr>BIAYA KUALITAS</vt:lpstr>
      <vt:lpstr>Definisi Kualitas</vt:lpstr>
      <vt:lpstr>Slide 3</vt:lpstr>
      <vt:lpstr>Definisi Biaya Kualitas</vt:lpstr>
      <vt:lpstr>Mengukur Biaya Kualitas</vt:lpstr>
      <vt:lpstr>Pelaporan Informasi Biaya Kualitas</vt:lpstr>
      <vt:lpstr>Slide 7</vt:lpstr>
      <vt:lpstr>Slide 8</vt:lpstr>
      <vt:lpstr>Slide 9</vt:lpstr>
      <vt:lpstr>Slide 10</vt:lpstr>
      <vt:lpstr>Slide 11</vt:lpstr>
      <vt:lpstr>Slide 12</vt:lpstr>
      <vt:lpstr>Penggunaan Informasi Biaya Kualitas</vt:lpstr>
      <vt:lpstr>Produktivitas: Pengukuran Dan Pengendalian</vt:lpstr>
      <vt:lpstr>Slide 15</vt:lpstr>
      <vt:lpstr>Slide 16</vt:lpstr>
      <vt:lpstr>Slide 17</vt:lpstr>
      <vt:lpstr>Slide 18</vt:lpstr>
      <vt:lpstr>Slide 19</vt:lpstr>
      <vt:lpstr>Komponen Pemulihan Harga 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BIAYA KUALITAS</dc:title>
  <dc:creator>rendy</dc:creator>
  <cp:lastModifiedBy>rendy</cp:lastModifiedBy>
  <cp:revision>50</cp:revision>
  <dcterms:created xsi:type="dcterms:W3CDTF">2021-12-30T14:29:58Z</dcterms:created>
  <dcterms:modified xsi:type="dcterms:W3CDTF">2021-12-30T16:40:04Z</dcterms:modified>
</cp:coreProperties>
</file>