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6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73" r:id="rId6"/>
    <p:sldId id="274" r:id="rId7"/>
    <p:sldId id="262" r:id="rId8"/>
    <p:sldId id="263" r:id="rId9"/>
    <p:sldId id="26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1C68E-2C86-514E-B076-816DC780B5A0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16848-5B90-024A-A180-AC07DD5BC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886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771AE3-222A-584F-A3B7-180E8D518D59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41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937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972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19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771AE3-222A-584F-A3B7-180E8D518D59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526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2714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349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30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124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A771AE3-222A-584F-A3B7-180E8D518D59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593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A771AE3-222A-584F-A3B7-180E8D518D59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337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771AE3-222A-584F-A3B7-180E8D518D59}" type="datetimeFigureOut">
              <a:rPr lang="id-ID" smtClean="0"/>
              <a:t>17/06/23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026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jp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C18B2F4-1C69-8DD7-324F-39835AAC5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12" b="17702"/>
          <a:stretch/>
        </p:blipFill>
        <p:spPr>
          <a:xfrm>
            <a:off x="20" y="328231"/>
            <a:ext cx="12191980" cy="5002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82B993-F8B3-D90D-297F-6091301B9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20686"/>
            <a:ext cx="8991600" cy="2845009"/>
          </a:xfrm>
        </p:spPr>
        <p:txBody>
          <a:bodyPr>
            <a:normAutofit/>
          </a:bodyPr>
          <a:lstStyle/>
          <a:p>
            <a:r>
              <a:rPr lang="id-ID" sz="6000" dirty="0"/>
              <a:t>Masalah dalam perekonomian</a:t>
            </a:r>
            <a:br>
              <a:rPr lang="id-ID" sz="6000" dirty="0"/>
            </a:b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241737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erima kasih | Note de la propriété de Renny">
            <a:extLst>
              <a:ext uri="{FF2B5EF4-FFF2-40B4-BE49-F238E27FC236}">
                <a16:creationId xmlns:a16="http://schemas.microsoft.com/office/drawing/2014/main" id="{10FA9BE0-067A-AADC-677D-92758FC5C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462" y="965199"/>
            <a:ext cx="6378771" cy="492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44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-27384"/>
            <a:ext cx="5004048" cy="10081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 defTabSz="914400">
              <a:spcBef>
                <a:spcPct val="0"/>
              </a:spcBef>
              <a:tabLst>
                <a:tab pos="3403600" algn="l"/>
              </a:tabLst>
              <a:defRPr/>
            </a:pPr>
            <a:r>
              <a:rPr lang="id-ID" sz="3600" dirty="0">
                <a:solidFill>
                  <a:schemeClr val="bg1"/>
                </a:solidFill>
                <a:latin typeface="Lucida Bright" pitchFamily="18" charset="0"/>
                <a:ea typeface="+mj-ea"/>
                <a:cs typeface="+mj-cs"/>
              </a:rPr>
              <a:t>Masalah </a:t>
            </a:r>
            <a:r>
              <a:rPr lang="en-US" sz="3600" dirty="0" err="1">
                <a:solidFill>
                  <a:schemeClr val="bg1"/>
                </a:solidFill>
                <a:latin typeface="Lucida Bright" pitchFamily="18" charset="0"/>
                <a:ea typeface="+mj-ea"/>
                <a:cs typeface="+mj-cs"/>
              </a:rPr>
              <a:t>Distribusi</a:t>
            </a:r>
            <a:r>
              <a:rPr lang="en-US" sz="3600" dirty="0">
                <a:solidFill>
                  <a:schemeClr val="bg1"/>
                </a:solidFill>
                <a:latin typeface="Lucida Bright" pitchFamily="18" charset="0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Lucida Bright" pitchFamily="18" charset="0"/>
                <a:ea typeface="+mj-ea"/>
                <a:cs typeface="+mj-cs"/>
              </a:rPr>
              <a:t>Pendapatan</a:t>
            </a:r>
            <a:r>
              <a:rPr lang="id-ID" sz="3600" dirty="0">
                <a:solidFill>
                  <a:schemeClr val="bg1"/>
                </a:solidFill>
                <a:latin typeface="Lucida Bright" pitchFamily="18" charset="0"/>
                <a:ea typeface="+mj-ea"/>
                <a:cs typeface="+mj-cs"/>
              </a:rPr>
              <a:t> dan Kesenjangan</a:t>
            </a:r>
            <a:endParaRPr lang="en-US" sz="3600" dirty="0">
              <a:solidFill>
                <a:schemeClr val="bg1"/>
              </a:solidFill>
              <a:latin typeface="Lucida Bright" pitchFamily="18" charset="0"/>
              <a:ea typeface="+mj-ea"/>
              <a:cs typeface="+mj-cs"/>
            </a:endParaRPr>
          </a:p>
        </p:txBody>
      </p:sp>
      <p:pic>
        <p:nvPicPr>
          <p:cNvPr id="3" name="Content Placeholder 3" descr="orang dgn kaca pembes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-27384"/>
            <a:ext cx="4211960" cy="1008112"/>
          </a:xfrm>
          <a:prstGeom prst="rect">
            <a:avLst/>
          </a:prstGeom>
        </p:spPr>
      </p:pic>
      <p:sp>
        <p:nvSpPr>
          <p:cNvPr id="5" name="AutoShape 2" descr="Hasil gambar untuk umk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asil gambar untuk umkm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1522808"/>
            <a:ext cx="9143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 err="1">
                <a:latin typeface="Cambria" pitchFamily="18" charset="0"/>
                <a:ea typeface="Cambria" pitchFamily="18" charset="0"/>
              </a:rPr>
              <a:t>Menurut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Adelman dan Morris (1973),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penyebab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ketidakmerataan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distribusi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pendapatan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di Negara Sedang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Berkembang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(NSB),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yakni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:</a:t>
            </a:r>
          </a:p>
          <a:p>
            <a:pPr algn="just"/>
            <a:endParaRPr lang="en-ID" sz="2400" dirty="0"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D" sz="2400" dirty="0" err="1">
                <a:latin typeface="Cambria" pitchFamily="18" charset="0"/>
                <a:ea typeface="Cambria" pitchFamily="18" charset="0"/>
              </a:rPr>
              <a:t>Pertambahan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penduduk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tinggi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akan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memicu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penurunan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pendapatan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per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kapita</a:t>
            </a:r>
            <a:endParaRPr lang="id-ID" sz="2400" dirty="0"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D" sz="2400" dirty="0" err="1">
                <a:latin typeface="Cambria" pitchFamily="18" charset="0"/>
                <a:ea typeface="Cambria" pitchFamily="18" charset="0"/>
              </a:rPr>
              <a:t>Ketidakmerataan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pembangunan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antar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daerah</a:t>
            </a:r>
            <a:endParaRPr lang="en-ID" sz="2400" dirty="0"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D" sz="2400" dirty="0" err="1">
                <a:latin typeface="Cambria" pitchFamily="18" charset="0"/>
                <a:ea typeface="Cambria" pitchFamily="18" charset="0"/>
              </a:rPr>
              <a:t>Investasi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banyak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ditujukan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pada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projek-projek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padat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modal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sehingga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angka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penggangguran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meningkat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D" sz="2400" dirty="0" err="1">
                <a:latin typeface="Cambria" pitchFamily="18" charset="0"/>
                <a:ea typeface="Cambria" pitchFamily="18" charset="0"/>
              </a:rPr>
              <a:t>Rendahnya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mobilitas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sosial</a:t>
            </a:r>
            <a:endParaRPr lang="en-ID" sz="2400" dirty="0"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D" sz="2400" dirty="0" err="1">
                <a:latin typeface="Cambria" pitchFamily="18" charset="0"/>
                <a:ea typeface="Cambria" pitchFamily="18" charset="0"/>
              </a:rPr>
              <a:t>Pelaksanaan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kebijakan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substitusi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impor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 yang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megakibatkan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kenaikan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harga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barang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hasil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industri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guna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melindungi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usaha-usaha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golongan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kapitalis</a:t>
            </a:r>
            <a:endParaRPr lang="en-ID" sz="2400" dirty="0"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D" sz="2400" dirty="0" err="1">
                <a:latin typeface="Cambria" pitchFamily="18" charset="0"/>
                <a:ea typeface="Cambria" pitchFamily="18" charset="0"/>
              </a:rPr>
              <a:t>Hancurnya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industri-industri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kerajinan</a:t>
            </a:r>
            <a:r>
              <a:rPr lang="en-ID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D" sz="2400" dirty="0" err="1">
                <a:latin typeface="Cambria" pitchFamily="18" charset="0"/>
                <a:ea typeface="Cambria" pitchFamily="18" charset="0"/>
              </a:rPr>
              <a:t>rakyat</a:t>
            </a:r>
            <a:endParaRPr lang="en-ID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-27384"/>
            <a:ext cx="5004048" cy="10081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tabLst>
                <a:tab pos="3403600" algn="l"/>
              </a:tabLst>
              <a:defRPr/>
            </a:pPr>
            <a:r>
              <a:rPr lang="en-ID" sz="3600" dirty="0">
                <a:solidFill>
                  <a:schemeClr val="bg1"/>
                </a:solidFill>
                <a:latin typeface="Lucida Bright" pitchFamily="18" charset="0"/>
                <a:ea typeface="+mj-ea"/>
                <a:cs typeface="+mj-cs"/>
              </a:rPr>
              <a:t>Continued…</a:t>
            </a:r>
            <a:endParaRPr lang="en-US" sz="3600" dirty="0">
              <a:solidFill>
                <a:schemeClr val="bg1"/>
              </a:solidFill>
              <a:latin typeface="Lucida Bright" pitchFamily="18" charset="0"/>
              <a:ea typeface="+mj-ea"/>
              <a:cs typeface="+mj-cs"/>
            </a:endParaRPr>
          </a:p>
        </p:txBody>
      </p:sp>
      <p:pic>
        <p:nvPicPr>
          <p:cNvPr id="3" name="Content Placeholder 3" descr="orang dgn kaca pembes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0"/>
            <a:ext cx="4211960" cy="980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1504" y="1196752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D" dirty="0">
              <a:latin typeface="Trebuchet MS" pitchFamily="34" charset="0"/>
            </a:endParaRPr>
          </a:p>
          <a:p>
            <a:r>
              <a:rPr lang="en-ID" dirty="0" err="1">
                <a:latin typeface="Trebuchet MS" pitchFamily="34" charset="0"/>
              </a:rPr>
              <a:t>Indikator</a:t>
            </a:r>
            <a:r>
              <a:rPr lang="en-ID" dirty="0">
                <a:latin typeface="Trebuchet MS" pitchFamily="34" charset="0"/>
              </a:rPr>
              <a:t> </a:t>
            </a:r>
            <a:r>
              <a:rPr lang="en-ID" dirty="0" err="1">
                <a:latin typeface="Trebuchet MS" pitchFamily="34" charset="0"/>
              </a:rPr>
              <a:t>Distribusi</a:t>
            </a:r>
            <a:r>
              <a:rPr lang="en-ID" dirty="0">
                <a:latin typeface="Trebuchet MS" pitchFamily="34" charset="0"/>
              </a:rPr>
              <a:t> </a:t>
            </a:r>
            <a:r>
              <a:rPr lang="en-ID" dirty="0" err="1">
                <a:latin typeface="Trebuchet MS" pitchFamily="34" charset="0"/>
              </a:rPr>
              <a:t>Pendapatan</a:t>
            </a:r>
            <a:r>
              <a:rPr lang="en-ID" dirty="0">
                <a:latin typeface="Trebuchet MS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id-ID" dirty="0">
              <a:latin typeface="Trebuchet MS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d-ID" dirty="0">
              <a:latin typeface="Trebuchet MS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latin typeface="Trebuchet MS" pitchFamily="34" charset="0"/>
              </a:rPr>
              <a:t>Kurva</a:t>
            </a:r>
            <a:r>
              <a:rPr lang="en-ID" dirty="0">
                <a:latin typeface="Trebuchet MS" pitchFamily="34" charset="0"/>
              </a:rPr>
              <a:t> Lorenz</a:t>
            </a:r>
          </a:p>
          <a:p>
            <a:r>
              <a:rPr lang="en-ID" dirty="0">
                <a:latin typeface="Trebuchet MS" pitchFamily="34" charset="0"/>
              </a:rPr>
              <a:t>     </a:t>
            </a:r>
          </a:p>
          <a:p>
            <a:pPr marL="342900" indent="-342900">
              <a:buFont typeface="+mj-lt"/>
              <a:buAutoNum type="arabicPeriod"/>
            </a:pPr>
            <a:endParaRPr lang="en-ID" dirty="0">
              <a:latin typeface="Trebuchet MS" pitchFamily="34" charset="0"/>
            </a:endParaRPr>
          </a:p>
          <a:p>
            <a:r>
              <a:rPr lang="en-ID" dirty="0">
                <a:latin typeface="Trebuchet MS" pitchFamily="34" charset="0"/>
              </a:rPr>
              <a:t>	</a:t>
            </a:r>
            <a:endParaRPr lang="en-US" dirty="0">
              <a:latin typeface="Trebuchet MS" pitchFamily="34" charset="0"/>
            </a:endParaRPr>
          </a:p>
        </p:txBody>
      </p:sp>
      <p:pic>
        <p:nvPicPr>
          <p:cNvPr id="4098" name="Picture 2" descr="Image result for kurva loren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76" y="3000372"/>
            <a:ext cx="5572164" cy="37147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52926" y="335756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Garis Kemerataan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6346033" y="367903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7504" y="5072075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Kurva</a:t>
            </a:r>
          </a:p>
          <a:p>
            <a:r>
              <a:rPr lang="id-ID" dirty="0"/>
              <a:t>Lorenz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6774661" y="4750604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8151828" flipV="1">
            <a:off x="5573807" y="4144630"/>
            <a:ext cx="22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Koefisien Gini</a:t>
            </a:r>
          </a:p>
        </p:txBody>
      </p:sp>
    </p:spTree>
    <p:extLst>
      <p:ext uri="{BB962C8B-B14F-4D97-AF65-F5344CB8AC3E}">
        <p14:creationId xmlns:p14="http://schemas.microsoft.com/office/powerpoint/2010/main" val="340644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7488" y="-27384"/>
            <a:ext cx="4968552" cy="10081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tabLst>
                <a:tab pos="3403600" algn="l"/>
              </a:tabLst>
              <a:defRPr/>
            </a:pPr>
            <a:r>
              <a:rPr lang="id-ID" sz="3600" dirty="0">
                <a:solidFill>
                  <a:schemeClr val="bg1"/>
                </a:solidFill>
                <a:latin typeface="Lucida Bright" pitchFamily="18" charset="0"/>
                <a:ea typeface="+mj-ea"/>
                <a:cs typeface="+mj-cs"/>
              </a:rPr>
              <a:t>Continued...</a:t>
            </a:r>
            <a:endParaRPr lang="en-US" sz="3600" dirty="0">
              <a:solidFill>
                <a:schemeClr val="bg1"/>
              </a:solidFill>
              <a:latin typeface="Lucida Bright" pitchFamily="18" charset="0"/>
              <a:ea typeface="+mj-ea"/>
              <a:cs typeface="+mj-cs"/>
            </a:endParaRPr>
          </a:p>
        </p:txBody>
      </p:sp>
      <p:pic>
        <p:nvPicPr>
          <p:cNvPr id="3" name="Content Placeholder 3" descr="orang dgn kaca pembes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0"/>
            <a:ext cx="4211960" cy="980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8282" y="1164441"/>
            <a:ext cx="864399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itchFamily="2" charset="2"/>
              <a:buChar char="Ø"/>
            </a:pPr>
            <a:r>
              <a:rPr lang="id-ID" sz="2400" dirty="0">
                <a:latin typeface="Trebuchet MS" pitchFamily="34" charset="0"/>
              </a:rPr>
              <a:t>Kondisi ideal berada di Garis Kemerataan, dimana 40% pendapatan nasional diterima oleh 40% jumlah penduduk. Artinya, semakin besar  persentase pendapatan nasional, maka semakin besar pula jumlah penduduk yang akan menerima pendapatan tersebut. Kondisi tidak ideal muncul ketilka 20% pendapatan nasional diterima oleh 40% jumlah penduduk. Fenomena ini dinamakan disparitas/kesenjangan pendapatan, dan digambarkan melalui kurva lorenz.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id-ID" sz="2400" dirty="0">
                <a:latin typeface="Trebuchet MS" pitchFamily="34" charset="0"/>
              </a:rPr>
              <a:t>Semakin kurva lorenz menjauhi garis kemerataan, maka ketimpangan semakin besar.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id-ID" sz="2400" dirty="0">
                <a:latin typeface="Trebuchet MS" pitchFamily="34" charset="0"/>
              </a:rPr>
              <a:t>Besarnya kesenjangan dapat diketahui dengan menghitung Koefisien Gini.</a:t>
            </a:r>
          </a:p>
          <a:p>
            <a:pPr marL="800100" lvl="1" indent="-342900" algn="just"/>
            <a:endParaRPr lang="id-ID" sz="2400" dirty="0">
              <a:latin typeface="Trebuchet MS" pitchFamily="34" charset="0"/>
            </a:endParaRPr>
          </a:p>
          <a:p>
            <a:pPr marL="342900" indent="-342900">
              <a:buAutoNum type="arabicPeriod" startAt="2"/>
            </a:pPr>
            <a:endParaRPr lang="id-ID" sz="2400" dirty="0">
              <a:latin typeface="Trebuchet MS" pitchFamily="34" charset="0"/>
            </a:endParaRPr>
          </a:p>
          <a:p>
            <a:pPr marL="342900" indent="-342900"/>
            <a:r>
              <a:rPr lang="id-ID" sz="2400" dirty="0">
                <a:latin typeface="Trebuchet MS" pitchFamily="34" charset="0"/>
              </a:rPr>
              <a:t>	</a:t>
            </a:r>
          </a:p>
          <a:p>
            <a:pPr algn="just"/>
            <a:endParaRPr lang="id-ID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3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1682" y="317852"/>
            <a:ext cx="3818829" cy="639636"/>
          </a:xfrm>
          <a:prstGeom prst="rect">
            <a:avLst/>
          </a:prstGeom>
          <a:solidFill>
            <a:srgbClr val="60497B"/>
          </a:solidFill>
        </p:spPr>
        <p:txBody>
          <a:bodyPr vert="horz" wrap="square" lIns="0" tIns="191172" rIns="0" bIns="0" rtlCol="0" anchor="t">
            <a:spAutoFit/>
          </a:bodyPr>
          <a:lstStyle/>
          <a:p>
            <a:pPr marL="826299">
              <a:lnSpc>
                <a:spcPct val="100000"/>
              </a:lnSpc>
              <a:spcBef>
                <a:spcPts val="1505"/>
              </a:spcBef>
            </a:pPr>
            <a:r>
              <a:rPr sz="2902" spc="199" dirty="0"/>
              <a:t>Continued...</a:t>
            </a:r>
            <a:endParaRPr sz="2902"/>
          </a:p>
        </p:txBody>
      </p:sp>
      <p:grpSp>
        <p:nvGrpSpPr>
          <p:cNvPr id="3" name="object 3"/>
          <p:cNvGrpSpPr/>
          <p:nvPr/>
        </p:nvGrpSpPr>
        <p:grpSpPr>
          <a:xfrm>
            <a:off x="1981430" y="317852"/>
            <a:ext cx="4113073" cy="829179"/>
            <a:chOff x="809243" y="350520"/>
            <a:chExt cx="4535805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243" y="350520"/>
              <a:ext cx="2375915" cy="909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5159" y="403610"/>
              <a:ext cx="2159508" cy="8613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214573" y="1322051"/>
            <a:ext cx="2147804" cy="291389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  <a:tabLst>
                <a:tab pos="426680" algn="l"/>
              </a:tabLst>
            </a:pPr>
            <a:r>
              <a:rPr sz="1814" spc="5" dirty="0">
                <a:latin typeface="Trebuchet MS"/>
                <a:cs typeface="Trebuchet MS"/>
              </a:rPr>
              <a:t>2.	</a:t>
            </a:r>
            <a:r>
              <a:rPr sz="1814" dirty="0">
                <a:latin typeface="Trebuchet MS"/>
                <a:cs typeface="Trebuchet MS"/>
              </a:rPr>
              <a:t>Hipotesis</a:t>
            </a:r>
            <a:r>
              <a:rPr sz="1814" spc="-95" dirty="0">
                <a:latin typeface="Trebuchet MS"/>
                <a:cs typeface="Trebuchet MS"/>
              </a:rPr>
              <a:t> </a:t>
            </a:r>
            <a:r>
              <a:rPr sz="1814" spc="-14" dirty="0">
                <a:latin typeface="Trebuchet MS"/>
                <a:cs typeface="Trebuchet MS"/>
              </a:rPr>
              <a:t>Kuznet</a:t>
            </a:r>
            <a:endParaRPr sz="1814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9586" y="2115679"/>
            <a:ext cx="4781051" cy="34846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264" y="317852"/>
            <a:ext cx="4473535" cy="643706"/>
          </a:xfrm>
          <a:prstGeom prst="rect">
            <a:avLst/>
          </a:prstGeom>
          <a:solidFill>
            <a:srgbClr val="60497B"/>
          </a:solidFill>
        </p:spPr>
        <p:txBody>
          <a:bodyPr vert="horz" wrap="square" lIns="0" tIns="195203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537"/>
              </a:spcBef>
            </a:pPr>
            <a:r>
              <a:rPr sz="2902" spc="199" dirty="0"/>
              <a:t>Continued...</a:t>
            </a:r>
            <a:endParaRPr sz="2902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1682" y="317852"/>
            <a:ext cx="3753650" cy="8747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86134" y="1576235"/>
            <a:ext cx="7213280" cy="3705529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322458" marR="4607" indent="-311518" algn="just">
              <a:spcBef>
                <a:spcPts val="95"/>
              </a:spcBef>
              <a:buFont typeface="Wingdings"/>
              <a:buChar char=""/>
              <a:tabLst>
                <a:tab pos="323034" algn="l"/>
              </a:tabLst>
            </a:pPr>
            <a:r>
              <a:rPr sz="2400" spc="-27" dirty="0">
                <a:latin typeface="Trebuchet MS"/>
                <a:cs typeface="Trebuchet MS"/>
              </a:rPr>
              <a:t>Pada</a:t>
            </a:r>
            <a:r>
              <a:rPr sz="2400" spc="-23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awal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9" dirty="0">
                <a:latin typeface="Trebuchet MS"/>
                <a:cs typeface="Trebuchet MS"/>
              </a:rPr>
              <a:t>tahap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9" dirty="0">
                <a:latin typeface="Trebuchet MS"/>
                <a:cs typeface="Trebuchet MS"/>
              </a:rPr>
              <a:t>pertumbuhan,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9" dirty="0">
                <a:latin typeface="Trebuchet MS"/>
                <a:cs typeface="Trebuchet MS"/>
              </a:rPr>
              <a:t>pendapatan</a:t>
            </a:r>
            <a:r>
              <a:rPr sz="2400" spc="-5" dirty="0">
                <a:latin typeface="Trebuchet MS"/>
                <a:cs typeface="Trebuchet MS"/>
              </a:rPr>
              <a:t> per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kapita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yang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meningkat justru akan meningkatkan kesenjangan (terlihat dari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jumlah</a:t>
            </a:r>
            <a:r>
              <a:rPr sz="2400" spc="-14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20%</a:t>
            </a:r>
            <a:r>
              <a:rPr sz="2400" spc="-23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penduduk</a:t>
            </a:r>
            <a:r>
              <a:rPr sz="2400" spc="-27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terkaya</a:t>
            </a:r>
            <a:r>
              <a:rPr sz="2400" spc="-32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yang</a:t>
            </a:r>
            <a:r>
              <a:rPr sz="2400" spc="-27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semakin</a:t>
            </a:r>
            <a:r>
              <a:rPr sz="2400" spc="-9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meningkat)</a:t>
            </a:r>
            <a:endParaRPr sz="2400" dirty="0">
              <a:latin typeface="Trebuchet MS"/>
              <a:cs typeface="Trebuchet MS"/>
            </a:endParaRPr>
          </a:p>
          <a:p>
            <a:pPr marL="322458" marR="5758" indent="-311518" algn="just">
              <a:buFont typeface="Wingdings"/>
              <a:buChar char=""/>
              <a:tabLst>
                <a:tab pos="323034" algn="l"/>
              </a:tabLst>
            </a:pPr>
            <a:r>
              <a:rPr sz="2400" spc="-5" dirty="0">
                <a:latin typeface="Trebuchet MS"/>
                <a:cs typeface="Trebuchet MS"/>
              </a:rPr>
              <a:t>Lama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kelamaan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(jangka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panjang),</a:t>
            </a:r>
            <a:r>
              <a:rPr sz="2400" dirty="0">
                <a:latin typeface="Trebuchet MS"/>
                <a:cs typeface="Trebuchet MS"/>
              </a:rPr>
              <a:t> kenaikan</a:t>
            </a:r>
            <a:r>
              <a:rPr sz="2400" spc="544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pendapatan</a:t>
            </a:r>
            <a:r>
              <a:rPr sz="2400" spc="540" dirty="0">
                <a:latin typeface="Trebuchet MS"/>
                <a:cs typeface="Trebuchet MS"/>
              </a:rPr>
              <a:t> </a:t>
            </a:r>
            <a:r>
              <a:rPr sz="2400" spc="-9" dirty="0">
                <a:latin typeface="Trebuchet MS"/>
                <a:cs typeface="Trebuchet MS"/>
              </a:rPr>
              <a:t>per 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kapita</a:t>
            </a:r>
            <a:r>
              <a:rPr sz="2400" spc="5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akan</a:t>
            </a:r>
            <a:r>
              <a:rPr sz="2400" spc="-32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menurunkan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tingkat</a:t>
            </a:r>
            <a:r>
              <a:rPr sz="2400" spc="-32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kesenjangan.</a:t>
            </a:r>
            <a:endParaRPr sz="2400" dirty="0">
              <a:latin typeface="Trebuchet MS"/>
              <a:cs typeface="Trebuchet MS"/>
            </a:endParaRPr>
          </a:p>
          <a:p>
            <a:pPr marL="322458" marR="4607" indent="-311518" algn="just">
              <a:buFont typeface="Wingdings"/>
              <a:buChar char=""/>
              <a:tabLst>
                <a:tab pos="323034" algn="l"/>
              </a:tabLst>
            </a:pPr>
            <a:r>
              <a:rPr sz="2400" dirty="0">
                <a:latin typeface="Trebuchet MS"/>
                <a:cs typeface="Trebuchet MS"/>
              </a:rPr>
              <a:t>Hal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ini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9" dirty="0">
                <a:latin typeface="Trebuchet MS"/>
                <a:cs typeface="Trebuchet MS"/>
              </a:rPr>
              <a:t>dapat</a:t>
            </a:r>
            <a:r>
              <a:rPr sz="2400" spc="-5" dirty="0">
                <a:latin typeface="Trebuchet MS"/>
                <a:cs typeface="Trebuchet MS"/>
              </a:rPr>
              <a:t> terjadi</a:t>
            </a:r>
            <a:r>
              <a:rPr sz="2400" dirty="0">
                <a:latin typeface="Trebuchet MS"/>
                <a:cs typeface="Trebuchet MS"/>
              </a:rPr>
              <a:t> jika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pemerintah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melakukan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beberapa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kebijakan,</a:t>
            </a:r>
            <a:r>
              <a:rPr sz="2400" spc="-18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seperti</a:t>
            </a:r>
            <a:r>
              <a:rPr sz="2400" spc="-32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desentraslisasi,</a:t>
            </a:r>
            <a:r>
              <a:rPr sz="2400" spc="-36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redistribusi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jaminan</a:t>
            </a:r>
            <a:r>
              <a:rPr sz="2400" spc="-32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sosial,</a:t>
            </a:r>
            <a:r>
              <a:rPr sz="2400" spc="5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dll.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692" y="207584"/>
            <a:ext cx="5499956" cy="565626"/>
          </a:xfrm>
          <a:prstGeom prst="rect">
            <a:avLst/>
          </a:prstGeom>
        </p:spPr>
        <p:txBody>
          <a:bodyPr vert="horz" wrap="square" lIns="0" tIns="11516" rIns="0" bIns="0" rtlCol="0" anchor="t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600" spc="185" dirty="0"/>
              <a:t>Masalah</a:t>
            </a:r>
            <a:r>
              <a:rPr sz="3600" spc="204" dirty="0"/>
              <a:t> </a:t>
            </a:r>
            <a:r>
              <a:rPr sz="3600" spc="208" dirty="0"/>
              <a:t>Kemiskinan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1682" y="317853"/>
            <a:ext cx="3818368" cy="8899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6127" y="1959626"/>
            <a:ext cx="3677667" cy="2833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4678" y="1623809"/>
            <a:ext cx="6712721" cy="281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74851" y="2370069"/>
            <a:ext cx="4741348" cy="2833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4308" y="1518291"/>
            <a:ext cx="7600292" cy="152909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48" dirty="0">
                <a:latin typeface="Arial MT"/>
                <a:cs typeface="Arial MT"/>
              </a:rPr>
              <a:t>•</a:t>
            </a:r>
          </a:p>
          <a:p>
            <a:pPr>
              <a:spcBef>
                <a:spcPts val="18"/>
              </a:spcBef>
            </a:pPr>
            <a:endParaRPr sz="2539" dirty="0">
              <a:latin typeface="Arial MT"/>
              <a:cs typeface="Arial MT"/>
            </a:endParaRPr>
          </a:p>
          <a:p>
            <a:pPr marL="11516"/>
            <a:r>
              <a:rPr sz="2448" dirty="0">
                <a:latin typeface="Arial MT"/>
                <a:cs typeface="Arial MT"/>
              </a:rPr>
              <a:t>•</a:t>
            </a:r>
          </a:p>
          <a:p>
            <a:pPr marL="425530">
              <a:spcBef>
                <a:spcPts val="272"/>
              </a:spcBef>
            </a:pPr>
            <a:r>
              <a:rPr sz="2176" dirty="0">
                <a:latin typeface="Arial MT"/>
                <a:cs typeface="Arial MT"/>
              </a:rPr>
              <a:t>–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96954" y="2766693"/>
            <a:ext cx="2349944" cy="196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96177" y="3131532"/>
            <a:ext cx="6305905" cy="2528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25006" y="3430036"/>
            <a:ext cx="5478712" cy="2515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28979" y="3728541"/>
            <a:ext cx="1140984" cy="2528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34308" y="3998870"/>
            <a:ext cx="591366" cy="145567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R="4607" algn="r">
              <a:spcBef>
                <a:spcPts val="91"/>
              </a:spcBef>
            </a:pPr>
            <a:r>
              <a:rPr sz="2176" dirty="0">
                <a:latin typeface="Arial MT"/>
                <a:cs typeface="Arial MT"/>
              </a:rPr>
              <a:t>–</a:t>
            </a:r>
            <a:endParaRPr sz="2176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48">
              <a:latin typeface="Arial MT"/>
              <a:cs typeface="Arial MT"/>
            </a:endParaRPr>
          </a:p>
          <a:p>
            <a:pPr>
              <a:spcBef>
                <a:spcPts val="32"/>
              </a:spcBef>
            </a:pPr>
            <a:endParaRPr sz="2312">
              <a:latin typeface="Arial MT"/>
              <a:cs typeface="Arial MT"/>
            </a:endParaRPr>
          </a:p>
          <a:p>
            <a:pPr marL="11516"/>
            <a:r>
              <a:rPr sz="2448" dirty="0">
                <a:latin typeface="Arial MT"/>
                <a:cs typeface="Arial MT"/>
              </a:rPr>
              <a:t>•</a:t>
            </a:r>
            <a:endParaRPr sz="2448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36148" y="4093380"/>
            <a:ext cx="2222803" cy="1962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35370" y="4458217"/>
            <a:ext cx="6208044" cy="2529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28979" y="4756721"/>
            <a:ext cx="5745691" cy="2529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74851" y="5135381"/>
            <a:ext cx="1218720" cy="21973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90050" y="5135381"/>
            <a:ext cx="1575698" cy="25980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765249" y="5135381"/>
            <a:ext cx="711136" cy="283303"/>
          </a:xfrm>
          <a:custGeom>
            <a:avLst/>
            <a:gdLst/>
            <a:ahLst/>
            <a:cxnLst/>
            <a:rect l="l" t="t" r="r" b="b"/>
            <a:pathLst>
              <a:path w="784225" h="312420">
                <a:moveTo>
                  <a:pt x="63984" y="289560"/>
                </a:moveTo>
                <a:lnTo>
                  <a:pt x="34671" y="289560"/>
                </a:lnTo>
                <a:lnTo>
                  <a:pt x="37528" y="288988"/>
                </a:lnTo>
                <a:lnTo>
                  <a:pt x="40005" y="287655"/>
                </a:lnTo>
                <a:lnTo>
                  <a:pt x="42577" y="286416"/>
                </a:lnTo>
                <a:lnTo>
                  <a:pt x="45243" y="284226"/>
                </a:lnTo>
                <a:lnTo>
                  <a:pt x="47911" y="281082"/>
                </a:lnTo>
                <a:lnTo>
                  <a:pt x="50577" y="278034"/>
                </a:lnTo>
                <a:lnTo>
                  <a:pt x="69913" y="242316"/>
                </a:lnTo>
                <a:lnTo>
                  <a:pt x="22955" y="115538"/>
                </a:lnTo>
                <a:lnTo>
                  <a:pt x="19788" y="107156"/>
                </a:lnTo>
                <a:lnTo>
                  <a:pt x="17526" y="101726"/>
                </a:lnTo>
                <a:lnTo>
                  <a:pt x="15621" y="98393"/>
                </a:lnTo>
                <a:lnTo>
                  <a:pt x="13811" y="95154"/>
                </a:lnTo>
                <a:lnTo>
                  <a:pt x="0" y="86867"/>
                </a:lnTo>
                <a:lnTo>
                  <a:pt x="0" y="79248"/>
                </a:lnTo>
                <a:lnTo>
                  <a:pt x="68199" y="79248"/>
                </a:lnTo>
                <a:lnTo>
                  <a:pt x="68199" y="86867"/>
                </a:lnTo>
                <a:lnTo>
                  <a:pt x="63055" y="88201"/>
                </a:lnTo>
                <a:lnTo>
                  <a:pt x="59341" y="89439"/>
                </a:lnTo>
                <a:lnTo>
                  <a:pt x="50959" y="105346"/>
                </a:lnTo>
                <a:lnTo>
                  <a:pt x="51339" y="108489"/>
                </a:lnTo>
                <a:lnTo>
                  <a:pt x="52864" y="115062"/>
                </a:lnTo>
                <a:lnTo>
                  <a:pt x="53911" y="118871"/>
                </a:lnTo>
                <a:lnTo>
                  <a:pt x="85344" y="207740"/>
                </a:lnTo>
                <a:lnTo>
                  <a:pt x="104041" y="207740"/>
                </a:lnTo>
                <a:lnTo>
                  <a:pt x="83820" y="253460"/>
                </a:lnTo>
                <a:lnTo>
                  <a:pt x="79282" y="263250"/>
                </a:lnTo>
                <a:lnTo>
                  <a:pt x="74807" y="272057"/>
                </a:lnTo>
                <a:lnTo>
                  <a:pt x="70385" y="279901"/>
                </a:lnTo>
                <a:lnTo>
                  <a:pt x="65938" y="286892"/>
                </a:lnTo>
                <a:lnTo>
                  <a:pt x="63984" y="289560"/>
                </a:lnTo>
                <a:close/>
              </a:path>
              <a:path w="784225" h="312420">
                <a:moveTo>
                  <a:pt x="104041" y="207740"/>
                </a:moveTo>
                <a:lnTo>
                  <a:pt x="85344" y="207740"/>
                </a:lnTo>
                <a:lnTo>
                  <a:pt x="118777" y="126682"/>
                </a:lnTo>
                <a:lnTo>
                  <a:pt x="120682" y="122301"/>
                </a:lnTo>
                <a:lnTo>
                  <a:pt x="122205" y="118204"/>
                </a:lnTo>
                <a:lnTo>
                  <a:pt x="123253" y="114395"/>
                </a:lnTo>
                <a:lnTo>
                  <a:pt x="124396" y="110680"/>
                </a:lnTo>
                <a:lnTo>
                  <a:pt x="124834" y="107442"/>
                </a:lnTo>
                <a:lnTo>
                  <a:pt x="107251" y="86867"/>
                </a:lnTo>
                <a:lnTo>
                  <a:pt x="107251" y="79248"/>
                </a:lnTo>
                <a:lnTo>
                  <a:pt x="169830" y="79248"/>
                </a:lnTo>
                <a:lnTo>
                  <a:pt x="169830" y="86867"/>
                </a:lnTo>
                <a:lnTo>
                  <a:pt x="165544" y="87915"/>
                </a:lnTo>
                <a:lnTo>
                  <a:pt x="162211" y="89344"/>
                </a:lnTo>
                <a:lnTo>
                  <a:pt x="144399" y="116490"/>
                </a:lnTo>
                <a:lnTo>
                  <a:pt x="104041" y="207740"/>
                </a:lnTo>
                <a:close/>
              </a:path>
              <a:path w="784225" h="312420">
                <a:moveTo>
                  <a:pt x="22193" y="312419"/>
                </a:moveTo>
                <a:lnTo>
                  <a:pt x="16097" y="312419"/>
                </a:lnTo>
                <a:lnTo>
                  <a:pt x="9144" y="311753"/>
                </a:lnTo>
                <a:lnTo>
                  <a:pt x="1524" y="310324"/>
                </a:lnTo>
                <a:lnTo>
                  <a:pt x="1524" y="277367"/>
                </a:lnTo>
                <a:lnTo>
                  <a:pt x="18288" y="277367"/>
                </a:lnTo>
                <a:lnTo>
                  <a:pt x="19621" y="281939"/>
                </a:lnTo>
                <a:lnTo>
                  <a:pt x="21145" y="285178"/>
                </a:lnTo>
                <a:lnTo>
                  <a:pt x="23050" y="286892"/>
                </a:lnTo>
                <a:lnTo>
                  <a:pt x="24955" y="288702"/>
                </a:lnTo>
                <a:lnTo>
                  <a:pt x="27813" y="289560"/>
                </a:lnTo>
                <a:lnTo>
                  <a:pt x="63984" y="289560"/>
                </a:lnTo>
                <a:lnTo>
                  <a:pt x="61598" y="292817"/>
                </a:lnTo>
                <a:lnTo>
                  <a:pt x="29103" y="312025"/>
                </a:lnTo>
                <a:lnTo>
                  <a:pt x="22193" y="312419"/>
                </a:lnTo>
                <a:close/>
              </a:path>
              <a:path w="784225" h="312420">
                <a:moveTo>
                  <a:pt x="205740" y="118871"/>
                </a:moveTo>
                <a:lnTo>
                  <a:pt x="184404" y="118871"/>
                </a:lnTo>
                <a:lnTo>
                  <a:pt x="184404" y="97155"/>
                </a:lnTo>
                <a:lnTo>
                  <a:pt x="225171" y="80104"/>
                </a:lnTo>
                <a:lnTo>
                  <a:pt x="253841" y="76200"/>
                </a:lnTo>
                <a:lnTo>
                  <a:pt x="261702" y="76592"/>
                </a:lnTo>
                <a:lnTo>
                  <a:pt x="292336" y="91439"/>
                </a:lnTo>
                <a:lnTo>
                  <a:pt x="238411" y="91439"/>
                </a:lnTo>
                <a:lnTo>
                  <a:pt x="229838" y="91535"/>
                </a:lnTo>
                <a:lnTo>
                  <a:pt x="222885" y="93821"/>
                </a:lnTo>
                <a:lnTo>
                  <a:pt x="217551" y="98393"/>
                </a:lnTo>
                <a:lnTo>
                  <a:pt x="212312" y="102965"/>
                </a:lnTo>
                <a:lnTo>
                  <a:pt x="208407" y="109823"/>
                </a:lnTo>
                <a:lnTo>
                  <a:pt x="205740" y="118871"/>
                </a:lnTo>
                <a:close/>
              </a:path>
              <a:path w="784225" h="312420">
                <a:moveTo>
                  <a:pt x="217455" y="242316"/>
                </a:moveTo>
                <a:lnTo>
                  <a:pt x="209073" y="242316"/>
                </a:lnTo>
                <a:lnTo>
                  <a:pt x="201644" y="240696"/>
                </a:lnTo>
                <a:lnTo>
                  <a:pt x="188785" y="234220"/>
                </a:lnTo>
                <a:lnTo>
                  <a:pt x="183832" y="229552"/>
                </a:lnTo>
                <a:lnTo>
                  <a:pt x="179684" y="222313"/>
                </a:lnTo>
                <a:lnTo>
                  <a:pt x="176974" y="217646"/>
                </a:lnTo>
                <a:lnTo>
                  <a:pt x="175260" y="210692"/>
                </a:lnTo>
                <a:lnTo>
                  <a:pt x="175260" y="202787"/>
                </a:lnTo>
                <a:lnTo>
                  <a:pt x="199263" y="164973"/>
                </a:lnTo>
                <a:lnTo>
                  <a:pt x="248769" y="151190"/>
                </a:lnTo>
                <a:lnTo>
                  <a:pt x="271272" y="149351"/>
                </a:lnTo>
                <a:lnTo>
                  <a:pt x="271272" y="138493"/>
                </a:lnTo>
                <a:lnTo>
                  <a:pt x="262223" y="99441"/>
                </a:lnTo>
                <a:lnTo>
                  <a:pt x="238411" y="91439"/>
                </a:lnTo>
                <a:lnTo>
                  <a:pt x="292336" y="91439"/>
                </a:lnTo>
                <a:lnTo>
                  <a:pt x="300213" y="130296"/>
                </a:lnTo>
                <a:lnTo>
                  <a:pt x="300228" y="163067"/>
                </a:lnTo>
                <a:lnTo>
                  <a:pt x="271272" y="163067"/>
                </a:lnTo>
                <a:lnTo>
                  <a:pt x="255538" y="163855"/>
                </a:lnTo>
                <a:lnTo>
                  <a:pt x="213659" y="177305"/>
                </a:lnTo>
                <a:lnTo>
                  <a:pt x="204216" y="205454"/>
                </a:lnTo>
                <a:lnTo>
                  <a:pt x="205549" y="210597"/>
                </a:lnTo>
                <a:lnTo>
                  <a:pt x="208026" y="214312"/>
                </a:lnTo>
                <a:lnTo>
                  <a:pt x="210598" y="218122"/>
                </a:lnTo>
                <a:lnTo>
                  <a:pt x="213836" y="220694"/>
                </a:lnTo>
                <a:lnTo>
                  <a:pt x="217646" y="222027"/>
                </a:lnTo>
                <a:lnTo>
                  <a:pt x="221456" y="223456"/>
                </a:lnTo>
                <a:lnTo>
                  <a:pt x="226028" y="224123"/>
                </a:lnTo>
                <a:lnTo>
                  <a:pt x="262430" y="224123"/>
                </a:lnTo>
                <a:lnTo>
                  <a:pt x="257556" y="228159"/>
                </a:lnTo>
                <a:lnTo>
                  <a:pt x="224507" y="241940"/>
                </a:lnTo>
                <a:lnTo>
                  <a:pt x="217455" y="242316"/>
                </a:lnTo>
                <a:close/>
              </a:path>
              <a:path w="784225" h="312420">
                <a:moveTo>
                  <a:pt x="262430" y="224123"/>
                </a:moveTo>
                <a:lnTo>
                  <a:pt x="238887" y="224123"/>
                </a:lnTo>
                <a:lnTo>
                  <a:pt x="245745" y="222313"/>
                </a:lnTo>
                <a:lnTo>
                  <a:pt x="251841" y="218598"/>
                </a:lnTo>
                <a:lnTo>
                  <a:pt x="257937" y="214979"/>
                </a:lnTo>
                <a:lnTo>
                  <a:pt x="262699" y="210216"/>
                </a:lnTo>
                <a:lnTo>
                  <a:pt x="266128" y="204406"/>
                </a:lnTo>
                <a:lnTo>
                  <a:pt x="269557" y="198691"/>
                </a:lnTo>
                <a:lnTo>
                  <a:pt x="271272" y="192881"/>
                </a:lnTo>
                <a:lnTo>
                  <a:pt x="271272" y="163067"/>
                </a:lnTo>
                <a:lnTo>
                  <a:pt x="300228" y="163067"/>
                </a:lnTo>
                <a:lnTo>
                  <a:pt x="300347" y="204406"/>
                </a:lnTo>
                <a:lnTo>
                  <a:pt x="300508" y="210216"/>
                </a:lnTo>
                <a:lnTo>
                  <a:pt x="300799" y="213645"/>
                </a:lnTo>
                <a:lnTo>
                  <a:pt x="301193" y="215646"/>
                </a:lnTo>
                <a:lnTo>
                  <a:pt x="271557" y="215646"/>
                </a:lnTo>
                <a:lnTo>
                  <a:pt x="264449" y="222451"/>
                </a:lnTo>
                <a:lnTo>
                  <a:pt x="262430" y="224123"/>
                </a:lnTo>
                <a:close/>
              </a:path>
              <a:path w="784225" h="312420">
                <a:moveTo>
                  <a:pt x="319468" y="239267"/>
                </a:moveTo>
                <a:lnTo>
                  <a:pt x="273272" y="239267"/>
                </a:lnTo>
                <a:lnTo>
                  <a:pt x="274034" y="216312"/>
                </a:lnTo>
                <a:lnTo>
                  <a:pt x="271557" y="215646"/>
                </a:lnTo>
                <a:lnTo>
                  <a:pt x="301193" y="215646"/>
                </a:lnTo>
                <a:lnTo>
                  <a:pt x="301942" y="219455"/>
                </a:lnTo>
                <a:lnTo>
                  <a:pt x="302800" y="221742"/>
                </a:lnTo>
                <a:lnTo>
                  <a:pt x="305086" y="225171"/>
                </a:lnTo>
                <a:lnTo>
                  <a:pt x="306705" y="226694"/>
                </a:lnTo>
                <a:lnTo>
                  <a:pt x="308800" y="227837"/>
                </a:lnTo>
                <a:lnTo>
                  <a:pt x="310991" y="229171"/>
                </a:lnTo>
                <a:lnTo>
                  <a:pt x="314515" y="230409"/>
                </a:lnTo>
                <a:lnTo>
                  <a:pt x="319468" y="231648"/>
                </a:lnTo>
                <a:lnTo>
                  <a:pt x="319468" y="239267"/>
                </a:lnTo>
                <a:close/>
              </a:path>
              <a:path w="784225" h="312420">
                <a:moveTo>
                  <a:pt x="238887" y="224123"/>
                </a:moveTo>
                <a:lnTo>
                  <a:pt x="226028" y="224123"/>
                </a:lnTo>
                <a:lnTo>
                  <a:pt x="231362" y="224028"/>
                </a:lnTo>
                <a:lnTo>
                  <a:pt x="238887" y="224123"/>
                </a:lnTo>
                <a:close/>
              </a:path>
              <a:path w="784225" h="312420">
                <a:moveTo>
                  <a:pt x="408908" y="239267"/>
                </a:moveTo>
                <a:lnTo>
                  <a:pt x="342233" y="239267"/>
                </a:lnTo>
                <a:lnTo>
                  <a:pt x="342233" y="231648"/>
                </a:lnTo>
                <a:lnTo>
                  <a:pt x="347853" y="230314"/>
                </a:lnTo>
                <a:lnTo>
                  <a:pt x="351758" y="228790"/>
                </a:lnTo>
                <a:lnTo>
                  <a:pt x="353853" y="227171"/>
                </a:lnTo>
                <a:lnTo>
                  <a:pt x="356044" y="225647"/>
                </a:lnTo>
                <a:lnTo>
                  <a:pt x="357568" y="223837"/>
                </a:lnTo>
                <a:lnTo>
                  <a:pt x="358521" y="221551"/>
                </a:lnTo>
                <a:lnTo>
                  <a:pt x="359473" y="219455"/>
                </a:lnTo>
                <a:lnTo>
                  <a:pt x="360235" y="216408"/>
                </a:lnTo>
                <a:lnTo>
                  <a:pt x="360997" y="208883"/>
                </a:lnTo>
                <a:lnTo>
                  <a:pt x="361093" y="38576"/>
                </a:lnTo>
                <a:lnTo>
                  <a:pt x="360711" y="30003"/>
                </a:lnTo>
                <a:lnTo>
                  <a:pt x="360330" y="26384"/>
                </a:lnTo>
                <a:lnTo>
                  <a:pt x="359568" y="23336"/>
                </a:lnTo>
                <a:lnTo>
                  <a:pt x="358901" y="20383"/>
                </a:lnTo>
                <a:lnTo>
                  <a:pt x="339566" y="9144"/>
                </a:lnTo>
                <a:lnTo>
                  <a:pt x="339566" y="1523"/>
                </a:lnTo>
                <a:lnTo>
                  <a:pt x="380047" y="0"/>
                </a:lnTo>
                <a:lnTo>
                  <a:pt x="390144" y="0"/>
                </a:lnTo>
                <a:lnTo>
                  <a:pt x="390144" y="146303"/>
                </a:lnTo>
                <a:lnTo>
                  <a:pt x="395478" y="146303"/>
                </a:lnTo>
                <a:lnTo>
                  <a:pt x="399193" y="146399"/>
                </a:lnTo>
                <a:lnTo>
                  <a:pt x="433389" y="146399"/>
                </a:lnTo>
                <a:lnTo>
                  <a:pt x="441535" y="156971"/>
                </a:lnTo>
                <a:lnTo>
                  <a:pt x="390144" y="156971"/>
                </a:lnTo>
                <a:lnTo>
                  <a:pt x="390238" y="208883"/>
                </a:lnTo>
                <a:lnTo>
                  <a:pt x="396621" y="226599"/>
                </a:lnTo>
                <a:lnTo>
                  <a:pt x="399097" y="228600"/>
                </a:lnTo>
                <a:lnTo>
                  <a:pt x="403193" y="230314"/>
                </a:lnTo>
                <a:lnTo>
                  <a:pt x="408908" y="231648"/>
                </a:lnTo>
                <a:lnTo>
                  <a:pt x="408908" y="239267"/>
                </a:lnTo>
                <a:close/>
              </a:path>
              <a:path w="784225" h="312420">
                <a:moveTo>
                  <a:pt x="433389" y="146399"/>
                </a:moveTo>
                <a:lnTo>
                  <a:pt x="399193" y="146399"/>
                </a:lnTo>
                <a:lnTo>
                  <a:pt x="402241" y="146018"/>
                </a:lnTo>
                <a:lnTo>
                  <a:pt x="404527" y="145160"/>
                </a:lnTo>
                <a:lnTo>
                  <a:pt x="407384" y="144208"/>
                </a:lnTo>
                <a:lnTo>
                  <a:pt x="410432" y="142589"/>
                </a:lnTo>
                <a:lnTo>
                  <a:pt x="413766" y="140112"/>
                </a:lnTo>
                <a:lnTo>
                  <a:pt x="417100" y="137827"/>
                </a:lnTo>
                <a:lnTo>
                  <a:pt x="421862" y="133636"/>
                </a:lnTo>
                <a:lnTo>
                  <a:pt x="427958" y="127729"/>
                </a:lnTo>
                <a:lnTo>
                  <a:pt x="433102" y="122967"/>
                </a:lnTo>
                <a:lnTo>
                  <a:pt x="437007" y="118871"/>
                </a:lnTo>
                <a:lnTo>
                  <a:pt x="439578" y="115442"/>
                </a:lnTo>
                <a:lnTo>
                  <a:pt x="442245" y="112014"/>
                </a:lnTo>
                <a:lnTo>
                  <a:pt x="444055" y="108870"/>
                </a:lnTo>
                <a:lnTo>
                  <a:pt x="445008" y="106013"/>
                </a:lnTo>
                <a:lnTo>
                  <a:pt x="445960" y="103727"/>
                </a:lnTo>
                <a:lnTo>
                  <a:pt x="446341" y="101346"/>
                </a:lnTo>
                <a:lnTo>
                  <a:pt x="446341" y="95536"/>
                </a:lnTo>
                <a:lnTo>
                  <a:pt x="433102" y="86867"/>
                </a:lnTo>
                <a:lnTo>
                  <a:pt x="433102" y="79248"/>
                </a:lnTo>
                <a:lnTo>
                  <a:pt x="505301" y="79248"/>
                </a:lnTo>
                <a:lnTo>
                  <a:pt x="505301" y="87534"/>
                </a:lnTo>
                <a:lnTo>
                  <a:pt x="500157" y="88677"/>
                </a:lnTo>
                <a:lnTo>
                  <a:pt x="494728" y="90963"/>
                </a:lnTo>
                <a:lnTo>
                  <a:pt x="432435" y="145160"/>
                </a:lnTo>
                <a:lnTo>
                  <a:pt x="433389" y="146399"/>
                </a:lnTo>
                <a:close/>
              </a:path>
              <a:path w="784225" h="312420">
                <a:moveTo>
                  <a:pt x="510635" y="239267"/>
                </a:moveTo>
                <a:lnTo>
                  <a:pt x="446341" y="239267"/>
                </a:lnTo>
                <a:lnTo>
                  <a:pt x="446341" y="231648"/>
                </a:lnTo>
                <a:lnTo>
                  <a:pt x="449294" y="231457"/>
                </a:lnTo>
                <a:lnTo>
                  <a:pt x="451485" y="230790"/>
                </a:lnTo>
                <a:lnTo>
                  <a:pt x="452818" y="229742"/>
                </a:lnTo>
                <a:lnTo>
                  <a:pt x="454247" y="228790"/>
                </a:lnTo>
                <a:lnTo>
                  <a:pt x="454877" y="227171"/>
                </a:lnTo>
                <a:lnTo>
                  <a:pt x="419957" y="171736"/>
                </a:lnTo>
                <a:lnTo>
                  <a:pt x="416147" y="166592"/>
                </a:lnTo>
                <a:lnTo>
                  <a:pt x="399478" y="156971"/>
                </a:lnTo>
                <a:lnTo>
                  <a:pt x="441535" y="156971"/>
                </a:lnTo>
                <a:lnTo>
                  <a:pt x="480727" y="207835"/>
                </a:lnTo>
                <a:lnTo>
                  <a:pt x="486346" y="215264"/>
                </a:lnTo>
                <a:lnTo>
                  <a:pt x="491395" y="220884"/>
                </a:lnTo>
                <a:lnTo>
                  <a:pt x="500443" y="228219"/>
                </a:lnTo>
                <a:lnTo>
                  <a:pt x="505301" y="230600"/>
                </a:lnTo>
                <a:lnTo>
                  <a:pt x="510635" y="231648"/>
                </a:lnTo>
                <a:lnTo>
                  <a:pt x="510635" y="239267"/>
                </a:lnTo>
                <a:close/>
              </a:path>
              <a:path w="784225" h="312420">
                <a:moveTo>
                  <a:pt x="589423" y="105061"/>
                </a:moveTo>
                <a:lnTo>
                  <a:pt x="573691" y="105061"/>
                </a:lnTo>
                <a:lnTo>
                  <a:pt x="579602" y="99360"/>
                </a:lnTo>
                <a:lnTo>
                  <a:pt x="614362" y="77247"/>
                </a:lnTo>
                <a:lnTo>
                  <a:pt x="625697" y="76200"/>
                </a:lnTo>
                <a:lnTo>
                  <a:pt x="631793" y="76295"/>
                </a:lnTo>
                <a:lnTo>
                  <a:pt x="663615" y="96012"/>
                </a:lnTo>
                <a:lnTo>
                  <a:pt x="611695" y="96012"/>
                </a:lnTo>
                <a:lnTo>
                  <a:pt x="607409" y="96107"/>
                </a:lnTo>
                <a:lnTo>
                  <a:pt x="603313" y="96964"/>
                </a:lnTo>
                <a:lnTo>
                  <a:pt x="599313" y="98678"/>
                </a:lnTo>
                <a:lnTo>
                  <a:pt x="595407" y="100488"/>
                </a:lnTo>
                <a:lnTo>
                  <a:pt x="591121" y="103536"/>
                </a:lnTo>
                <a:lnTo>
                  <a:pt x="589423" y="105061"/>
                </a:lnTo>
                <a:close/>
              </a:path>
              <a:path w="784225" h="312420">
                <a:moveTo>
                  <a:pt x="591692" y="239267"/>
                </a:moveTo>
                <a:lnTo>
                  <a:pt x="525970" y="239267"/>
                </a:lnTo>
                <a:lnTo>
                  <a:pt x="525970" y="231648"/>
                </a:lnTo>
                <a:lnTo>
                  <a:pt x="530351" y="230409"/>
                </a:lnTo>
                <a:lnTo>
                  <a:pt x="533400" y="229266"/>
                </a:lnTo>
                <a:lnTo>
                  <a:pt x="535209" y="228219"/>
                </a:lnTo>
                <a:lnTo>
                  <a:pt x="537114" y="227266"/>
                </a:lnTo>
                <a:lnTo>
                  <a:pt x="538639" y="225837"/>
                </a:lnTo>
                <a:lnTo>
                  <a:pt x="539972" y="223932"/>
                </a:lnTo>
                <a:lnTo>
                  <a:pt x="541305" y="222218"/>
                </a:lnTo>
                <a:lnTo>
                  <a:pt x="542258" y="219455"/>
                </a:lnTo>
                <a:lnTo>
                  <a:pt x="543782" y="212026"/>
                </a:lnTo>
                <a:lnTo>
                  <a:pt x="544003" y="207454"/>
                </a:lnTo>
                <a:lnTo>
                  <a:pt x="544001" y="112966"/>
                </a:lnTo>
                <a:lnTo>
                  <a:pt x="523589" y="86867"/>
                </a:lnTo>
                <a:lnTo>
                  <a:pt x="523589" y="79248"/>
                </a:lnTo>
                <a:lnTo>
                  <a:pt x="562927" y="77723"/>
                </a:lnTo>
                <a:lnTo>
                  <a:pt x="573119" y="77723"/>
                </a:lnTo>
                <a:lnTo>
                  <a:pt x="571309" y="104489"/>
                </a:lnTo>
                <a:lnTo>
                  <a:pt x="573691" y="105061"/>
                </a:lnTo>
                <a:lnTo>
                  <a:pt x="589423" y="105061"/>
                </a:lnTo>
                <a:lnTo>
                  <a:pt x="586454" y="107727"/>
                </a:lnTo>
                <a:lnTo>
                  <a:pt x="581787" y="112014"/>
                </a:lnTo>
                <a:lnTo>
                  <a:pt x="578358" y="116205"/>
                </a:lnTo>
                <a:lnTo>
                  <a:pt x="576262" y="120300"/>
                </a:lnTo>
                <a:lnTo>
                  <a:pt x="574167" y="124491"/>
                </a:lnTo>
                <a:lnTo>
                  <a:pt x="573024" y="129254"/>
                </a:lnTo>
                <a:lnTo>
                  <a:pt x="573024" y="207454"/>
                </a:lnTo>
                <a:lnTo>
                  <a:pt x="579501" y="226599"/>
                </a:lnTo>
                <a:lnTo>
                  <a:pt x="581977" y="228600"/>
                </a:lnTo>
                <a:lnTo>
                  <a:pt x="586073" y="230314"/>
                </a:lnTo>
                <a:lnTo>
                  <a:pt x="591692" y="231648"/>
                </a:lnTo>
                <a:lnTo>
                  <a:pt x="591692" y="239267"/>
                </a:lnTo>
                <a:close/>
              </a:path>
              <a:path w="784225" h="312420">
                <a:moveTo>
                  <a:pt x="689419" y="239267"/>
                </a:moveTo>
                <a:lnTo>
                  <a:pt x="623316" y="239267"/>
                </a:lnTo>
                <a:lnTo>
                  <a:pt x="623316" y="231648"/>
                </a:lnTo>
                <a:lnTo>
                  <a:pt x="627697" y="230409"/>
                </a:lnTo>
                <a:lnTo>
                  <a:pt x="630745" y="229266"/>
                </a:lnTo>
                <a:lnTo>
                  <a:pt x="632650" y="228219"/>
                </a:lnTo>
                <a:lnTo>
                  <a:pt x="634555" y="227266"/>
                </a:lnTo>
                <a:lnTo>
                  <a:pt x="636175" y="225837"/>
                </a:lnTo>
                <a:lnTo>
                  <a:pt x="637508" y="223932"/>
                </a:lnTo>
                <a:lnTo>
                  <a:pt x="638841" y="222218"/>
                </a:lnTo>
                <a:lnTo>
                  <a:pt x="639794" y="219455"/>
                </a:lnTo>
                <a:lnTo>
                  <a:pt x="641299" y="212026"/>
                </a:lnTo>
                <a:lnTo>
                  <a:pt x="641542" y="207454"/>
                </a:lnTo>
                <a:lnTo>
                  <a:pt x="641604" y="146303"/>
                </a:lnTo>
                <a:lnTo>
                  <a:pt x="641413" y="139255"/>
                </a:lnTo>
                <a:lnTo>
                  <a:pt x="640937" y="132778"/>
                </a:lnTo>
                <a:lnTo>
                  <a:pt x="640556" y="126396"/>
                </a:lnTo>
                <a:lnTo>
                  <a:pt x="639794" y="121158"/>
                </a:lnTo>
                <a:lnTo>
                  <a:pt x="638651" y="116967"/>
                </a:lnTo>
                <a:lnTo>
                  <a:pt x="637603" y="112966"/>
                </a:lnTo>
                <a:lnTo>
                  <a:pt x="611695" y="96012"/>
                </a:lnTo>
                <a:lnTo>
                  <a:pt x="663615" y="96012"/>
                </a:lnTo>
                <a:lnTo>
                  <a:pt x="670588" y="206216"/>
                </a:lnTo>
                <a:lnTo>
                  <a:pt x="670845" y="211359"/>
                </a:lnTo>
                <a:lnTo>
                  <a:pt x="678466" y="227647"/>
                </a:lnTo>
                <a:lnTo>
                  <a:pt x="680561" y="228980"/>
                </a:lnTo>
                <a:lnTo>
                  <a:pt x="684276" y="230314"/>
                </a:lnTo>
                <a:lnTo>
                  <a:pt x="689419" y="231648"/>
                </a:lnTo>
                <a:lnTo>
                  <a:pt x="689419" y="239267"/>
                </a:lnTo>
                <a:close/>
              </a:path>
              <a:path w="784225" h="312420">
                <a:moveTo>
                  <a:pt x="766572" y="45719"/>
                </a:moveTo>
                <a:lnTo>
                  <a:pt x="734567" y="45719"/>
                </a:lnTo>
                <a:lnTo>
                  <a:pt x="734567" y="13716"/>
                </a:lnTo>
                <a:lnTo>
                  <a:pt x="766572" y="13716"/>
                </a:lnTo>
                <a:lnTo>
                  <a:pt x="766572" y="45719"/>
                </a:lnTo>
                <a:close/>
              </a:path>
              <a:path w="784225" h="312420">
                <a:moveTo>
                  <a:pt x="783717" y="239267"/>
                </a:moveTo>
                <a:lnTo>
                  <a:pt x="717994" y="239267"/>
                </a:lnTo>
                <a:lnTo>
                  <a:pt x="717994" y="231648"/>
                </a:lnTo>
                <a:lnTo>
                  <a:pt x="722376" y="230409"/>
                </a:lnTo>
                <a:lnTo>
                  <a:pt x="725424" y="229266"/>
                </a:lnTo>
                <a:lnTo>
                  <a:pt x="727234" y="228219"/>
                </a:lnTo>
                <a:lnTo>
                  <a:pt x="729139" y="227266"/>
                </a:lnTo>
                <a:lnTo>
                  <a:pt x="730662" y="225837"/>
                </a:lnTo>
                <a:lnTo>
                  <a:pt x="731996" y="223932"/>
                </a:lnTo>
                <a:lnTo>
                  <a:pt x="733330" y="222218"/>
                </a:lnTo>
                <a:lnTo>
                  <a:pt x="734282" y="219455"/>
                </a:lnTo>
                <a:lnTo>
                  <a:pt x="735044" y="215646"/>
                </a:lnTo>
                <a:lnTo>
                  <a:pt x="735806" y="212026"/>
                </a:lnTo>
                <a:lnTo>
                  <a:pt x="736018" y="207644"/>
                </a:lnTo>
                <a:lnTo>
                  <a:pt x="735996" y="111251"/>
                </a:lnTo>
                <a:lnTo>
                  <a:pt x="715613" y="86867"/>
                </a:lnTo>
                <a:lnTo>
                  <a:pt x="715613" y="79248"/>
                </a:lnTo>
                <a:lnTo>
                  <a:pt x="754761" y="77723"/>
                </a:lnTo>
                <a:lnTo>
                  <a:pt x="765048" y="77723"/>
                </a:lnTo>
                <a:lnTo>
                  <a:pt x="765048" y="207644"/>
                </a:lnTo>
                <a:lnTo>
                  <a:pt x="765524" y="214312"/>
                </a:lnTo>
                <a:lnTo>
                  <a:pt x="766381" y="218027"/>
                </a:lnTo>
                <a:lnTo>
                  <a:pt x="767334" y="221837"/>
                </a:lnTo>
                <a:lnTo>
                  <a:pt x="769049" y="224695"/>
                </a:lnTo>
                <a:lnTo>
                  <a:pt x="771525" y="226599"/>
                </a:lnTo>
                <a:lnTo>
                  <a:pt x="774001" y="228600"/>
                </a:lnTo>
                <a:lnTo>
                  <a:pt x="778097" y="230314"/>
                </a:lnTo>
                <a:lnTo>
                  <a:pt x="783717" y="231648"/>
                </a:lnTo>
                <a:lnTo>
                  <a:pt x="783717" y="239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594712" y="5135381"/>
            <a:ext cx="1262339" cy="21973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74648" y="5135381"/>
            <a:ext cx="931876" cy="28330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57329" y="5135381"/>
            <a:ext cx="770014" cy="25980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768373" y="5471198"/>
            <a:ext cx="1616294" cy="281921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481393" y="5471197"/>
            <a:ext cx="371978" cy="219963"/>
          </a:xfrm>
          <a:custGeom>
            <a:avLst/>
            <a:gdLst/>
            <a:ahLst/>
            <a:cxnLst/>
            <a:rect l="l" t="t" r="r" b="b"/>
            <a:pathLst>
              <a:path w="410210" h="242570">
                <a:moveTo>
                  <a:pt x="160782" y="231648"/>
                </a:moveTo>
                <a:lnTo>
                  <a:pt x="154787" y="230505"/>
                </a:lnTo>
                <a:lnTo>
                  <a:pt x="150596" y="229273"/>
                </a:lnTo>
                <a:lnTo>
                  <a:pt x="148120" y="227838"/>
                </a:lnTo>
                <a:lnTo>
                  <a:pt x="145732" y="226504"/>
                </a:lnTo>
                <a:lnTo>
                  <a:pt x="144018" y="224599"/>
                </a:lnTo>
                <a:lnTo>
                  <a:pt x="143027" y="222605"/>
                </a:lnTo>
                <a:lnTo>
                  <a:pt x="141732" y="220129"/>
                </a:lnTo>
                <a:lnTo>
                  <a:pt x="140208" y="89916"/>
                </a:lnTo>
                <a:lnTo>
                  <a:pt x="140208" y="83921"/>
                </a:lnTo>
                <a:lnTo>
                  <a:pt x="140208" y="0"/>
                </a:lnTo>
                <a:lnTo>
                  <a:pt x="130213" y="0"/>
                </a:lnTo>
                <a:lnTo>
                  <a:pt x="89636" y="1524"/>
                </a:lnTo>
                <a:lnTo>
                  <a:pt x="89636" y="9144"/>
                </a:lnTo>
                <a:lnTo>
                  <a:pt x="95351" y="10287"/>
                </a:lnTo>
                <a:lnTo>
                  <a:pt x="99352" y="11341"/>
                </a:lnTo>
                <a:lnTo>
                  <a:pt x="109639" y="23431"/>
                </a:lnTo>
                <a:lnTo>
                  <a:pt x="110401" y="26479"/>
                </a:lnTo>
                <a:lnTo>
                  <a:pt x="110782" y="30099"/>
                </a:lnTo>
                <a:lnTo>
                  <a:pt x="111163" y="38671"/>
                </a:lnTo>
                <a:lnTo>
                  <a:pt x="111252" y="83921"/>
                </a:lnTo>
                <a:lnTo>
                  <a:pt x="111252" y="131737"/>
                </a:lnTo>
                <a:lnTo>
                  <a:pt x="111252" y="183642"/>
                </a:lnTo>
                <a:lnTo>
                  <a:pt x="110871" y="188125"/>
                </a:lnTo>
                <a:lnTo>
                  <a:pt x="109347" y="195072"/>
                </a:lnTo>
                <a:lnTo>
                  <a:pt x="108204" y="198120"/>
                </a:lnTo>
                <a:lnTo>
                  <a:pt x="106680" y="200787"/>
                </a:lnTo>
                <a:lnTo>
                  <a:pt x="105156" y="203555"/>
                </a:lnTo>
                <a:lnTo>
                  <a:pt x="102870" y="206502"/>
                </a:lnTo>
                <a:lnTo>
                  <a:pt x="99733" y="209651"/>
                </a:lnTo>
                <a:lnTo>
                  <a:pt x="96494" y="212979"/>
                </a:lnTo>
                <a:lnTo>
                  <a:pt x="93345" y="215557"/>
                </a:lnTo>
                <a:lnTo>
                  <a:pt x="90208" y="217360"/>
                </a:lnTo>
                <a:lnTo>
                  <a:pt x="87160" y="219265"/>
                </a:lnTo>
                <a:lnTo>
                  <a:pt x="84010" y="220599"/>
                </a:lnTo>
                <a:lnTo>
                  <a:pt x="80772" y="221361"/>
                </a:lnTo>
                <a:lnTo>
                  <a:pt x="77635" y="222224"/>
                </a:lnTo>
                <a:lnTo>
                  <a:pt x="73634" y="222605"/>
                </a:lnTo>
                <a:lnTo>
                  <a:pt x="68681" y="222504"/>
                </a:lnTo>
                <a:lnTo>
                  <a:pt x="60058" y="221526"/>
                </a:lnTo>
                <a:lnTo>
                  <a:pt x="34290" y="185191"/>
                </a:lnTo>
                <a:lnTo>
                  <a:pt x="32004" y="156692"/>
                </a:lnTo>
                <a:lnTo>
                  <a:pt x="32702" y="141541"/>
                </a:lnTo>
                <a:lnTo>
                  <a:pt x="49250" y="99745"/>
                </a:lnTo>
                <a:lnTo>
                  <a:pt x="75349" y="89916"/>
                </a:lnTo>
                <a:lnTo>
                  <a:pt x="80492" y="90017"/>
                </a:lnTo>
                <a:lnTo>
                  <a:pt x="110871" y="124777"/>
                </a:lnTo>
                <a:lnTo>
                  <a:pt x="111252" y="131737"/>
                </a:lnTo>
                <a:lnTo>
                  <a:pt x="111252" y="83921"/>
                </a:lnTo>
                <a:lnTo>
                  <a:pt x="72682" y="76200"/>
                </a:lnTo>
                <a:lnTo>
                  <a:pt x="62712" y="76847"/>
                </a:lnTo>
                <a:lnTo>
                  <a:pt x="21094" y="97637"/>
                </a:lnTo>
                <a:lnTo>
                  <a:pt x="2438" y="135699"/>
                </a:lnTo>
                <a:lnTo>
                  <a:pt x="0" y="161074"/>
                </a:lnTo>
                <a:lnTo>
                  <a:pt x="939" y="179679"/>
                </a:lnTo>
                <a:lnTo>
                  <a:pt x="14808" y="221361"/>
                </a:lnTo>
                <a:lnTo>
                  <a:pt x="57061" y="242316"/>
                </a:lnTo>
                <a:lnTo>
                  <a:pt x="63728" y="242316"/>
                </a:lnTo>
                <a:lnTo>
                  <a:pt x="70015" y="241274"/>
                </a:lnTo>
                <a:lnTo>
                  <a:pt x="75819" y="239077"/>
                </a:lnTo>
                <a:lnTo>
                  <a:pt x="81635" y="236982"/>
                </a:lnTo>
                <a:lnTo>
                  <a:pt x="87160" y="234035"/>
                </a:lnTo>
                <a:lnTo>
                  <a:pt x="92303" y="230225"/>
                </a:lnTo>
                <a:lnTo>
                  <a:pt x="97447" y="226606"/>
                </a:lnTo>
                <a:lnTo>
                  <a:pt x="101790" y="222605"/>
                </a:lnTo>
                <a:lnTo>
                  <a:pt x="103543" y="220980"/>
                </a:lnTo>
                <a:lnTo>
                  <a:pt x="110591" y="213461"/>
                </a:lnTo>
                <a:lnTo>
                  <a:pt x="113068" y="214122"/>
                </a:lnTo>
                <a:lnTo>
                  <a:pt x="111061" y="240792"/>
                </a:lnTo>
                <a:lnTo>
                  <a:pt x="121158" y="240792"/>
                </a:lnTo>
                <a:lnTo>
                  <a:pt x="160782" y="239268"/>
                </a:lnTo>
                <a:lnTo>
                  <a:pt x="160782" y="231648"/>
                </a:lnTo>
                <a:close/>
              </a:path>
              <a:path w="410210" h="242570">
                <a:moveTo>
                  <a:pt x="251942" y="231648"/>
                </a:moveTo>
                <a:lnTo>
                  <a:pt x="246227" y="230314"/>
                </a:lnTo>
                <a:lnTo>
                  <a:pt x="242125" y="228600"/>
                </a:lnTo>
                <a:lnTo>
                  <a:pt x="239649" y="226606"/>
                </a:lnTo>
                <a:lnTo>
                  <a:pt x="237172" y="224701"/>
                </a:lnTo>
                <a:lnTo>
                  <a:pt x="233172" y="0"/>
                </a:lnTo>
                <a:lnTo>
                  <a:pt x="223075" y="0"/>
                </a:lnTo>
                <a:lnTo>
                  <a:pt x="182600" y="1524"/>
                </a:lnTo>
                <a:lnTo>
                  <a:pt x="182600" y="9144"/>
                </a:lnTo>
                <a:lnTo>
                  <a:pt x="188315" y="10287"/>
                </a:lnTo>
                <a:lnTo>
                  <a:pt x="192316" y="11341"/>
                </a:lnTo>
                <a:lnTo>
                  <a:pt x="202603" y="23342"/>
                </a:lnTo>
                <a:lnTo>
                  <a:pt x="203365" y="26390"/>
                </a:lnTo>
                <a:lnTo>
                  <a:pt x="203746" y="30010"/>
                </a:lnTo>
                <a:lnTo>
                  <a:pt x="204127" y="38582"/>
                </a:lnTo>
                <a:lnTo>
                  <a:pt x="204025" y="208889"/>
                </a:lnTo>
                <a:lnTo>
                  <a:pt x="203263" y="216408"/>
                </a:lnTo>
                <a:lnTo>
                  <a:pt x="202501" y="219456"/>
                </a:lnTo>
                <a:lnTo>
                  <a:pt x="201549" y="221551"/>
                </a:lnTo>
                <a:lnTo>
                  <a:pt x="200596" y="223837"/>
                </a:lnTo>
                <a:lnTo>
                  <a:pt x="199072" y="225653"/>
                </a:lnTo>
                <a:lnTo>
                  <a:pt x="196888" y="227177"/>
                </a:lnTo>
                <a:lnTo>
                  <a:pt x="194792" y="228790"/>
                </a:lnTo>
                <a:lnTo>
                  <a:pt x="190881" y="230314"/>
                </a:lnTo>
                <a:lnTo>
                  <a:pt x="185267" y="231648"/>
                </a:lnTo>
                <a:lnTo>
                  <a:pt x="185267" y="239268"/>
                </a:lnTo>
                <a:lnTo>
                  <a:pt x="251942" y="239268"/>
                </a:lnTo>
                <a:lnTo>
                  <a:pt x="251942" y="231648"/>
                </a:lnTo>
                <a:close/>
              </a:path>
              <a:path w="410210" h="242570">
                <a:moveTo>
                  <a:pt x="344906" y="231648"/>
                </a:moveTo>
                <a:lnTo>
                  <a:pt x="339191" y="230314"/>
                </a:lnTo>
                <a:lnTo>
                  <a:pt x="335089" y="228600"/>
                </a:lnTo>
                <a:lnTo>
                  <a:pt x="332613" y="226606"/>
                </a:lnTo>
                <a:lnTo>
                  <a:pt x="330136" y="224701"/>
                </a:lnTo>
                <a:lnTo>
                  <a:pt x="326136" y="0"/>
                </a:lnTo>
                <a:lnTo>
                  <a:pt x="316039" y="0"/>
                </a:lnTo>
                <a:lnTo>
                  <a:pt x="275564" y="1524"/>
                </a:lnTo>
                <a:lnTo>
                  <a:pt x="275564" y="9144"/>
                </a:lnTo>
                <a:lnTo>
                  <a:pt x="281279" y="10287"/>
                </a:lnTo>
                <a:lnTo>
                  <a:pt x="285280" y="11341"/>
                </a:lnTo>
                <a:lnTo>
                  <a:pt x="295567" y="23342"/>
                </a:lnTo>
                <a:lnTo>
                  <a:pt x="296329" y="26390"/>
                </a:lnTo>
                <a:lnTo>
                  <a:pt x="296710" y="30010"/>
                </a:lnTo>
                <a:lnTo>
                  <a:pt x="297091" y="38582"/>
                </a:lnTo>
                <a:lnTo>
                  <a:pt x="296989" y="208889"/>
                </a:lnTo>
                <a:lnTo>
                  <a:pt x="296227" y="216408"/>
                </a:lnTo>
                <a:lnTo>
                  <a:pt x="295465" y="219456"/>
                </a:lnTo>
                <a:lnTo>
                  <a:pt x="294513" y="221551"/>
                </a:lnTo>
                <a:lnTo>
                  <a:pt x="293560" y="223837"/>
                </a:lnTo>
                <a:lnTo>
                  <a:pt x="292036" y="225653"/>
                </a:lnTo>
                <a:lnTo>
                  <a:pt x="289852" y="227177"/>
                </a:lnTo>
                <a:lnTo>
                  <a:pt x="287756" y="228790"/>
                </a:lnTo>
                <a:lnTo>
                  <a:pt x="283845" y="230314"/>
                </a:lnTo>
                <a:lnTo>
                  <a:pt x="278231" y="231648"/>
                </a:lnTo>
                <a:lnTo>
                  <a:pt x="278231" y="239268"/>
                </a:lnTo>
                <a:lnTo>
                  <a:pt x="344906" y="239268"/>
                </a:lnTo>
                <a:lnTo>
                  <a:pt x="344906" y="231648"/>
                </a:lnTo>
                <a:close/>
              </a:path>
              <a:path w="410210" h="242570">
                <a:moveTo>
                  <a:pt x="409968" y="201168"/>
                </a:moveTo>
                <a:lnTo>
                  <a:pt x="376440" y="201168"/>
                </a:lnTo>
                <a:lnTo>
                  <a:pt x="376440" y="239268"/>
                </a:lnTo>
                <a:lnTo>
                  <a:pt x="409968" y="239268"/>
                </a:lnTo>
                <a:lnTo>
                  <a:pt x="409968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9901" y="274626"/>
            <a:ext cx="4235146" cy="884696"/>
          </a:xfrm>
          <a:prstGeom prst="rect">
            <a:avLst/>
          </a:prstGeom>
        </p:spPr>
        <p:txBody>
          <a:bodyPr vert="horz" wrap="square" lIns="0" tIns="63340" rIns="0" bIns="0" rtlCol="0" anchor="t">
            <a:spAutoFit/>
          </a:bodyPr>
          <a:lstStyle/>
          <a:p>
            <a:pPr marL="1353172" marR="4607" indent="-1342232">
              <a:lnSpc>
                <a:spcPts val="3228"/>
              </a:lnSpc>
              <a:spcBef>
                <a:spcPts val="499"/>
              </a:spcBef>
            </a:pPr>
            <a:r>
              <a:rPr sz="2992" spc="172" dirty="0"/>
              <a:t>Masalah </a:t>
            </a:r>
            <a:r>
              <a:rPr sz="2992" spc="190" dirty="0"/>
              <a:t>Pembangunan </a:t>
            </a:r>
            <a:r>
              <a:rPr sz="2992" spc="-648" dirty="0"/>
              <a:t> </a:t>
            </a:r>
            <a:r>
              <a:rPr sz="2992" spc="172" dirty="0"/>
              <a:t>Manusia</a:t>
            </a:r>
            <a:endParaRPr sz="2992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1682" y="317853"/>
            <a:ext cx="3818368" cy="8899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84600" y="1378711"/>
            <a:ext cx="4747049" cy="26278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71210" indent="-260270">
              <a:spcBef>
                <a:spcPts val="91"/>
              </a:spcBef>
              <a:buFont typeface="Arial MT"/>
              <a:buChar char="•"/>
              <a:tabLst>
                <a:tab pos="271210" algn="l"/>
                <a:tab pos="271786" algn="l"/>
                <a:tab pos="992134" algn="l"/>
                <a:tab pos="2209414" algn="l"/>
                <a:tab pos="3367959" algn="l"/>
                <a:tab pos="4028999" algn="l"/>
              </a:tabLst>
            </a:pPr>
            <a:r>
              <a:rPr sz="1632" spc="-41" dirty="0">
                <a:latin typeface="Trebuchet MS"/>
                <a:cs typeface="Trebuchet MS"/>
              </a:rPr>
              <a:t>Teori	</a:t>
            </a:r>
            <a:r>
              <a:rPr sz="1632" spc="-14" dirty="0">
                <a:latin typeface="Trebuchet MS"/>
                <a:cs typeface="Trebuchet MS"/>
              </a:rPr>
              <a:t>Perangkap	</a:t>
            </a:r>
            <a:r>
              <a:rPr sz="1632" spc="-9" dirty="0">
                <a:latin typeface="Trebuchet MS"/>
                <a:cs typeface="Trebuchet MS"/>
              </a:rPr>
              <a:t>Penduduk	</a:t>
            </a:r>
            <a:r>
              <a:rPr sz="1632" spc="-5" dirty="0">
                <a:latin typeface="Trebuchet MS"/>
                <a:cs typeface="Trebuchet MS"/>
              </a:rPr>
              <a:t>oleh	</a:t>
            </a:r>
            <a:r>
              <a:rPr sz="1632" spc="-9" dirty="0">
                <a:latin typeface="Trebuchet MS"/>
                <a:cs typeface="Trebuchet MS"/>
              </a:rPr>
              <a:t>Malthus</a:t>
            </a:r>
            <a:endParaRPr sz="1632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2806" y="1378711"/>
            <a:ext cx="3096752" cy="26278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1445879" algn="l"/>
                <a:tab pos="2424194" algn="l"/>
              </a:tabLst>
            </a:pPr>
            <a:r>
              <a:rPr sz="1632" spc="-5" dirty="0">
                <a:latin typeface="Trebuchet MS"/>
                <a:cs typeface="Trebuchet MS"/>
              </a:rPr>
              <a:t>m</a:t>
            </a:r>
            <a:r>
              <a:rPr sz="1632" spc="5" dirty="0">
                <a:latin typeface="Trebuchet MS"/>
                <a:cs typeface="Trebuchet MS"/>
              </a:rPr>
              <a:t>e</a:t>
            </a:r>
            <a:r>
              <a:rPr sz="1632" spc="-14" dirty="0">
                <a:latin typeface="Trebuchet MS"/>
                <a:cs typeface="Trebuchet MS"/>
              </a:rPr>
              <a:t>n</a:t>
            </a:r>
            <a:r>
              <a:rPr sz="1632" spc="5" dirty="0">
                <a:latin typeface="Trebuchet MS"/>
                <a:cs typeface="Trebuchet MS"/>
              </a:rPr>
              <a:t>jel</a:t>
            </a:r>
            <a:r>
              <a:rPr sz="1632" spc="-9" dirty="0">
                <a:latin typeface="Trebuchet MS"/>
                <a:cs typeface="Trebuchet MS"/>
              </a:rPr>
              <a:t>a</a:t>
            </a:r>
            <a:r>
              <a:rPr sz="1632" spc="5" dirty="0">
                <a:latin typeface="Trebuchet MS"/>
                <a:cs typeface="Trebuchet MS"/>
              </a:rPr>
              <a:t>s</a:t>
            </a:r>
            <a:r>
              <a:rPr sz="1632" spc="9" dirty="0">
                <a:latin typeface="Trebuchet MS"/>
                <a:cs typeface="Trebuchet MS"/>
              </a:rPr>
              <a:t>k</a:t>
            </a:r>
            <a:r>
              <a:rPr sz="1632" spc="-9" dirty="0">
                <a:latin typeface="Trebuchet MS"/>
                <a:cs typeface="Trebuchet MS"/>
              </a:rPr>
              <a:t>a</a:t>
            </a:r>
            <a:r>
              <a:rPr sz="1632" dirty="0">
                <a:latin typeface="Trebuchet MS"/>
                <a:cs typeface="Trebuchet MS"/>
              </a:rPr>
              <a:t>n	</a:t>
            </a:r>
            <a:r>
              <a:rPr sz="1632" spc="-14" dirty="0">
                <a:latin typeface="Trebuchet MS"/>
                <a:cs typeface="Trebuchet MS"/>
              </a:rPr>
              <a:t>t</a:t>
            </a:r>
            <a:r>
              <a:rPr sz="1632" spc="5" dirty="0">
                <a:latin typeface="Trebuchet MS"/>
                <a:cs typeface="Trebuchet MS"/>
              </a:rPr>
              <a:t>e</a:t>
            </a:r>
            <a:r>
              <a:rPr sz="1632" spc="-14" dirty="0">
                <a:latin typeface="Trebuchet MS"/>
                <a:cs typeface="Trebuchet MS"/>
              </a:rPr>
              <a:t>n</a:t>
            </a:r>
            <a:r>
              <a:rPr sz="1632" spc="5" dirty="0">
                <a:latin typeface="Trebuchet MS"/>
                <a:cs typeface="Trebuchet MS"/>
              </a:rPr>
              <a:t>t</a:t>
            </a:r>
            <a:r>
              <a:rPr sz="1632" spc="-9" dirty="0">
                <a:latin typeface="Trebuchet MS"/>
                <a:cs typeface="Trebuchet MS"/>
              </a:rPr>
              <a:t>a</a:t>
            </a:r>
            <a:r>
              <a:rPr sz="1632" spc="18" dirty="0">
                <a:latin typeface="Trebuchet MS"/>
                <a:cs typeface="Trebuchet MS"/>
              </a:rPr>
              <a:t>n</a:t>
            </a:r>
            <a:r>
              <a:rPr sz="1632" dirty="0">
                <a:latin typeface="Trebuchet MS"/>
                <a:cs typeface="Trebuchet MS"/>
              </a:rPr>
              <a:t>g	</a:t>
            </a:r>
            <a:r>
              <a:rPr sz="1632" spc="5" dirty="0">
                <a:latin typeface="Trebuchet MS"/>
                <a:cs typeface="Trebuchet MS"/>
              </a:rPr>
              <a:t>ada</a:t>
            </a:r>
            <a:r>
              <a:rPr sz="1632" spc="-14" dirty="0">
                <a:latin typeface="Trebuchet MS"/>
                <a:cs typeface="Trebuchet MS"/>
              </a:rPr>
              <a:t>n</a:t>
            </a:r>
            <a:r>
              <a:rPr sz="1632" spc="9" dirty="0">
                <a:latin typeface="Trebuchet MS"/>
                <a:cs typeface="Trebuchet MS"/>
              </a:rPr>
              <a:t>y</a:t>
            </a:r>
            <a:r>
              <a:rPr sz="1632" dirty="0">
                <a:latin typeface="Trebuchet MS"/>
                <a:cs typeface="Trebuchet MS"/>
              </a:rPr>
              <a:t>a</a:t>
            </a:r>
            <a:endParaRPr sz="1632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4426" y="1627504"/>
            <a:ext cx="7824799" cy="126742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algn="just">
              <a:spcBef>
                <a:spcPts val="91"/>
              </a:spcBef>
            </a:pPr>
            <a:r>
              <a:rPr sz="1632" dirty="0">
                <a:latin typeface="Trebuchet MS"/>
                <a:cs typeface="Trebuchet MS"/>
              </a:rPr>
              <a:t>kecenderungan </a:t>
            </a:r>
            <a:r>
              <a:rPr sz="1632" spc="-5" dirty="0">
                <a:latin typeface="Trebuchet MS"/>
                <a:cs typeface="Trebuchet MS"/>
              </a:rPr>
              <a:t>dari penduduk </a:t>
            </a:r>
            <a:r>
              <a:rPr sz="1632" dirty="0">
                <a:latin typeface="Trebuchet MS"/>
                <a:cs typeface="Trebuchet MS"/>
              </a:rPr>
              <a:t>suatu </a:t>
            </a:r>
            <a:r>
              <a:rPr sz="1632" spc="-5" dirty="0">
                <a:latin typeface="Trebuchet MS"/>
                <a:cs typeface="Trebuchet MS"/>
              </a:rPr>
              <a:t>negara untuk </a:t>
            </a:r>
            <a:r>
              <a:rPr sz="1632" dirty="0">
                <a:latin typeface="Trebuchet MS"/>
                <a:cs typeface="Trebuchet MS"/>
              </a:rPr>
              <a:t>tumbuh </a:t>
            </a:r>
            <a:r>
              <a:rPr sz="1632" spc="-5" dirty="0">
                <a:latin typeface="Trebuchet MS"/>
                <a:cs typeface="Trebuchet MS"/>
              </a:rPr>
              <a:t>menurut deret </a:t>
            </a:r>
            <a:r>
              <a:rPr sz="1632" spc="-50" dirty="0">
                <a:latin typeface="Trebuchet MS"/>
                <a:cs typeface="Trebuchet MS"/>
              </a:rPr>
              <a:t>ukur, </a:t>
            </a:r>
            <a:r>
              <a:rPr sz="1632" spc="-45" dirty="0">
                <a:latin typeface="Trebuchet MS"/>
                <a:cs typeface="Trebuchet MS"/>
              </a:rPr>
              <a:t> </a:t>
            </a:r>
            <a:r>
              <a:rPr sz="1632" dirty="0">
                <a:latin typeface="Trebuchet MS"/>
                <a:cs typeface="Trebuchet MS"/>
              </a:rPr>
              <a:t>sedangkan persediaan </a:t>
            </a:r>
            <a:r>
              <a:rPr sz="1632" spc="-5" dirty="0">
                <a:latin typeface="Trebuchet MS"/>
                <a:cs typeface="Trebuchet MS"/>
              </a:rPr>
              <a:t>pangan hanya tumbuh </a:t>
            </a:r>
            <a:r>
              <a:rPr sz="1632" dirty="0">
                <a:latin typeface="Trebuchet MS"/>
                <a:cs typeface="Trebuchet MS"/>
              </a:rPr>
              <a:t>menurut deret hitung. Oleh </a:t>
            </a:r>
            <a:r>
              <a:rPr sz="1632" spc="-5" dirty="0">
                <a:latin typeface="Trebuchet MS"/>
                <a:cs typeface="Trebuchet MS"/>
              </a:rPr>
              <a:t>karena </a:t>
            </a:r>
            <a:r>
              <a:rPr sz="1632" dirty="0">
                <a:latin typeface="Trebuchet MS"/>
                <a:cs typeface="Trebuchet MS"/>
              </a:rPr>
              <a:t> laju </a:t>
            </a:r>
            <a:r>
              <a:rPr sz="1632" spc="-5" dirty="0">
                <a:latin typeface="Trebuchet MS"/>
                <a:cs typeface="Trebuchet MS"/>
              </a:rPr>
              <a:t>pertumbuhan persediaan </a:t>
            </a:r>
            <a:r>
              <a:rPr sz="1632" dirty="0">
                <a:latin typeface="Trebuchet MS"/>
                <a:cs typeface="Trebuchet MS"/>
              </a:rPr>
              <a:t>pangan tidak mampu </a:t>
            </a:r>
            <a:r>
              <a:rPr sz="1632" spc="-5" dirty="0">
                <a:latin typeface="Trebuchet MS"/>
                <a:cs typeface="Trebuchet MS"/>
              </a:rPr>
              <a:t>mengimbangi laju pertumbuhan </a:t>
            </a:r>
            <a:r>
              <a:rPr sz="1632" spc="-481" dirty="0">
                <a:latin typeface="Trebuchet MS"/>
                <a:cs typeface="Trebuchet MS"/>
              </a:rPr>
              <a:t> </a:t>
            </a:r>
            <a:r>
              <a:rPr sz="1632" dirty="0">
                <a:latin typeface="Trebuchet MS"/>
                <a:cs typeface="Trebuchet MS"/>
              </a:rPr>
              <a:t>penduduk yang cepat dan </a:t>
            </a:r>
            <a:r>
              <a:rPr sz="1632" spc="-5" dirty="0">
                <a:latin typeface="Trebuchet MS"/>
                <a:cs typeface="Trebuchet MS"/>
              </a:rPr>
              <a:t>tinggi, maka tingkat </a:t>
            </a:r>
            <a:r>
              <a:rPr sz="1632" dirty="0">
                <a:latin typeface="Trebuchet MS"/>
                <a:cs typeface="Trebuchet MS"/>
              </a:rPr>
              <a:t>pendapatan per kapita (produksi </a:t>
            </a:r>
            <a:r>
              <a:rPr sz="1632" spc="5" dirty="0">
                <a:latin typeface="Trebuchet MS"/>
                <a:cs typeface="Trebuchet MS"/>
              </a:rPr>
              <a:t> </a:t>
            </a:r>
            <a:r>
              <a:rPr sz="1632" spc="-5" dirty="0">
                <a:latin typeface="Trebuchet MS"/>
                <a:cs typeface="Trebuchet MS"/>
              </a:rPr>
              <a:t>pangan per</a:t>
            </a:r>
            <a:r>
              <a:rPr sz="1632" dirty="0">
                <a:latin typeface="Trebuchet MS"/>
                <a:cs typeface="Trebuchet MS"/>
              </a:rPr>
              <a:t> kapita) akan</a:t>
            </a:r>
            <a:r>
              <a:rPr sz="1632" spc="-14" dirty="0">
                <a:latin typeface="Trebuchet MS"/>
                <a:cs typeface="Trebuchet MS"/>
              </a:rPr>
              <a:t> </a:t>
            </a:r>
            <a:r>
              <a:rPr sz="1632" dirty="0">
                <a:latin typeface="Trebuchet MS"/>
                <a:cs typeface="Trebuchet MS"/>
              </a:rPr>
              <a:t>cenderung</a:t>
            </a:r>
            <a:r>
              <a:rPr sz="1632" spc="-9" dirty="0">
                <a:latin typeface="Trebuchet MS"/>
                <a:cs typeface="Trebuchet MS"/>
              </a:rPr>
              <a:t> </a:t>
            </a:r>
            <a:r>
              <a:rPr sz="1632" dirty="0">
                <a:latin typeface="Trebuchet MS"/>
                <a:cs typeface="Trebuchet MS"/>
              </a:rPr>
              <a:t>menurun</a:t>
            </a:r>
            <a:r>
              <a:rPr sz="1632" spc="18" dirty="0">
                <a:latin typeface="Trebuchet MS"/>
                <a:cs typeface="Trebuchet MS"/>
              </a:rPr>
              <a:t> </a:t>
            </a:r>
            <a:r>
              <a:rPr sz="1632" spc="-5" dirty="0">
                <a:latin typeface="Trebuchet MS"/>
                <a:cs typeface="Trebuchet MS"/>
              </a:rPr>
              <a:t>secara</a:t>
            </a:r>
            <a:r>
              <a:rPr sz="1632" spc="5" dirty="0">
                <a:latin typeface="Trebuchet MS"/>
                <a:cs typeface="Trebuchet MS"/>
              </a:rPr>
              <a:t> </a:t>
            </a:r>
            <a:r>
              <a:rPr sz="1632" spc="-5" dirty="0">
                <a:latin typeface="Trebuchet MS"/>
                <a:cs typeface="Trebuchet MS"/>
              </a:rPr>
              <a:t>terus</a:t>
            </a:r>
            <a:r>
              <a:rPr sz="1632" spc="5" dirty="0">
                <a:latin typeface="Trebuchet MS"/>
                <a:cs typeface="Trebuchet MS"/>
              </a:rPr>
              <a:t> </a:t>
            </a:r>
            <a:r>
              <a:rPr sz="1632" spc="-5" dirty="0">
                <a:latin typeface="Trebuchet MS"/>
                <a:cs typeface="Trebuchet MS"/>
              </a:rPr>
              <a:t>menerus.</a:t>
            </a:r>
            <a:endParaRPr sz="1632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0402" y="3166082"/>
            <a:ext cx="5747959" cy="33305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631" y="520423"/>
            <a:ext cx="3818368" cy="796459"/>
          </a:xfrm>
          <a:prstGeom prst="rect">
            <a:avLst/>
          </a:prstGeom>
        </p:spPr>
        <p:txBody>
          <a:bodyPr vert="horz" wrap="square" lIns="0" tIns="11516" rIns="0" bIns="0" rtlCol="0" anchor="t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222" dirty="0"/>
              <a:t>Continued...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1682" y="317853"/>
            <a:ext cx="3818368" cy="8899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05961" y="2061691"/>
            <a:ext cx="7580077" cy="4199895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271210" marR="4607" indent="-260270" algn="just">
              <a:spcBef>
                <a:spcPts val="95"/>
              </a:spcBef>
              <a:buFont typeface="Arial MT"/>
              <a:buChar char="•"/>
              <a:tabLst>
                <a:tab pos="271786" algn="l"/>
              </a:tabLst>
            </a:pPr>
            <a:r>
              <a:rPr sz="1814" spc="-9" dirty="0">
                <a:latin typeface="Cambria"/>
                <a:cs typeface="Cambria"/>
              </a:rPr>
              <a:t>Sejarah</a:t>
            </a:r>
            <a:r>
              <a:rPr sz="1814" spc="-5" dirty="0">
                <a:latin typeface="Cambria"/>
                <a:cs typeface="Cambria"/>
              </a:rPr>
              <a:t> mencatat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14" dirty="0">
                <a:latin typeface="Cambria"/>
                <a:cs typeface="Cambria"/>
              </a:rPr>
              <a:t>bahwa</a:t>
            </a:r>
            <a:r>
              <a:rPr sz="1814" spc="-9" dirty="0">
                <a:latin typeface="Cambria"/>
                <a:cs typeface="Cambria"/>
              </a:rPr>
              <a:t> </a:t>
            </a:r>
            <a:r>
              <a:rPr sz="1814" spc="-14" dirty="0">
                <a:latin typeface="Cambria"/>
                <a:cs typeface="Cambria"/>
              </a:rPr>
              <a:t>negara</a:t>
            </a:r>
            <a:r>
              <a:rPr sz="1814" spc="-9" dirty="0">
                <a:latin typeface="Cambria"/>
                <a:cs typeface="Cambria"/>
              </a:rPr>
              <a:t> </a:t>
            </a:r>
            <a:r>
              <a:rPr sz="1814" spc="-18" dirty="0">
                <a:latin typeface="Cambria"/>
                <a:cs typeface="Cambria"/>
              </a:rPr>
              <a:t>yang</a:t>
            </a:r>
            <a:r>
              <a:rPr sz="1814" spc="-14" dirty="0">
                <a:latin typeface="Cambria"/>
                <a:cs typeface="Cambria"/>
              </a:rPr>
              <a:t> </a:t>
            </a:r>
            <a:r>
              <a:rPr sz="1814" spc="-9" dirty="0">
                <a:latin typeface="Cambria"/>
                <a:cs typeface="Cambria"/>
              </a:rPr>
              <a:t>menerapkan</a:t>
            </a:r>
            <a:r>
              <a:rPr sz="1814" spc="-5" dirty="0">
                <a:latin typeface="Cambria"/>
                <a:cs typeface="Cambria"/>
              </a:rPr>
              <a:t> </a:t>
            </a:r>
            <a:r>
              <a:rPr sz="1814" spc="-9" dirty="0">
                <a:latin typeface="Cambria"/>
                <a:cs typeface="Cambria"/>
              </a:rPr>
              <a:t>paradigma </a:t>
            </a:r>
            <a:r>
              <a:rPr sz="1814" spc="-5" dirty="0">
                <a:latin typeface="Cambria"/>
                <a:cs typeface="Cambria"/>
              </a:rPr>
              <a:t> pembangunan </a:t>
            </a:r>
            <a:r>
              <a:rPr sz="1814" spc="-9" dirty="0">
                <a:latin typeface="Cambria"/>
                <a:cs typeface="Cambria"/>
              </a:rPr>
              <a:t>berdimensi </a:t>
            </a:r>
            <a:r>
              <a:rPr sz="1814" spc="-5" dirty="0">
                <a:latin typeface="Cambria"/>
                <a:cs typeface="Cambria"/>
              </a:rPr>
              <a:t>manusia </a:t>
            </a:r>
            <a:r>
              <a:rPr sz="1814" spc="-9" dirty="0">
                <a:latin typeface="Cambria"/>
                <a:cs typeface="Cambria"/>
              </a:rPr>
              <a:t>telah </a:t>
            </a:r>
            <a:r>
              <a:rPr sz="1814" spc="-5" dirty="0">
                <a:latin typeface="Cambria"/>
                <a:cs typeface="Cambria"/>
              </a:rPr>
              <a:t>mampu </a:t>
            </a:r>
            <a:r>
              <a:rPr sz="1814" spc="-9" dirty="0">
                <a:latin typeface="Cambria"/>
                <a:cs typeface="Cambria"/>
              </a:rPr>
              <a:t>berkembang </a:t>
            </a:r>
            <a:r>
              <a:rPr sz="1814" spc="-5" dirty="0">
                <a:latin typeface="Cambria"/>
                <a:cs typeface="Cambria"/>
              </a:rPr>
              <a:t>meskipun 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tidak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memiliki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18" dirty="0">
                <a:latin typeface="Cambria"/>
                <a:cs typeface="Cambria"/>
              </a:rPr>
              <a:t>kekayaan</a:t>
            </a:r>
            <a:r>
              <a:rPr sz="1814" spc="-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sumber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23" dirty="0">
                <a:latin typeface="Cambria"/>
                <a:cs typeface="Cambria"/>
              </a:rPr>
              <a:t>daya</a:t>
            </a:r>
            <a:r>
              <a:rPr sz="1814" spc="-18" dirty="0">
                <a:latin typeface="Cambria"/>
                <a:cs typeface="Cambria"/>
              </a:rPr>
              <a:t> </a:t>
            </a:r>
            <a:r>
              <a:rPr sz="1814" dirty="0">
                <a:latin typeface="Cambria"/>
                <a:cs typeface="Cambria"/>
              </a:rPr>
              <a:t>alam</a:t>
            </a:r>
            <a:r>
              <a:rPr sz="1814" spc="5" dirty="0">
                <a:latin typeface="Cambria"/>
                <a:cs typeface="Cambria"/>
              </a:rPr>
              <a:t> </a:t>
            </a:r>
            <a:r>
              <a:rPr sz="1814" spc="-18" dirty="0">
                <a:latin typeface="Cambria"/>
                <a:cs typeface="Cambria"/>
              </a:rPr>
              <a:t>yang</a:t>
            </a:r>
            <a:r>
              <a:rPr sz="1814" spc="-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berlimpah.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14" dirty="0">
                <a:latin typeface="Cambria"/>
                <a:cs typeface="Cambria"/>
              </a:rPr>
              <a:t>Investasi </a:t>
            </a:r>
            <a:r>
              <a:rPr sz="1814" spc="-9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manusia </a:t>
            </a:r>
            <a:r>
              <a:rPr sz="1814" spc="-14" dirty="0">
                <a:latin typeface="Cambria"/>
                <a:cs typeface="Cambria"/>
              </a:rPr>
              <a:t>diyakini </a:t>
            </a:r>
            <a:r>
              <a:rPr sz="1814" spc="-5" dirty="0">
                <a:latin typeface="Cambria"/>
                <a:cs typeface="Cambria"/>
              </a:rPr>
              <a:t>akan </a:t>
            </a:r>
            <a:r>
              <a:rPr sz="1814" spc="-9" dirty="0">
                <a:latin typeface="Cambria"/>
                <a:cs typeface="Cambria"/>
              </a:rPr>
              <a:t>meningkatkan produktivitas faktor </a:t>
            </a:r>
            <a:r>
              <a:rPr sz="1814" spc="-5" dirty="0">
                <a:latin typeface="Cambria"/>
                <a:cs typeface="Cambria"/>
              </a:rPr>
              <a:t>produksi </a:t>
            </a:r>
            <a:r>
              <a:rPr sz="1814" spc="-14" dirty="0">
                <a:latin typeface="Cambria"/>
                <a:cs typeface="Cambria"/>
              </a:rPr>
              <a:t>secara </a:t>
            </a:r>
            <a:r>
              <a:rPr sz="1814" spc="-390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total.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Namun,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laju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pertumbuhan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penduduk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18" dirty="0">
                <a:latin typeface="Cambria"/>
                <a:cs typeface="Cambria"/>
              </a:rPr>
              <a:t>yang</a:t>
            </a:r>
            <a:r>
              <a:rPr sz="1814" spc="-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tinggi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dapat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menjadi 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9" dirty="0">
                <a:latin typeface="Cambria"/>
                <a:cs typeface="Cambria"/>
              </a:rPr>
              <a:t>kendala </a:t>
            </a:r>
            <a:r>
              <a:rPr sz="1814" spc="-14" dirty="0">
                <a:latin typeface="Cambria"/>
                <a:cs typeface="Cambria"/>
              </a:rPr>
              <a:t>karena tingginya </a:t>
            </a:r>
            <a:r>
              <a:rPr sz="1814" dirty="0">
                <a:latin typeface="Cambria"/>
                <a:cs typeface="Cambria"/>
              </a:rPr>
              <a:t>beban </a:t>
            </a:r>
            <a:r>
              <a:rPr sz="1814" spc="-9" dirty="0">
                <a:latin typeface="Cambria"/>
                <a:cs typeface="Cambria"/>
              </a:rPr>
              <a:t>tanggungan </a:t>
            </a:r>
            <a:r>
              <a:rPr sz="1814" spc="-5" dirty="0">
                <a:latin typeface="Cambria"/>
                <a:cs typeface="Cambria"/>
              </a:rPr>
              <a:t>(dependency </a:t>
            </a:r>
            <a:r>
              <a:rPr sz="1814" spc="-14" dirty="0">
                <a:latin typeface="Cambria"/>
                <a:cs typeface="Cambria"/>
              </a:rPr>
              <a:t>ratio) </a:t>
            </a:r>
            <a:r>
              <a:rPr sz="1814" spc="-9" dirty="0">
                <a:latin typeface="Cambria"/>
                <a:cs typeface="Cambria"/>
              </a:rPr>
              <a:t>sehingga </a:t>
            </a:r>
            <a:r>
              <a:rPr sz="1814" spc="-5" dirty="0">
                <a:latin typeface="Cambria"/>
                <a:cs typeface="Cambria"/>
              </a:rPr>
              <a:t> </a:t>
            </a:r>
            <a:r>
              <a:rPr sz="1814" dirty="0">
                <a:latin typeface="Cambria"/>
                <a:cs typeface="Cambria"/>
              </a:rPr>
              <a:t>sangat</a:t>
            </a:r>
            <a:r>
              <a:rPr sz="1814" spc="-41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sulit</a:t>
            </a:r>
            <a:r>
              <a:rPr sz="1814" spc="-18" dirty="0">
                <a:latin typeface="Cambria"/>
                <a:cs typeface="Cambria"/>
              </a:rPr>
              <a:t> </a:t>
            </a:r>
            <a:r>
              <a:rPr sz="1814" dirty="0">
                <a:latin typeface="Cambria"/>
                <a:cs typeface="Cambria"/>
              </a:rPr>
              <a:t>untuk</a:t>
            </a:r>
            <a:r>
              <a:rPr sz="1814" spc="-27" dirty="0">
                <a:latin typeface="Cambria"/>
                <a:cs typeface="Cambria"/>
              </a:rPr>
              <a:t> </a:t>
            </a:r>
            <a:r>
              <a:rPr sz="1814" spc="-9" dirty="0">
                <a:latin typeface="Cambria"/>
                <a:cs typeface="Cambria"/>
              </a:rPr>
              <a:t>berinvestasi</a:t>
            </a:r>
            <a:r>
              <a:rPr sz="1814" spc="-18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manusia.</a:t>
            </a:r>
            <a:endParaRPr sz="1814" dirty="0">
              <a:latin typeface="Cambria"/>
              <a:cs typeface="Cambria"/>
            </a:endParaRPr>
          </a:p>
          <a:p>
            <a:pPr>
              <a:spcBef>
                <a:spcPts val="45"/>
              </a:spcBef>
              <a:buFont typeface="Arial MT"/>
              <a:buChar char="•"/>
            </a:pPr>
            <a:endParaRPr sz="1814" dirty="0">
              <a:latin typeface="Cambria"/>
              <a:cs typeface="Cambria"/>
            </a:endParaRPr>
          </a:p>
          <a:p>
            <a:pPr marL="271210" marR="6334" indent="-260270" algn="just">
              <a:spcBef>
                <a:spcPts val="5"/>
              </a:spcBef>
              <a:buFont typeface="Arial MT"/>
              <a:buChar char="•"/>
              <a:tabLst>
                <a:tab pos="271786" algn="l"/>
              </a:tabLst>
            </a:pPr>
            <a:r>
              <a:rPr sz="1814" spc="-5" dirty="0">
                <a:latin typeface="Cambria"/>
                <a:cs typeface="Cambria"/>
              </a:rPr>
              <a:t>Laju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pertumbuhan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penduduk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18" dirty="0">
                <a:latin typeface="Cambria"/>
                <a:cs typeface="Cambria"/>
              </a:rPr>
              <a:t>yang</a:t>
            </a:r>
            <a:r>
              <a:rPr sz="1814" spc="-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tinggi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9" dirty="0">
                <a:latin typeface="Cambria"/>
                <a:cs typeface="Cambria"/>
              </a:rPr>
              <a:t>juga</a:t>
            </a:r>
            <a:r>
              <a:rPr sz="1814" spc="-5" dirty="0">
                <a:latin typeface="Cambria"/>
                <a:cs typeface="Cambria"/>
              </a:rPr>
              <a:t> </a:t>
            </a:r>
            <a:r>
              <a:rPr sz="1814" spc="-9" dirty="0">
                <a:latin typeface="Cambria"/>
                <a:cs typeface="Cambria"/>
              </a:rPr>
              <a:t>dapat</a:t>
            </a:r>
            <a:r>
              <a:rPr sz="1814" spc="-5" dirty="0">
                <a:latin typeface="Cambria"/>
                <a:cs typeface="Cambria"/>
              </a:rPr>
              <a:t> </a:t>
            </a:r>
            <a:r>
              <a:rPr sz="1814" spc="-9" dirty="0">
                <a:latin typeface="Cambria"/>
                <a:cs typeface="Cambria"/>
              </a:rPr>
              <a:t>mengakibatkan </a:t>
            </a:r>
            <a:r>
              <a:rPr sz="1814" spc="-5" dirty="0">
                <a:latin typeface="Cambria"/>
                <a:cs typeface="Cambria"/>
              </a:rPr>
              <a:t> </a:t>
            </a:r>
            <a:r>
              <a:rPr sz="1814" spc="-14" dirty="0">
                <a:latin typeface="Cambria"/>
                <a:cs typeface="Cambria"/>
              </a:rPr>
              <a:t>tingginya</a:t>
            </a:r>
            <a:r>
              <a:rPr sz="1814" spc="-36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pengangguran</a:t>
            </a:r>
            <a:r>
              <a:rPr sz="1814" spc="-5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karena</a:t>
            </a:r>
            <a:r>
              <a:rPr sz="1814" spc="-36" dirty="0">
                <a:latin typeface="Cambria"/>
                <a:cs typeface="Cambria"/>
              </a:rPr>
              <a:t> </a:t>
            </a:r>
            <a:r>
              <a:rPr sz="1814" spc="-14" dirty="0">
                <a:latin typeface="Cambria"/>
                <a:cs typeface="Cambria"/>
              </a:rPr>
              <a:t>adanya</a:t>
            </a:r>
            <a:r>
              <a:rPr sz="1814" spc="-36" dirty="0">
                <a:latin typeface="Cambria"/>
                <a:cs typeface="Cambria"/>
              </a:rPr>
              <a:t> </a:t>
            </a:r>
            <a:r>
              <a:rPr sz="1814" spc="-14" dirty="0">
                <a:latin typeface="Cambria"/>
                <a:cs typeface="Cambria"/>
              </a:rPr>
              <a:t>excess</a:t>
            </a:r>
            <a:r>
              <a:rPr sz="1814" spc="-18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supply</a:t>
            </a:r>
            <a:r>
              <a:rPr sz="1814" spc="-23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tenaga</a:t>
            </a:r>
            <a:r>
              <a:rPr sz="1814" spc="-36" dirty="0">
                <a:latin typeface="Cambria"/>
                <a:cs typeface="Cambria"/>
              </a:rPr>
              <a:t> </a:t>
            </a:r>
            <a:r>
              <a:rPr sz="1814" spc="-9" dirty="0">
                <a:latin typeface="Cambria"/>
                <a:cs typeface="Cambria"/>
              </a:rPr>
              <a:t>kerja.</a:t>
            </a:r>
            <a:endParaRPr sz="1814" dirty="0">
              <a:latin typeface="Cambria"/>
              <a:cs typeface="Cambria"/>
            </a:endParaRPr>
          </a:p>
          <a:p>
            <a:pPr>
              <a:spcBef>
                <a:spcPts val="45"/>
              </a:spcBef>
              <a:buFont typeface="Arial MT"/>
              <a:buChar char="•"/>
            </a:pPr>
            <a:endParaRPr sz="1814" dirty="0">
              <a:latin typeface="Cambria"/>
              <a:cs typeface="Cambria"/>
            </a:endParaRPr>
          </a:p>
          <a:p>
            <a:pPr marL="271210" marR="4607" indent="-260270" algn="just">
              <a:spcBef>
                <a:spcPts val="5"/>
              </a:spcBef>
              <a:buFont typeface="Arial MT"/>
              <a:buChar char="•"/>
              <a:tabLst>
                <a:tab pos="271786" algn="l"/>
              </a:tabLst>
            </a:pPr>
            <a:r>
              <a:rPr sz="1814" spc="-18" dirty="0">
                <a:latin typeface="Cambria"/>
                <a:cs typeface="Cambria"/>
              </a:rPr>
              <a:t>Banyaknya</a:t>
            </a:r>
            <a:r>
              <a:rPr sz="1814" spc="-14" dirty="0">
                <a:latin typeface="Cambria"/>
                <a:cs typeface="Cambria"/>
              </a:rPr>
              <a:t> </a:t>
            </a:r>
            <a:r>
              <a:rPr sz="1814" spc="-9" dirty="0">
                <a:latin typeface="Cambria"/>
                <a:cs typeface="Cambria"/>
              </a:rPr>
              <a:t>pengangguran,</a:t>
            </a:r>
            <a:r>
              <a:rPr sz="1814" spc="-5" dirty="0">
                <a:latin typeface="Cambria"/>
                <a:cs typeface="Cambria"/>
              </a:rPr>
              <a:t> </a:t>
            </a:r>
            <a:r>
              <a:rPr sz="1814" spc="-9" dirty="0">
                <a:latin typeface="Cambria"/>
                <a:cs typeface="Cambria"/>
              </a:rPr>
              <a:t>terutama</a:t>
            </a:r>
            <a:r>
              <a:rPr sz="1814" spc="-5" dirty="0">
                <a:latin typeface="Cambria"/>
                <a:cs typeface="Cambria"/>
              </a:rPr>
              <a:t> di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pedesaan,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9" dirty="0">
                <a:latin typeface="Cambria"/>
                <a:cs typeface="Cambria"/>
              </a:rPr>
              <a:t>mendorong</a:t>
            </a:r>
            <a:r>
              <a:rPr sz="1814" spc="-5" dirty="0">
                <a:latin typeface="Cambria"/>
                <a:cs typeface="Cambria"/>
              </a:rPr>
              <a:t> </a:t>
            </a:r>
            <a:r>
              <a:rPr sz="1814" spc="-18" dirty="0">
                <a:latin typeface="Cambria"/>
                <a:cs typeface="Cambria"/>
              </a:rPr>
              <a:t>adanya </a:t>
            </a:r>
            <a:r>
              <a:rPr sz="1814" spc="-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migrasi</a:t>
            </a:r>
            <a:r>
              <a:rPr sz="1814" dirty="0">
                <a:latin typeface="Cambria"/>
                <a:cs typeface="Cambria"/>
              </a:rPr>
              <a:t> dari</a:t>
            </a:r>
            <a:r>
              <a:rPr sz="1814" spc="5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desa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14" dirty="0">
                <a:latin typeface="Cambria"/>
                <a:cs typeface="Cambria"/>
              </a:rPr>
              <a:t>ke</a:t>
            </a:r>
            <a:r>
              <a:rPr sz="1814" spc="-9" dirty="0">
                <a:latin typeface="Cambria"/>
                <a:cs typeface="Cambria"/>
              </a:rPr>
              <a:t> kota.</a:t>
            </a:r>
            <a:r>
              <a:rPr sz="1814" spc="-5" dirty="0">
                <a:latin typeface="Cambria"/>
                <a:cs typeface="Cambria"/>
              </a:rPr>
              <a:t> Namun,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14" dirty="0">
                <a:latin typeface="Cambria"/>
                <a:cs typeface="Cambria"/>
              </a:rPr>
              <a:t>keterampilan</a:t>
            </a:r>
            <a:r>
              <a:rPr sz="1814" spc="-9" dirty="0">
                <a:latin typeface="Cambria"/>
                <a:cs typeface="Cambria"/>
              </a:rPr>
              <a:t> </a:t>
            </a:r>
            <a:r>
              <a:rPr sz="1814" spc="-18" dirty="0">
                <a:latin typeface="Cambria"/>
                <a:cs typeface="Cambria"/>
              </a:rPr>
              <a:t>yang</a:t>
            </a:r>
            <a:r>
              <a:rPr sz="1814" spc="-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tidak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memadai 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14" dirty="0">
                <a:latin typeface="Cambria"/>
                <a:cs typeface="Cambria"/>
              </a:rPr>
              <a:t>menyebabkan</a:t>
            </a:r>
            <a:r>
              <a:rPr sz="1814" spc="-9" dirty="0">
                <a:latin typeface="Cambria"/>
                <a:cs typeface="Cambria"/>
              </a:rPr>
              <a:t> pendatang</a:t>
            </a:r>
            <a:r>
              <a:rPr sz="1814" spc="-5" dirty="0">
                <a:latin typeface="Cambria"/>
                <a:cs typeface="Cambria"/>
              </a:rPr>
              <a:t> </a:t>
            </a:r>
            <a:r>
              <a:rPr sz="1814" dirty="0">
                <a:latin typeface="Cambria"/>
                <a:cs typeface="Cambria"/>
              </a:rPr>
              <a:t>baru</a:t>
            </a:r>
            <a:r>
              <a:rPr sz="1814" spc="5" dirty="0">
                <a:latin typeface="Cambria"/>
                <a:cs typeface="Cambria"/>
              </a:rPr>
              <a:t> di</a:t>
            </a:r>
            <a:r>
              <a:rPr sz="1814" spc="9" dirty="0">
                <a:latin typeface="Cambria"/>
                <a:cs typeface="Cambria"/>
              </a:rPr>
              <a:t> </a:t>
            </a:r>
            <a:r>
              <a:rPr sz="1814" spc="-14" dirty="0">
                <a:latin typeface="Cambria"/>
                <a:cs typeface="Cambria"/>
              </a:rPr>
              <a:t>kota</a:t>
            </a:r>
            <a:r>
              <a:rPr sz="1814" spc="-9" dirty="0">
                <a:latin typeface="Cambria"/>
                <a:cs typeface="Cambria"/>
              </a:rPr>
              <a:t> mengadu</a:t>
            </a:r>
            <a:r>
              <a:rPr sz="1814" spc="-5" dirty="0">
                <a:latin typeface="Cambria"/>
                <a:cs typeface="Cambria"/>
              </a:rPr>
              <a:t> nasib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sebagai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self- </a:t>
            </a:r>
            <a:r>
              <a:rPr sz="1814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empoyment</a:t>
            </a:r>
            <a:r>
              <a:rPr sz="1814" spc="-23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(sektor</a:t>
            </a:r>
            <a:r>
              <a:rPr sz="1814" spc="-27" dirty="0">
                <a:latin typeface="Cambria"/>
                <a:cs typeface="Cambria"/>
              </a:rPr>
              <a:t> </a:t>
            </a:r>
            <a:r>
              <a:rPr sz="1814" spc="-5" dirty="0">
                <a:latin typeface="Cambria"/>
                <a:cs typeface="Cambria"/>
              </a:rPr>
              <a:t>informal).</a:t>
            </a:r>
            <a:endParaRPr sz="1814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{8A6772E3-04D0-0E40-8290-217F78B56DA8}tf10001071</Template>
  <TotalTime>15783</TotalTime>
  <Words>448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MT</vt:lpstr>
      <vt:lpstr>Calibri</vt:lpstr>
      <vt:lpstr>Cambria</vt:lpstr>
      <vt:lpstr>Gill Sans MT</vt:lpstr>
      <vt:lpstr>Impact</vt:lpstr>
      <vt:lpstr>Lucida Bright</vt:lpstr>
      <vt:lpstr>Trebuchet MS</vt:lpstr>
      <vt:lpstr>Wingdings</vt:lpstr>
      <vt:lpstr>Badge</vt:lpstr>
      <vt:lpstr>Masalah dalam perekonomian </vt:lpstr>
      <vt:lpstr>PowerPoint Presentation</vt:lpstr>
      <vt:lpstr>PowerPoint Presentation</vt:lpstr>
      <vt:lpstr>PowerPoint Presentation</vt:lpstr>
      <vt:lpstr>Continued...</vt:lpstr>
      <vt:lpstr>Continued...</vt:lpstr>
      <vt:lpstr>Masalah Kemiskinan</vt:lpstr>
      <vt:lpstr>Masalah Pembangunan  Manusia</vt:lpstr>
      <vt:lpstr>Continued...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Rusli Abdulah</dc:creator>
  <cp:lastModifiedBy>Rusli Abdulah</cp:lastModifiedBy>
  <cp:revision>77</cp:revision>
  <dcterms:created xsi:type="dcterms:W3CDTF">2023-03-08T09:53:10Z</dcterms:created>
  <dcterms:modified xsi:type="dcterms:W3CDTF">2023-06-19T04:09:42Z</dcterms:modified>
</cp:coreProperties>
</file>