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6" r:id="rId1"/>
  </p:sldMasterIdLst>
  <p:notesMasterIdLst>
    <p:notesMasterId r:id="rId15"/>
  </p:notesMasterIdLst>
  <p:sldIdLst>
    <p:sldId id="256" r:id="rId2"/>
    <p:sldId id="258" r:id="rId3"/>
    <p:sldId id="259" r:id="rId4"/>
    <p:sldId id="274" r:id="rId5"/>
    <p:sldId id="273" r:id="rId6"/>
    <p:sldId id="277" r:id="rId7"/>
    <p:sldId id="338" r:id="rId8"/>
    <p:sldId id="337" r:id="rId9"/>
    <p:sldId id="326" r:id="rId10"/>
    <p:sldId id="304" r:id="rId11"/>
    <p:sldId id="299" r:id="rId12"/>
    <p:sldId id="30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81"/>
  </p:normalViewPr>
  <p:slideViewPr>
    <p:cSldViewPr snapToGrid="0">
      <p:cViewPr varScale="1">
        <p:scale>
          <a:sx n="106" d="100"/>
          <a:sy n="106" d="100"/>
        </p:scale>
        <p:origin x="6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1C68E-2C86-514E-B076-816DC780B5A0}" type="datetimeFigureOut">
              <a:rPr lang="id-ID" smtClean="0"/>
              <a:t>17/03/23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16848-5B90-024A-A180-AC07DD5BCFB8}" type="slidenum">
              <a:rPr lang="id-ID" smtClean="0"/>
              <a:t>‹#›</a:t>
            </a:fld>
            <a:endParaRPr lang="id-ID"/>
          </a:p>
        </p:txBody>
      </p:sp>
    </p:spTree>
    <p:extLst>
      <p:ext uri="{BB962C8B-B14F-4D97-AF65-F5344CB8AC3E}">
        <p14:creationId xmlns:p14="http://schemas.microsoft.com/office/powerpoint/2010/main" val="4208866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A771AE3-222A-584F-A3B7-180E8D518D59}" type="datetimeFigureOut">
              <a:rPr lang="id-ID" smtClean="0"/>
              <a:t>17/03/23</a:t>
            </a:fld>
            <a:endParaRPr lang="id-ID"/>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id-ID"/>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55620A-FA6B-E34F-8F78-A24736026D81}" type="slidenum">
              <a:rPr lang="id-ID" smtClean="0"/>
              <a:t>‹#›</a:t>
            </a:fld>
            <a:endParaRPr lang="id-ID"/>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410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71AE3-222A-584F-A3B7-180E8D518D59}" type="datetimeFigureOut">
              <a:rPr lang="id-ID" smtClean="0"/>
              <a:t>17/03/23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1899377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71AE3-222A-584F-A3B7-180E8D518D59}" type="datetimeFigureOut">
              <a:rPr lang="id-ID" smtClean="0"/>
              <a:t>17/03/23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325972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71AE3-222A-584F-A3B7-180E8D518D59}" type="datetimeFigureOut">
              <a:rPr lang="id-ID" smtClean="0"/>
              <a:t>17/03/23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167619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A771AE3-222A-584F-A3B7-180E8D518D59}" type="datetimeFigureOut">
              <a:rPr lang="id-ID" smtClean="0"/>
              <a:t>17/03/23</a:t>
            </a:fld>
            <a:endParaRPr lang="id-ID"/>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id-ID"/>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55620A-FA6B-E34F-8F78-A24736026D81}" type="slidenum">
              <a:rPr lang="id-ID" smtClean="0"/>
              <a:t>‹#›</a:t>
            </a:fld>
            <a:endParaRPr lang="id-ID"/>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1252648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771AE3-222A-584F-A3B7-180E8D518D59}" type="datetimeFigureOut">
              <a:rPr lang="id-ID" smtClean="0"/>
              <a:t>17/03/23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33127149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771AE3-222A-584F-A3B7-180E8D518D59}" type="datetimeFigureOut">
              <a:rPr lang="id-ID" smtClean="0"/>
              <a:t>17/03/23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6683490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71AE3-222A-584F-A3B7-180E8D518D59}" type="datetimeFigureOut">
              <a:rPr lang="id-ID" smtClean="0"/>
              <a:t>17/03/23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288304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71AE3-222A-584F-A3B7-180E8D518D59}" type="datetimeFigureOut">
              <a:rPr lang="id-ID" smtClean="0"/>
              <a:t>17/03/23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149124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A771AE3-222A-584F-A3B7-180E8D518D59}" type="datetimeFigureOut">
              <a:rPr lang="id-ID" smtClean="0"/>
              <a:t>17/03/23</a:t>
            </a:fld>
            <a:endParaRPr lang="id-ID"/>
          </a:p>
        </p:txBody>
      </p:sp>
      <p:sp>
        <p:nvSpPr>
          <p:cNvPr id="6" name="Footer Placeholder 5"/>
          <p:cNvSpPr>
            <a:spLocks noGrp="1"/>
          </p:cNvSpPr>
          <p:nvPr>
            <p:ph type="ftr" sz="quarter" idx="11"/>
          </p:nvPr>
        </p:nvSpPr>
        <p:spPr>
          <a:xfrm>
            <a:off x="2103620" y="6375679"/>
            <a:ext cx="3482179" cy="345796"/>
          </a:xfrm>
        </p:spPr>
        <p:txBody>
          <a:bodyPr/>
          <a:lstStyle/>
          <a:p>
            <a:endParaRPr lang="id-ID"/>
          </a:p>
        </p:txBody>
      </p:sp>
      <p:sp>
        <p:nvSpPr>
          <p:cNvPr id="7" name="Slide Number Placeholder 6"/>
          <p:cNvSpPr>
            <a:spLocks noGrp="1"/>
          </p:cNvSpPr>
          <p:nvPr>
            <p:ph type="sldNum" sz="quarter" idx="12"/>
          </p:nvPr>
        </p:nvSpPr>
        <p:spPr>
          <a:xfrm>
            <a:off x="5691014" y="6375679"/>
            <a:ext cx="1232456" cy="345796"/>
          </a:xfrm>
        </p:spPr>
        <p:txBody>
          <a:bodyPr/>
          <a:lstStyle/>
          <a:p>
            <a:fld id="{7155620A-FA6B-E34F-8F78-A24736026D81}" type="slidenum">
              <a:rPr lang="id-ID" smtClean="0"/>
              <a:t>‹#›</a:t>
            </a:fld>
            <a:endParaRPr lang="id-ID"/>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659336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A771AE3-222A-584F-A3B7-180E8D518D59}" type="datetimeFigureOut">
              <a:rPr lang="id-ID" smtClean="0"/>
              <a:t>17/03/23</a:t>
            </a:fld>
            <a:endParaRPr lang="id-ID"/>
          </a:p>
        </p:txBody>
      </p:sp>
      <p:sp>
        <p:nvSpPr>
          <p:cNvPr id="6" name="Footer Placeholder 5"/>
          <p:cNvSpPr>
            <a:spLocks noGrp="1"/>
          </p:cNvSpPr>
          <p:nvPr>
            <p:ph type="ftr" sz="quarter" idx="11"/>
          </p:nvPr>
        </p:nvSpPr>
        <p:spPr>
          <a:xfrm>
            <a:off x="2103621" y="6375679"/>
            <a:ext cx="3482178" cy="345796"/>
          </a:xfrm>
        </p:spPr>
        <p:txBody>
          <a:bodyPr/>
          <a:lstStyle/>
          <a:p>
            <a:r>
              <a:rPr lang="en-US"/>
              <a:t>
              </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55620A-FA6B-E34F-8F78-A24736026D81}" type="slidenum">
              <a:rPr lang="id-ID" smtClean="0"/>
              <a:t>‹#›</a:t>
            </a:fld>
            <a:endParaRPr lang="id-ID"/>
          </a:p>
        </p:txBody>
      </p:sp>
    </p:spTree>
    <p:extLst>
      <p:ext uri="{BB962C8B-B14F-4D97-AF65-F5344CB8AC3E}">
        <p14:creationId xmlns:p14="http://schemas.microsoft.com/office/powerpoint/2010/main" val="215337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A771AE3-222A-584F-A3B7-180E8D518D59}" type="datetimeFigureOut">
              <a:rPr lang="id-ID" smtClean="0"/>
              <a:t>17/03/23</a:t>
            </a:fld>
            <a:endParaRPr lang="id-ID"/>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id-ID"/>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55620A-FA6B-E34F-8F78-A24736026D81}" type="slidenum">
              <a:rPr lang="id-ID" smtClean="0"/>
              <a:t>‹#›</a:t>
            </a:fld>
            <a:endParaRPr lang="id-ID"/>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0260264"/>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9C18B2F4-1C69-8DD7-324F-39835AAC5BC1}"/>
              </a:ext>
            </a:extLst>
          </p:cNvPr>
          <p:cNvPicPr>
            <a:picLocks noChangeAspect="1"/>
          </p:cNvPicPr>
          <p:nvPr/>
        </p:nvPicPr>
        <p:blipFill rotWithShape="1">
          <a:blip r:embed="rId2"/>
          <a:srcRect t="21512" b="17702"/>
          <a:stretch/>
        </p:blipFill>
        <p:spPr>
          <a:xfrm>
            <a:off x="20" y="328232"/>
            <a:ext cx="12191980" cy="4242806"/>
          </a:xfrm>
          <a:prstGeom prst="rect">
            <a:avLst/>
          </a:prstGeom>
        </p:spPr>
      </p:pic>
      <p:sp>
        <p:nvSpPr>
          <p:cNvPr id="2" name="Title 1">
            <a:extLst>
              <a:ext uri="{FF2B5EF4-FFF2-40B4-BE49-F238E27FC236}">
                <a16:creationId xmlns:a16="http://schemas.microsoft.com/office/drawing/2014/main" id="{9C82B993-F8B3-D90D-297F-6091301B9177}"/>
              </a:ext>
            </a:extLst>
          </p:cNvPr>
          <p:cNvSpPr>
            <a:spLocks noGrp="1"/>
          </p:cNvSpPr>
          <p:nvPr>
            <p:ph type="ctrTitle"/>
          </p:nvPr>
        </p:nvSpPr>
        <p:spPr>
          <a:xfrm>
            <a:off x="1600200" y="3419936"/>
            <a:ext cx="8991600" cy="1645759"/>
          </a:xfrm>
        </p:spPr>
        <p:txBody>
          <a:bodyPr>
            <a:normAutofit fontScale="90000"/>
          </a:bodyPr>
          <a:lstStyle/>
          <a:p>
            <a:r>
              <a:rPr lang="id-ID" sz="6000" dirty="0"/>
              <a:t>Model keseimbangan perekonomian</a:t>
            </a:r>
          </a:p>
        </p:txBody>
      </p:sp>
      <p:sp>
        <p:nvSpPr>
          <p:cNvPr id="3" name="Subtitle 2">
            <a:extLst>
              <a:ext uri="{FF2B5EF4-FFF2-40B4-BE49-F238E27FC236}">
                <a16:creationId xmlns:a16="http://schemas.microsoft.com/office/drawing/2014/main" id="{07FAD2C5-F802-48C8-A8CD-5D28D42B7143}"/>
              </a:ext>
            </a:extLst>
          </p:cNvPr>
          <p:cNvSpPr>
            <a:spLocks noGrp="1"/>
          </p:cNvSpPr>
          <p:nvPr>
            <p:ph type="subTitle" idx="1"/>
          </p:nvPr>
        </p:nvSpPr>
        <p:spPr>
          <a:xfrm>
            <a:off x="2695194" y="4571038"/>
            <a:ext cx="6801612" cy="760155"/>
          </a:xfrm>
        </p:spPr>
        <p:txBody>
          <a:bodyPr>
            <a:normAutofit/>
          </a:bodyPr>
          <a:lstStyle/>
          <a:p>
            <a:endParaRPr lang="id-ID" sz="2400" b="1" dirty="0"/>
          </a:p>
          <a:p>
            <a:endParaRPr lang="id-ID" sz="2400" b="1" dirty="0"/>
          </a:p>
        </p:txBody>
      </p:sp>
    </p:spTree>
    <p:extLst>
      <p:ext uri="{BB962C8B-B14F-4D97-AF65-F5344CB8AC3E}">
        <p14:creationId xmlns:p14="http://schemas.microsoft.com/office/powerpoint/2010/main" val="2417374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E3D9DCFE-FF79-E5D3-21BE-E987EC3EDC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0482" t="11769" r="18692" b="8681"/>
          <a:stretch>
            <a:fillRect/>
          </a:stretch>
        </p:blipFill>
        <p:spPr>
          <a:xfrm>
            <a:off x="1992314" y="333375"/>
            <a:ext cx="8425883" cy="6192000"/>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6150D387-53CE-B51D-CAC6-341440B134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72" t="19724" r="21376" b="10272"/>
          <a:stretch>
            <a:fillRect/>
          </a:stretch>
        </p:blipFill>
        <p:spPr>
          <a:xfrm>
            <a:off x="1179095" y="320508"/>
            <a:ext cx="9689437" cy="59796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057C2C5E-2E01-CB1C-3187-1B84BF6A16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72" t="19724" r="22270" b="18227"/>
          <a:stretch>
            <a:fillRect/>
          </a:stretch>
        </p:blipFill>
        <p:spPr>
          <a:xfrm>
            <a:off x="1895266" y="441854"/>
            <a:ext cx="8211881" cy="5974291"/>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7" name="Freeform 6">
            <a:extLst>
              <a:ext uri="{FF2B5EF4-FFF2-40B4-BE49-F238E27FC236}">
                <a16:creationId xmlns:a16="http://schemas.microsoft.com/office/drawing/2014/main" id="{DD0AEE21-CF4B-4395-A100-EFB0EB995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168" name="Rectangle 6152">
            <a:extLst>
              <a:ext uri="{FF2B5EF4-FFF2-40B4-BE49-F238E27FC236}">
                <a16:creationId xmlns:a16="http://schemas.microsoft.com/office/drawing/2014/main" id="{9F8DBD9A-1B56-4D4B-856B-89CC682C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9" name="Rectangle 6154">
            <a:extLst>
              <a:ext uri="{FF2B5EF4-FFF2-40B4-BE49-F238E27FC236}">
                <a16:creationId xmlns:a16="http://schemas.microsoft.com/office/drawing/2014/main" id="{EE079F42-5C7A-44DD-9E9F-A34795A48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0" name="Freeform 6">
            <a:extLst>
              <a:ext uri="{FF2B5EF4-FFF2-40B4-BE49-F238E27FC236}">
                <a16:creationId xmlns:a16="http://schemas.microsoft.com/office/drawing/2014/main" id="{09777E15-6D68-4808-AD20-82EA7377F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6159" name="Freeform 6">
            <a:extLst>
              <a:ext uri="{FF2B5EF4-FFF2-40B4-BE49-F238E27FC236}">
                <a16:creationId xmlns:a16="http://schemas.microsoft.com/office/drawing/2014/main" id="{CE79CAD8-9F7F-4756-BD12-8463CA4C6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161" name="Rectangle 6160">
            <a:extLst>
              <a:ext uri="{FF2B5EF4-FFF2-40B4-BE49-F238E27FC236}">
                <a16:creationId xmlns:a16="http://schemas.microsoft.com/office/drawing/2014/main" id="{A9923A21-5790-4667-B5C7-ADA793B49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Terima kasih | Note de la propriété de Renny">
            <a:extLst>
              <a:ext uri="{FF2B5EF4-FFF2-40B4-BE49-F238E27FC236}">
                <a16:creationId xmlns:a16="http://schemas.microsoft.com/office/drawing/2014/main" id="{10FA9BE0-067A-AADC-677D-92758FC5CF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75462" y="965199"/>
            <a:ext cx="6378771" cy="492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44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E8C3-4339-1A85-9C19-7346E4C95D41}"/>
              </a:ext>
            </a:extLst>
          </p:cNvPr>
          <p:cNvSpPr>
            <a:spLocks noGrp="1"/>
          </p:cNvSpPr>
          <p:nvPr>
            <p:ph type="title"/>
          </p:nvPr>
        </p:nvSpPr>
        <p:spPr>
          <a:xfrm>
            <a:off x="1251678" y="382385"/>
            <a:ext cx="10178322" cy="844532"/>
          </a:xfrm>
        </p:spPr>
        <p:txBody>
          <a:bodyPr/>
          <a:lstStyle/>
          <a:p>
            <a:r>
              <a:rPr lang="id-ID" dirty="0"/>
              <a:t>PENDAPATAN nasional (</a:t>
            </a:r>
            <a:r>
              <a:rPr lang="id-ID" dirty="0" err="1"/>
              <a:t>y</a:t>
            </a:r>
            <a:r>
              <a:rPr lang="id-ID" dirty="0"/>
              <a:t>)</a:t>
            </a:r>
          </a:p>
        </p:txBody>
      </p:sp>
      <p:sp>
        <p:nvSpPr>
          <p:cNvPr id="6" name="Content Placeholder 5">
            <a:extLst>
              <a:ext uri="{FF2B5EF4-FFF2-40B4-BE49-F238E27FC236}">
                <a16:creationId xmlns:a16="http://schemas.microsoft.com/office/drawing/2014/main" id="{2BDAC38E-C8AF-7604-89FB-126D90EA75CE}"/>
              </a:ext>
            </a:extLst>
          </p:cNvPr>
          <p:cNvSpPr>
            <a:spLocks noGrp="1"/>
          </p:cNvSpPr>
          <p:nvPr>
            <p:ph idx="1"/>
          </p:nvPr>
        </p:nvSpPr>
        <p:spPr>
          <a:xfrm>
            <a:off x="1365812" y="1226916"/>
            <a:ext cx="10064187" cy="5537347"/>
          </a:xfrm>
        </p:spPr>
        <p:txBody>
          <a:bodyPr/>
          <a:lstStyle/>
          <a:p>
            <a:pPr algn="just"/>
            <a:r>
              <a:rPr lang="id-ID" dirty="0"/>
              <a:t>Pelaku ekonomi Rumah Tangga (RT) apabila memperoleh pendapatan, maka pendapatan tersebut akan dibelanjakan dan sisanya akan disimpan. Pendapatan yang dibelanjakan disebut dengan konsumsi dan sisa dari konsumsi di sebut dengan tabungan. Dapat ditunjukkan oleh grafik berikut:</a:t>
            </a:r>
          </a:p>
          <a:p>
            <a:pPr marL="0" indent="0" algn="just">
              <a:buNone/>
            </a:pPr>
            <a:r>
              <a:rPr lang="id-ID" dirty="0"/>
              <a:t>							</a:t>
            </a:r>
          </a:p>
          <a:p>
            <a:pPr marL="0" indent="0" algn="just">
              <a:buNone/>
            </a:pPr>
            <a:r>
              <a:rPr lang="id-ID" b="1" dirty="0"/>
              <a:t>				</a:t>
            </a:r>
            <a:r>
              <a:rPr lang="id-ID" b="1" dirty="0" err="1"/>
              <a:t>Y</a:t>
            </a:r>
            <a:r>
              <a:rPr lang="id-ID" b="1" dirty="0"/>
              <a:t> = C + </a:t>
            </a:r>
            <a:r>
              <a:rPr lang="id-ID" b="1" dirty="0" err="1"/>
              <a:t>S</a:t>
            </a:r>
            <a:endParaRPr lang="id-ID" b="1" dirty="0"/>
          </a:p>
          <a:p>
            <a:pPr marL="0" indent="0">
              <a:buNone/>
            </a:pPr>
            <a:endParaRPr lang="id-ID" dirty="0"/>
          </a:p>
        </p:txBody>
      </p:sp>
      <p:sp>
        <p:nvSpPr>
          <p:cNvPr id="7" name="Line 4">
            <a:extLst>
              <a:ext uri="{FF2B5EF4-FFF2-40B4-BE49-F238E27FC236}">
                <a16:creationId xmlns:a16="http://schemas.microsoft.com/office/drawing/2014/main" id="{70C7812C-B28C-CA49-06E4-9065D60C3FA3}"/>
              </a:ext>
            </a:extLst>
          </p:cNvPr>
          <p:cNvSpPr>
            <a:spLocks noChangeShapeType="1"/>
          </p:cNvSpPr>
          <p:nvPr/>
        </p:nvSpPr>
        <p:spPr bwMode="auto">
          <a:xfrm>
            <a:off x="1736201" y="3183038"/>
            <a:ext cx="11575" cy="32925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8" name="Line 5">
            <a:extLst>
              <a:ext uri="{FF2B5EF4-FFF2-40B4-BE49-F238E27FC236}">
                <a16:creationId xmlns:a16="http://schemas.microsoft.com/office/drawing/2014/main" id="{63FEDD06-E56B-A455-550E-A5F7B813238B}"/>
              </a:ext>
            </a:extLst>
          </p:cNvPr>
          <p:cNvSpPr>
            <a:spLocks noChangeShapeType="1"/>
          </p:cNvSpPr>
          <p:nvPr/>
        </p:nvSpPr>
        <p:spPr bwMode="auto">
          <a:xfrm>
            <a:off x="1485739" y="6211747"/>
            <a:ext cx="533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9" name="Text Box 14">
            <a:extLst>
              <a:ext uri="{FF2B5EF4-FFF2-40B4-BE49-F238E27FC236}">
                <a16:creationId xmlns:a16="http://schemas.microsoft.com/office/drawing/2014/main" id="{F50E1EEC-8748-6E79-757A-5A38FB907701}"/>
              </a:ext>
            </a:extLst>
          </p:cNvPr>
          <p:cNvSpPr txBox="1">
            <a:spLocks noChangeArrowheads="1"/>
          </p:cNvSpPr>
          <p:nvPr/>
        </p:nvSpPr>
        <p:spPr bwMode="auto">
          <a:xfrm>
            <a:off x="1420751" y="6211747"/>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t>0</a:t>
            </a:r>
          </a:p>
        </p:txBody>
      </p:sp>
      <p:sp>
        <p:nvSpPr>
          <p:cNvPr id="10" name="Line 6">
            <a:extLst>
              <a:ext uri="{FF2B5EF4-FFF2-40B4-BE49-F238E27FC236}">
                <a16:creationId xmlns:a16="http://schemas.microsoft.com/office/drawing/2014/main" id="{437157D8-839C-54BE-AFCF-FDB240689158}"/>
              </a:ext>
            </a:extLst>
          </p:cNvPr>
          <p:cNvSpPr>
            <a:spLocks noChangeShapeType="1"/>
          </p:cNvSpPr>
          <p:nvPr/>
        </p:nvSpPr>
        <p:spPr bwMode="auto">
          <a:xfrm flipV="1">
            <a:off x="1759348" y="3428207"/>
            <a:ext cx="3246697" cy="2782800"/>
          </a:xfrm>
          <a:prstGeom prst="line">
            <a:avLst/>
          </a:prstGeom>
          <a:ln w="28575">
            <a:solidFill>
              <a:schemeClr val="tx2"/>
            </a:solidFill>
            <a:headEnd/>
            <a:tailEnd/>
          </a:ln>
        </p:spPr>
        <p:style>
          <a:lnRef idx="2">
            <a:schemeClr val="accent4"/>
          </a:lnRef>
          <a:fillRef idx="0">
            <a:schemeClr val="accent4"/>
          </a:fillRef>
          <a:effectRef idx="1">
            <a:schemeClr val="accent4"/>
          </a:effectRef>
          <a:fontRef idx="minor">
            <a:schemeClr val="tx1"/>
          </a:fontRef>
        </p:style>
        <p:txBody>
          <a:bodyPr/>
          <a:lstStyle/>
          <a:p>
            <a:pPr>
              <a:defRPr/>
            </a:pPr>
            <a:endParaRPr lang="en-US" sz="2000"/>
          </a:p>
        </p:txBody>
      </p:sp>
      <p:sp>
        <p:nvSpPr>
          <p:cNvPr id="11" name="TextBox 10">
            <a:extLst>
              <a:ext uri="{FF2B5EF4-FFF2-40B4-BE49-F238E27FC236}">
                <a16:creationId xmlns:a16="http://schemas.microsoft.com/office/drawing/2014/main" id="{628DB88F-A4C2-01CC-3634-061B70A8E227}"/>
              </a:ext>
            </a:extLst>
          </p:cNvPr>
          <p:cNvSpPr txBox="1"/>
          <p:nvPr/>
        </p:nvSpPr>
        <p:spPr>
          <a:xfrm>
            <a:off x="2037135" y="5842415"/>
            <a:ext cx="497715" cy="369332"/>
          </a:xfrm>
          <a:prstGeom prst="rect">
            <a:avLst/>
          </a:prstGeom>
          <a:noFill/>
        </p:spPr>
        <p:txBody>
          <a:bodyPr wrap="square" rtlCol="0">
            <a:spAutoFit/>
          </a:bodyPr>
          <a:lstStyle/>
          <a:p>
            <a:r>
              <a:rPr lang="id-ID" dirty="0"/>
              <a:t>45</a:t>
            </a:r>
            <a:r>
              <a:rPr lang="id-ID" baseline="30000" dirty="0"/>
              <a:t>0</a:t>
            </a:r>
          </a:p>
        </p:txBody>
      </p:sp>
      <p:sp>
        <p:nvSpPr>
          <p:cNvPr id="12" name="TextBox 11">
            <a:extLst>
              <a:ext uri="{FF2B5EF4-FFF2-40B4-BE49-F238E27FC236}">
                <a16:creationId xmlns:a16="http://schemas.microsoft.com/office/drawing/2014/main" id="{34E5A411-BC35-A15E-05AC-EC41309CA0C5}"/>
              </a:ext>
            </a:extLst>
          </p:cNvPr>
          <p:cNvSpPr txBox="1"/>
          <p:nvPr/>
        </p:nvSpPr>
        <p:spPr>
          <a:xfrm>
            <a:off x="1503973" y="2788055"/>
            <a:ext cx="602612" cy="369332"/>
          </a:xfrm>
          <a:prstGeom prst="rect">
            <a:avLst/>
          </a:prstGeom>
          <a:noFill/>
        </p:spPr>
        <p:txBody>
          <a:bodyPr wrap="square" rtlCol="0">
            <a:spAutoFit/>
          </a:bodyPr>
          <a:lstStyle/>
          <a:p>
            <a:r>
              <a:rPr lang="id-ID" dirty="0"/>
              <a:t>C, </a:t>
            </a:r>
            <a:r>
              <a:rPr lang="id-ID" dirty="0" err="1"/>
              <a:t>S</a:t>
            </a:r>
            <a:endParaRPr lang="id-ID" dirty="0"/>
          </a:p>
        </p:txBody>
      </p:sp>
      <p:sp>
        <p:nvSpPr>
          <p:cNvPr id="13" name="TextBox 12">
            <a:extLst>
              <a:ext uri="{FF2B5EF4-FFF2-40B4-BE49-F238E27FC236}">
                <a16:creationId xmlns:a16="http://schemas.microsoft.com/office/drawing/2014/main" id="{2538B6DC-7D12-343B-94F1-B895E7C1D4D6}"/>
              </a:ext>
            </a:extLst>
          </p:cNvPr>
          <p:cNvSpPr txBox="1"/>
          <p:nvPr/>
        </p:nvSpPr>
        <p:spPr>
          <a:xfrm>
            <a:off x="6862493" y="6015504"/>
            <a:ext cx="324128" cy="369332"/>
          </a:xfrm>
          <a:prstGeom prst="rect">
            <a:avLst/>
          </a:prstGeom>
          <a:noFill/>
        </p:spPr>
        <p:txBody>
          <a:bodyPr wrap="none" rtlCol="0">
            <a:spAutoFit/>
          </a:bodyPr>
          <a:lstStyle/>
          <a:p>
            <a:r>
              <a:rPr lang="id-ID" dirty="0" err="1"/>
              <a:t>Y</a:t>
            </a:r>
            <a:endParaRPr lang="id-ID" dirty="0"/>
          </a:p>
        </p:txBody>
      </p:sp>
    </p:spTree>
    <p:extLst>
      <p:ext uri="{BB962C8B-B14F-4D97-AF65-F5344CB8AC3E}">
        <p14:creationId xmlns:p14="http://schemas.microsoft.com/office/powerpoint/2010/main" val="105325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2000"/>
                                        <p:tgtEl>
                                          <p:spTgt spid="7"/>
                                        </p:tgtEl>
                                      </p:cBhvr>
                                    </p:animEffect>
                                  </p:childTnLst>
                                </p:cTn>
                              </p:par>
                            </p:childTnLst>
                          </p:cTn>
                        </p:par>
                        <p:par>
                          <p:cTn id="8" fill="hold">
                            <p:stCondLst>
                              <p:cond delay="2000"/>
                            </p:stCondLst>
                            <p:childTnLst>
                              <p:par>
                                <p:cTn id="9" presetID="1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Left)">
                                      <p:cBhvr>
                                        <p:cTn id="11" dur="2000"/>
                                        <p:tgtEl>
                                          <p:spTgt spid="8"/>
                                        </p:tgtEl>
                                      </p:cBhvr>
                                    </p:animEffect>
                                  </p:childTnLst>
                                </p:cTn>
                              </p:par>
                            </p:childTnLst>
                          </p:cTn>
                        </p:par>
                        <p:par>
                          <p:cTn id="12" fill="hold">
                            <p:stCondLst>
                              <p:cond delay="4000"/>
                            </p:stCondLst>
                            <p:childTnLst>
                              <p:par>
                                <p:cTn id="13" presetID="3"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par>
                          <p:cTn id="16" fill="hold">
                            <p:stCondLst>
                              <p:cond delay="4500"/>
                            </p:stCondLst>
                            <p:childTnLst>
                              <p:par>
                                <p:cTn id="17" presetID="18" presetClass="entr" presetSubtype="3"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trips(upRight)">
                                      <p:cBhvr>
                                        <p:cTn id="1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838E67-5E96-1086-F465-1AFA02FF979C}"/>
              </a:ext>
            </a:extLst>
          </p:cNvPr>
          <p:cNvSpPr>
            <a:spLocks noGrp="1"/>
          </p:cNvSpPr>
          <p:nvPr>
            <p:ph type="title"/>
          </p:nvPr>
        </p:nvSpPr>
        <p:spPr>
          <a:xfrm>
            <a:off x="896549" y="275191"/>
            <a:ext cx="10178322" cy="616236"/>
          </a:xfrm>
        </p:spPr>
        <p:txBody>
          <a:bodyPr>
            <a:noAutofit/>
          </a:bodyPr>
          <a:lstStyle/>
          <a:p>
            <a:r>
              <a:rPr lang="id-ID" sz="3600" dirty="0"/>
              <a:t>Pengeluaran/</a:t>
            </a:r>
            <a:r>
              <a:rPr lang="id-ID" sz="3600" dirty="0" err="1"/>
              <a:t>agGregat</a:t>
            </a:r>
            <a:r>
              <a:rPr lang="id-ID" sz="3600" dirty="0"/>
              <a:t> </a:t>
            </a:r>
            <a:r>
              <a:rPr lang="id-ID" sz="3600" dirty="0" err="1"/>
              <a:t>expenditure</a:t>
            </a:r>
            <a:r>
              <a:rPr lang="id-ID" sz="3600" dirty="0"/>
              <a:t> (</a:t>
            </a:r>
            <a:r>
              <a:rPr lang="id-ID" sz="3600" dirty="0" err="1"/>
              <a:t>ae</a:t>
            </a:r>
            <a:r>
              <a:rPr lang="id-ID" sz="3600" dirty="0"/>
              <a:t>)</a:t>
            </a:r>
          </a:p>
        </p:txBody>
      </p:sp>
      <p:sp>
        <p:nvSpPr>
          <p:cNvPr id="7" name="TextBox 6">
            <a:extLst>
              <a:ext uri="{FF2B5EF4-FFF2-40B4-BE49-F238E27FC236}">
                <a16:creationId xmlns:a16="http://schemas.microsoft.com/office/drawing/2014/main" id="{56D15035-FAFE-4E0D-6D71-2B1F22F660F6}"/>
              </a:ext>
            </a:extLst>
          </p:cNvPr>
          <p:cNvSpPr txBox="1"/>
          <p:nvPr/>
        </p:nvSpPr>
        <p:spPr>
          <a:xfrm>
            <a:off x="896549" y="1056702"/>
            <a:ext cx="10888579" cy="5632311"/>
          </a:xfrm>
          <a:prstGeom prst="rect">
            <a:avLst/>
          </a:prstGeom>
          <a:noFill/>
        </p:spPr>
        <p:txBody>
          <a:bodyPr wrap="square" rtlCol="0">
            <a:spAutoFit/>
          </a:bodyPr>
          <a:lstStyle/>
          <a:p>
            <a:pPr marL="285750" indent="-285750" algn="just">
              <a:buFont typeface="Arial" panose="020B0604020202020204" pitchFamily="34" charset="0"/>
              <a:buChar char="•"/>
            </a:pPr>
            <a:r>
              <a:rPr lang="id-ID" sz="2000" dirty="0"/>
              <a:t>Pengeluaran dalam perekonomian 2 sektor terdiri dari konsumsi (C) dan investasi (I). Konsumsi dikeluarkan oleh Rumah Tangga (RT), sedangkan investasi dikeluarkan oleh dunia usaha.</a:t>
            </a:r>
          </a:p>
          <a:p>
            <a:pPr algn="just"/>
            <a:endParaRPr lang="id-ID" sz="2000" dirty="0"/>
          </a:p>
          <a:p>
            <a:pPr algn="just"/>
            <a:r>
              <a:rPr lang="id-ID" sz="2000" dirty="0"/>
              <a:t>     </a:t>
            </a:r>
            <a:r>
              <a:rPr lang="id-ID" sz="2000" b="1" u="sng" dirty="0"/>
              <a:t>Konsumsi</a:t>
            </a:r>
          </a:p>
          <a:p>
            <a:pPr algn="just"/>
            <a:endParaRPr lang="id-ID" sz="2000" b="1" u="sng" dirty="0"/>
          </a:p>
          <a:p>
            <a:pPr marL="365760" indent="-256032" eaLnBrk="1" fontAlgn="auto" hangingPunct="1">
              <a:spcAft>
                <a:spcPts val="0"/>
              </a:spcAft>
              <a:buClr>
                <a:schemeClr val="accent3"/>
              </a:buClr>
              <a:buFont typeface="Wingdings 3"/>
              <a:buNone/>
              <a:defRPr/>
            </a:pPr>
            <a:r>
              <a:rPr lang="id-ID" sz="2000" dirty="0"/>
              <a:t>   C  =   Co + c </a:t>
            </a:r>
            <a:r>
              <a:rPr lang="id-ID" sz="2000" dirty="0" err="1"/>
              <a:t>Y</a:t>
            </a:r>
            <a:endParaRPr lang="id-ID" sz="2000" dirty="0"/>
          </a:p>
          <a:p>
            <a:pPr marL="365760" indent="-256032" eaLnBrk="1" fontAlgn="auto" hangingPunct="1">
              <a:spcAft>
                <a:spcPts val="0"/>
              </a:spcAft>
              <a:buClr>
                <a:schemeClr val="accent3"/>
              </a:buClr>
              <a:buFont typeface="Wingdings 3"/>
              <a:buNone/>
              <a:defRPr/>
            </a:pPr>
            <a:endParaRPr lang="id-ID" sz="2000" dirty="0"/>
          </a:p>
          <a:p>
            <a:pPr marL="93663" indent="15875" eaLnBrk="1" fontAlgn="auto" hangingPunct="1">
              <a:spcAft>
                <a:spcPts val="0"/>
              </a:spcAft>
              <a:buClr>
                <a:schemeClr val="accent3"/>
              </a:buClr>
              <a:buFont typeface="Wingdings 3"/>
              <a:buNone/>
              <a:defRPr/>
            </a:pPr>
            <a:r>
              <a:rPr lang="id-ID" sz="2000" dirty="0"/>
              <a:t>   Co merupakan konsumsi otonom (besarnya konsumsi pada saat  </a:t>
            </a:r>
            <a:r>
              <a:rPr lang="id-ID" sz="2000" dirty="0" err="1"/>
              <a:t>Y</a:t>
            </a:r>
            <a:r>
              <a:rPr lang="id-ID" sz="2000" dirty="0"/>
              <a:t> = nol)</a:t>
            </a:r>
          </a:p>
          <a:p>
            <a:pPr marL="311150" eaLnBrk="1" fontAlgn="auto" hangingPunct="1">
              <a:spcAft>
                <a:spcPts val="0"/>
              </a:spcAft>
              <a:buClr>
                <a:schemeClr val="accent3"/>
              </a:buClr>
              <a:buFont typeface="Wingdings 3"/>
              <a:buNone/>
              <a:defRPr/>
            </a:pPr>
            <a:r>
              <a:rPr lang="id-ID" sz="2000" dirty="0"/>
              <a:t>c merupakan </a:t>
            </a:r>
            <a:r>
              <a:rPr lang="id-ID" sz="2000" i="1" dirty="0"/>
              <a:t>Marginal </a:t>
            </a:r>
            <a:r>
              <a:rPr lang="id-ID" sz="2000" i="1" dirty="0" err="1"/>
              <a:t>Propensity</a:t>
            </a:r>
            <a:r>
              <a:rPr lang="id-ID" sz="2000" i="1" dirty="0"/>
              <a:t> </a:t>
            </a:r>
            <a:r>
              <a:rPr lang="id-ID" sz="2000" i="1" dirty="0" err="1"/>
              <a:t>to</a:t>
            </a:r>
            <a:r>
              <a:rPr lang="id-ID" sz="2000" i="1" dirty="0"/>
              <a:t> </a:t>
            </a:r>
            <a:r>
              <a:rPr lang="id-ID" sz="2000" i="1" dirty="0" err="1"/>
              <a:t>Consume</a:t>
            </a:r>
            <a:r>
              <a:rPr lang="id-ID" sz="2000" i="1" dirty="0"/>
              <a:t> </a:t>
            </a:r>
            <a:r>
              <a:rPr lang="id-ID" sz="2000" dirty="0"/>
              <a:t>(MPC), yakni besarnya perubahan konsumsi akibat perubahan pendapatan (MPC   = </a:t>
            </a:r>
            <a:r>
              <a:rPr lang="id-ID" sz="2000" dirty="0">
                <a:latin typeface="Times New Roman" pitchFamily="18" charset="0"/>
                <a:cs typeface="Times New Roman" pitchFamily="18" charset="0"/>
              </a:rPr>
              <a:t>Δ</a:t>
            </a:r>
            <a:r>
              <a:rPr lang="id-ID" sz="2000" dirty="0"/>
              <a:t>C/</a:t>
            </a:r>
            <a:r>
              <a:rPr lang="id-ID" sz="2000" dirty="0">
                <a:latin typeface="Times New Roman" pitchFamily="18" charset="0"/>
                <a:cs typeface="Times New Roman" pitchFamily="18" charset="0"/>
              </a:rPr>
              <a:t>Δ</a:t>
            </a:r>
            <a:r>
              <a:rPr lang="id-ID" sz="2000" dirty="0"/>
              <a:t>Y)</a:t>
            </a:r>
          </a:p>
          <a:p>
            <a:pPr marL="311150" algn="just"/>
            <a:endParaRPr lang="id-ID" sz="2000" dirty="0"/>
          </a:p>
          <a:p>
            <a:pPr marL="311150" algn="just"/>
            <a:r>
              <a:rPr lang="id-ID" sz="2000" b="1" u="sng" dirty="0"/>
              <a:t>Investasi</a:t>
            </a:r>
          </a:p>
          <a:p>
            <a:pPr marL="311150" algn="just"/>
            <a:endParaRPr lang="id-ID" sz="2000" dirty="0">
              <a:latin typeface="Times New Roman" pitchFamily="18" charset="0"/>
              <a:cs typeface="Times New Roman" pitchFamily="18" charset="0"/>
            </a:endParaRPr>
          </a:p>
          <a:p>
            <a:pPr marL="0" indent="0" algn="just" eaLnBrk="1" fontAlgn="auto" hangingPunct="1">
              <a:spcAft>
                <a:spcPts val="0"/>
              </a:spcAft>
              <a:buClr>
                <a:schemeClr val="accent3"/>
              </a:buClr>
              <a:buFont typeface="Wingdings 3"/>
              <a:buNone/>
              <a:defRPr/>
            </a:pPr>
            <a:r>
              <a:rPr lang="id-ID" sz="2000" dirty="0">
                <a:latin typeface="Times New Roman" pitchFamily="18" charset="0"/>
                <a:cs typeface="Times New Roman" pitchFamily="18" charset="0"/>
              </a:rPr>
              <a:t>      I = </a:t>
            </a:r>
            <a:r>
              <a:rPr lang="id-ID" sz="2000" dirty="0" err="1">
                <a:latin typeface="Times New Roman" pitchFamily="18" charset="0"/>
                <a:cs typeface="Times New Roman" pitchFamily="18" charset="0"/>
              </a:rPr>
              <a:t>Io</a:t>
            </a:r>
            <a:r>
              <a:rPr lang="id-ID" sz="2000" dirty="0">
                <a:latin typeface="Times New Roman" pitchFamily="18" charset="0"/>
                <a:cs typeface="Times New Roman" pitchFamily="18" charset="0"/>
              </a:rPr>
              <a:t> - </a:t>
            </a:r>
            <a:r>
              <a:rPr lang="id-ID" sz="2000" dirty="0" err="1">
                <a:latin typeface="Times New Roman" pitchFamily="18" charset="0"/>
                <a:cs typeface="Times New Roman" pitchFamily="18" charset="0"/>
              </a:rPr>
              <a:t>er</a:t>
            </a:r>
            <a:endParaRPr lang="id-ID" sz="2000" dirty="0">
              <a:latin typeface="Times New Roman" pitchFamily="18" charset="0"/>
              <a:cs typeface="Times New Roman" pitchFamily="18" charset="0"/>
            </a:endParaRPr>
          </a:p>
          <a:p>
            <a:pPr marL="0" indent="0" algn="just" eaLnBrk="1" fontAlgn="auto" hangingPunct="1">
              <a:spcAft>
                <a:spcPts val="0"/>
              </a:spcAft>
              <a:buClr>
                <a:schemeClr val="accent3"/>
              </a:buClr>
              <a:buFont typeface="Wingdings 3"/>
              <a:buNone/>
              <a:defRPr/>
            </a:pPr>
            <a:endParaRPr lang="id-ID" sz="2000" dirty="0">
              <a:latin typeface="Times New Roman" pitchFamily="18" charset="0"/>
              <a:cs typeface="Times New Roman" pitchFamily="18" charset="0"/>
            </a:endParaRPr>
          </a:p>
          <a:p>
            <a:pPr marL="0" indent="0" algn="just" eaLnBrk="1" fontAlgn="auto" hangingPunct="1">
              <a:spcAft>
                <a:spcPts val="0"/>
              </a:spcAft>
              <a:buClr>
                <a:schemeClr val="accent3"/>
              </a:buClr>
              <a:buFont typeface="Wingdings 3"/>
              <a:buNone/>
              <a:tabLst>
                <a:tab pos="620713" algn="l"/>
              </a:tabLst>
              <a:defRPr/>
            </a:pPr>
            <a:r>
              <a:rPr lang="id-ID" sz="2000" dirty="0">
                <a:latin typeface="Times New Roman" pitchFamily="18" charset="0"/>
                <a:cs typeface="Times New Roman" pitchFamily="18" charset="0"/>
              </a:rPr>
              <a:t>      </a:t>
            </a:r>
            <a:r>
              <a:rPr lang="id-ID" sz="2000" dirty="0" err="1">
                <a:latin typeface="Times New Roman" pitchFamily="18" charset="0"/>
                <a:cs typeface="Times New Roman" pitchFamily="18" charset="0"/>
              </a:rPr>
              <a:t>Io</a:t>
            </a:r>
            <a:r>
              <a:rPr lang="id-ID" sz="2000" dirty="0">
                <a:latin typeface="Times New Roman" pitchFamily="18" charset="0"/>
                <a:cs typeface="Times New Roman" pitchFamily="18" charset="0"/>
              </a:rPr>
              <a:t> merupakan investasi otonom (besarnya investasi pada saat tingkat bunga = 0)</a:t>
            </a:r>
          </a:p>
          <a:p>
            <a:pPr marL="0" indent="0" algn="just" eaLnBrk="1" fontAlgn="auto" hangingPunct="1">
              <a:spcAft>
                <a:spcPts val="0"/>
              </a:spcAft>
              <a:buClr>
                <a:schemeClr val="accent3"/>
              </a:buClr>
              <a:buFont typeface="Wingdings 3"/>
              <a:buNone/>
              <a:defRPr/>
            </a:pPr>
            <a:r>
              <a:rPr lang="id-ID" sz="2000" dirty="0">
                <a:latin typeface="Times New Roman" pitchFamily="18" charset="0"/>
                <a:cs typeface="Times New Roman" pitchFamily="18" charset="0"/>
              </a:rPr>
              <a:t>      </a:t>
            </a:r>
            <a:r>
              <a:rPr lang="id-ID" sz="2000" dirty="0" err="1">
                <a:latin typeface="Times New Roman" pitchFamily="18" charset="0"/>
                <a:cs typeface="Times New Roman" pitchFamily="18" charset="0"/>
              </a:rPr>
              <a:t>r</a:t>
            </a:r>
            <a:r>
              <a:rPr lang="id-ID" sz="2000" dirty="0">
                <a:latin typeface="Times New Roman" pitchFamily="18" charset="0"/>
                <a:cs typeface="Times New Roman" pitchFamily="18" charset="0"/>
              </a:rPr>
              <a:t> merupakan tingkat bunga umum</a:t>
            </a:r>
          </a:p>
          <a:p>
            <a:pPr marL="0" indent="0" algn="just" eaLnBrk="1" fontAlgn="auto" hangingPunct="1">
              <a:spcAft>
                <a:spcPts val="0"/>
              </a:spcAft>
              <a:buClr>
                <a:schemeClr val="accent3"/>
              </a:buClr>
              <a:buFont typeface="Wingdings 3"/>
              <a:buNone/>
              <a:defRPr/>
            </a:pPr>
            <a:r>
              <a:rPr lang="id-ID" sz="2000" dirty="0">
                <a:latin typeface="Times New Roman" pitchFamily="18" charset="0"/>
                <a:cs typeface="Times New Roman" pitchFamily="18" charset="0"/>
              </a:rPr>
              <a:t>      </a:t>
            </a:r>
            <a:r>
              <a:rPr lang="id-ID" sz="2000" dirty="0" err="1">
                <a:latin typeface="Times New Roman" pitchFamily="18" charset="0"/>
                <a:cs typeface="Times New Roman" pitchFamily="18" charset="0"/>
              </a:rPr>
              <a:t>e</a:t>
            </a:r>
            <a:r>
              <a:rPr lang="id-ID" sz="2000" dirty="0">
                <a:latin typeface="Times New Roman" pitchFamily="18" charset="0"/>
                <a:cs typeface="Times New Roman" pitchFamily="18" charset="0"/>
              </a:rPr>
              <a:t> merupakan </a:t>
            </a:r>
            <a:r>
              <a:rPr lang="id-ID" sz="2000" dirty="0" err="1">
                <a:latin typeface="Times New Roman" pitchFamily="18" charset="0"/>
                <a:cs typeface="Times New Roman" pitchFamily="18" charset="0"/>
              </a:rPr>
              <a:t>multiplier</a:t>
            </a:r>
            <a:r>
              <a:rPr lang="id-ID" sz="2000" dirty="0">
                <a:latin typeface="Times New Roman" pitchFamily="18" charset="0"/>
                <a:cs typeface="Times New Roman" pitchFamily="18" charset="0"/>
              </a:rPr>
              <a:t> investasi</a:t>
            </a:r>
          </a:p>
        </p:txBody>
      </p:sp>
    </p:spTree>
    <p:extLst>
      <p:ext uri="{BB962C8B-B14F-4D97-AF65-F5344CB8AC3E}">
        <p14:creationId xmlns:p14="http://schemas.microsoft.com/office/powerpoint/2010/main" val="238953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CB3F-14C3-8D80-A2BE-DCEC1A4B4AAD}"/>
              </a:ext>
            </a:extLst>
          </p:cNvPr>
          <p:cNvSpPr>
            <a:spLocks noGrp="1"/>
          </p:cNvSpPr>
          <p:nvPr>
            <p:ph type="title"/>
          </p:nvPr>
        </p:nvSpPr>
        <p:spPr/>
        <p:txBody>
          <a:bodyPr/>
          <a:lstStyle/>
          <a:p>
            <a:r>
              <a:rPr lang="id-ID" dirty="0"/>
              <a:t>Grafik pengeluaran </a:t>
            </a:r>
            <a:r>
              <a:rPr lang="id-ID" dirty="0" err="1"/>
              <a:t>aggregat</a:t>
            </a:r>
            <a:endParaRPr lang="id-ID" dirty="0"/>
          </a:p>
        </p:txBody>
      </p:sp>
      <p:sp>
        <p:nvSpPr>
          <p:cNvPr id="6" name="Line 4">
            <a:extLst>
              <a:ext uri="{FF2B5EF4-FFF2-40B4-BE49-F238E27FC236}">
                <a16:creationId xmlns:a16="http://schemas.microsoft.com/office/drawing/2014/main" id="{014C3F6C-7539-D231-C610-60CAC5A30706}"/>
              </a:ext>
            </a:extLst>
          </p:cNvPr>
          <p:cNvSpPr>
            <a:spLocks noChangeShapeType="1"/>
          </p:cNvSpPr>
          <p:nvPr/>
        </p:nvSpPr>
        <p:spPr bwMode="auto">
          <a:xfrm>
            <a:off x="1600200" y="1916125"/>
            <a:ext cx="0" cy="35341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7" name="Line 5">
            <a:extLst>
              <a:ext uri="{FF2B5EF4-FFF2-40B4-BE49-F238E27FC236}">
                <a16:creationId xmlns:a16="http://schemas.microsoft.com/office/drawing/2014/main" id="{D606462F-B70D-BDF2-7F03-790F43EAEBDF}"/>
              </a:ext>
            </a:extLst>
          </p:cNvPr>
          <p:cNvSpPr>
            <a:spLocks noChangeShapeType="1"/>
          </p:cNvSpPr>
          <p:nvPr/>
        </p:nvSpPr>
        <p:spPr bwMode="auto">
          <a:xfrm flipV="1">
            <a:off x="1251677" y="5017329"/>
            <a:ext cx="4655827" cy="51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8" name="Text Box 14">
            <a:extLst>
              <a:ext uri="{FF2B5EF4-FFF2-40B4-BE49-F238E27FC236}">
                <a16:creationId xmlns:a16="http://schemas.microsoft.com/office/drawing/2014/main" id="{CC4271A3-ECCD-E2C2-10A5-3ED2BEF6339B}"/>
              </a:ext>
            </a:extLst>
          </p:cNvPr>
          <p:cNvSpPr txBox="1">
            <a:spLocks noChangeArrowheads="1"/>
          </p:cNvSpPr>
          <p:nvPr/>
        </p:nvSpPr>
        <p:spPr bwMode="auto">
          <a:xfrm>
            <a:off x="1273175" y="5064106"/>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t>0</a:t>
            </a:r>
          </a:p>
        </p:txBody>
      </p:sp>
      <p:sp>
        <p:nvSpPr>
          <p:cNvPr id="9" name="Line 6">
            <a:extLst>
              <a:ext uri="{FF2B5EF4-FFF2-40B4-BE49-F238E27FC236}">
                <a16:creationId xmlns:a16="http://schemas.microsoft.com/office/drawing/2014/main" id="{FB3D7378-5F00-8508-A4BE-ED4CE04C82FE}"/>
              </a:ext>
            </a:extLst>
          </p:cNvPr>
          <p:cNvSpPr>
            <a:spLocks noChangeShapeType="1"/>
          </p:cNvSpPr>
          <p:nvPr/>
        </p:nvSpPr>
        <p:spPr bwMode="auto">
          <a:xfrm flipV="1">
            <a:off x="1600200" y="2261937"/>
            <a:ext cx="3838027" cy="2367972"/>
          </a:xfrm>
          <a:prstGeom prst="line">
            <a:avLst/>
          </a:prstGeom>
          <a:ln w="28575">
            <a:solidFill>
              <a:schemeClr val="tx1"/>
            </a:solidFill>
            <a:headEnd/>
            <a:tailEnd/>
          </a:ln>
        </p:spPr>
        <p:style>
          <a:lnRef idx="2">
            <a:schemeClr val="accent4"/>
          </a:lnRef>
          <a:fillRef idx="0">
            <a:schemeClr val="accent4"/>
          </a:fillRef>
          <a:effectRef idx="1">
            <a:schemeClr val="accent4"/>
          </a:effectRef>
          <a:fontRef idx="minor">
            <a:schemeClr val="tx1"/>
          </a:fontRef>
        </p:style>
        <p:txBody>
          <a:bodyPr/>
          <a:lstStyle/>
          <a:p>
            <a:pPr>
              <a:defRPr/>
            </a:pPr>
            <a:endParaRPr lang="en-US" sz="2000"/>
          </a:p>
        </p:txBody>
      </p:sp>
      <p:sp>
        <p:nvSpPr>
          <p:cNvPr id="12" name="TextBox 11">
            <a:extLst>
              <a:ext uri="{FF2B5EF4-FFF2-40B4-BE49-F238E27FC236}">
                <a16:creationId xmlns:a16="http://schemas.microsoft.com/office/drawing/2014/main" id="{96E581D4-AB9F-0C75-B93B-0F43ABD86A0A}"/>
              </a:ext>
            </a:extLst>
          </p:cNvPr>
          <p:cNvSpPr txBox="1"/>
          <p:nvPr/>
        </p:nvSpPr>
        <p:spPr>
          <a:xfrm>
            <a:off x="5438227" y="1945154"/>
            <a:ext cx="1315544" cy="369332"/>
          </a:xfrm>
          <a:prstGeom prst="rect">
            <a:avLst/>
          </a:prstGeom>
          <a:noFill/>
        </p:spPr>
        <p:txBody>
          <a:bodyPr wrap="square" rtlCol="0">
            <a:spAutoFit/>
          </a:bodyPr>
          <a:lstStyle/>
          <a:p>
            <a:r>
              <a:rPr lang="id-ID" b="1" dirty="0"/>
              <a:t>AE = C + I</a:t>
            </a:r>
          </a:p>
        </p:txBody>
      </p:sp>
      <p:sp>
        <p:nvSpPr>
          <p:cNvPr id="13" name="TextBox 12">
            <a:extLst>
              <a:ext uri="{FF2B5EF4-FFF2-40B4-BE49-F238E27FC236}">
                <a16:creationId xmlns:a16="http://schemas.microsoft.com/office/drawing/2014/main" id="{B6D92988-037A-DF79-4DE1-56541767ABD4}"/>
              </a:ext>
            </a:extLst>
          </p:cNvPr>
          <p:cNvSpPr txBox="1"/>
          <p:nvPr/>
        </p:nvSpPr>
        <p:spPr>
          <a:xfrm>
            <a:off x="1122925" y="1531180"/>
            <a:ext cx="954550" cy="369332"/>
          </a:xfrm>
          <a:prstGeom prst="rect">
            <a:avLst/>
          </a:prstGeom>
          <a:noFill/>
        </p:spPr>
        <p:txBody>
          <a:bodyPr wrap="square" rtlCol="0">
            <a:spAutoFit/>
          </a:bodyPr>
          <a:lstStyle/>
          <a:p>
            <a:r>
              <a:rPr lang="id-ID" b="1" dirty="0"/>
              <a:t>C, I, AE</a:t>
            </a:r>
          </a:p>
        </p:txBody>
      </p:sp>
      <p:sp>
        <p:nvSpPr>
          <p:cNvPr id="14" name="TextBox 13">
            <a:extLst>
              <a:ext uri="{FF2B5EF4-FFF2-40B4-BE49-F238E27FC236}">
                <a16:creationId xmlns:a16="http://schemas.microsoft.com/office/drawing/2014/main" id="{1DA310BE-0EB7-432E-F1E7-F8C8E2C8233B}"/>
              </a:ext>
            </a:extLst>
          </p:cNvPr>
          <p:cNvSpPr txBox="1"/>
          <p:nvPr/>
        </p:nvSpPr>
        <p:spPr>
          <a:xfrm>
            <a:off x="5907504" y="4832663"/>
            <a:ext cx="348520" cy="369332"/>
          </a:xfrm>
          <a:prstGeom prst="rect">
            <a:avLst/>
          </a:prstGeom>
          <a:noFill/>
        </p:spPr>
        <p:txBody>
          <a:bodyPr wrap="square" rtlCol="0">
            <a:spAutoFit/>
          </a:bodyPr>
          <a:lstStyle/>
          <a:p>
            <a:r>
              <a:rPr lang="id-ID" b="1" dirty="0" err="1"/>
              <a:t>Y</a:t>
            </a:r>
            <a:endParaRPr lang="id-ID" b="1" dirty="0"/>
          </a:p>
        </p:txBody>
      </p:sp>
    </p:spTree>
    <p:extLst>
      <p:ext uri="{BB962C8B-B14F-4D97-AF65-F5344CB8AC3E}">
        <p14:creationId xmlns:p14="http://schemas.microsoft.com/office/powerpoint/2010/main" val="429461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2000"/>
                                        <p:tgtEl>
                                          <p:spTgt spid="6"/>
                                        </p:tgtEl>
                                      </p:cBhvr>
                                    </p:animEffect>
                                  </p:childTnLst>
                                </p:cTn>
                              </p:par>
                            </p:childTnLst>
                          </p:cTn>
                        </p:par>
                        <p:par>
                          <p:cTn id="8" fill="hold">
                            <p:stCondLst>
                              <p:cond delay="2000"/>
                            </p:stCondLst>
                            <p:childTnLst>
                              <p:par>
                                <p:cTn id="9" presetID="1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Left)">
                                      <p:cBhvr>
                                        <p:cTn id="11" dur="2000"/>
                                        <p:tgtEl>
                                          <p:spTgt spid="7"/>
                                        </p:tgtEl>
                                      </p:cBhvr>
                                    </p:animEffect>
                                  </p:childTnLst>
                                </p:cTn>
                              </p:par>
                            </p:childTnLst>
                          </p:cTn>
                        </p:par>
                        <p:par>
                          <p:cTn id="12" fill="hold">
                            <p:stCondLst>
                              <p:cond delay="4000"/>
                            </p:stCondLst>
                            <p:childTnLst>
                              <p:par>
                                <p:cTn id="13" presetID="3"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par>
                          <p:cTn id="16" fill="hold">
                            <p:stCondLst>
                              <p:cond delay="4500"/>
                            </p:stCondLst>
                            <p:childTnLst>
                              <p:par>
                                <p:cTn id="17" presetID="18" presetClass="entr" presetSubtype="3"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trips(upRight)">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CB8FCF-E6E3-4921-CBE3-75093BC54ADC}"/>
              </a:ext>
            </a:extLst>
          </p:cNvPr>
          <p:cNvSpPr/>
          <p:nvPr/>
        </p:nvSpPr>
        <p:spPr>
          <a:xfrm>
            <a:off x="2045368" y="2322095"/>
            <a:ext cx="6100011" cy="1491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ounded Rectangle 10">
            <a:extLst>
              <a:ext uri="{FF2B5EF4-FFF2-40B4-BE49-F238E27FC236}">
                <a16:creationId xmlns:a16="http://schemas.microsoft.com/office/drawing/2014/main" id="{32DE2A8B-F25E-7C47-4E87-A2EDFD1200B8}"/>
              </a:ext>
            </a:extLst>
          </p:cNvPr>
          <p:cNvSpPr/>
          <p:nvPr/>
        </p:nvSpPr>
        <p:spPr>
          <a:xfrm>
            <a:off x="2045368" y="2442411"/>
            <a:ext cx="6100011" cy="1371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10" name="Rounded Rectangle 9">
            <a:extLst>
              <a:ext uri="{FF2B5EF4-FFF2-40B4-BE49-F238E27FC236}">
                <a16:creationId xmlns:a16="http://schemas.microsoft.com/office/drawing/2014/main" id="{FA30F565-C13F-ACF7-E6D5-5950D3B5F089}"/>
              </a:ext>
            </a:extLst>
          </p:cNvPr>
          <p:cNvSpPr/>
          <p:nvPr/>
        </p:nvSpPr>
        <p:spPr>
          <a:xfrm>
            <a:off x="2129589" y="2442411"/>
            <a:ext cx="5883443" cy="1503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a:extLst>
              <a:ext uri="{FF2B5EF4-FFF2-40B4-BE49-F238E27FC236}">
                <a16:creationId xmlns:a16="http://schemas.microsoft.com/office/drawing/2014/main" id="{888A1636-B623-5E69-EB61-461C95EE66E5}"/>
              </a:ext>
            </a:extLst>
          </p:cNvPr>
          <p:cNvSpPr>
            <a:spLocks noGrp="1"/>
          </p:cNvSpPr>
          <p:nvPr>
            <p:ph type="title"/>
          </p:nvPr>
        </p:nvSpPr>
        <p:spPr>
          <a:xfrm>
            <a:off x="1251678" y="382385"/>
            <a:ext cx="10178322" cy="953120"/>
          </a:xfrm>
        </p:spPr>
        <p:txBody>
          <a:bodyPr/>
          <a:lstStyle/>
          <a:p>
            <a:r>
              <a:rPr lang="id-ID" dirty="0"/>
              <a:t>KESEIMBANGAN PEREKONOMIAN</a:t>
            </a:r>
          </a:p>
        </p:txBody>
      </p:sp>
      <p:sp>
        <p:nvSpPr>
          <p:cNvPr id="3" name="Content Placeholder 2">
            <a:extLst>
              <a:ext uri="{FF2B5EF4-FFF2-40B4-BE49-F238E27FC236}">
                <a16:creationId xmlns:a16="http://schemas.microsoft.com/office/drawing/2014/main" id="{5221589C-69DF-6E57-6750-96AFED3F17BA}"/>
              </a:ext>
            </a:extLst>
          </p:cNvPr>
          <p:cNvSpPr>
            <a:spLocks noGrp="1"/>
          </p:cNvSpPr>
          <p:nvPr>
            <p:ph idx="1"/>
          </p:nvPr>
        </p:nvSpPr>
        <p:spPr>
          <a:xfrm>
            <a:off x="1251678" y="1335505"/>
            <a:ext cx="10515206" cy="5317958"/>
          </a:xfrm>
          <a:ln>
            <a:prstDash val="sysDash"/>
          </a:ln>
        </p:spPr>
        <p:style>
          <a:lnRef idx="2">
            <a:schemeClr val="dk1"/>
          </a:lnRef>
          <a:fillRef idx="1">
            <a:schemeClr val="lt1"/>
          </a:fillRef>
          <a:effectRef idx="0">
            <a:schemeClr val="dk1"/>
          </a:effectRef>
          <a:fontRef idx="minor">
            <a:schemeClr val="dk1"/>
          </a:fontRef>
        </p:style>
        <p:txBody>
          <a:bodyPr/>
          <a:lstStyle/>
          <a:p>
            <a:pPr marL="452628" indent="-342900">
              <a:buClr>
                <a:schemeClr val="accent3"/>
              </a:buClr>
              <a:defRPr/>
            </a:pPr>
            <a:r>
              <a:rPr lang="id-ID" sz="2000" dirty="0">
                <a:solidFill>
                  <a:schemeClr val="tx1"/>
                </a:solidFill>
              </a:rPr>
              <a:t>Perekonomian dikatakan berada dalam keseimbangan jika pendapatan nasional sama dengan pengeluaran agregat, dijelaskan </a:t>
            </a:r>
            <a:r>
              <a:rPr lang="id-ID" sz="2000" dirty="0" err="1">
                <a:solidFill>
                  <a:schemeClr val="tx1"/>
                </a:solidFill>
              </a:rPr>
              <a:t>sbb</a:t>
            </a:r>
            <a:r>
              <a:rPr lang="id-ID" sz="2000" dirty="0">
                <a:solidFill>
                  <a:schemeClr val="tx1"/>
                </a:solidFill>
              </a:rPr>
              <a:t>:</a:t>
            </a:r>
          </a:p>
          <a:p>
            <a:pPr marL="365760" indent="-256032" eaLnBrk="1" fontAlgn="auto" hangingPunct="1">
              <a:spcAft>
                <a:spcPts val="0"/>
              </a:spcAft>
              <a:buClr>
                <a:schemeClr val="accent3"/>
              </a:buClr>
              <a:buFont typeface="Wingdings 2" pitchFamily="18" charset="2"/>
              <a:buNone/>
              <a:defRPr/>
            </a:pPr>
            <a:r>
              <a:rPr lang="id-ID" sz="2000" dirty="0"/>
              <a:t>	 </a:t>
            </a:r>
            <a:r>
              <a:rPr lang="id-ID" dirty="0">
                <a:solidFill>
                  <a:schemeClr val="tx1"/>
                </a:solidFill>
              </a:rPr>
              <a:t>Pendapatan Nasional</a:t>
            </a:r>
            <a:r>
              <a:rPr lang="id-ID" sz="2000" dirty="0">
                <a:solidFill>
                  <a:schemeClr val="tx1"/>
                </a:solidFill>
              </a:rPr>
              <a:t> (</a:t>
            </a:r>
            <a:r>
              <a:rPr lang="id-ID" sz="2000" dirty="0" err="1">
                <a:solidFill>
                  <a:schemeClr val="tx1"/>
                </a:solidFill>
              </a:rPr>
              <a:t>Y</a:t>
            </a:r>
            <a:r>
              <a:rPr lang="id-ID" sz="2000" dirty="0">
                <a:solidFill>
                  <a:schemeClr val="tx1"/>
                </a:solidFill>
              </a:rPr>
              <a:t>) = Pengeluaran Agregat (AE) </a:t>
            </a:r>
          </a:p>
          <a:p>
            <a:pPr marL="365760" indent="-256032" eaLnBrk="1" fontAlgn="auto" hangingPunct="1">
              <a:spcAft>
                <a:spcPts val="0"/>
              </a:spcAft>
              <a:buClr>
                <a:schemeClr val="accent3"/>
              </a:buClr>
              <a:buFont typeface="Wingdings 2" pitchFamily="18" charset="2"/>
              <a:buNone/>
              <a:defRPr/>
            </a:pPr>
            <a:r>
              <a:rPr lang="id-ID" sz="2000" dirty="0">
                <a:solidFill>
                  <a:schemeClr val="tx1"/>
                </a:solidFill>
              </a:rPr>
              <a:t>			      C + </a:t>
            </a:r>
            <a:r>
              <a:rPr lang="id-ID" sz="2000" dirty="0" err="1">
                <a:solidFill>
                  <a:schemeClr val="tx1"/>
                </a:solidFill>
              </a:rPr>
              <a:t>S</a:t>
            </a:r>
            <a:r>
              <a:rPr lang="id-ID" sz="2000" dirty="0">
                <a:solidFill>
                  <a:schemeClr val="tx1"/>
                </a:solidFill>
              </a:rPr>
              <a:t> </a:t>
            </a:r>
            <a:r>
              <a:rPr lang="id-ID" dirty="0">
                <a:solidFill>
                  <a:schemeClr val="tx1"/>
                </a:solidFill>
              </a:rPr>
              <a:t>  </a:t>
            </a:r>
            <a:r>
              <a:rPr lang="id-ID" sz="2000" dirty="0">
                <a:solidFill>
                  <a:schemeClr val="tx1"/>
                </a:solidFill>
              </a:rPr>
              <a:t>= C +  I</a:t>
            </a:r>
          </a:p>
          <a:p>
            <a:pPr marL="452628" indent="-342900">
              <a:buClr>
                <a:schemeClr val="accent3"/>
              </a:buClr>
              <a:defRPr/>
            </a:pPr>
            <a:r>
              <a:rPr lang="id-ID" dirty="0">
                <a:solidFill>
                  <a:schemeClr val="tx1"/>
                </a:solidFill>
              </a:rPr>
              <a:t>Grafik keseimbangan perekonomian</a:t>
            </a:r>
          </a:p>
          <a:p>
            <a:pPr marL="109728" indent="0">
              <a:buClr>
                <a:schemeClr val="accent3"/>
              </a:buClr>
              <a:buNone/>
              <a:defRPr/>
            </a:pPr>
            <a:r>
              <a:rPr lang="id-ID" dirty="0">
                <a:solidFill>
                  <a:schemeClr val="tx1"/>
                </a:solidFill>
              </a:rPr>
              <a:t>	</a:t>
            </a:r>
          </a:p>
        </p:txBody>
      </p:sp>
      <p:sp>
        <p:nvSpPr>
          <p:cNvPr id="13" name="Line 4">
            <a:extLst>
              <a:ext uri="{FF2B5EF4-FFF2-40B4-BE49-F238E27FC236}">
                <a16:creationId xmlns:a16="http://schemas.microsoft.com/office/drawing/2014/main" id="{2470F97B-221D-A0CA-2741-17D94821DB60}"/>
              </a:ext>
            </a:extLst>
          </p:cNvPr>
          <p:cNvSpPr>
            <a:spLocks noChangeShapeType="1"/>
          </p:cNvSpPr>
          <p:nvPr/>
        </p:nvSpPr>
        <p:spPr bwMode="auto">
          <a:xfrm>
            <a:off x="1876932" y="3838078"/>
            <a:ext cx="0" cy="27311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4" name="Line 5">
            <a:extLst>
              <a:ext uri="{FF2B5EF4-FFF2-40B4-BE49-F238E27FC236}">
                <a16:creationId xmlns:a16="http://schemas.microsoft.com/office/drawing/2014/main" id="{F0385762-543B-63BA-4AF8-3AC802B403A3}"/>
              </a:ext>
            </a:extLst>
          </p:cNvPr>
          <p:cNvSpPr>
            <a:spLocks noChangeShapeType="1"/>
          </p:cNvSpPr>
          <p:nvPr/>
        </p:nvSpPr>
        <p:spPr bwMode="auto">
          <a:xfrm flipV="1">
            <a:off x="1651217" y="6324916"/>
            <a:ext cx="382627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5" name="Text Box 14">
            <a:extLst>
              <a:ext uri="{FF2B5EF4-FFF2-40B4-BE49-F238E27FC236}">
                <a16:creationId xmlns:a16="http://schemas.microsoft.com/office/drawing/2014/main" id="{A7438D92-A3E7-1708-A506-B4EA6C06C99F}"/>
              </a:ext>
            </a:extLst>
          </p:cNvPr>
          <p:cNvSpPr txBox="1">
            <a:spLocks noChangeArrowheads="1"/>
          </p:cNvSpPr>
          <p:nvPr/>
        </p:nvSpPr>
        <p:spPr bwMode="auto">
          <a:xfrm flipH="1">
            <a:off x="1651213" y="6232358"/>
            <a:ext cx="93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t>0</a:t>
            </a:r>
          </a:p>
        </p:txBody>
      </p:sp>
      <p:sp>
        <p:nvSpPr>
          <p:cNvPr id="16" name="Line 6">
            <a:extLst>
              <a:ext uri="{FF2B5EF4-FFF2-40B4-BE49-F238E27FC236}">
                <a16:creationId xmlns:a16="http://schemas.microsoft.com/office/drawing/2014/main" id="{D9BC1406-6FB8-43BB-810D-2D254DCC8087}"/>
              </a:ext>
            </a:extLst>
          </p:cNvPr>
          <p:cNvSpPr>
            <a:spLocks noChangeShapeType="1"/>
          </p:cNvSpPr>
          <p:nvPr/>
        </p:nvSpPr>
        <p:spPr bwMode="auto">
          <a:xfrm flipV="1">
            <a:off x="1885645" y="4054642"/>
            <a:ext cx="2831497" cy="2270274"/>
          </a:xfrm>
          <a:prstGeom prst="line">
            <a:avLst/>
          </a:prstGeom>
          <a:ln w="28575">
            <a:solidFill>
              <a:schemeClr val="tx2"/>
            </a:solidFill>
            <a:headEnd/>
            <a:tailEnd/>
          </a:ln>
        </p:spPr>
        <p:style>
          <a:lnRef idx="2">
            <a:schemeClr val="accent4"/>
          </a:lnRef>
          <a:fillRef idx="0">
            <a:schemeClr val="accent4"/>
          </a:fillRef>
          <a:effectRef idx="1">
            <a:schemeClr val="accent4"/>
          </a:effectRef>
          <a:fontRef idx="minor">
            <a:schemeClr val="tx1"/>
          </a:fontRef>
        </p:style>
        <p:txBody>
          <a:bodyPr/>
          <a:lstStyle/>
          <a:p>
            <a:pPr>
              <a:defRPr/>
            </a:pPr>
            <a:endParaRPr lang="en-US" sz="2000" dirty="0"/>
          </a:p>
        </p:txBody>
      </p:sp>
      <p:sp>
        <p:nvSpPr>
          <p:cNvPr id="17" name="Line 6">
            <a:extLst>
              <a:ext uri="{FF2B5EF4-FFF2-40B4-BE49-F238E27FC236}">
                <a16:creationId xmlns:a16="http://schemas.microsoft.com/office/drawing/2014/main" id="{1E0C3F3B-DC16-7FB7-097E-A782FE71F544}"/>
              </a:ext>
            </a:extLst>
          </p:cNvPr>
          <p:cNvSpPr>
            <a:spLocks noChangeShapeType="1"/>
          </p:cNvSpPr>
          <p:nvPr/>
        </p:nvSpPr>
        <p:spPr bwMode="auto">
          <a:xfrm flipV="1">
            <a:off x="1873945" y="4150905"/>
            <a:ext cx="2968764" cy="1800212"/>
          </a:xfrm>
          <a:prstGeom prst="line">
            <a:avLst/>
          </a:prstGeom>
          <a:ln w="28575">
            <a:solidFill>
              <a:schemeClr val="tx1"/>
            </a:solidFill>
            <a:headEnd/>
            <a:tailEnd/>
          </a:ln>
        </p:spPr>
        <p:style>
          <a:lnRef idx="2">
            <a:schemeClr val="accent4"/>
          </a:lnRef>
          <a:fillRef idx="0">
            <a:schemeClr val="accent4"/>
          </a:fillRef>
          <a:effectRef idx="1">
            <a:schemeClr val="accent4"/>
          </a:effectRef>
          <a:fontRef idx="minor">
            <a:schemeClr val="tx1"/>
          </a:fontRef>
        </p:style>
        <p:txBody>
          <a:bodyPr/>
          <a:lstStyle/>
          <a:p>
            <a:pPr>
              <a:defRPr/>
            </a:pPr>
            <a:endParaRPr lang="en-US" sz="2000"/>
          </a:p>
        </p:txBody>
      </p:sp>
      <p:sp>
        <p:nvSpPr>
          <p:cNvPr id="24" name="Line 4">
            <a:extLst>
              <a:ext uri="{FF2B5EF4-FFF2-40B4-BE49-F238E27FC236}">
                <a16:creationId xmlns:a16="http://schemas.microsoft.com/office/drawing/2014/main" id="{F06ABC7A-6C10-6644-AA66-F117CED35EB0}"/>
              </a:ext>
            </a:extLst>
          </p:cNvPr>
          <p:cNvSpPr>
            <a:spLocks noChangeShapeType="1"/>
          </p:cNvSpPr>
          <p:nvPr/>
        </p:nvSpPr>
        <p:spPr bwMode="auto">
          <a:xfrm>
            <a:off x="3898231" y="4676900"/>
            <a:ext cx="8025" cy="164801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id-ID"/>
          </a:p>
        </p:txBody>
      </p:sp>
      <p:sp>
        <p:nvSpPr>
          <p:cNvPr id="25" name="Line 5">
            <a:extLst>
              <a:ext uri="{FF2B5EF4-FFF2-40B4-BE49-F238E27FC236}">
                <a16:creationId xmlns:a16="http://schemas.microsoft.com/office/drawing/2014/main" id="{9B344A4D-C9A8-E8F1-62E6-E9A314959CBD}"/>
              </a:ext>
            </a:extLst>
          </p:cNvPr>
          <p:cNvSpPr>
            <a:spLocks noChangeShapeType="1"/>
          </p:cNvSpPr>
          <p:nvPr/>
        </p:nvSpPr>
        <p:spPr bwMode="auto">
          <a:xfrm>
            <a:off x="1861912" y="4676900"/>
            <a:ext cx="2044343"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id-ID" dirty="0"/>
          </a:p>
        </p:txBody>
      </p:sp>
      <p:sp>
        <p:nvSpPr>
          <p:cNvPr id="26" name="TextBox 25">
            <a:extLst>
              <a:ext uri="{FF2B5EF4-FFF2-40B4-BE49-F238E27FC236}">
                <a16:creationId xmlns:a16="http://schemas.microsoft.com/office/drawing/2014/main" id="{DF372445-0FCC-A423-2A6B-7F4EEB2F0512}"/>
              </a:ext>
            </a:extLst>
          </p:cNvPr>
          <p:cNvSpPr txBox="1"/>
          <p:nvPr/>
        </p:nvSpPr>
        <p:spPr>
          <a:xfrm>
            <a:off x="4625316" y="3788715"/>
            <a:ext cx="1083265" cy="276999"/>
          </a:xfrm>
          <a:prstGeom prst="rect">
            <a:avLst/>
          </a:prstGeom>
          <a:noFill/>
        </p:spPr>
        <p:txBody>
          <a:bodyPr wrap="square" rtlCol="0">
            <a:spAutoFit/>
          </a:bodyPr>
          <a:lstStyle/>
          <a:p>
            <a:r>
              <a:rPr lang="id-ID" sz="1200" b="1" dirty="0" err="1"/>
              <a:t>Y</a:t>
            </a:r>
            <a:r>
              <a:rPr lang="id-ID" sz="1200" b="1" dirty="0"/>
              <a:t> = C + </a:t>
            </a:r>
            <a:r>
              <a:rPr lang="id-ID" sz="1200" b="1" dirty="0" err="1"/>
              <a:t>S</a:t>
            </a:r>
            <a:endParaRPr lang="id-ID" sz="1200" b="1" dirty="0"/>
          </a:p>
        </p:txBody>
      </p:sp>
      <p:sp>
        <p:nvSpPr>
          <p:cNvPr id="27" name="TextBox 26">
            <a:extLst>
              <a:ext uri="{FF2B5EF4-FFF2-40B4-BE49-F238E27FC236}">
                <a16:creationId xmlns:a16="http://schemas.microsoft.com/office/drawing/2014/main" id="{93AD359F-AED1-6842-32A6-DC8EC70FBD7E}"/>
              </a:ext>
            </a:extLst>
          </p:cNvPr>
          <p:cNvSpPr txBox="1"/>
          <p:nvPr/>
        </p:nvSpPr>
        <p:spPr>
          <a:xfrm>
            <a:off x="4777084" y="3970101"/>
            <a:ext cx="945625" cy="276999"/>
          </a:xfrm>
          <a:prstGeom prst="rect">
            <a:avLst/>
          </a:prstGeom>
          <a:noFill/>
        </p:spPr>
        <p:txBody>
          <a:bodyPr wrap="square" rtlCol="0">
            <a:spAutoFit/>
          </a:bodyPr>
          <a:lstStyle/>
          <a:p>
            <a:r>
              <a:rPr lang="id-ID" sz="1200" b="1" dirty="0"/>
              <a:t>AE= C + I</a:t>
            </a:r>
          </a:p>
        </p:txBody>
      </p:sp>
      <p:sp>
        <p:nvSpPr>
          <p:cNvPr id="28" name="TextBox 27">
            <a:extLst>
              <a:ext uri="{FF2B5EF4-FFF2-40B4-BE49-F238E27FC236}">
                <a16:creationId xmlns:a16="http://schemas.microsoft.com/office/drawing/2014/main" id="{A27AACBA-B366-1BC7-17EE-41FD4FB05671}"/>
              </a:ext>
            </a:extLst>
          </p:cNvPr>
          <p:cNvSpPr txBox="1"/>
          <p:nvPr/>
        </p:nvSpPr>
        <p:spPr>
          <a:xfrm>
            <a:off x="1473501" y="4557550"/>
            <a:ext cx="945625" cy="276999"/>
          </a:xfrm>
          <a:prstGeom prst="rect">
            <a:avLst/>
          </a:prstGeom>
          <a:noFill/>
        </p:spPr>
        <p:txBody>
          <a:bodyPr wrap="square" rtlCol="0">
            <a:spAutoFit/>
          </a:bodyPr>
          <a:lstStyle/>
          <a:p>
            <a:r>
              <a:rPr lang="id-ID" sz="1200" b="1" dirty="0"/>
              <a:t>AE</a:t>
            </a:r>
          </a:p>
        </p:txBody>
      </p:sp>
      <p:sp>
        <p:nvSpPr>
          <p:cNvPr id="29" name="TextBox 28">
            <a:extLst>
              <a:ext uri="{FF2B5EF4-FFF2-40B4-BE49-F238E27FC236}">
                <a16:creationId xmlns:a16="http://schemas.microsoft.com/office/drawing/2014/main" id="{F54CB79F-FB6B-2D48-6A1F-BAFBE8797245}"/>
              </a:ext>
            </a:extLst>
          </p:cNvPr>
          <p:cNvSpPr txBox="1"/>
          <p:nvPr/>
        </p:nvSpPr>
        <p:spPr>
          <a:xfrm>
            <a:off x="1251678" y="3712820"/>
            <a:ext cx="945625" cy="276999"/>
          </a:xfrm>
          <a:prstGeom prst="rect">
            <a:avLst/>
          </a:prstGeom>
          <a:noFill/>
        </p:spPr>
        <p:txBody>
          <a:bodyPr wrap="square" rtlCol="0">
            <a:spAutoFit/>
          </a:bodyPr>
          <a:lstStyle/>
          <a:p>
            <a:r>
              <a:rPr lang="id-ID" sz="1200" b="1" dirty="0"/>
              <a:t>C, I, AE</a:t>
            </a:r>
          </a:p>
        </p:txBody>
      </p:sp>
      <p:sp>
        <p:nvSpPr>
          <p:cNvPr id="30" name="TextBox 29">
            <a:extLst>
              <a:ext uri="{FF2B5EF4-FFF2-40B4-BE49-F238E27FC236}">
                <a16:creationId xmlns:a16="http://schemas.microsoft.com/office/drawing/2014/main" id="{0A4FD638-DC3F-72BA-E0A8-8492C3D77880}"/>
              </a:ext>
            </a:extLst>
          </p:cNvPr>
          <p:cNvSpPr txBox="1"/>
          <p:nvPr/>
        </p:nvSpPr>
        <p:spPr>
          <a:xfrm>
            <a:off x="5494603" y="6155415"/>
            <a:ext cx="424240" cy="276999"/>
          </a:xfrm>
          <a:prstGeom prst="rect">
            <a:avLst/>
          </a:prstGeom>
          <a:noFill/>
        </p:spPr>
        <p:txBody>
          <a:bodyPr wrap="square" rtlCol="0">
            <a:spAutoFit/>
          </a:bodyPr>
          <a:lstStyle/>
          <a:p>
            <a:r>
              <a:rPr lang="id-ID" sz="1200" b="1" dirty="0" err="1"/>
              <a:t>Y</a:t>
            </a:r>
            <a:endParaRPr lang="id-ID" sz="1200" b="1" dirty="0"/>
          </a:p>
        </p:txBody>
      </p:sp>
      <p:sp>
        <p:nvSpPr>
          <p:cNvPr id="31" name="TextBox 30">
            <a:extLst>
              <a:ext uri="{FF2B5EF4-FFF2-40B4-BE49-F238E27FC236}">
                <a16:creationId xmlns:a16="http://schemas.microsoft.com/office/drawing/2014/main" id="{C93D8C34-3E17-EBA7-D4D2-6B67456ACCE1}"/>
              </a:ext>
            </a:extLst>
          </p:cNvPr>
          <p:cNvSpPr txBox="1"/>
          <p:nvPr/>
        </p:nvSpPr>
        <p:spPr>
          <a:xfrm>
            <a:off x="3780925" y="6347502"/>
            <a:ext cx="424240" cy="276999"/>
          </a:xfrm>
          <a:prstGeom prst="rect">
            <a:avLst/>
          </a:prstGeom>
          <a:noFill/>
        </p:spPr>
        <p:txBody>
          <a:bodyPr wrap="square" rtlCol="0">
            <a:spAutoFit/>
          </a:bodyPr>
          <a:lstStyle/>
          <a:p>
            <a:r>
              <a:rPr lang="id-ID" sz="1200" b="1" dirty="0" err="1"/>
              <a:t>Y</a:t>
            </a:r>
            <a:endParaRPr lang="id-ID" sz="1200" b="1" dirty="0"/>
          </a:p>
        </p:txBody>
      </p:sp>
    </p:spTree>
    <p:extLst>
      <p:ext uri="{BB962C8B-B14F-4D97-AF65-F5344CB8AC3E}">
        <p14:creationId xmlns:p14="http://schemas.microsoft.com/office/powerpoint/2010/main" val="197085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Bottom)">
                                      <p:cBhvr>
                                        <p:cTn id="7" dur="2000"/>
                                        <p:tgtEl>
                                          <p:spTgt spid="13"/>
                                        </p:tgtEl>
                                      </p:cBhvr>
                                    </p:animEffect>
                                  </p:childTnLst>
                                </p:cTn>
                              </p:par>
                            </p:childTnLst>
                          </p:cTn>
                        </p:par>
                        <p:par>
                          <p:cTn id="8" fill="hold">
                            <p:stCondLst>
                              <p:cond delay="2000"/>
                            </p:stCondLst>
                            <p:childTnLst>
                              <p:par>
                                <p:cTn id="9" presetID="1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Left)">
                                      <p:cBhvr>
                                        <p:cTn id="11" dur="2000"/>
                                        <p:tgtEl>
                                          <p:spTgt spid="14"/>
                                        </p:tgtEl>
                                      </p:cBhvr>
                                    </p:animEffect>
                                  </p:childTnLst>
                                </p:cTn>
                              </p:par>
                            </p:childTnLst>
                          </p:cTn>
                        </p:par>
                        <p:par>
                          <p:cTn id="12" fill="hold">
                            <p:stCondLst>
                              <p:cond delay="4000"/>
                            </p:stCondLst>
                            <p:childTnLst>
                              <p:par>
                                <p:cTn id="13" presetID="3" presetClass="entr" presetSubtype="1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par>
                          <p:cTn id="16" fill="hold">
                            <p:stCondLst>
                              <p:cond delay="4500"/>
                            </p:stCondLst>
                            <p:childTnLst>
                              <p:par>
                                <p:cTn id="17" presetID="18" presetClass="entr" presetSubtype="3"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trips(upRight)">
                                      <p:cBhvr>
                                        <p:cTn id="19" dur="2000"/>
                                        <p:tgtEl>
                                          <p:spTgt spid="16"/>
                                        </p:tgtEl>
                                      </p:cBhvr>
                                    </p:animEffect>
                                  </p:childTnLst>
                                </p:cTn>
                              </p:par>
                            </p:childTnLst>
                          </p:cTn>
                        </p:par>
                        <p:par>
                          <p:cTn id="20" fill="hold">
                            <p:stCondLst>
                              <p:cond delay="6500"/>
                            </p:stCondLst>
                            <p:childTnLst>
                              <p:par>
                                <p:cTn id="21" presetID="18" presetClass="entr" presetSubtype="3"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strips(upRight)">
                                      <p:cBhvr>
                                        <p:cTn id="23" dur="2000"/>
                                        <p:tgtEl>
                                          <p:spTgt spid="17"/>
                                        </p:tgtEl>
                                      </p:cBhvr>
                                    </p:animEffect>
                                  </p:childTnLst>
                                </p:cTn>
                              </p:par>
                            </p:childTnLst>
                          </p:cTn>
                        </p:par>
                        <p:par>
                          <p:cTn id="24" fill="hold">
                            <p:stCondLst>
                              <p:cond delay="8500"/>
                            </p:stCondLst>
                            <p:childTnLst>
                              <p:par>
                                <p:cTn id="25" presetID="12" presetClass="entr" presetSubtype="4"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slide(fromBottom)">
                                      <p:cBhvr>
                                        <p:cTn id="27" dur="2000"/>
                                        <p:tgtEl>
                                          <p:spTgt spid="24"/>
                                        </p:tgtEl>
                                      </p:cBhvr>
                                    </p:animEffect>
                                  </p:childTnLst>
                                </p:cTn>
                              </p:par>
                            </p:childTnLst>
                          </p:cTn>
                        </p:par>
                        <p:par>
                          <p:cTn id="28" fill="hold">
                            <p:stCondLst>
                              <p:cond delay="10500"/>
                            </p:stCondLst>
                            <p:childTnLst>
                              <p:par>
                                <p:cTn id="29" presetID="12" presetClass="entr" presetSubtype="8"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slide(fromLeft)">
                                      <p:cBhvr>
                                        <p:cTn id="3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C37D-3FCB-C9EE-B727-AE47A44DB25F}"/>
              </a:ext>
            </a:extLst>
          </p:cNvPr>
          <p:cNvSpPr>
            <a:spLocks noGrp="1"/>
          </p:cNvSpPr>
          <p:nvPr>
            <p:ph type="title"/>
          </p:nvPr>
        </p:nvSpPr>
        <p:spPr/>
        <p:txBody>
          <a:bodyPr/>
          <a:lstStyle/>
          <a:p>
            <a:r>
              <a:rPr lang="id-ID" dirty="0"/>
              <a:t>Perekonomian 3 dan 4 sektor</a:t>
            </a:r>
          </a:p>
        </p:txBody>
      </p:sp>
      <p:sp>
        <p:nvSpPr>
          <p:cNvPr id="3" name="Content Placeholder 2">
            <a:extLst>
              <a:ext uri="{FF2B5EF4-FFF2-40B4-BE49-F238E27FC236}">
                <a16:creationId xmlns:a16="http://schemas.microsoft.com/office/drawing/2014/main" id="{F8320AE1-4B61-CF2A-879D-B0DEFABD5624}"/>
              </a:ext>
            </a:extLst>
          </p:cNvPr>
          <p:cNvSpPr>
            <a:spLocks noGrp="1"/>
          </p:cNvSpPr>
          <p:nvPr>
            <p:ph idx="1"/>
          </p:nvPr>
        </p:nvSpPr>
        <p:spPr>
          <a:xfrm>
            <a:off x="1251678" y="1874517"/>
            <a:ext cx="10178322" cy="4601098"/>
          </a:xfrm>
        </p:spPr>
        <p:txBody>
          <a:bodyPr>
            <a:normAutofit/>
          </a:bodyPr>
          <a:lstStyle/>
          <a:p>
            <a:pPr algn="just"/>
            <a:r>
              <a:rPr lang="id-ID" sz="2400" dirty="0">
                <a:solidFill>
                  <a:schemeClr val="tx1"/>
                </a:solidFill>
              </a:rPr>
              <a:t>Dalam perekonomian 3 sektor, pengeluaran/</a:t>
            </a:r>
            <a:r>
              <a:rPr lang="id-ID" sz="2400" dirty="0" err="1">
                <a:solidFill>
                  <a:schemeClr val="tx1"/>
                </a:solidFill>
              </a:rPr>
              <a:t>aggregat</a:t>
            </a:r>
            <a:r>
              <a:rPr lang="id-ID" sz="2400" dirty="0">
                <a:solidFill>
                  <a:schemeClr val="tx1"/>
                </a:solidFill>
              </a:rPr>
              <a:t> </a:t>
            </a:r>
            <a:r>
              <a:rPr lang="id-ID" sz="2400" dirty="0" err="1">
                <a:solidFill>
                  <a:schemeClr val="tx1"/>
                </a:solidFill>
              </a:rPr>
              <a:t>expenditure</a:t>
            </a:r>
            <a:r>
              <a:rPr lang="id-ID" sz="2400" dirty="0">
                <a:solidFill>
                  <a:schemeClr val="tx1"/>
                </a:solidFill>
              </a:rPr>
              <a:t> ditambah dengan </a:t>
            </a:r>
            <a:r>
              <a:rPr lang="id-ID" sz="2400" dirty="0" err="1">
                <a:solidFill>
                  <a:schemeClr val="tx1"/>
                </a:solidFill>
              </a:rPr>
              <a:t>Government</a:t>
            </a:r>
            <a:r>
              <a:rPr lang="id-ID" sz="2400" dirty="0">
                <a:solidFill>
                  <a:schemeClr val="tx1"/>
                </a:solidFill>
              </a:rPr>
              <a:t> </a:t>
            </a:r>
            <a:r>
              <a:rPr lang="id-ID" sz="2400" dirty="0" err="1">
                <a:solidFill>
                  <a:schemeClr val="tx1"/>
                </a:solidFill>
              </a:rPr>
              <a:t>expenditure</a:t>
            </a:r>
            <a:r>
              <a:rPr lang="id-ID" sz="2400" dirty="0">
                <a:solidFill>
                  <a:schemeClr val="tx1"/>
                </a:solidFill>
              </a:rPr>
              <a:t> (</a:t>
            </a:r>
            <a:r>
              <a:rPr lang="id-ID" sz="2400" dirty="0" err="1">
                <a:solidFill>
                  <a:schemeClr val="tx1"/>
                </a:solidFill>
              </a:rPr>
              <a:t>G</a:t>
            </a:r>
            <a:r>
              <a:rPr lang="id-ID" sz="2400" dirty="0">
                <a:solidFill>
                  <a:schemeClr val="tx1"/>
                </a:solidFill>
              </a:rPr>
              <a:t>), dapat dituliskan sebagai berikut:</a:t>
            </a:r>
          </a:p>
          <a:p>
            <a:pPr marL="0" indent="0" algn="just">
              <a:buNone/>
            </a:pPr>
            <a:r>
              <a:rPr lang="id-ID" sz="2400" dirty="0">
                <a:solidFill>
                  <a:schemeClr val="tx1"/>
                </a:solidFill>
              </a:rPr>
              <a:t>    </a:t>
            </a:r>
            <a:r>
              <a:rPr lang="id-ID" sz="2400" dirty="0" err="1">
                <a:solidFill>
                  <a:schemeClr val="tx1"/>
                </a:solidFill>
              </a:rPr>
              <a:t>Y</a:t>
            </a:r>
            <a:r>
              <a:rPr lang="id-ID" sz="2400" dirty="0">
                <a:solidFill>
                  <a:schemeClr val="tx1"/>
                </a:solidFill>
              </a:rPr>
              <a:t> = C + I + </a:t>
            </a:r>
            <a:r>
              <a:rPr lang="id-ID" sz="2400" dirty="0" err="1">
                <a:solidFill>
                  <a:schemeClr val="tx1"/>
                </a:solidFill>
              </a:rPr>
              <a:t>G</a:t>
            </a:r>
            <a:endParaRPr lang="id-ID" sz="2400" dirty="0">
              <a:solidFill>
                <a:schemeClr val="tx1"/>
              </a:solidFill>
            </a:endParaRPr>
          </a:p>
          <a:p>
            <a:pPr algn="just"/>
            <a:r>
              <a:rPr lang="id-ID" sz="2400" dirty="0">
                <a:solidFill>
                  <a:schemeClr val="tx1"/>
                </a:solidFill>
              </a:rPr>
              <a:t>Dalam perekonomian 4 sektor (terbuka), pengeluaran/</a:t>
            </a:r>
            <a:r>
              <a:rPr lang="id-ID" sz="2400" dirty="0" err="1">
                <a:solidFill>
                  <a:schemeClr val="tx1"/>
                </a:solidFill>
              </a:rPr>
              <a:t>aggregat</a:t>
            </a:r>
            <a:r>
              <a:rPr lang="id-ID" sz="2400" dirty="0">
                <a:solidFill>
                  <a:schemeClr val="tx1"/>
                </a:solidFill>
              </a:rPr>
              <a:t> </a:t>
            </a:r>
            <a:r>
              <a:rPr lang="id-ID" sz="2400" dirty="0" err="1">
                <a:solidFill>
                  <a:schemeClr val="tx1"/>
                </a:solidFill>
              </a:rPr>
              <a:t>expenditure</a:t>
            </a:r>
            <a:r>
              <a:rPr lang="id-ID" sz="2400" dirty="0">
                <a:solidFill>
                  <a:schemeClr val="tx1"/>
                </a:solidFill>
              </a:rPr>
              <a:t> ditambah dengan </a:t>
            </a:r>
            <a:r>
              <a:rPr lang="id-ID" sz="2400" dirty="0" err="1">
                <a:solidFill>
                  <a:schemeClr val="tx1"/>
                </a:solidFill>
              </a:rPr>
              <a:t>Government</a:t>
            </a:r>
            <a:r>
              <a:rPr lang="id-ID" sz="2400" dirty="0">
                <a:solidFill>
                  <a:schemeClr val="tx1"/>
                </a:solidFill>
              </a:rPr>
              <a:t> </a:t>
            </a:r>
            <a:r>
              <a:rPr lang="id-ID" sz="2400" dirty="0" err="1">
                <a:solidFill>
                  <a:schemeClr val="tx1"/>
                </a:solidFill>
              </a:rPr>
              <a:t>expenditure</a:t>
            </a:r>
            <a:r>
              <a:rPr lang="id-ID" sz="2400" dirty="0">
                <a:solidFill>
                  <a:schemeClr val="tx1"/>
                </a:solidFill>
              </a:rPr>
              <a:t> (</a:t>
            </a:r>
            <a:r>
              <a:rPr lang="id-ID" sz="2400" dirty="0" err="1">
                <a:solidFill>
                  <a:schemeClr val="tx1"/>
                </a:solidFill>
              </a:rPr>
              <a:t>G</a:t>
            </a:r>
            <a:r>
              <a:rPr lang="id-ID" sz="2400" dirty="0">
                <a:solidFill>
                  <a:schemeClr val="tx1"/>
                </a:solidFill>
              </a:rPr>
              <a:t>), Ekspor (X) dan Impor (I)</a:t>
            </a:r>
          </a:p>
          <a:p>
            <a:pPr marL="0" indent="0" algn="just">
              <a:buNone/>
            </a:pPr>
            <a:r>
              <a:rPr lang="id-ID" sz="2400" dirty="0">
                <a:solidFill>
                  <a:schemeClr val="tx1"/>
                </a:solidFill>
              </a:rPr>
              <a:t>   </a:t>
            </a:r>
            <a:r>
              <a:rPr lang="id-ID" sz="2400" dirty="0" err="1">
                <a:solidFill>
                  <a:schemeClr val="tx1"/>
                </a:solidFill>
              </a:rPr>
              <a:t>Y</a:t>
            </a:r>
            <a:r>
              <a:rPr lang="id-ID" sz="2400" dirty="0">
                <a:solidFill>
                  <a:schemeClr val="tx1"/>
                </a:solidFill>
              </a:rPr>
              <a:t> = C + I + </a:t>
            </a:r>
            <a:r>
              <a:rPr lang="id-ID" sz="2400" dirty="0" err="1">
                <a:solidFill>
                  <a:schemeClr val="tx1"/>
                </a:solidFill>
              </a:rPr>
              <a:t>G</a:t>
            </a:r>
            <a:r>
              <a:rPr lang="id-ID" sz="2400" dirty="0">
                <a:solidFill>
                  <a:schemeClr val="tx1"/>
                </a:solidFill>
              </a:rPr>
              <a:t> + NX</a:t>
            </a:r>
          </a:p>
          <a:p>
            <a:pPr marL="0" indent="0" algn="just">
              <a:buNone/>
            </a:pPr>
            <a:r>
              <a:rPr lang="id-ID" sz="2400" dirty="0">
                <a:solidFill>
                  <a:schemeClr val="tx1"/>
                </a:solidFill>
              </a:rPr>
              <a:t>   NX merupakan X-M</a:t>
            </a:r>
          </a:p>
          <a:p>
            <a:pPr marL="0" indent="0" algn="just">
              <a:buNone/>
            </a:pPr>
            <a:endParaRPr lang="id-ID" sz="2400" dirty="0">
              <a:solidFill>
                <a:schemeClr val="tx1"/>
              </a:solidFill>
            </a:endParaRPr>
          </a:p>
          <a:p>
            <a:pPr marL="0" indent="0" algn="just">
              <a:buNone/>
            </a:pPr>
            <a:endParaRPr lang="id-ID" sz="2400" dirty="0">
              <a:solidFill>
                <a:schemeClr val="tx1"/>
              </a:solidFill>
            </a:endParaRPr>
          </a:p>
          <a:p>
            <a:pPr marL="0" indent="0" algn="just">
              <a:buNone/>
            </a:pPr>
            <a:endParaRPr lang="id-ID" sz="2400" dirty="0">
              <a:solidFill>
                <a:schemeClr val="tx1"/>
              </a:solidFill>
            </a:endParaRPr>
          </a:p>
        </p:txBody>
      </p:sp>
    </p:spTree>
    <p:extLst>
      <p:ext uri="{BB962C8B-B14F-4D97-AF65-F5344CB8AC3E}">
        <p14:creationId xmlns:p14="http://schemas.microsoft.com/office/powerpoint/2010/main" val="156474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E1F8F-ABD4-F656-ED60-73A88EE61093}"/>
              </a:ext>
            </a:extLst>
          </p:cNvPr>
          <p:cNvSpPr>
            <a:spLocks noGrp="1"/>
          </p:cNvSpPr>
          <p:nvPr>
            <p:ph idx="1"/>
          </p:nvPr>
        </p:nvSpPr>
        <p:spPr>
          <a:xfrm>
            <a:off x="1251678" y="1203159"/>
            <a:ext cx="10178322" cy="4676434"/>
          </a:xfrm>
        </p:spPr>
        <p:txBody>
          <a:bodyPr/>
          <a:lstStyle/>
          <a:p>
            <a:pPr marL="0" indent="0" algn="ctr">
              <a:buNone/>
            </a:pPr>
            <a:endParaRPr lang="id-ID" dirty="0"/>
          </a:p>
          <a:p>
            <a:pPr marL="0" indent="0" algn="ctr">
              <a:buNone/>
            </a:pPr>
            <a:endParaRPr lang="id-ID" dirty="0"/>
          </a:p>
          <a:p>
            <a:pPr marL="0" indent="0" algn="ctr">
              <a:buNone/>
            </a:pPr>
            <a:endParaRPr lang="id-ID" dirty="0"/>
          </a:p>
          <a:p>
            <a:pPr marL="0" indent="0" algn="ctr">
              <a:buNone/>
            </a:pPr>
            <a:endParaRPr lang="id-ID" dirty="0"/>
          </a:p>
          <a:p>
            <a:pPr marL="0" indent="0" algn="ctr">
              <a:buNone/>
            </a:pPr>
            <a:endParaRPr lang="id-ID" dirty="0"/>
          </a:p>
          <a:p>
            <a:pPr marL="0" indent="0" algn="ctr">
              <a:buNone/>
            </a:pPr>
            <a:r>
              <a:rPr lang="id-ID" sz="3200" b="1" dirty="0">
                <a:solidFill>
                  <a:schemeClr val="tx1"/>
                </a:solidFill>
              </a:rPr>
              <a:t>MODEL KESEIMBANGAN SINTESIS KLASIK-KEYNESIAN (MODEL IS-LM)</a:t>
            </a:r>
          </a:p>
        </p:txBody>
      </p:sp>
    </p:spTree>
    <p:extLst>
      <p:ext uri="{BB962C8B-B14F-4D97-AF65-F5344CB8AC3E}">
        <p14:creationId xmlns:p14="http://schemas.microsoft.com/office/powerpoint/2010/main" val="176822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Title 2">
            <a:extLst>
              <a:ext uri="{FF2B5EF4-FFF2-40B4-BE49-F238E27FC236}">
                <a16:creationId xmlns:a16="http://schemas.microsoft.com/office/drawing/2014/main" id="{4FF5070A-84B2-36AA-76B8-7913C001DB0D}"/>
              </a:ext>
            </a:extLst>
          </p:cNvPr>
          <p:cNvSpPr>
            <a:spLocks noGrp="1"/>
          </p:cNvSpPr>
          <p:nvPr>
            <p:ph type="title"/>
          </p:nvPr>
        </p:nvSpPr>
        <p:spPr>
          <a:xfrm>
            <a:off x="1138989" y="1008565"/>
            <a:ext cx="8229600" cy="777875"/>
          </a:xfrm>
        </p:spPr>
        <p:txBody>
          <a:bodyPr>
            <a:normAutofit/>
          </a:bodyPr>
          <a:lstStyle/>
          <a:p>
            <a:pPr eaLnBrk="1" hangingPunct="1"/>
            <a:r>
              <a:rPr lang="id-ID" altLang="en-US" sz="3600" dirty="0">
                <a:cs typeface="Calibri" panose="020F0502020204030204" pitchFamily="34" charset="0"/>
              </a:rPr>
              <a:t>Teori Klasik </a:t>
            </a:r>
          </a:p>
        </p:txBody>
      </p:sp>
      <p:sp>
        <p:nvSpPr>
          <p:cNvPr id="2" name="Content Placeholder 1">
            <a:extLst>
              <a:ext uri="{FF2B5EF4-FFF2-40B4-BE49-F238E27FC236}">
                <a16:creationId xmlns:a16="http://schemas.microsoft.com/office/drawing/2014/main" id="{9642D16D-286F-3611-5DB0-22CD9CA9E99C}"/>
              </a:ext>
            </a:extLst>
          </p:cNvPr>
          <p:cNvSpPr>
            <a:spLocks noGrp="1"/>
          </p:cNvSpPr>
          <p:nvPr>
            <p:ph idx="1"/>
          </p:nvPr>
        </p:nvSpPr>
        <p:spPr>
          <a:xfrm>
            <a:off x="1030705" y="2131051"/>
            <a:ext cx="10130589" cy="3903663"/>
          </a:xfrm>
        </p:spPr>
        <p:txBody>
          <a:bodyPr>
            <a:normAutofit/>
          </a:bodyPr>
          <a:lstStyle/>
          <a:p>
            <a:pPr marL="620713" lvl="1" indent="-527050">
              <a:buClr>
                <a:schemeClr val="accent3"/>
              </a:buClr>
              <a:buFont typeface="+mj-lt"/>
              <a:buAutoNum type="arabicPeriod"/>
              <a:defRPr/>
            </a:pPr>
            <a:r>
              <a:rPr lang="id-ID" sz="2800" dirty="0">
                <a:solidFill>
                  <a:schemeClr val="tx1"/>
                </a:solidFill>
                <a:latin typeface="Cambria" panose="02040503050406030204" pitchFamily="18" charset="0"/>
                <a:cs typeface="Calibri" pitchFamily="34" charset="0"/>
              </a:rPr>
              <a:t>Uang bersifat netral uang hanya berfungsi sebagai alat tukar, uang bukan komoditi sehingga tidak bisa diperdagangkan</a:t>
            </a:r>
          </a:p>
          <a:p>
            <a:pPr marL="623887" indent="-514350">
              <a:buClr>
                <a:schemeClr val="accent3"/>
              </a:buClr>
              <a:buFont typeface="+mj-lt"/>
              <a:buAutoNum type="arabicPeriod" startAt="2"/>
              <a:defRPr/>
            </a:pPr>
            <a:r>
              <a:rPr lang="id-ID" sz="2800" dirty="0">
                <a:solidFill>
                  <a:schemeClr val="tx1"/>
                </a:solidFill>
                <a:latin typeface="Cambria" panose="02040503050406030204" pitchFamily="18" charset="0"/>
                <a:cs typeface="Calibri" pitchFamily="34" charset="0"/>
              </a:rPr>
              <a:t>Fungsi uang hanya untuk alat transaksi</a:t>
            </a:r>
          </a:p>
          <a:p>
            <a:pPr marL="622300" indent="-514350">
              <a:buClr>
                <a:schemeClr val="accent3"/>
              </a:buClr>
              <a:buFont typeface="+mj-lt"/>
              <a:buAutoNum type="arabicPeriod" startAt="2"/>
              <a:defRPr/>
            </a:pPr>
            <a:r>
              <a:rPr lang="id-ID" sz="2800" dirty="0">
                <a:solidFill>
                  <a:schemeClr val="tx1"/>
                </a:solidFill>
                <a:latin typeface="Cambria" panose="02040503050406030204" pitchFamily="18" charset="0"/>
                <a:cs typeface="Calibri" pitchFamily="34" charset="0"/>
              </a:rPr>
              <a:t>Terdapat pemisahan antara pasar barang dan pasar uang</a:t>
            </a:r>
          </a:p>
          <a:p>
            <a:pPr marL="622300" indent="-514350">
              <a:buClr>
                <a:schemeClr val="accent3"/>
              </a:buClr>
              <a:buFont typeface="+mj-lt"/>
              <a:buAutoNum type="arabicPeriod" startAt="2"/>
              <a:defRPr/>
            </a:pPr>
            <a:r>
              <a:rPr lang="id-ID" sz="2800" dirty="0">
                <a:solidFill>
                  <a:schemeClr val="tx1"/>
                </a:solidFill>
                <a:latin typeface="Cambria" panose="02040503050406030204" pitchFamily="18" charset="0"/>
                <a:cs typeface="Calibri" pitchFamily="34" charset="0"/>
              </a:rPr>
              <a:t>Kondisi pasar secara terpisah dapat mencapai keseimbangannya masing-masing tanpa adanya saling ketergantungan</a:t>
            </a:r>
          </a:p>
          <a:p>
            <a:pPr marL="107950" indent="0">
              <a:buClr>
                <a:schemeClr val="accent3"/>
              </a:buClr>
              <a:buNone/>
              <a:defRPr/>
            </a:pPr>
            <a:endParaRPr lang="id-ID" sz="2800" dirty="0">
              <a:solidFill>
                <a:schemeClr val="tx1"/>
              </a:solidFill>
              <a:latin typeface="Cambria" panose="02040503050406030204" pitchFamily="18" charset="0"/>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Title 2">
            <a:extLst>
              <a:ext uri="{FF2B5EF4-FFF2-40B4-BE49-F238E27FC236}">
                <a16:creationId xmlns:a16="http://schemas.microsoft.com/office/drawing/2014/main" id="{B2B4F268-F69B-62C0-F625-D00C975D468B}"/>
              </a:ext>
            </a:extLst>
          </p:cNvPr>
          <p:cNvSpPr>
            <a:spLocks noGrp="1"/>
          </p:cNvSpPr>
          <p:nvPr>
            <p:ph type="title"/>
          </p:nvPr>
        </p:nvSpPr>
        <p:spPr>
          <a:xfrm>
            <a:off x="1102894" y="539333"/>
            <a:ext cx="10327105" cy="1036804"/>
          </a:xfrm>
        </p:spPr>
        <p:txBody>
          <a:bodyPr/>
          <a:lstStyle/>
          <a:p>
            <a:pPr eaLnBrk="1" hangingPunct="1"/>
            <a:r>
              <a:rPr lang="id-ID" altLang="en-US" sz="3600" dirty="0">
                <a:solidFill>
                  <a:schemeClr val="tx1"/>
                </a:solidFill>
                <a:cs typeface="Calibri" panose="020F0502020204030204" pitchFamily="34" charset="0"/>
              </a:rPr>
              <a:t>Teori </a:t>
            </a:r>
            <a:r>
              <a:rPr lang="id-ID" altLang="en-US" sz="3600" dirty="0" err="1">
                <a:solidFill>
                  <a:schemeClr val="tx1"/>
                </a:solidFill>
                <a:cs typeface="Calibri" panose="020F0502020204030204" pitchFamily="34" charset="0"/>
              </a:rPr>
              <a:t>Keynesian</a:t>
            </a:r>
            <a:endParaRPr lang="id-ID" altLang="en-US" sz="3600" dirty="0">
              <a:solidFill>
                <a:schemeClr val="tx1"/>
              </a:solidFill>
              <a:cs typeface="Calibri" panose="020F0502020204030204" pitchFamily="34" charset="0"/>
            </a:endParaRPr>
          </a:p>
        </p:txBody>
      </p:sp>
      <p:sp>
        <p:nvSpPr>
          <p:cNvPr id="2" name="Content Placeholder 1">
            <a:extLst>
              <a:ext uri="{FF2B5EF4-FFF2-40B4-BE49-F238E27FC236}">
                <a16:creationId xmlns:a16="http://schemas.microsoft.com/office/drawing/2014/main" id="{DF269D48-FCCF-FFF1-1588-E5359E9DF91D}"/>
              </a:ext>
            </a:extLst>
          </p:cNvPr>
          <p:cNvSpPr>
            <a:spLocks noGrp="1"/>
          </p:cNvSpPr>
          <p:nvPr>
            <p:ph idx="1"/>
          </p:nvPr>
        </p:nvSpPr>
        <p:spPr>
          <a:xfrm>
            <a:off x="962527" y="1949117"/>
            <a:ext cx="10467472" cy="4102768"/>
          </a:xfrm>
          <a:noFill/>
          <a:ln>
            <a:noFill/>
          </a:ln>
        </p:spPr>
        <p:txBody>
          <a:bodyPr>
            <a:noAutofit/>
          </a:bodyPr>
          <a:lstStyle/>
          <a:p>
            <a:pPr marL="514350" indent="-514350">
              <a:buClr>
                <a:schemeClr val="accent3"/>
              </a:buClr>
              <a:buFont typeface="+mj-lt"/>
              <a:buAutoNum type="arabicPeriod"/>
              <a:defRPr/>
            </a:pPr>
            <a:r>
              <a:rPr lang="id-ID" sz="3200" dirty="0">
                <a:solidFill>
                  <a:schemeClr val="tx1"/>
                </a:solidFill>
                <a:latin typeface="Cambria" panose="02040503050406030204" pitchFamily="18" charset="0"/>
                <a:cs typeface="Calibri" pitchFamily="34" charset="0"/>
              </a:rPr>
              <a:t>Uang tidak bersifat netral </a:t>
            </a:r>
          </a:p>
          <a:p>
            <a:pPr marL="514350" indent="-514350">
              <a:buClr>
                <a:schemeClr val="accent3"/>
              </a:buClr>
              <a:buFont typeface="+mj-lt"/>
              <a:buAutoNum type="arabicPeriod"/>
              <a:defRPr/>
            </a:pPr>
            <a:r>
              <a:rPr lang="id-ID" sz="3200" dirty="0">
                <a:solidFill>
                  <a:schemeClr val="tx1"/>
                </a:solidFill>
                <a:latin typeface="Cambria" panose="02040503050406030204" pitchFamily="18" charset="0"/>
                <a:cs typeface="Calibri" pitchFamily="34" charset="0"/>
              </a:rPr>
              <a:t>Fungsi uang digunakan sebagai alat transaksi dan spekulasi</a:t>
            </a:r>
          </a:p>
          <a:p>
            <a:pPr marL="514350" indent="-514350">
              <a:buClr>
                <a:schemeClr val="accent3"/>
              </a:buClr>
              <a:buFont typeface="+mj-lt"/>
              <a:buAutoNum type="arabicPeriod"/>
              <a:defRPr/>
            </a:pPr>
            <a:r>
              <a:rPr lang="id-ID" sz="3200" dirty="0">
                <a:solidFill>
                  <a:schemeClr val="tx1"/>
                </a:solidFill>
                <a:latin typeface="Cambria" panose="02040503050406030204" pitchFamily="18" charset="0"/>
                <a:cs typeface="Calibri" pitchFamily="34" charset="0"/>
              </a:rPr>
              <a:t>Pasar secara terpisah dapat mencapai keseimbangannya masing-masing dan ada saling ketergantungan diantara pasar barang dan pasar uang</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{8A6772E3-04D0-0E40-8290-217F78B56DA8}tf10001071</Template>
  <TotalTime>11548</TotalTime>
  <Words>428</Words>
  <Application>Microsoft Macintosh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Cambria</vt:lpstr>
      <vt:lpstr>Gill Sans MT</vt:lpstr>
      <vt:lpstr>Impact</vt:lpstr>
      <vt:lpstr>Times New Roman</vt:lpstr>
      <vt:lpstr>Wingdings 2</vt:lpstr>
      <vt:lpstr>Wingdings 3</vt:lpstr>
      <vt:lpstr>Badge</vt:lpstr>
      <vt:lpstr>Model keseimbangan perekonomian</vt:lpstr>
      <vt:lpstr>PENDAPATAN nasional (y)</vt:lpstr>
      <vt:lpstr>Pengeluaran/agGregat expenditure (ae)</vt:lpstr>
      <vt:lpstr>Grafik pengeluaran aggregat</vt:lpstr>
      <vt:lpstr>KESEIMBANGAN PEREKONOMIAN</vt:lpstr>
      <vt:lpstr>Perekonomian 3 dan 4 sektor</vt:lpstr>
      <vt:lpstr>PowerPoint Presentation</vt:lpstr>
      <vt:lpstr>Teori Klasik </vt:lpstr>
      <vt:lpstr>Teori Keynesian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Rusli Abdulah</dc:creator>
  <cp:lastModifiedBy>Rusli Abdulah</cp:lastModifiedBy>
  <cp:revision>38</cp:revision>
  <dcterms:created xsi:type="dcterms:W3CDTF">2023-03-08T09:53:10Z</dcterms:created>
  <dcterms:modified xsi:type="dcterms:W3CDTF">2023-03-17T07:08:38Z</dcterms:modified>
</cp:coreProperties>
</file>