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6" r:id="rId1"/>
  </p:sldMasterIdLst>
  <p:notesMasterIdLst>
    <p:notesMasterId r:id="rId7"/>
  </p:notesMasterIdLst>
  <p:sldIdLst>
    <p:sldId id="256" r:id="rId2"/>
    <p:sldId id="299" r:id="rId3"/>
    <p:sldId id="265" r:id="rId4"/>
    <p:sldId id="30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1C68E-2C86-514E-B076-816DC780B5A0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6848-5B90-024A-A180-AC07DD5BC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86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410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937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97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61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526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714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349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30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2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593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37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771AE3-222A-584F-A3B7-180E8D518D59}" type="datetimeFigureOut">
              <a:rPr lang="id-ID" smtClean="0"/>
              <a:t>17/03/23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55620A-FA6B-E34F-8F78-A24736026D81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2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C18B2F4-1C69-8DD7-324F-39835AAC5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12" b="17702"/>
          <a:stretch/>
        </p:blipFill>
        <p:spPr>
          <a:xfrm>
            <a:off x="20" y="328232"/>
            <a:ext cx="12191980" cy="4242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2B993-F8B3-D90D-297F-6091301B9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9936"/>
            <a:ext cx="8991600" cy="1645759"/>
          </a:xfrm>
        </p:spPr>
        <p:txBody>
          <a:bodyPr>
            <a:normAutofit/>
          </a:bodyPr>
          <a:lstStyle/>
          <a:p>
            <a:r>
              <a:rPr lang="id-ID" sz="6000" dirty="0"/>
              <a:t>PASAR BARANG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AD2C5-F802-48C8-A8CD-5D28D42B7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71038"/>
            <a:ext cx="6801612" cy="760155"/>
          </a:xfrm>
        </p:spPr>
        <p:txBody>
          <a:bodyPr>
            <a:normAutofit/>
          </a:bodyPr>
          <a:lstStyle/>
          <a:p>
            <a:endParaRPr lang="id-ID" sz="2400" b="1" dirty="0"/>
          </a:p>
          <a:p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241737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771272-EBDF-1034-7C1D-CDE988F8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5979"/>
            <a:ext cx="10178322" cy="4520024"/>
          </a:xfrm>
        </p:spPr>
        <p:txBody>
          <a:bodyPr/>
          <a:lstStyle/>
          <a:p>
            <a:pPr marL="452628" indent="-342900">
              <a:buClr>
                <a:schemeClr val="accent3"/>
              </a:buClr>
              <a:defRPr/>
            </a:pPr>
            <a:r>
              <a:rPr lang="id-ID" sz="2000" dirty="0">
                <a:solidFill>
                  <a:schemeClr val="tx1"/>
                </a:solidFill>
              </a:rPr>
              <a:t>Perekonomian dikatakan berada dalam keseimbangan jika pendapatan nasional sama dengan pengeluaran agregat, dijelaskan </a:t>
            </a:r>
            <a:r>
              <a:rPr lang="id-ID" sz="2000" dirty="0" err="1">
                <a:solidFill>
                  <a:schemeClr val="tx1"/>
                </a:solidFill>
              </a:rPr>
              <a:t>sbb</a:t>
            </a:r>
            <a:r>
              <a:rPr lang="id-ID" sz="2000" dirty="0">
                <a:solidFill>
                  <a:schemeClr val="tx1"/>
                </a:solidFill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id-ID" sz="2000" dirty="0"/>
              <a:t>	 </a:t>
            </a:r>
            <a:r>
              <a:rPr lang="id-ID" dirty="0">
                <a:solidFill>
                  <a:schemeClr val="tx1"/>
                </a:solidFill>
              </a:rPr>
              <a:t>Pendapatan Nasional</a:t>
            </a:r>
            <a:r>
              <a:rPr lang="id-ID" sz="2000" dirty="0">
                <a:solidFill>
                  <a:schemeClr val="tx1"/>
                </a:solidFill>
              </a:rPr>
              <a:t> (</a:t>
            </a:r>
            <a:r>
              <a:rPr lang="id-ID" sz="2000" dirty="0" err="1">
                <a:solidFill>
                  <a:schemeClr val="tx1"/>
                </a:solidFill>
              </a:rPr>
              <a:t>Y</a:t>
            </a:r>
            <a:r>
              <a:rPr lang="id-ID" sz="2000" dirty="0">
                <a:solidFill>
                  <a:schemeClr val="tx1"/>
                </a:solidFill>
              </a:rPr>
              <a:t>) = Pengeluaran Agregat (AE)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id-ID" sz="2000" dirty="0">
                <a:solidFill>
                  <a:schemeClr val="tx1"/>
                </a:solidFill>
              </a:rPr>
              <a:t>			      C + </a:t>
            </a:r>
            <a:r>
              <a:rPr lang="id-ID" sz="2000" dirty="0" err="1">
                <a:solidFill>
                  <a:schemeClr val="tx1"/>
                </a:solidFill>
              </a:rPr>
              <a:t>S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id-ID" dirty="0">
                <a:solidFill>
                  <a:schemeClr val="tx1"/>
                </a:solidFill>
              </a:rPr>
              <a:t>  </a:t>
            </a:r>
            <a:r>
              <a:rPr lang="id-ID" sz="2000" dirty="0">
                <a:solidFill>
                  <a:schemeClr val="tx1"/>
                </a:solidFill>
              </a:rPr>
              <a:t>= C +  I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id-ID" dirty="0">
                <a:solidFill>
                  <a:schemeClr val="tx1"/>
                </a:solidFill>
              </a:rPr>
              <a:t>				</a:t>
            </a:r>
            <a:r>
              <a:rPr lang="id-ID" dirty="0" err="1">
                <a:solidFill>
                  <a:schemeClr val="tx1"/>
                </a:solidFill>
              </a:rPr>
              <a:t>S</a:t>
            </a:r>
            <a:r>
              <a:rPr lang="id-ID" dirty="0">
                <a:solidFill>
                  <a:schemeClr val="tx1"/>
                </a:solidFill>
              </a:rPr>
              <a:t>   = I</a:t>
            </a:r>
          </a:p>
          <a:p>
            <a:pPr marL="452628" indent="-342900">
              <a:buClr>
                <a:schemeClr val="accent3"/>
              </a:buClr>
              <a:defRPr/>
            </a:pPr>
            <a:r>
              <a:rPr lang="id-ID" dirty="0">
                <a:solidFill>
                  <a:schemeClr val="tx1"/>
                </a:solidFill>
              </a:rPr>
              <a:t>Dapat dikatakan, pada saat itu tingkat tabungan (</a:t>
            </a:r>
            <a:r>
              <a:rPr lang="id-ID" i="1" dirty="0" err="1">
                <a:solidFill>
                  <a:schemeClr val="tx1"/>
                </a:solidFill>
              </a:rPr>
              <a:t>saving</a:t>
            </a:r>
            <a:r>
              <a:rPr lang="id-ID" i="1" dirty="0">
                <a:solidFill>
                  <a:schemeClr val="tx1"/>
                </a:solidFill>
              </a:rPr>
              <a:t>)</a:t>
            </a:r>
            <a:r>
              <a:rPr lang="id-ID" dirty="0">
                <a:solidFill>
                  <a:schemeClr val="tx1"/>
                </a:solidFill>
              </a:rPr>
              <a:t> yang mewakili sisi penawaran agregat telah sama dengan investasi (</a:t>
            </a:r>
            <a:r>
              <a:rPr lang="id-ID" i="1" dirty="0" err="1">
                <a:solidFill>
                  <a:schemeClr val="tx1"/>
                </a:solidFill>
              </a:rPr>
              <a:t>investment</a:t>
            </a:r>
            <a:r>
              <a:rPr lang="id-ID" dirty="0">
                <a:solidFill>
                  <a:schemeClr val="tx1"/>
                </a:solidFill>
              </a:rPr>
              <a:t>) yang mewakili permintaan agregat. Kondisi ini digambarkan dalam kurva </a:t>
            </a:r>
            <a:r>
              <a:rPr lang="id-ID" i="1" dirty="0">
                <a:solidFill>
                  <a:schemeClr val="tx1"/>
                </a:solidFill>
              </a:rPr>
              <a:t>Investment-</a:t>
            </a:r>
            <a:r>
              <a:rPr lang="id-ID" i="1" dirty="0" err="1">
                <a:solidFill>
                  <a:schemeClr val="tx1"/>
                </a:solidFill>
              </a:rPr>
              <a:t>Saving</a:t>
            </a:r>
            <a:r>
              <a:rPr lang="id-ID" dirty="0">
                <a:solidFill>
                  <a:schemeClr val="tx1"/>
                </a:solidFill>
              </a:rPr>
              <a:t> (IS).</a:t>
            </a:r>
          </a:p>
          <a:p>
            <a:pPr marL="452628" indent="-342900">
              <a:buClr>
                <a:schemeClr val="accent3"/>
              </a:buClr>
              <a:defRPr/>
            </a:pPr>
            <a:r>
              <a:rPr lang="id-ID" sz="2000" dirty="0">
                <a:solidFill>
                  <a:schemeClr val="tx1"/>
                </a:solidFill>
              </a:rPr>
              <a:t>Karena tabungan dipengaruhi oleh pendapatan dan investasi dipengaruhi oleh </a:t>
            </a:r>
            <a:r>
              <a:rPr lang="id-ID" dirty="0">
                <a:solidFill>
                  <a:schemeClr val="tx1"/>
                </a:solidFill>
              </a:rPr>
              <a:t>tingkat bunga, maka dalam kurva IS menggambarkan hubungan antara tingkat bunga dengan pendapatan nasional.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1793C-8108-E450-E18D-88F8DE72D801}"/>
              </a:ext>
            </a:extLst>
          </p:cNvPr>
          <p:cNvSpPr txBox="1"/>
          <p:nvPr/>
        </p:nvSpPr>
        <p:spPr>
          <a:xfrm>
            <a:off x="1251678" y="609075"/>
            <a:ext cx="1017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/>
              <a:t>KESEIMBANGAN PASAR BARANG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B9F86-ED74-FA72-04C1-372B97F805FB}"/>
              </a:ext>
            </a:extLst>
          </p:cNvPr>
          <p:cNvCxnSpPr>
            <a:cxnSpLocks/>
          </p:cNvCxnSpPr>
          <p:nvPr/>
        </p:nvCxnSpPr>
        <p:spPr>
          <a:xfrm flipH="1">
            <a:off x="4608094" y="2683043"/>
            <a:ext cx="180474" cy="421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788D83-CBCE-C40E-D24F-9125B7F4A9FE}"/>
              </a:ext>
            </a:extLst>
          </p:cNvPr>
          <p:cNvCxnSpPr>
            <a:cxnSpLocks/>
          </p:cNvCxnSpPr>
          <p:nvPr/>
        </p:nvCxnSpPr>
        <p:spPr>
          <a:xfrm flipH="1">
            <a:off x="3593430" y="2671014"/>
            <a:ext cx="180474" cy="421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Line 2">
            <a:extLst>
              <a:ext uri="{FF2B5EF4-FFF2-40B4-BE49-F238E27FC236}">
                <a16:creationId xmlns:a16="http://schemas.microsoft.com/office/drawing/2014/main" id="{842CE9C6-D007-3B5A-CA42-A9EF45E7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55499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6" name="Line 3">
            <a:extLst>
              <a:ext uri="{FF2B5EF4-FFF2-40B4-BE49-F238E27FC236}">
                <a16:creationId xmlns:a16="http://schemas.microsoft.com/office/drawing/2014/main" id="{277D173A-BD0B-03EE-20F7-90D4194FC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0" y="557396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C55035DD-F451-AD03-FB8C-5634BE1C66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1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8439" name="Group 6">
            <a:extLst>
              <a:ext uri="{FF2B5EF4-FFF2-40B4-BE49-F238E27FC236}">
                <a16:creationId xmlns:a16="http://schemas.microsoft.com/office/drawing/2014/main" id="{E267D4F6-A339-84D8-25F8-81A46ED0852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219200"/>
            <a:ext cx="2286000" cy="2286000"/>
            <a:chOff x="1968" y="2230"/>
            <a:chExt cx="1440" cy="1440"/>
          </a:xfrm>
        </p:grpSpPr>
        <p:sp>
          <p:nvSpPr>
            <p:cNvPr id="18489" name="Line 7">
              <a:extLst>
                <a:ext uri="{FF2B5EF4-FFF2-40B4-BE49-F238E27FC236}">
                  <a16:creationId xmlns:a16="http://schemas.microsoft.com/office/drawing/2014/main" id="{FBF1440C-9521-D95A-548B-3E29CDE50F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88" y="295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90" name="Line 8">
              <a:extLst>
                <a:ext uri="{FF2B5EF4-FFF2-40B4-BE49-F238E27FC236}">
                  <a16:creationId xmlns:a16="http://schemas.microsoft.com/office/drawing/2014/main" id="{F36395F1-288F-251F-7F77-8EDB0A764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3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8440" name="Text Box 9">
            <a:extLst>
              <a:ext uri="{FF2B5EF4-FFF2-40B4-BE49-F238E27FC236}">
                <a16:creationId xmlns:a16="http://schemas.microsoft.com/office/drawing/2014/main" id="{B87F939B-D9E8-94AE-4578-47E065876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28" y="751400"/>
            <a:ext cx="1169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C, I, AE</a:t>
            </a:r>
          </a:p>
        </p:txBody>
      </p:sp>
      <p:sp>
        <p:nvSpPr>
          <p:cNvPr id="18441" name="Text Box 10">
            <a:extLst>
              <a:ext uri="{FF2B5EF4-FFF2-40B4-BE49-F238E27FC236}">
                <a16:creationId xmlns:a16="http://schemas.microsoft.com/office/drawing/2014/main" id="{E2CF32CB-87FD-D016-E104-0839A931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0" y="3276600"/>
            <a:ext cx="2055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Pendapatan</a:t>
            </a:r>
            <a:r>
              <a:rPr lang="en-US" altLang="en-US" dirty="0"/>
              <a:t> (</a:t>
            </a:r>
            <a:r>
              <a:rPr lang="en-US" altLang="en-US" i="1" dirty="0"/>
              <a:t>Y)</a:t>
            </a:r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8E03489F-1A99-2704-7929-D05AF69B6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43000"/>
            <a:ext cx="2209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BBE6C7B0-B9AD-1A7B-4C82-2471AAB0C1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44" name="Oval 13">
            <a:extLst>
              <a:ext uri="{FF2B5EF4-FFF2-40B4-BE49-F238E27FC236}">
                <a16:creationId xmlns:a16="http://schemas.microsoft.com/office/drawing/2014/main" id="{2C34C381-18F8-2C81-4A8A-3138C403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971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2E1A98B8-6EAF-A913-1072-712C911D5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2" y="838200"/>
            <a:ext cx="1439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CC0000"/>
                </a:solidFill>
              </a:rPr>
              <a:t>Y = C + S</a:t>
            </a:r>
          </a:p>
        </p:txBody>
      </p:sp>
      <p:sp>
        <p:nvSpPr>
          <p:cNvPr id="18447" name="Line 16">
            <a:extLst>
              <a:ext uri="{FF2B5EF4-FFF2-40B4-BE49-F238E27FC236}">
                <a16:creationId xmlns:a16="http://schemas.microsoft.com/office/drawing/2014/main" id="{3F95DBF6-CB82-397B-CD3A-2C31D5CC9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2112" y="2260600"/>
            <a:ext cx="1587" cy="326231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8448" name="Group 17">
            <a:extLst>
              <a:ext uri="{FF2B5EF4-FFF2-40B4-BE49-F238E27FC236}">
                <a16:creationId xmlns:a16="http://schemas.microsoft.com/office/drawing/2014/main" id="{437954C1-5AFC-D50B-CE38-A511652EDA4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024313"/>
            <a:ext cx="2286000" cy="2286000"/>
            <a:chOff x="1968" y="2230"/>
            <a:chExt cx="1440" cy="1440"/>
          </a:xfrm>
        </p:grpSpPr>
        <p:sp>
          <p:nvSpPr>
            <p:cNvPr id="18487" name="Line 18">
              <a:extLst>
                <a:ext uri="{FF2B5EF4-FFF2-40B4-BE49-F238E27FC236}">
                  <a16:creationId xmlns:a16="http://schemas.microsoft.com/office/drawing/2014/main" id="{F9B250B9-6F56-1C83-B2C4-9D9509724E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88" y="295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88" name="Line 19">
              <a:extLst>
                <a:ext uri="{FF2B5EF4-FFF2-40B4-BE49-F238E27FC236}">
                  <a16:creationId xmlns:a16="http://schemas.microsoft.com/office/drawing/2014/main" id="{F02DBDD0-FFC2-459E-102C-6737080B5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3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8449" name="Text Box 20">
            <a:extLst>
              <a:ext uri="{FF2B5EF4-FFF2-40B4-BE49-F238E27FC236}">
                <a16:creationId xmlns:a16="http://schemas.microsoft.com/office/drawing/2014/main" id="{BF878B24-75A9-1249-3FE8-C914B897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1" y="38481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r</a:t>
            </a:r>
          </a:p>
        </p:txBody>
      </p:sp>
      <p:sp>
        <p:nvSpPr>
          <p:cNvPr id="18450" name="Text Box 21">
            <a:extLst>
              <a:ext uri="{FF2B5EF4-FFF2-40B4-BE49-F238E27FC236}">
                <a16:creationId xmlns:a16="http://schemas.microsoft.com/office/drawing/2014/main" id="{C4D547A4-8AAB-FDCB-CA48-95EA3B469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6071394"/>
            <a:ext cx="2055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Pendapatan</a:t>
            </a:r>
            <a:r>
              <a:rPr lang="en-US" altLang="en-US" dirty="0"/>
              <a:t> (</a:t>
            </a:r>
            <a:r>
              <a:rPr lang="en-US" altLang="en-US" i="1" dirty="0"/>
              <a:t>Y)</a:t>
            </a:r>
          </a:p>
        </p:txBody>
      </p:sp>
      <p:grpSp>
        <p:nvGrpSpPr>
          <p:cNvPr id="18451" name="Group 22">
            <a:extLst>
              <a:ext uri="{FF2B5EF4-FFF2-40B4-BE49-F238E27FC236}">
                <a16:creationId xmlns:a16="http://schemas.microsoft.com/office/drawing/2014/main" id="{3F928266-8A60-7EA1-53EA-0278C278949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052888"/>
            <a:ext cx="2286000" cy="2286000"/>
            <a:chOff x="1968" y="2230"/>
            <a:chExt cx="1440" cy="1440"/>
          </a:xfrm>
        </p:grpSpPr>
        <p:sp>
          <p:nvSpPr>
            <p:cNvPr id="18485" name="Line 23">
              <a:extLst>
                <a:ext uri="{FF2B5EF4-FFF2-40B4-BE49-F238E27FC236}">
                  <a16:creationId xmlns:a16="http://schemas.microsoft.com/office/drawing/2014/main" id="{DA5AB41F-ADF5-2589-16B8-A9B2440954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88" y="295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86" name="Line 24">
              <a:extLst>
                <a:ext uri="{FF2B5EF4-FFF2-40B4-BE49-F238E27FC236}">
                  <a16:creationId xmlns:a16="http://schemas.microsoft.com/office/drawing/2014/main" id="{581271B0-554E-E8E4-C288-9E4788AD6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3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8452" name="Text Box 25">
            <a:extLst>
              <a:ext uri="{FF2B5EF4-FFF2-40B4-BE49-F238E27FC236}">
                <a16:creationId xmlns:a16="http://schemas.microsoft.com/office/drawing/2014/main" id="{4B48BCE2-7D63-2A96-3B12-F4FD5AB1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8735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/>
              <a:t>r</a:t>
            </a:r>
          </a:p>
        </p:txBody>
      </p:sp>
      <p:sp>
        <p:nvSpPr>
          <p:cNvPr id="18453" name="Text Box 26">
            <a:extLst>
              <a:ext uri="{FF2B5EF4-FFF2-40B4-BE49-F238E27FC236}">
                <a16:creationId xmlns:a16="http://schemas.microsoft.com/office/drawing/2014/main" id="{79DB7854-5D48-C7AC-706E-E1C910A85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6361324"/>
            <a:ext cx="152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Investasi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</a:p>
        </p:txBody>
      </p:sp>
      <p:sp>
        <p:nvSpPr>
          <p:cNvPr id="18454" name="Line 27">
            <a:extLst>
              <a:ext uri="{FF2B5EF4-FFF2-40B4-BE49-F238E27FC236}">
                <a16:creationId xmlns:a16="http://schemas.microsoft.com/office/drawing/2014/main" id="{AF0F88B8-A9CB-C518-CC7E-92FDD0D26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434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8455" name="Text Box 28">
            <a:extLst>
              <a:ext uri="{FF2B5EF4-FFF2-40B4-BE49-F238E27FC236}">
                <a16:creationId xmlns:a16="http://schemas.microsoft.com/office/drawing/2014/main" id="{5CBEC8A2-6293-4A3A-7375-30FC8C6B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7912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I(r)</a:t>
            </a:r>
          </a:p>
        </p:txBody>
      </p:sp>
      <p:sp>
        <p:nvSpPr>
          <p:cNvPr id="18456" name="Text Box 29">
            <a:extLst>
              <a:ext uri="{FF2B5EF4-FFF2-40B4-BE49-F238E27FC236}">
                <a16:creationId xmlns:a16="http://schemas.microsoft.com/office/drawing/2014/main" id="{A4F8312F-36D3-2E2E-C89C-408645DC1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608" y="5904124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IS</a:t>
            </a: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5B13A383-C95E-978B-92DA-EFBC4172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5245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4" name="Line 37">
            <a:extLst>
              <a:ext uri="{FF2B5EF4-FFF2-40B4-BE49-F238E27FC236}">
                <a16:creationId xmlns:a16="http://schemas.microsoft.com/office/drawing/2014/main" id="{7E020F00-B9A6-3E51-F627-A059A5823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5562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18470" name="Group 40">
            <a:extLst>
              <a:ext uri="{FF2B5EF4-FFF2-40B4-BE49-F238E27FC236}">
                <a16:creationId xmlns:a16="http://schemas.microsoft.com/office/drawing/2014/main" id="{920E4C7F-736D-619B-D5EC-85D2508BF54A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1981200"/>
            <a:ext cx="6032500" cy="4356100"/>
            <a:chOff x="280" y="1248"/>
            <a:chExt cx="3800" cy="2744"/>
          </a:xfrm>
        </p:grpSpPr>
        <p:sp>
          <p:nvSpPr>
            <p:cNvPr id="18471" name="Line 41">
              <a:extLst>
                <a:ext uri="{FF2B5EF4-FFF2-40B4-BE49-F238E27FC236}">
                  <a16:creationId xmlns:a16="http://schemas.microsoft.com/office/drawing/2014/main" id="{4F5540D8-475A-726D-D8BF-1F54B8185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" y="1664"/>
              <a:ext cx="24" cy="1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id-ID" dirty="0">
                  <a:latin typeface="Cambria" panose="02040503050406030204" pitchFamily="18" charset="0"/>
                </a:rPr>
                <a:t>AE</a:t>
              </a:r>
              <a:r>
                <a:rPr lang="id-ID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18472" name="Line 42">
              <a:extLst>
                <a:ext uri="{FF2B5EF4-FFF2-40B4-BE49-F238E27FC236}">
                  <a16:creationId xmlns:a16="http://schemas.microsoft.com/office/drawing/2014/main" id="{F7BB1912-FCDD-1F0E-310D-8FE255D5C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8" y="32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473" name="Line 43">
              <a:extLst>
                <a:ext uri="{FF2B5EF4-FFF2-40B4-BE49-F238E27FC236}">
                  <a16:creationId xmlns:a16="http://schemas.microsoft.com/office/drawing/2014/main" id="{D9AB9F1C-95FD-741D-048F-CCFA4400D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2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474" name="Line 44">
              <a:extLst>
                <a:ext uri="{FF2B5EF4-FFF2-40B4-BE49-F238E27FC236}">
                  <a16:creationId xmlns:a16="http://schemas.microsoft.com/office/drawing/2014/main" id="{0B36F31E-7737-3F0E-F8F6-8F3E7EA30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" y="317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475" name="Line 45">
              <a:extLst>
                <a:ext uri="{FF2B5EF4-FFF2-40B4-BE49-F238E27FC236}">
                  <a16:creationId xmlns:a16="http://schemas.microsoft.com/office/drawing/2014/main" id="{D2F98695-0BF5-B68F-E3E2-64213A853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248"/>
              <a:ext cx="14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476" name="Line 46">
              <a:extLst>
                <a:ext uri="{FF2B5EF4-FFF2-40B4-BE49-F238E27FC236}">
                  <a16:creationId xmlns:a16="http://schemas.microsoft.com/office/drawing/2014/main" id="{1047D262-9889-9BD4-1DB4-B8AE936B2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" y="320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478" name="Oval 48">
              <a:extLst>
                <a:ext uri="{FF2B5EF4-FFF2-40B4-BE49-F238E27FC236}">
                  <a16:creationId xmlns:a16="http://schemas.microsoft.com/office/drawing/2014/main" id="{3C759B19-A582-84FA-7BA0-B9CA8D55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632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8479" name="Oval 49">
              <a:extLst>
                <a:ext uri="{FF2B5EF4-FFF2-40B4-BE49-F238E27FC236}">
                  <a16:creationId xmlns:a16="http://schemas.microsoft.com/office/drawing/2014/main" id="{A8158AA0-52B9-3EB5-30A8-FF6B42F23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3176"/>
              <a:ext cx="48" cy="4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" name="Line 4">
            <a:extLst>
              <a:ext uri="{FF2B5EF4-FFF2-40B4-BE49-F238E27FC236}">
                <a16:creationId xmlns:a16="http://schemas.microsoft.com/office/drawing/2014/main" id="{A03E7147-5F0F-9D0B-6DDA-309EEEE1C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0497" y="5079332"/>
            <a:ext cx="2895602" cy="6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58AEA76-CD5B-80F4-AD4F-044E8C5CAA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2298" y="5554574"/>
            <a:ext cx="2541579" cy="8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A5124-6786-4CF7-5216-7DE26B038237}"/>
              </a:ext>
            </a:extLst>
          </p:cNvPr>
          <p:cNvSpPr txBox="1"/>
          <p:nvPr/>
        </p:nvSpPr>
        <p:spPr>
          <a:xfrm>
            <a:off x="6149698" y="35041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Y</a:t>
            </a:r>
            <a:r>
              <a:rPr lang="id-ID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85202-05E5-59E0-8D99-426C58B8B6E9}"/>
              </a:ext>
            </a:extLst>
          </p:cNvPr>
          <p:cNvSpPr txBox="1"/>
          <p:nvPr/>
        </p:nvSpPr>
        <p:spPr>
          <a:xfrm>
            <a:off x="6597295" y="351543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Y</a:t>
            </a:r>
            <a:r>
              <a:rPr lang="id-ID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87A9D-665D-F479-C604-6B2B32326238}"/>
              </a:ext>
            </a:extLst>
          </p:cNvPr>
          <p:cNvSpPr txBox="1"/>
          <p:nvPr/>
        </p:nvSpPr>
        <p:spPr>
          <a:xfrm>
            <a:off x="6098664" y="63684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Y</a:t>
            </a:r>
            <a:r>
              <a:rPr lang="id-ID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26936-62F2-CED4-ABEC-00AA827F522E}"/>
              </a:ext>
            </a:extLst>
          </p:cNvPr>
          <p:cNvSpPr txBox="1"/>
          <p:nvPr/>
        </p:nvSpPr>
        <p:spPr>
          <a:xfrm>
            <a:off x="6589253" y="63870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Y</a:t>
            </a:r>
            <a:r>
              <a:rPr lang="id-ID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767A762F-2D94-2402-73A3-95944A1C7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211" y="479901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3DAA056C-F9E2-5C7F-0259-C6C73E395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051" y="529208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A9A58CE2-AC0A-327B-6577-D986E2EFA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1" y="4772326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385A4868-018C-88E3-99BB-14AE6B23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584" y="52568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166FC286-FA2B-55C6-C25C-1A1D493E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674" y="6284088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I</a:t>
            </a:r>
            <a:r>
              <a:rPr lang="en-US" altLang="en-US" i="1" baseline="-25000" dirty="0"/>
              <a:t>1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1BCF7F02-85CF-DD12-D9EB-59FE21D98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075" y="6291591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/>
              <a:t>I</a:t>
            </a:r>
            <a:r>
              <a:rPr lang="en-US" altLang="en-US" i="1" baseline="-25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BC722-5C8D-7D12-6497-87F7B7448A5D}"/>
              </a:ext>
            </a:extLst>
          </p:cNvPr>
          <p:cNvSpPr txBox="1"/>
          <p:nvPr/>
        </p:nvSpPr>
        <p:spPr>
          <a:xfrm>
            <a:off x="7968956" y="148501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AE</a:t>
            </a:r>
            <a:r>
              <a:rPr lang="id-ID" baseline="-25000" dirty="0">
                <a:latin typeface="Cambria" panose="02040503050406030204" pitchFamily="18" charset="0"/>
              </a:rPr>
              <a:t>2</a:t>
            </a:r>
            <a:r>
              <a:rPr lang="id-ID" dirty="0">
                <a:latin typeface="Cambria" panose="02040503050406030204" pitchFamily="18" charset="0"/>
              </a:rPr>
              <a:t> = C + 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9FF59-37D8-5443-9435-A5CB3E5DA4E8}"/>
              </a:ext>
            </a:extLst>
          </p:cNvPr>
          <p:cNvSpPr txBox="1"/>
          <p:nvPr/>
        </p:nvSpPr>
        <p:spPr>
          <a:xfrm>
            <a:off x="7981009" y="17330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AE</a:t>
            </a:r>
            <a:r>
              <a:rPr lang="id-ID" baseline="-25000" dirty="0">
                <a:latin typeface="Cambria" panose="02040503050406030204" pitchFamily="18" charset="0"/>
              </a:rPr>
              <a:t>1</a:t>
            </a:r>
            <a:r>
              <a:rPr lang="id-ID" dirty="0">
                <a:latin typeface="Cambria" panose="02040503050406030204" pitchFamily="18" charset="0"/>
              </a:rPr>
              <a:t> = C + 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78581-1AD6-4145-BA49-695A69FA8FF1}"/>
              </a:ext>
            </a:extLst>
          </p:cNvPr>
          <p:cNvSpPr txBox="1"/>
          <p:nvPr/>
        </p:nvSpPr>
        <p:spPr>
          <a:xfrm>
            <a:off x="6305550" y="18277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AE</a:t>
            </a:r>
            <a:r>
              <a:rPr lang="id-ID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6E9B1-98C0-51D0-110C-18BB5E0CA81E}"/>
              </a:ext>
            </a:extLst>
          </p:cNvPr>
          <p:cNvSpPr txBox="1"/>
          <p:nvPr/>
        </p:nvSpPr>
        <p:spPr>
          <a:xfrm>
            <a:off x="5264782" y="25948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Cambria" panose="02040503050406030204" pitchFamily="18" charset="0"/>
              </a:rPr>
              <a:t>△I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3AF70081-7D61-3F05-108B-90F0BD7C5AC4}"/>
              </a:ext>
            </a:extLst>
          </p:cNvPr>
          <p:cNvSpPr/>
          <p:nvPr/>
        </p:nvSpPr>
        <p:spPr>
          <a:xfrm>
            <a:off x="5703877" y="2641600"/>
            <a:ext cx="124427" cy="178832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E902B-F80A-C1A9-E863-077358FDCC01}"/>
              </a:ext>
            </a:extLst>
          </p:cNvPr>
          <p:cNvSpPr txBox="1"/>
          <p:nvPr/>
        </p:nvSpPr>
        <p:spPr>
          <a:xfrm>
            <a:off x="812407" y="35207"/>
            <a:ext cx="509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/>
              <a:t>PENURUNAN KURVA IS</a:t>
            </a:r>
          </a:p>
        </p:txBody>
      </p:sp>
      <p:sp>
        <p:nvSpPr>
          <p:cNvPr id="2" name="Line 27">
            <a:extLst>
              <a:ext uri="{FF2B5EF4-FFF2-40B4-BE49-F238E27FC236}">
                <a16:creationId xmlns:a16="http://schemas.microsoft.com/office/drawing/2014/main" id="{14F1BDFD-FBB3-848D-F001-E777139BE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8304" y="4584020"/>
            <a:ext cx="1430770" cy="1514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5" name="Oval 49">
            <a:extLst>
              <a:ext uri="{FF2B5EF4-FFF2-40B4-BE49-F238E27FC236}">
                <a16:creationId xmlns:a16="http://schemas.microsoft.com/office/drawing/2014/main" id="{C1B476E3-5AB5-776F-35B3-28002644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143" y="5043688"/>
            <a:ext cx="76200" cy="762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32">
            <a:extLst>
              <a:ext uri="{FF2B5EF4-FFF2-40B4-BE49-F238E27FC236}">
                <a16:creationId xmlns:a16="http://schemas.microsoft.com/office/drawing/2014/main" id="{67D6D687-CEB3-4B90-AF53-7CB309D5C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348" y="5526288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4751F-F718-3378-CD8D-7714D878DFD6}"/>
              </a:ext>
            </a:extLst>
          </p:cNvPr>
          <p:cNvSpPr txBox="1"/>
          <p:nvPr/>
        </p:nvSpPr>
        <p:spPr>
          <a:xfrm>
            <a:off x="1275347" y="372979"/>
            <a:ext cx="1015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/>
              <a:t>Keterangan Gambar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C1F24-5531-48FC-AF45-72F57D03F875}"/>
              </a:ext>
            </a:extLst>
          </p:cNvPr>
          <p:cNvSpPr txBox="1"/>
          <p:nvPr/>
        </p:nvSpPr>
        <p:spPr>
          <a:xfrm>
            <a:off x="1275346" y="1659285"/>
            <a:ext cx="101546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800" dirty="0">
                <a:latin typeface="Cambria" panose="02040503050406030204" pitchFamily="18" charset="0"/>
              </a:rPr>
              <a:t>Kondisi keseimbangan tercapai di titik AE</a:t>
            </a:r>
            <a:r>
              <a:rPr lang="id-ID" sz="2800" baseline="-25000" dirty="0">
                <a:latin typeface="Cambria" panose="02040503050406030204" pitchFamily="18" charset="0"/>
              </a:rPr>
              <a:t>1</a:t>
            </a:r>
            <a:r>
              <a:rPr lang="id-ID" sz="2800" dirty="0">
                <a:latin typeface="Cambria" panose="02040503050406030204" pitchFamily="18" charset="0"/>
              </a:rPr>
              <a:t>. Apabila salah satu komponen AE, yakni investasi dinaikkan, maka AE</a:t>
            </a:r>
            <a:r>
              <a:rPr lang="id-ID" sz="2800" baseline="-25000" dirty="0">
                <a:latin typeface="Cambria" panose="02040503050406030204" pitchFamily="18" charset="0"/>
              </a:rPr>
              <a:t>1</a:t>
            </a:r>
            <a:r>
              <a:rPr lang="id-ID" sz="2800" dirty="0">
                <a:latin typeface="Cambria" panose="02040503050406030204" pitchFamily="18" charset="0"/>
              </a:rPr>
              <a:t> bergeser ke AE</a:t>
            </a:r>
            <a:r>
              <a:rPr lang="id-ID" sz="2800" baseline="-25000" dirty="0">
                <a:latin typeface="Cambria" panose="02040503050406030204" pitchFamily="18" charset="0"/>
              </a:rPr>
              <a:t>2</a:t>
            </a:r>
          </a:p>
          <a:p>
            <a:pPr algn="just"/>
            <a:endParaRPr lang="id-ID" sz="28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800" dirty="0">
                <a:latin typeface="Cambria" panose="02040503050406030204" pitchFamily="18" charset="0"/>
              </a:rPr>
              <a:t>Kenaikan investasi tersebut didorong karena adanya penurunan pada tingkat suku bunga dari r</a:t>
            </a:r>
            <a:r>
              <a:rPr lang="id-ID" sz="2800" baseline="-25000" dirty="0">
                <a:latin typeface="Cambria" panose="02040503050406030204" pitchFamily="18" charset="0"/>
              </a:rPr>
              <a:t>1</a:t>
            </a:r>
            <a:r>
              <a:rPr lang="id-ID" sz="2800" dirty="0">
                <a:latin typeface="Cambria" panose="02040503050406030204" pitchFamily="18" charset="0"/>
              </a:rPr>
              <a:t> ke r</a:t>
            </a:r>
            <a:r>
              <a:rPr lang="id-ID" sz="2800" baseline="-25000" dirty="0">
                <a:latin typeface="Cambria" panose="02040503050406030204" pitchFamily="18" charset="0"/>
              </a:rPr>
              <a:t>2</a:t>
            </a:r>
          </a:p>
          <a:p>
            <a:pPr algn="just"/>
            <a:endParaRPr lang="id-ID" sz="2800" dirty="0"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800" dirty="0">
                <a:latin typeface="Cambria" panose="02040503050406030204" pitchFamily="18" charset="0"/>
              </a:rPr>
              <a:t>Sehingga, kenaikan investasi karena adanya penurunan tingkat suku bunga tersebut mampu menaikkan pendapatan nasional dari Y</a:t>
            </a:r>
            <a:r>
              <a:rPr lang="id-ID" sz="2800" baseline="-25000" dirty="0">
                <a:latin typeface="Cambria" panose="02040503050406030204" pitchFamily="18" charset="0"/>
              </a:rPr>
              <a:t>1</a:t>
            </a:r>
            <a:r>
              <a:rPr lang="id-ID" sz="2800" dirty="0">
                <a:latin typeface="Cambria" panose="02040503050406030204" pitchFamily="18" charset="0"/>
              </a:rPr>
              <a:t> ke Y</a:t>
            </a:r>
            <a:r>
              <a:rPr lang="id-ID" sz="2800" baseline="-25000" dirty="0">
                <a:latin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221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Freeform 6">
            <a:extLst>
              <a:ext uri="{FF2B5EF4-FFF2-40B4-BE49-F238E27FC236}">
                <a16:creationId xmlns:a16="http://schemas.microsoft.com/office/drawing/2014/main" id="{DD0AEE21-CF4B-4395-A100-EFB0EB99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168" name="Rectangle 6152">
            <a:extLst>
              <a:ext uri="{FF2B5EF4-FFF2-40B4-BE49-F238E27FC236}">
                <a16:creationId xmlns:a16="http://schemas.microsoft.com/office/drawing/2014/main" id="{9F8DBD9A-1B56-4D4B-856B-89CC682C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9" name="Rectangle 6154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1" y="0"/>
            <a:ext cx="114729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0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285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159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448" y="643466"/>
            <a:ext cx="9600802" cy="55710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rima kasih | Note de la propriété de Renny">
            <a:extLst>
              <a:ext uri="{FF2B5EF4-FFF2-40B4-BE49-F238E27FC236}">
                <a16:creationId xmlns:a16="http://schemas.microsoft.com/office/drawing/2014/main" id="{10FA9BE0-067A-AADC-677D-92758FC5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462" y="965199"/>
            <a:ext cx="6378771" cy="49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44073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{8A6772E3-04D0-0E40-8290-217F78B56DA8}tf10001071</Template>
  <TotalTime>12633</TotalTime>
  <Words>227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Gill Sans MT</vt:lpstr>
      <vt:lpstr>Impact</vt:lpstr>
      <vt:lpstr>Times New Roman</vt:lpstr>
      <vt:lpstr>Wingdings 2</vt:lpstr>
      <vt:lpstr>Badge</vt:lpstr>
      <vt:lpstr>PASAR BARANG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Rusli Abdulah</dc:creator>
  <cp:lastModifiedBy>Rusli Abdulah</cp:lastModifiedBy>
  <cp:revision>52</cp:revision>
  <dcterms:created xsi:type="dcterms:W3CDTF">2023-03-08T09:53:10Z</dcterms:created>
  <dcterms:modified xsi:type="dcterms:W3CDTF">2023-03-17T11:16:08Z</dcterms:modified>
</cp:coreProperties>
</file>