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66" r:id="rId1"/>
  </p:sldMasterIdLst>
  <p:notesMasterIdLst>
    <p:notesMasterId r:id="rId7"/>
  </p:notesMasterIdLst>
  <p:sldIdLst>
    <p:sldId id="256" r:id="rId2"/>
    <p:sldId id="299" r:id="rId3"/>
    <p:sldId id="300" r:id="rId4"/>
    <p:sldId id="301" r:id="rId5"/>
    <p:sldId id="27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781"/>
  </p:normalViewPr>
  <p:slideViewPr>
    <p:cSldViewPr snapToGrid="0">
      <p:cViewPr varScale="1">
        <p:scale>
          <a:sx n="106" d="100"/>
          <a:sy n="106" d="100"/>
        </p:scale>
        <p:origin x="69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71C68E-2C86-514E-B076-816DC780B5A0}" type="datetimeFigureOut">
              <a:rPr lang="id-ID" smtClean="0"/>
              <a:t>08/03/23</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216848-5B90-024A-A180-AC07DD5BCFB8}" type="slidenum">
              <a:rPr lang="id-ID" smtClean="0"/>
              <a:t>‹#›</a:t>
            </a:fld>
            <a:endParaRPr lang="id-ID"/>
          </a:p>
        </p:txBody>
      </p:sp>
    </p:spTree>
    <p:extLst>
      <p:ext uri="{BB962C8B-B14F-4D97-AF65-F5344CB8AC3E}">
        <p14:creationId xmlns:p14="http://schemas.microsoft.com/office/powerpoint/2010/main" val="42088662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CA771AE3-222A-584F-A3B7-180E8D518D59}" type="datetimeFigureOut">
              <a:rPr lang="id-ID" smtClean="0"/>
              <a:t>08/03/23</a:t>
            </a:fld>
            <a:endParaRPr lang="id-ID"/>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id-ID"/>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55620A-FA6B-E34F-8F78-A24736026D81}" type="slidenum">
              <a:rPr lang="id-ID" smtClean="0"/>
              <a:t>‹#›</a:t>
            </a:fld>
            <a:endParaRPr lang="id-ID"/>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54109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771AE3-222A-584F-A3B7-180E8D518D59}" type="datetimeFigureOut">
              <a:rPr lang="id-ID" smtClean="0"/>
              <a:t>08/03/23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155620A-FA6B-E34F-8F78-A24736026D81}" type="slidenum">
              <a:rPr lang="id-ID" smtClean="0"/>
              <a:t>‹#›</a:t>
            </a:fld>
            <a:endParaRPr lang="id-ID"/>
          </a:p>
        </p:txBody>
      </p:sp>
    </p:spTree>
    <p:extLst>
      <p:ext uri="{BB962C8B-B14F-4D97-AF65-F5344CB8AC3E}">
        <p14:creationId xmlns:p14="http://schemas.microsoft.com/office/powerpoint/2010/main" val="1899377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771AE3-222A-584F-A3B7-180E8D518D59}" type="datetimeFigureOut">
              <a:rPr lang="id-ID" smtClean="0"/>
              <a:t>08/03/23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155620A-FA6B-E34F-8F78-A24736026D81}" type="slidenum">
              <a:rPr lang="id-ID" smtClean="0"/>
              <a:t>‹#›</a:t>
            </a:fld>
            <a:endParaRPr lang="id-ID"/>
          </a:p>
        </p:txBody>
      </p:sp>
    </p:spTree>
    <p:extLst>
      <p:ext uri="{BB962C8B-B14F-4D97-AF65-F5344CB8AC3E}">
        <p14:creationId xmlns:p14="http://schemas.microsoft.com/office/powerpoint/2010/main" val="3259724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771AE3-222A-584F-A3B7-180E8D518D59}" type="datetimeFigureOut">
              <a:rPr lang="id-ID" smtClean="0"/>
              <a:t>08/03/23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155620A-FA6B-E34F-8F78-A24736026D81}" type="slidenum">
              <a:rPr lang="id-ID" smtClean="0"/>
              <a:t>‹#›</a:t>
            </a:fld>
            <a:endParaRPr lang="id-ID"/>
          </a:p>
        </p:txBody>
      </p:sp>
    </p:spTree>
    <p:extLst>
      <p:ext uri="{BB962C8B-B14F-4D97-AF65-F5344CB8AC3E}">
        <p14:creationId xmlns:p14="http://schemas.microsoft.com/office/powerpoint/2010/main" val="1676195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CA771AE3-222A-584F-A3B7-180E8D518D59}" type="datetimeFigureOut">
              <a:rPr lang="id-ID" smtClean="0"/>
              <a:t>08/03/23</a:t>
            </a:fld>
            <a:endParaRPr lang="id-ID"/>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id-ID"/>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55620A-FA6B-E34F-8F78-A24736026D81}" type="slidenum">
              <a:rPr lang="id-ID" smtClean="0"/>
              <a:t>‹#›</a:t>
            </a:fld>
            <a:endParaRPr lang="id-ID"/>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12526480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771AE3-222A-584F-A3B7-180E8D518D59}" type="datetimeFigureOut">
              <a:rPr lang="id-ID" smtClean="0"/>
              <a:t>08/03/23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7155620A-FA6B-E34F-8F78-A24736026D81}" type="slidenum">
              <a:rPr lang="id-ID" smtClean="0"/>
              <a:t>‹#›</a:t>
            </a:fld>
            <a:endParaRPr lang="id-ID"/>
          </a:p>
        </p:txBody>
      </p:sp>
    </p:spTree>
    <p:extLst>
      <p:ext uri="{BB962C8B-B14F-4D97-AF65-F5344CB8AC3E}">
        <p14:creationId xmlns:p14="http://schemas.microsoft.com/office/powerpoint/2010/main" val="331271493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771AE3-222A-584F-A3B7-180E8D518D59}" type="datetimeFigureOut">
              <a:rPr lang="id-ID" smtClean="0"/>
              <a:t>08/03/23</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7155620A-FA6B-E34F-8F78-A24736026D81}" type="slidenum">
              <a:rPr lang="id-ID" smtClean="0"/>
              <a:t>‹#›</a:t>
            </a:fld>
            <a:endParaRPr lang="id-ID"/>
          </a:p>
        </p:txBody>
      </p:sp>
    </p:spTree>
    <p:extLst>
      <p:ext uri="{BB962C8B-B14F-4D97-AF65-F5344CB8AC3E}">
        <p14:creationId xmlns:p14="http://schemas.microsoft.com/office/powerpoint/2010/main" val="66834904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771AE3-222A-584F-A3B7-180E8D518D59}" type="datetimeFigureOut">
              <a:rPr lang="id-ID" smtClean="0"/>
              <a:t>08/03/23</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7155620A-FA6B-E34F-8F78-A24736026D81}" type="slidenum">
              <a:rPr lang="id-ID" smtClean="0"/>
              <a:t>‹#›</a:t>
            </a:fld>
            <a:endParaRPr lang="id-ID"/>
          </a:p>
        </p:txBody>
      </p:sp>
    </p:spTree>
    <p:extLst>
      <p:ext uri="{BB962C8B-B14F-4D97-AF65-F5344CB8AC3E}">
        <p14:creationId xmlns:p14="http://schemas.microsoft.com/office/powerpoint/2010/main" val="2883046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771AE3-222A-584F-A3B7-180E8D518D59}" type="datetimeFigureOut">
              <a:rPr lang="id-ID" smtClean="0"/>
              <a:t>08/03/23</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7155620A-FA6B-E34F-8F78-A24736026D81}" type="slidenum">
              <a:rPr lang="id-ID" smtClean="0"/>
              <a:t>‹#›</a:t>
            </a:fld>
            <a:endParaRPr lang="id-ID"/>
          </a:p>
        </p:txBody>
      </p:sp>
    </p:spTree>
    <p:extLst>
      <p:ext uri="{BB962C8B-B14F-4D97-AF65-F5344CB8AC3E}">
        <p14:creationId xmlns:p14="http://schemas.microsoft.com/office/powerpoint/2010/main" val="1491249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CA771AE3-222A-584F-A3B7-180E8D518D59}" type="datetimeFigureOut">
              <a:rPr lang="id-ID" smtClean="0"/>
              <a:t>08/03/23</a:t>
            </a:fld>
            <a:endParaRPr lang="id-ID"/>
          </a:p>
        </p:txBody>
      </p:sp>
      <p:sp>
        <p:nvSpPr>
          <p:cNvPr id="6" name="Footer Placeholder 5"/>
          <p:cNvSpPr>
            <a:spLocks noGrp="1"/>
          </p:cNvSpPr>
          <p:nvPr>
            <p:ph type="ftr" sz="quarter" idx="11"/>
          </p:nvPr>
        </p:nvSpPr>
        <p:spPr>
          <a:xfrm>
            <a:off x="2103620" y="6375679"/>
            <a:ext cx="3482179" cy="345796"/>
          </a:xfrm>
        </p:spPr>
        <p:txBody>
          <a:bodyPr/>
          <a:lstStyle/>
          <a:p>
            <a:endParaRPr lang="id-ID"/>
          </a:p>
        </p:txBody>
      </p:sp>
      <p:sp>
        <p:nvSpPr>
          <p:cNvPr id="7" name="Slide Number Placeholder 6"/>
          <p:cNvSpPr>
            <a:spLocks noGrp="1"/>
          </p:cNvSpPr>
          <p:nvPr>
            <p:ph type="sldNum" sz="quarter" idx="12"/>
          </p:nvPr>
        </p:nvSpPr>
        <p:spPr>
          <a:xfrm>
            <a:off x="5691014" y="6375679"/>
            <a:ext cx="1232456" cy="345796"/>
          </a:xfrm>
        </p:spPr>
        <p:txBody>
          <a:bodyPr/>
          <a:lstStyle/>
          <a:p>
            <a:fld id="{7155620A-FA6B-E34F-8F78-A24736026D81}" type="slidenum">
              <a:rPr lang="id-ID" smtClean="0"/>
              <a:t>‹#›</a:t>
            </a:fld>
            <a:endParaRPr lang="id-ID"/>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66593368"/>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CA771AE3-222A-584F-A3B7-180E8D518D59}" type="datetimeFigureOut">
              <a:rPr lang="id-ID" smtClean="0"/>
              <a:t>08/03/23</a:t>
            </a:fld>
            <a:endParaRPr lang="id-ID"/>
          </a:p>
        </p:txBody>
      </p:sp>
      <p:sp>
        <p:nvSpPr>
          <p:cNvPr id="6" name="Footer Placeholder 5"/>
          <p:cNvSpPr>
            <a:spLocks noGrp="1"/>
          </p:cNvSpPr>
          <p:nvPr>
            <p:ph type="ftr" sz="quarter" idx="11"/>
          </p:nvPr>
        </p:nvSpPr>
        <p:spPr>
          <a:xfrm>
            <a:off x="2103621" y="6375679"/>
            <a:ext cx="3482178" cy="345796"/>
          </a:xfrm>
        </p:spPr>
        <p:txBody>
          <a:bodyPr/>
          <a:lstStyle/>
          <a:p>
            <a:r>
              <a:rPr lang="en-US"/>
              <a:t>
              </a:t>
            </a:r>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55620A-FA6B-E34F-8F78-A24736026D81}" type="slidenum">
              <a:rPr lang="id-ID" smtClean="0"/>
              <a:t>‹#›</a:t>
            </a:fld>
            <a:endParaRPr lang="id-ID"/>
          </a:p>
        </p:txBody>
      </p:sp>
    </p:spTree>
    <p:extLst>
      <p:ext uri="{BB962C8B-B14F-4D97-AF65-F5344CB8AC3E}">
        <p14:creationId xmlns:p14="http://schemas.microsoft.com/office/powerpoint/2010/main" val="2153374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CA771AE3-222A-584F-A3B7-180E8D518D59}" type="datetimeFigureOut">
              <a:rPr lang="id-ID" smtClean="0"/>
              <a:t>08/03/23</a:t>
            </a:fld>
            <a:endParaRPr lang="id-ID"/>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id-ID"/>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55620A-FA6B-E34F-8F78-A24736026D81}" type="slidenum">
              <a:rPr lang="id-ID" smtClean="0"/>
              <a:t>‹#›</a:t>
            </a:fld>
            <a:endParaRPr lang="id-ID"/>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20260264"/>
      </p:ext>
    </p:extLst>
  </p:cSld>
  <p:clrMap bg1="lt1" tx1="dk1" bg2="lt2" tx2="dk2" accent1="accent1" accent2="accent2" accent3="accent3" accent4="accent4" accent5="accent5" accent6="accent6" hlink="hlink" folHlink="folHlink"/>
  <p:sldLayoutIdLst>
    <p:sldLayoutId id="2147484267" r:id="rId1"/>
    <p:sldLayoutId id="2147484268" r:id="rId2"/>
    <p:sldLayoutId id="2147484269" r:id="rId3"/>
    <p:sldLayoutId id="2147484270" r:id="rId4"/>
    <p:sldLayoutId id="2147484271" r:id="rId5"/>
    <p:sldLayoutId id="2147484272" r:id="rId6"/>
    <p:sldLayoutId id="2147484273" r:id="rId7"/>
    <p:sldLayoutId id="2147484274" r:id="rId8"/>
    <p:sldLayoutId id="2147484275" r:id="rId9"/>
    <p:sldLayoutId id="2147484276" r:id="rId10"/>
    <p:sldLayoutId id="2147484277"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6" name="Picture 4">
            <a:extLst>
              <a:ext uri="{FF2B5EF4-FFF2-40B4-BE49-F238E27FC236}">
                <a16:creationId xmlns:a16="http://schemas.microsoft.com/office/drawing/2014/main" id="{9C18B2F4-1C69-8DD7-324F-39835AAC5BC1}"/>
              </a:ext>
            </a:extLst>
          </p:cNvPr>
          <p:cNvPicPr>
            <a:picLocks noChangeAspect="1"/>
          </p:cNvPicPr>
          <p:nvPr/>
        </p:nvPicPr>
        <p:blipFill rotWithShape="1">
          <a:blip r:embed="rId2"/>
          <a:srcRect t="21512" b="17702"/>
          <a:stretch/>
        </p:blipFill>
        <p:spPr>
          <a:xfrm>
            <a:off x="20" y="328232"/>
            <a:ext cx="12191980" cy="4242806"/>
          </a:xfrm>
          <a:prstGeom prst="rect">
            <a:avLst/>
          </a:prstGeom>
        </p:spPr>
      </p:pic>
      <p:sp>
        <p:nvSpPr>
          <p:cNvPr id="2" name="Title 1">
            <a:extLst>
              <a:ext uri="{FF2B5EF4-FFF2-40B4-BE49-F238E27FC236}">
                <a16:creationId xmlns:a16="http://schemas.microsoft.com/office/drawing/2014/main" id="{9C82B993-F8B3-D90D-297F-6091301B9177}"/>
              </a:ext>
            </a:extLst>
          </p:cNvPr>
          <p:cNvSpPr>
            <a:spLocks noGrp="1"/>
          </p:cNvSpPr>
          <p:nvPr>
            <p:ph type="ctrTitle"/>
          </p:nvPr>
        </p:nvSpPr>
        <p:spPr>
          <a:xfrm>
            <a:off x="1600200" y="3419936"/>
            <a:ext cx="8991600" cy="1645759"/>
          </a:xfrm>
        </p:spPr>
        <p:txBody>
          <a:bodyPr>
            <a:normAutofit/>
          </a:bodyPr>
          <a:lstStyle/>
          <a:p>
            <a:r>
              <a:rPr lang="id-ID" sz="6000" dirty="0"/>
              <a:t>PASAR uang</a:t>
            </a:r>
          </a:p>
        </p:txBody>
      </p:sp>
      <p:sp>
        <p:nvSpPr>
          <p:cNvPr id="3" name="Subtitle 2">
            <a:extLst>
              <a:ext uri="{FF2B5EF4-FFF2-40B4-BE49-F238E27FC236}">
                <a16:creationId xmlns:a16="http://schemas.microsoft.com/office/drawing/2014/main" id="{07FAD2C5-F802-48C8-A8CD-5D28D42B7143}"/>
              </a:ext>
            </a:extLst>
          </p:cNvPr>
          <p:cNvSpPr>
            <a:spLocks noGrp="1"/>
          </p:cNvSpPr>
          <p:nvPr>
            <p:ph type="subTitle" idx="1"/>
          </p:nvPr>
        </p:nvSpPr>
        <p:spPr>
          <a:xfrm>
            <a:off x="2695194" y="4571038"/>
            <a:ext cx="6801612" cy="760155"/>
          </a:xfrm>
        </p:spPr>
        <p:txBody>
          <a:bodyPr>
            <a:normAutofit/>
          </a:bodyPr>
          <a:lstStyle/>
          <a:p>
            <a:endParaRPr lang="id-ID" sz="2400" b="1" dirty="0"/>
          </a:p>
          <a:p>
            <a:endParaRPr lang="id-ID" sz="2400" b="1" dirty="0"/>
          </a:p>
        </p:txBody>
      </p:sp>
    </p:spTree>
    <p:extLst>
      <p:ext uri="{BB962C8B-B14F-4D97-AF65-F5344CB8AC3E}">
        <p14:creationId xmlns:p14="http://schemas.microsoft.com/office/powerpoint/2010/main" val="2417374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53771272-EBDF-1034-7C1D-CDE988F8A983}"/>
              </a:ext>
            </a:extLst>
          </p:cNvPr>
          <p:cNvSpPr>
            <a:spLocks noGrp="1"/>
          </p:cNvSpPr>
          <p:nvPr>
            <p:ph idx="1"/>
          </p:nvPr>
        </p:nvSpPr>
        <p:spPr>
          <a:xfrm>
            <a:off x="1251678" y="1672388"/>
            <a:ext cx="10178322" cy="4439653"/>
          </a:xfrm>
        </p:spPr>
        <p:txBody>
          <a:bodyPr>
            <a:noAutofit/>
          </a:bodyPr>
          <a:lstStyle/>
          <a:p>
            <a:pPr marL="452628" indent="-342900" algn="just">
              <a:buClr>
                <a:schemeClr val="accent3"/>
              </a:buClr>
              <a:defRPr/>
            </a:pPr>
            <a:r>
              <a:rPr lang="id-ID" sz="2400" dirty="0">
                <a:solidFill>
                  <a:schemeClr val="tx1"/>
                </a:solidFill>
              </a:rPr>
              <a:t>Keseimbangan pasar uang tercapai apabila permintaan uang (</a:t>
            </a:r>
            <a:r>
              <a:rPr lang="id-ID" sz="2400" i="1" dirty="0" err="1">
                <a:solidFill>
                  <a:schemeClr val="tx1"/>
                </a:solidFill>
              </a:rPr>
              <a:t>Liquidity</a:t>
            </a:r>
            <a:r>
              <a:rPr lang="id-ID" sz="2400" i="1" dirty="0">
                <a:solidFill>
                  <a:schemeClr val="tx1"/>
                </a:solidFill>
              </a:rPr>
              <a:t> </a:t>
            </a:r>
            <a:r>
              <a:rPr lang="id-ID" sz="2400" i="1" dirty="0" err="1">
                <a:solidFill>
                  <a:schemeClr val="tx1"/>
                </a:solidFill>
              </a:rPr>
              <a:t>Preference</a:t>
            </a:r>
            <a:r>
              <a:rPr lang="id-ID" sz="2400" dirty="0">
                <a:solidFill>
                  <a:schemeClr val="tx1"/>
                </a:solidFill>
              </a:rPr>
              <a:t>, disingkat L) telah sama dengan penawaran uang (</a:t>
            </a:r>
            <a:r>
              <a:rPr lang="id-ID" sz="2400" i="1" dirty="0">
                <a:solidFill>
                  <a:schemeClr val="tx1"/>
                </a:solidFill>
              </a:rPr>
              <a:t>Money Supply</a:t>
            </a:r>
            <a:r>
              <a:rPr lang="id-ID" sz="2400" dirty="0">
                <a:solidFill>
                  <a:schemeClr val="tx1"/>
                </a:solidFill>
              </a:rPr>
              <a:t>, disingkat M). Dapat dijelaskan sebagai berikut:</a:t>
            </a:r>
          </a:p>
          <a:p>
            <a:pPr marL="109728" indent="0" algn="just">
              <a:buClr>
                <a:schemeClr val="accent3"/>
              </a:buClr>
              <a:buNone/>
              <a:defRPr/>
            </a:pPr>
            <a:r>
              <a:rPr lang="id-ID" sz="2400" dirty="0">
                <a:solidFill>
                  <a:schemeClr val="tx1"/>
                </a:solidFill>
              </a:rPr>
              <a:t>	Permintaan uang = Penawaran uang</a:t>
            </a:r>
          </a:p>
          <a:p>
            <a:pPr marL="109728" indent="0" algn="just">
              <a:buClr>
                <a:schemeClr val="accent3"/>
              </a:buClr>
              <a:buNone/>
              <a:defRPr/>
            </a:pPr>
            <a:r>
              <a:rPr lang="id-ID" sz="2400" dirty="0">
                <a:solidFill>
                  <a:schemeClr val="tx1"/>
                </a:solidFill>
              </a:rPr>
              <a:t>		          L = M</a:t>
            </a:r>
          </a:p>
          <a:p>
            <a:pPr marL="452628" indent="-342900" algn="just">
              <a:buClr>
                <a:schemeClr val="accent3"/>
              </a:buClr>
              <a:defRPr/>
            </a:pPr>
            <a:r>
              <a:rPr lang="id-ID" sz="2400" dirty="0">
                <a:solidFill>
                  <a:schemeClr val="tx1"/>
                </a:solidFill>
              </a:rPr>
              <a:t>Untuk menurunkan kurva LM, diperlukan kurva penawaran dan kurva permintaan uang. Karena penawaran uang ditentukan oleh pemerintah, maka bentuk kurvanya adalah tegak lurus, sedangkan permintaan uang ditentukan pendapatan dan tingkat suku bunga, sehingga bentuk kurvanya adalah </a:t>
            </a:r>
            <a:r>
              <a:rPr lang="id-ID" sz="2400" dirty="0" err="1">
                <a:solidFill>
                  <a:schemeClr val="tx1"/>
                </a:solidFill>
              </a:rPr>
              <a:t>berslope</a:t>
            </a:r>
            <a:r>
              <a:rPr lang="id-ID" sz="2400" dirty="0">
                <a:solidFill>
                  <a:schemeClr val="tx1"/>
                </a:solidFill>
              </a:rPr>
              <a:t> negatif.</a:t>
            </a:r>
          </a:p>
        </p:txBody>
      </p:sp>
      <p:sp>
        <p:nvSpPr>
          <p:cNvPr id="9" name="TextBox 8">
            <a:extLst>
              <a:ext uri="{FF2B5EF4-FFF2-40B4-BE49-F238E27FC236}">
                <a16:creationId xmlns:a16="http://schemas.microsoft.com/office/drawing/2014/main" id="{D911793C-8108-E450-E18D-88F8DE72D801}"/>
              </a:ext>
            </a:extLst>
          </p:cNvPr>
          <p:cNvSpPr txBox="1"/>
          <p:nvPr/>
        </p:nvSpPr>
        <p:spPr>
          <a:xfrm>
            <a:off x="1251678" y="609075"/>
            <a:ext cx="10178322" cy="523220"/>
          </a:xfrm>
          <a:prstGeom prst="rect">
            <a:avLst/>
          </a:prstGeom>
          <a:noFill/>
        </p:spPr>
        <p:txBody>
          <a:bodyPr wrap="square" rtlCol="0">
            <a:spAutoFit/>
          </a:bodyPr>
          <a:lstStyle/>
          <a:p>
            <a:r>
              <a:rPr lang="id-ID" sz="2800" b="1" dirty="0"/>
              <a:t>KESEIMBANGAN PASAR UANG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433" name="Picture 1" descr="page11image66906064">
            <a:extLst>
              <a:ext uri="{FF2B5EF4-FFF2-40B4-BE49-F238E27FC236}">
                <a16:creationId xmlns:a16="http://schemas.microsoft.com/office/drawing/2014/main" id="{4CC1D4D1-15BC-D90E-D54E-88FFCF76CB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8463" y="878305"/>
            <a:ext cx="10972800" cy="565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2216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EAD335-0E30-6968-0807-A23BF2252033}"/>
              </a:ext>
            </a:extLst>
          </p:cNvPr>
          <p:cNvSpPr txBox="1"/>
          <p:nvPr/>
        </p:nvSpPr>
        <p:spPr>
          <a:xfrm>
            <a:off x="1467853" y="553453"/>
            <a:ext cx="3507114" cy="584775"/>
          </a:xfrm>
          <a:prstGeom prst="rect">
            <a:avLst/>
          </a:prstGeom>
          <a:noFill/>
        </p:spPr>
        <p:txBody>
          <a:bodyPr wrap="none" rtlCol="0">
            <a:spAutoFit/>
          </a:bodyPr>
          <a:lstStyle/>
          <a:p>
            <a:r>
              <a:rPr lang="id-ID" sz="3200" dirty="0"/>
              <a:t>Keterangan Gambar</a:t>
            </a:r>
          </a:p>
        </p:txBody>
      </p:sp>
      <p:sp>
        <p:nvSpPr>
          <p:cNvPr id="4" name="TextBox 3">
            <a:extLst>
              <a:ext uri="{FF2B5EF4-FFF2-40B4-BE49-F238E27FC236}">
                <a16:creationId xmlns:a16="http://schemas.microsoft.com/office/drawing/2014/main" id="{6F463185-09C4-4FC0-C512-BF6543A8FAC2}"/>
              </a:ext>
            </a:extLst>
          </p:cNvPr>
          <p:cNvSpPr txBox="1"/>
          <p:nvPr/>
        </p:nvSpPr>
        <p:spPr>
          <a:xfrm>
            <a:off x="1359568" y="1731099"/>
            <a:ext cx="9673390" cy="3395801"/>
          </a:xfrm>
          <a:prstGeom prst="rect">
            <a:avLst/>
          </a:prstGeom>
          <a:noFill/>
        </p:spPr>
        <p:txBody>
          <a:bodyPr wrap="square" rtlCol="0">
            <a:spAutoFit/>
          </a:bodyPr>
          <a:lstStyle/>
          <a:p>
            <a:pPr marL="285750" indent="-285750" algn="just">
              <a:buFont typeface="Arial" panose="020B0604020202020204" pitchFamily="34" charset="0"/>
              <a:buChar char="•"/>
            </a:pPr>
            <a:r>
              <a:rPr lang="id-ID" sz="2800" dirty="0"/>
              <a:t>Apabila pendapatan meningkat, maka permintaan uang juga akan meningkat. Karena penawaran uang tidak bertambah, maka terjadi kelebihan permintaan uang (</a:t>
            </a:r>
            <a:r>
              <a:rPr lang="id-ID" sz="2800" i="1" dirty="0" err="1"/>
              <a:t>excess</a:t>
            </a:r>
            <a:r>
              <a:rPr lang="id-ID" sz="2800" i="1" dirty="0"/>
              <a:t> </a:t>
            </a:r>
            <a:r>
              <a:rPr lang="id-ID" sz="2800" i="1" dirty="0" err="1"/>
              <a:t>demand</a:t>
            </a:r>
            <a:r>
              <a:rPr lang="id-ID" sz="2800" i="1" dirty="0"/>
              <a:t> </a:t>
            </a:r>
            <a:r>
              <a:rPr lang="id-ID" sz="2800" i="1" dirty="0" err="1"/>
              <a:t>for</a:t>
            </a:r>
            <a:r>
              <a:rPr lang="id-ID" sz="2800" i="1" dirty="0"/>
              <a:t> </a:t>
            </a:r>
            <a:r>
              <a:rPr lang="id-ID" sz="2800" i="1" dirty="0" err="1"/>
              <a:t>money</a:t>
            </a:r>
            <a:r>
              <a:rPr lang="id-ID" sz="2800" dirty="0"/>
              <a:t>). Kelebihan permintaan tersebut akan menaikkan tingkat suku bunga dari </a:t>
            </a:r>
            <a:r>
              <a:rPr lang="id-ID" sz="2800" dirty="0">
                <a:latin typeface="Cambria" panose="02040503050406030204" pitchFamily="18" charset="0"/>
              </a:rPr>
              <a:t>r</a:t>
            </a:r>
            <a:r>
              <a:rPr lang="id-ID" sz="2800" baseline="-25000" dirty="0">
                <a:latin typeface="Cambria" panose="02040503050406030204" pitchFamily="18" charset="0"/>
              </a:rPr>
              <a:t>1</a:t>
            </a:r>
            <a:r>
              <a:rPr lang="id-ID" sz="2800" dirty="0">
                <a:latin typeface="Cambria" panose="02040503050406030204" pitchFamily="18" charset="0"/>
              </a:rPr>
              <a:t> </a:t>
            </a:r>
            <a:r>
              <a:rPr lang="id-ID" sz="2800" dirty="0"/>
              <a:t>ke </a:t>
            </a:r>
            <a:r>
              <a:rPr lang="id-ID" sz="2800" dirty="0">
                <a:latin typeface="Cambria" panose="02040503050406030204" pitchFamily="18" charset="0"/>
              </a:rPr>
              <a:t>r</a:t>
            </a:r>
            <a:r>
              <a:rPr lang="id-ID" sz="2800" baseline="-25000" dirty="0">
                <a:latin typeface="Cambria" panose="02040503050406030204" pitchFamily="18" charset="0"/>
              </a:rPr>
              <a:t>2</a:t>
            </a:r>
          </a:p>
          <a:p>
            <a:pPr algn="just"/>
            <a:endParaRPr lang="id-ID" sz="2800" baseline="-25000" dirty="0">
              <a:latin typeface="Cambria" panose="02040503050406030204" pitchFamily="18" charset="0"/>
            </a:endParaRPr>
          </a:p>
          <a:p>
            <a:pPr marL="285750" indent="-285750" algn="just">
              <a:buFont typeface="Arial" panose="020B0604020202020204" pitchFamily="34" charset="0"/>
              <a:buChar char="•"/>
            </a:pPr>
            <a:r>
              <a:rPr lang="id-ID" sz="2800" dirty="0">
                <a:latin typeface="Gill Sans MT" panose="020B0502020104020203" pitchFamily="34" charset="77"/>
              </a:rPr>
              <a:t>Oleh karenanya, titik C akan bergeser ke titik D. Jika titik C dan titik D dihubungkan, maka terbentuklah kurva LM</a:t>
            </a:r>
          </a:p>
        </p:txBody>
      </p:sp>
    </p:spTree>
    <p:extLst>
      <p:ext uri="{BB962C8B-B14F-4D97-AF65-F5344CB8AC3E}">
        <p14:creationId xmlns:p14="http://schemas.microsoft.com/office/powerpoint/2010/main" val="815363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167" name="Freeform 6">
            <a:extLst>
              <a:ext uri="{FF2B5EF4-FFF2-40B4-BE49-F238E27FC236}">
                <a16:creationId xmlns:a16="http://schemas.microsoft.com/office/drawing/2014/main" id="{DD0AEE21-CF4B-4395-A100-EFB0EB9951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6168" name="Rectangle 6152">
            <a:extLst>
              <a:ext uri="{FF2B5EF4-FFF2-40B4-BE49-F238E27FC236}">
                <a16:creationId xmlns:a16="http://schemas.microsoft.com/office/drawing/2014/main" id="{9F8DBD9A-1B56-4D4B-856B-89CC682C6B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69" name="Rectangle 6154">
            <a:extLst>
              <a:ext uri="{FF2B5EF4-FFF2-40B4-BE49-F238E27FC236}">
                <a16:creationId xmlns:a16="http://schemas.microsoft.com/office/drawing/2014/main" id="{EE079F42-5C7A-44DD-9E9F-A34795A48F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9091" y="0"/>
            <a:ext cx="114729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70" name="Freeform 6">
            <a:extLst>
              <a:ext uri="{FF2B5EF4-FFF2-40B4-BE49-F238E27FC236}">
                <a16:creationId xmlns:a16="http://schemas.microsoft.com/office/drawing/2014/main" id="{09777E15-6D68-4808-AD20-82EA7377F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3285"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6159" name="Freeform 6">
            <a:extLst>
              <a:ext uri="{FF2B5EF4-FFF2-40B4-BE49-F238E27FC236}">
                <a16:creationId xmlns:a16="http://schemas.microsoft.com/office/drawing/2014/main" id="{CE79CAD8-9F7F-4756-BD12-8463CA4C6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6161" name="Rectangle 6160">
            <a:extLst>
              <a:ext uri="{FF2B5EF4-FFF2-40B4-BE49-F238E27FC236}">
                <a16:creationId xmlns:a16="http://schemas.microsoft.com/office/drawing/2014/main" id="{A9923A21-5790-4667-B5C7-ADA793B49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4448" y="643466"/>
            <a:ext cx="9600802" cy="557106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Terima kasih | Note de la propriété de Renny">
            <a:extLst>
              <a:ext uri="{FF2B5EF4-FFF2-40B4-BE49-F238E27FC236}">
                <a16:creationId xmlns:a16="http://schemas.microsoft.com/office/drawing/2014/main" id="{10FA9BE0-067A-AADC-677D-92758FC5CFA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275462" y="965199"/>
            <a:ext cx="6378771" cy="4927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1440735"/>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{8A6772E3-04D0-0E40-8290-217F78B56DA8}tf10001071</Template>
  <TotalTime>12994</TotalTime>
  <Words>157</Words>
  <Application>Microsoft Macintosh PowerPoint</Application>
  <PresentationFormat>Widescreen</PresentationFormat>
  <Paragraphs>10</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Cambria</vt:lpstr>
      <vt:lpstr>Gill Sans MT</vt:lpstr>
      <vt:lpstr>Impact</vt:lpstr>
      <vt:lpstr>Badge</vt:lpstr>
      <vt:lpstr>PASAR uang</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Rusli Abdulah</dc:creator>
  <cp:lastModifiedBy>Rusli Abdulah</cp:lastModifiedBy>
  <cp:revision>54</cp:revision>
  <dcterms:created xsi:type="dcterms:W3CDTF">2023-03-08T09:53:10Z</dcterms:created>
  <dcterms:modified xsi:type="dcterms:W3CDTF">2023-03-17T10:27:35Z</dcterms:modified>
</cp:coreProperties>
</file>