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302" r:id="rId4"/>
    <p:sldId id="305" r:id="rId5"/>
    <p:sldId id="299" r:id="rId6"/>
    <p:sldId id="300" r:id="rId7"/>
    <p:sldId id="320" r:id="rId8"/>
    <p:sldId id="321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781"/>
  </p:normalViewPr>
  <p:slideViewPr>
    <p:cSldViewPr snapToGrid="0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1C68E-2C86-514E-B076-816DC780B5A0}" type="datetimeFigureOut">
              <a:rPr lang="id-ID" smtClean="0"/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16848-5B90-024A-A180-AC07DD5BCFB8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771AE3-222A-584F-A3B7-180E8D518D59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55620A-FA6B-E34F-8F78-A24736026D81}" type="slidenum">
              <a:rPr lang="id-ID" smtClean="0"/>
            </a:fld>
            <a:endParaRPr lang="id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771AE3-222A-584F-A3B7-180E8D518D59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55620A-FA6B-E34F-8F78-A24736026D81}" type="slidenum">
              <a:rPr lang="id-ID" smtClean="0"/>
            </a:fld>
            <a:endParaRPr lang="id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A771AE3-222A-584F-A3B7-180E8D518D59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55620A-FA6B-E34F-8F78-A24736026D81}" type="slidenum">
              <a:rPr lang="id-ID" smtClean="0"/>
            </a:fld>
            <a:endParaRPr lang="id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A771AE3-222A-584F-A3B7-180E8D518D59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55620A-FA6B-E34F-8F78-A24736026D8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771AE3-222A-584F-A3B7-180E8D518D59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55620A-FA6B-E34F-8F78-A24736026D81}" type="slidenum">
              <a:rPr lang="id-ID" smtClean="0"/>
            </a:fld>
            <a:endParaRPr lang="id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/>
        </p:nvPicPr>
        <p:blipFill rotWithShape="1">
          <a:blip r:embed="rId1"/>
          <a:srcRect t="21512" b="17702"/>
          <a:stretch>
            <a:fillRect/>
          </a:stretch>
        </p:blipFill>
        <p:spPr>
          <a:xfrm>
            <a:off x="20" y="328231"/>
            <a:ext cx="12191980" cy="5002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75230"/>
            <a:ext cx="8991600" cy="2590800"/>
          </a:xfrm>
        </p:spPr>
        <p:txBody>
          <a:bodyPr>
            <a:normAutofit fontScale="90000"/>
          </a:bodyPr>
          <a:lstStyle/>
          <a:p>
            <a:r>
              <a:rPr lang="en-US" altLang="id-ID" sz="6000" dirty="0"/>
              <a:t>DAMPAK KEBIJAKAN  PADA KESEIMBANGAN PASAR BARANg dan pasar uang</a:t>
            </a:r>
            <a:endParaRPr lang="en-US" altLang="id-ID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571038"/>
            <a:ext cx="6801612" cy="760155"/>
          </a:xfrm>
        </p:spPr>
        <p:txBody>
          <a:bodyPr>
            <a:normAutofit/>
          </a:bodyPr>
          <a:lstStyle/>
          <a:p>
            <a:endParaRPr lang="id-ID" sz="2400" b="1" dirty="0"/>
          </a:p>
          <a:p>
            <a:endParaRPr lang="id-ID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1826" y="430305"/>
            <a:ext cx="87136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2800" b="1" dirty="0"/>
              <a:t>SIFAT KEBIJAKAN</a:t>
            </a:r>
            <a:endParaRPr lang="en-US" altLang="id-ID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5158" y="1538343"/>
            <a:ext cx="108329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SzPts val="1200"/>
              <a:buFont typeface="Wingdings" panose="05000000000000000000" charset="0"/>
              <a:buChar char="ü"/>
            </a:pPr>
            <a:r>
              <a:rPr lang="en-US" altLang="id-ID" sz="2400" dirty="0">
                <a:effectLst/>
                <a:latin typeface="Trebuchet MS" panose="020B0603020202020204" charset="0"/>
                <a:ea typeface="Times New Roman" panose="02020603050405020304" pitchFamily="18" charset="0"/>
                <a:cs typeface="Trebuchet MS" panose="020B0603020202020204" charset="0"/>
              </a:rPr>
              <a:t>Kebijakan Ekspansif</a:t>
            </a:r>
            <a:endParaRPr lang="en-US" altLang="id-ID" sz="2400" dirty="0">
              <a:effectLst/>
              <a:latin typeface="Trebuchet MS" panose="020B0603020202020204" charset="0"/>
              <a:ea typeface="Times New Roman" panose="02020603050405020304" pitchFamily="18" charset="0"/>
              <a:cs typeface="Trebuchet MS" panose="020B0603020202020204" charset="0"/>
            </a:endParaRPr>
          </a:p>
          <a:p>
            <a:pPr lvl="0" indent="0" algn="just">
              <a:lnSpc>
                <a:spcPct val="150000"/>
              </a:lnSpc>
              <a:buSzPts val="1200"/>
              <a:buFont typeface="Wingdings" panose="05000000000000000000" charset="0"/>
              <a:buNone/>
            </a:pPr>
            <a:r>
              <a:rPr lang="en-US" altLang="id-ID" sz="2400" dirty="0">
                <a:effectLst/>
                <a:latin typeface="Trebuchet MS" panose="020B0603020202020204" charset="0"/>
                <a:ea typeface="Times New Roman" panose="02020603050405020304" pitchFamily="18" charset="0"/>
                <a:cs typeface="Trebuchet MS" panose="020B0603020202020204" charset="0"/>
              </a:rPr>
              <a:t>	Kebijakan yang ditujukan untuk menaikkan aktivitas perekonomian.</a:t>
            </a:r>
            <a:endParaRPr lang="en-US" altLang="id-ID" sz="2400" dirty="0">
              <a:effectLst/>
              <a:latin typeface="Trebuchet MS" panose="020B0603020202020204" charset="0"/>
              <a:ea typeface="Times New Roman" panose="02020603050405020304" pitchFamily="18" charset="0"/>
              <a:cs typeface="Trebuchet MS" panose="020B0603020202020204" charset="0"/>
            </a:endParaRPr>
          </a:p>
          <a:p>
            <a:pPr marL="285750" lvl="0" indent="-285750" algn="just">
              <a:lnSpc>
                <a:spcPct val="150000"/>
              </a:lnSpc>
              <a:buSzPts val="1200"/>
              <a:buFont typeface="Wingdings" panose="05000000000000000000" charset="0"/>
              <a:buChar char="ü"/>
            </a:pPr>
            <a:r>
              <a:rPr lang="en-US" altLang="id-ID" sz="2400" dirty="0">
                <a:effectLst/>
                <a:latin typeface="Trebuchet MS" panose="020B0603020202020204" charset="0"/>
                <a:ea typeface="Times New Roman" panose="02020603050405020304" pitchFamily="18" charset="0"/>
                <a:cs typeface="Trebuchet MS" panose="020B0603020202020204" charset="0"/>
              </a:rPr>
              <a:t>Kebijakan Kontraktif</a:t>
            </a:r>
            <a:endParaRPr lang="en-US" altLang="id-ID" sz="2400" dirty="0">
              <a:effectLst/>
              <a:latin typeface="Trebuchet MS" panose="020B0603020202020204" charset="0"/>
              <a:ea typeface="Times New Roman" panose="02020603050405020304" pitchFamily="18" charset="0"/>
              <a:cs typeface="Trebuchet MS" panose="020B0603020202020204" charset="0"/>
            </a:endParaRPr>
          </a:p>
          <a:p>
            <a:pPr lvl="1" indent="0" algn="just">
              <a:lnSpc>
                <a:spcPct val="150000"/>
              </a:lnSpc>
              <a:buSzPts val="1200"/>
              <a:buFont typeface="Wingdings" panose="05000000000000000000" charset="0"/>
              <a:buNone/>
            </a:pPr>
            <a:r>
              <a:rPr lang="en-US" altLang="id-ID" sz="2400" dirty="0">
                <a:effectLst/>
                <a:latin typeface="Trebuchet MS" panose="020B0603020202020204" charset="0"/>
                <a:ea typeface="Times New Roman" panose="02020603050405020304" pitchFamily="18" charset="0"/>
                <a:cs typeface="Trebuchet MS" panose="020B0603020202020204" charset="0"/>
              </a:rPr>
              <a:t>Kebijakan yang ditujukan untuk menurunkan aktivitas perekonomian.</a:t>
            </a:r>
            <a:endParaRPr lang="en-US" altLang="id-ID" sz="2400" dirty="0">
              <a:effectLst/>
              <a:latin typeface="Trebuchet MS" panose="020B0603020202020204" charset="0"/>
              <a:ea typeface="Times New Roman" panose="02020603050405020304" pitchFamily="18" charset="0"/>
              <a:cs typeface="Trebuchet MS" panose="020B060302020202020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Kebijakan fiskal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585" y="1666875"/>
            <a:ext cx="10178415" cy="2867660"/>
          </a:xfrm>
        </p:spPr>
        <p:txBody>
          <a:bodyPr/>
          <a:p>
            <a:pPr>
              <a:buFont typeface="Wingdings" panose="05000000000000000000" charset="0"/>
              <a:buChar char="ü"/>
            </a:pPr>
            <a:r>
              <a:rPr lang="en-US" sz="2800"/>
              <a:t>Kebijakan Fiskal adalah kebijakan pemerintah yang mempengaruhi ekonomi makro melalui pasar barang.</a:t>
            </a:r>
            <a:endParaRPr lang="en-US" sz="2800"/>
          </a:p>
          <a:p>
            <a:pPr>
              <a:buFont typeface="Wingdings" panose="05000000000000000000" charset="0"/>
              <a:buChar char="ü"/>
            </a:pPr>
            <a:r>
              <a:rPr lang="en-US" sz="2800"/>
              <a:t>Kebijakan Fiskal umumnya dijalankan melalui Anggaran Pendapatan Belanja Negara (APBN).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51678" y="609075"/>
            <a:ext cx="1017832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4000" b="1" dirty="0"/>
              <a:t>INSTRUMEN </a:t>
            </a:r>
            <a:r>
              <a:rPr lang="id-ID" sz="4000" b="1" dirty="0"/>
              <a:t>KE</a:t>
            </a:r>
            <a:r>
              <a:rPr lang="en-US" altLang="id-ID" sz="4000" b="1" dirty="0"/>
              <a:t>BIJAKAN FISKAL</a:t>
            </a:r>
            <a:endParaRPr lang="en-US" altLang="id-ID" sz="40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1379855" y="2117725"/>
            <a:ext cx="99218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/>
              <a:t>Pajak/Tax (Tx)</a:t>
            </a:r>
            <a:endParaRPr lang="en-US" sz="4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/>
              <a:t>Transfer Payment (Tr)</a:t>
            </a:r>
            <a:endParaRPr lang="en-US" sz="4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/>
              <a:t>Belanja Pemerintah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1890" y="2003101"/>
            <a:ext cx="4263233" cy="3395352"/>
            <a:chOff x="2054" y="1343"/>
            <a:chExt cx="1984" cy="1420"/>
          </a:xfrm>
        </p:grpSpPr>
        <p:sp>
          <p:nvSpPr>
            <p:cNvPr id="6160" name="Text Box 3"/>
            <p:cNvSpPr txBox="1"/>
            <p:nvPr/>
          </p:nvSpPr>
          <p:spPr>
            <a:xfrm>
              <a:off x="3404" y="1343"/>
              <a:ext cx="634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sz="2400" i="1" dirty="0"/>
                <a:t>LM</a:t>
              </a:r>
              <a:endParaRPr sz="2400" i="1" dirty="0"/>
            </a:p>
          </p:txBody>
        </p:sp>
        <p:grpSp>
          <p:nvGrpSpPr>
            <p:cNvPr id="6161" name="Group 4"/>
            <p:cNvGrpSpPr/>
            <p:nvPr/>
          </p:nvGrpSpPr>
          <p:grpSpPr>
            <a:xfrm>
              <a:off x="2054" y="1418"/>
              <a:ext cx="1429" cy="1345"/>
              <a:chOff x="2054" y="1418"/>
              <a:chExt cx="1429" cy="1345"/>
            </a:xfrm>
          </p:grpSpPr>
          <p:sp>
            <p:nvSpPr>
              <p:cNvPr id="6162" name="Line 5"/>
              <p:cNvSpPr/>
              <p:nvPr/>
            </p:nvSpPr>
            <p:spPr>
              <a:xfrm>
                <a:off x="2256" y="1536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3" name="Line 6"/>
              <p:cNvSpPr/>
              <p:nvPr/>
            </p:nvSpPr>
            <p:spPr>
              <a:xfrm rot="5400000">
                <a:off x="2784" y="2064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4" name="Text Box 7"/>
              <p:cNvSpPr txBox="1"/>
              <p:nvPr/>
            </p:nvSpPr>
            <p:spPr>
              <a:xfrm>
                <a:off x="2054" y="1418"/>
                <a:ext cx="134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sz="2400" i="1" dirty="0"/>
                  <a:t>r</a:t>
                </a:r>
                <a:endParaRPr sz="2400" i="1" dirty="0"/>
              </a:p>
            </p:txBody>
          </p:sp>
          <p:sp>
            <p:nvSpPr>
              <p:cNvPr id="6165" name="Text Box 8"/>
              <p:cNvSpPr txBox="1"/>
              <p:nvPr/>
            </p:nvSpPr>
            <p:spPr>
              <a:xfrm>
                <a:off x="3302" y="2570"/>
                <a:ext cx="181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sz="2400" i="1" dirty="0"/>
                  <a:t>Y</a:t>
                </a:r>
                <a:endParaRPr sz="2400" i="1" dirty="0"/>
              </a:p>
            </p:txBody>
          </p:sp>
          <p:sp>
            <p:nvSpPr>
              <p:cNvPr id="6166" name="Line 9"/>
              <p:cNvSpPr/>
              <p:nvPr/>
            </p:nvSpPr>
            <p:spPr>
              <a:xfrm flipV="1">
                <a:off x="2485" y="1485"/>
                <a:ext cx="919" cy="96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7" name="Line 10"/>
              <p:cNvSpPr/>
              <p:nvPr/>
            </p:nvSpPr>
            <p:spPr>
              <a:xfrm>
                <a:off x="2400" y="1584"/>
                <a:ext cx="728" cy="91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8" name="Text Box 11"/>
              <p:cNvSpPr txBox="1"/>
              <p:nvPr/>
            </p:nvSpPr>
            <p:spPr>
              <a:xfrm>
                <a:off x="3085" y="2416"/>
                <a:ext cx="221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sz="2400" i="1" dirty="0"/>
                  <a:t>IS</a:t>
                </a:r>
                <a:endParaRPr sz="2400" i="1" dirty="0"/>
              </a:p>
            </p:txBody>
          </p:sp>
          <p:sp>
            <p:nvSpPr>
              <p:cNvPr id="6169" name="Oval 12"/>
              <p:cNvSpPr/>
              <p:nvPr/>
            </p:nvSpPr>
            <p:spPr>
              <a:xfrm>
                <a:off x="2764" y="208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sz="2400" dirty="0"/>
              </a:p>
            </p:txBody>
          </p:sp>
        </p:grpSp>
      </p:grpSp>
      <p:sp>
        <p:nvSpPr>
          <p:cNvPr id="3" name="Line 10"/>
          <p:cNvSpPr/>
          <p:nvPr/>
        </p:nvSpPr>
        <p:spPr>
          <a:xfrm>
            <a:off x="2296795" y="2245995"/>
            <a:ext cx="1592580" cy="228028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11"/>
          <p:cNvSpPr txBox="1"/>
          <p:nvPr/>
        </p:nvSpPr>
        <p:spPr>
          <a:xfrm>
            <a:off x="3831495" y="4385864"/>
            <a:ext cx="4559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sz="2400" i="1" dirty="0"/>
              <a:t>IS</a:t>
            </a:r>
            <a:r>
              <a:rPr lang="en-US" sz="2400" i="1" dirty="0"/>
              <a:t>’</a:t>
            </a:r>
            <a:endParaRPr lang="en-US" sz="2400" i="1" dirty="0"/>
          </a:p>
        </p:txBody>
      </p:sp>
      <p:sp>
        <p:nvSpPr>
          <p:cNvPr id="5" name="Oval 12"/>
          <p:cNvSpPr/>
          <p:nvPr/>
        </p:nvSpPr>
        <p:spPr>
          <a:xfrm>
            <a:off x="2975358" y="3320539"/>
            <a:ext cx="206285" cy="22954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sz="2400" dirty="0"/>
          </a:p>
        </p:txBody>
      </p:sp>
      <p:sp>
        <p:nvSpPr>
          <p:cNvPr id="6157" name="Line 22"/>
          <p:cNvSpPr/>
          <p:nvPr/>
        </p:nvSpPr>
        <p:spPr>
          <a:xfrm flipV="1">
            <a:off x="3286760" y="4149725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" name="TextBox 8"/>
          <p:cNvSpPr txBox="1"/>
          <p:nvPr/>
        </p:nvSpPr>
        <p:spPr>
          <a:xfrm>
            <a:off x="796925" y="1069975"/>
            <a:ext cx="5095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d-ID" sz="2400" b="1" dirty="0"/>
              <a:t>KEBIJAKAN FISKAL EKSPANSIF</a:t>
            </a:r>
            <a:endParaRPr lang="en-US" altLang="id-ID" sz="2400" b="1" dirty="0"/>
          </a:p>
        </p:txBody>
      </p:sp>
      <p:sp>
        <p:nvSpPr>
          <p:cNvPr id="8" name="TextBox 8"/>
          <p:cNvSpPr txBox="1"/>
          <p:nvPr/>
        </p:nvSpPr>
        <p:spPr>
          <a:xfrm>
            <a:off x="6420485" y="1069975"/>
            <a:ext cx="5428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d-ID" sz="2400" b="1" dirty="0"/>
              <a:t>KEBIJAKAN FISKAL KONTRAKTIF</a:t>
            </a:r>
            <a:endParaRPr lang="en-US" altLang="id-ID" sz="2400" b="1" dirty="0"/>
          </a:p>
        </p:txBody>
      </p:sp>
      <p:grpSp>
        <p:nvGrpSpPr>
          <p:cNvPr id="11" name="Group 2"/>
          <p:cNvGrpSpPr/>
          <p:nvPr/>
        </p:nvGrpSpPr>
        <p:grpSpPr>
          <a:xfrm>
            <a:off x="6561455" y="1973256"/>
            <a:ext cx="4263233" cy="3395352"/>
            <a:chOff x="2054" y="1343"/>
            <a:chExt cx="1984" cy="1420"/>
          </a:xfrm>
        </p:grpSpPr>
        <p:sp>
          <p:nvSpPr>
            <p:cNvPr id="12" name="Text Box 3"/>
            <p:cNvSpPr txBox="1"/>
            <p:nvPr/>
          </p:nvSpPr>
          <p:spPr>
            <a:xfrm>
              <a:off x="3404" y="1343"/>
              <a:ext cx="634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sz="2400" i="1" dirty="0"/>
                <a:t>LM</a:t>
              </a:r>
              <a:endParaRPr sz="2400" i="1" dirty="0"/>
            </a:p>
          </p:txBody>
        </p:sp>
        <p:grpSp>
          <p:nvGrpSpPr>
            <p:cNvPr id="13" name="Group 4"/>
            <p:cNvGrpSpPr/>
            <p:nvPr/>
          </p:nvGrpSpPr>
          <p:grpSpPr>
            <a:xfrm>
              <a:off x="2054" y="1418"/>
              <a:ext cx="1429" cy="1345"/>
              <a:chOff x="2054" y="1418"/>
              <a:chExt cx="1429" cy="1345"/>
            </a:xfrm>
          </p:grpSpPr>
          <p:sp>
            <p:nvSpPr>
              <p:cNvPr id="14" name="Line 5"/>
              <p:cNvSpPr/>
              <p:nvPr/>
            </p:nvSpPr>
            <p:spPr>
              <a:xfrm>
                <a:off x="2256" y="1536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" name="Line 6"/>
              <p:cNvSpPr/>
              <p:nvPr/>
            </p:nvSpPr>
            <p:spPr>
              <a:xfrm rot="5400000">
                <a:off x="2784" y="2064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" name="Text Box 7"/>
              <p:cNvSpPr txBox="1"/>
              <p:nvPr/>
            </p:nvSpPr>
            <p:spPr>
              <a:xfrm>
                <a:off x="2054" y="1418"/>
                <a:ext cx="134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sz="2400" i="1" dirty="0"/>
                  <a:t>r</a:t>
                </a:r>
                <a:endParaRPr sz="2400" i="1" dirty="0"/>
              </a:p>
            </p:txBody>
          </p:sp>
          <p:sp>
            <p:nvSpPr>
              <p:cNvPr id="17" name="Text Box 8"/>
              <p:cNvSpPr txBox="1"/>
              <p:nvPr/>
            </p:nvSpPr>
            <p:spPr>
              <a:xfrm>
                <a:off x="3302" y="2570"/>
                <a:ext cx="181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sz="2400" i="1" dirty="0"/>
                  <a:t>Y</a:t>
                </a:r>
                <a:endParaRPr sz="2400" i="1" dirty="0"/>
              </a:p>
            </p:txBody>
          </p:sp>
          <p:sp>
            <p:nvSpPr>
              <p:cNvPr id="18" name="Line 9"/>
              <p:cNvSpPr/>
              <p:nvPr/>
            </p:nvSpPr>
            <p:spPr>
              <a:xfrm flipV="1">
                <a:off x="2485" y="1457"/>
                <a:ext cx="919" cy="99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" name="Line 10"/>
              <p:cNvSpPr/>
              <p:nvPr/>
            </p:nvSpPr>
            <p:spPr>
              <a:xfrm>
                <a:off x="2400" y="1584"/>
                <a:ext cx="728" cy="91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" name="Text Box 11"/>
              <p:cNvSpPr txBox="1"/>
              <p:nvPr/>
            </p:nvSpPr>
            <p:spPr>
              <a:xfrm>
                <a:off x="3099" y="2416"/>
                <a:ext cx="212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sz="2400" i="1" dirty="0"/>
                  <a:t>IS</a:t>
                </a:r>
                <a:r>
                  <a:rPr lang="en-US" sz="2400" i="1" dirty="0"/>
                  <a:t>’</a:t>
                </a:r>
                <a:endParaRPr lang="en-US" sz="2400" i="1" dirty="0"/>
              </a:p>
            </p:txBody>
          </p:sp>
          <p:sp>
            <p:nvSpPr>
              <p:cNvPr id="21" name="Oval 12"/>
              <p:cNvSpPr/>
              <p:nvPr/>
            </p:nvSpPr>
            <p:spPr>
              <a:xfrm>
                <a:off x="2764" y="204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sz="2400" dirty="0"/>
              </a:p>
            </p:txBody>
          </p:sp>
        </p:grpSp>
      </p:grpSp>
      <p:sp>
        <p:nvSpPr>
          <p:cNvPr id="24" name="Line 10"/>
          <p:cNvSpPr/>
          <p:nvPr/>
        </p:nvSpPr>
        <p:spPr>
          <a:xfrm>
            <a:off x="7732297" y="2246615"/>
            <a:ext cx="1564331" cy="218306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Text Box 11"/>
          <p:cNvSpPr txBox="1"/>
          <p:nvPr/>
        </p:nvSpPr>
        <p:spPr>
          <a:xfrm>
            <a:off x="9197245" y="4330619"/>
            <a:ext cx="474886" cy="46148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sz="2400" i="1" dirty="0"/>
              <a:t>IS</a:t>
            </a:r>
            <a:endParaRPr sz="2400" i="1" dirty="0"/>
          </a:p>
        </p:txBody>
      </p:sp>
      <p:sp>
        <p:nvSpPr>
          <p:cNvPr id="27" name="Oval 12"/>
          <p:cNvSpPr/>
          <p:nvPr/>
        </p:nvSpPr>
        <p:spPr>
          <a:xfrm>
            <a:off x="8437628" y="3292244"/>
            <a:ext cx="206285" cy="22954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sz="2400" dirty="0"/>
          </a:p>
        </p:txBody>
      </p:sp>
      <p:sp>
        <p:nvSpPr>
          <p:cNvPr id="28" name="Line 22"/>
          <p:cNvSpPr/>
          <p:nvPr/>
        </p:nvSpPr>
        <p:spPr>
          <a:xfrm rot="10500000" flipV="1">
            <a:off x="8773795" y="4276725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Kebijakan MONETER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585" y="1666875"/>
            <a:ext cx="10178415" cy="2867660"/>
          </a:xfrm>
        </p:spPr>
        <p:txBody>
          <a:bodyPr/>
          <a:p>
            <a:pPr>
              <a:buFont typeface="Wingdings" panose="05000000000000000000" charset="0"/>
              <a:buChar char="ü"/>
            </a:pPr>
            <a:r>
              <a:rPr lang="en-US" sz="2800"/>
              <a:t>Kebijakan Moneter adalah kebijakan pemerintah yang mempengaruhi ekonomi makro melalui pasar uang.</a:t>
            </a:r>
            <a:endParaRPr lang="en-US" sz="2800"/>
          </a:p>
          <a:p>
            <a:pPr>
              <a:buFont typeface="Wingdings" panose="05000000000000000000" charset="0"/>
              <a:buChar char="ü"/>
            </a:pPr>
            <a:r>
              <a:rPr lang="en-US" sz="2800"/>
              <a:t>Kebijakan Moneter umumnya dijalankan melalui pengendalian Jumlah Uang Beredar (JUB).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1890" y="2182433"/>
            <a:ext cx="4172983" cy="3216020"/>
            <a:chOff x="2054" y="1418"/>
            <a:chExt cx="1942" cy="1345"/>
          </a:xfrm>
        </p:grpSpPr>
        <p:sp>
          <p:nvSpPr>
            <p:cNvPr id="6160" name="Text Box 3"/>
            <p:cNvSpPr txBox="1"/>
            <p:nvPr/>
          </p:nvSpPr>
          <p:spPr>
            <a:xfrm>
              <a:off x="3362" y="1445"/>
              <a:ext cx="634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sz="2400" i="1" dirty="0"/>
                <a:t>LM</a:t>
              </a:r>
              <a:r>
                <a:rPr lang="en-US" sz="2400" i="1" dirty="0"/>
                <a:t>’</a:t>
              </a:r>
              <a:endParaRPr lang="en-US" sz="2400" i="1" dirty="0"/>
            </a:p>
          </p:txBody>
        </p:sp>
        <p:grpSp>
          <p:nvGrpSpPr>
            <p:cNvPr id="6161" name="Group 4"/>
            <p:cNvGrpSpPr/>
            <p:nvPr/>
          </p:nvGrpSpPr>
          <p:grpSpPr>
            <a:xfrm>
              <a:off x="2054" y="1418"/>
              <a:ext cx="1429" cy="1345"/>
              <a:chOff x="2054" y="1418"/>
              <a:chExt cx="1429" cy="1345"/>
            </a:xfrm>
          </p:grpSpPr>
          <p:sp>
            <p:nvSpPr>
              <p:cNvPr id="6162" name="Line 5"/>
              <p:cNvSpPr/>
              <p:nvPr/>
            </p:nvSpPr>
            <p:spPr>
              <a:xfrm>
                <a:off x="2256" y="1536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3" name="Line 6"/>
              <p:cNvSpPr/>
              <p:nvPr/>
            </p:nvSpPr>
            <p:spPr>
              <a:xfrm rot="5400000">
                <a:off x="2784" y="2064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4" name="Text Box 7"/>
              <p:cNvSpPr txBox="1"/>
              <p:nvPr/>
            </p:nvSpPr>
            <p:spPr>
              <a:xfrm>
                <a:off x="2054" y="1418"/>
                <a:ext cx="134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sz="2400" i="1" dirty="0"/>
                  <a:t>r</a:t>
                </a:r>
                <a:endParaRPr sz="2400" i="1" dirty="0"/>
              </a:p>
            </p:txBody>
          </p:sp>
          <p:sp>
            <p:nvSpPr>
              <p:cNvPr id="6165" name="Text Box 8"/>
              <p:cNvSpPr txBox="1"/>
              <p:nvPr/>
            </p:nvSpPr>
            <p:spPr>
              <a:xfrm>
                <a:off x="3302" y="2570"/>
                <a:ext cx="181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sz="2400" i="1" dirty="0"/>
                  <a:t>Y</a:t>
                </a:r>
                <a:endParaRPr sz="2400" i="1" dirty="0"/>
              </a:p>
            </p:txBody>
          </p:sp>
          <p:sp>
            <p:nvSpPr>
              <p:cNvPr id="6166" name="Line 9"/>
              <p:cNvSpPr/>
              <p:nvPr/>
            </p:nvSpPr>
            <p:spPr>
              <a:xfrm flipV="1">
                <a:off x="2303" y="1527"/>
                <a:ext cx="919" cy="96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7" name="Line 10"/>
              <p:cNvSpPr/>
              <p:nvPr/>
            </p:nvSpPr>
            <p:spPr>
              <a:xfrm>
                <a:off x="2400" y="1584"/>
                <a:ext cx="728" cy="91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8" name="Text Box 11"/>
              <p:cNvSpPr txBox="1"/>
              <p:nvPr/>
            </p:nvSpPr>
            <p:spPr>
              <a:xfrm>
                <a:off x="3085" y="2416"/>
                <a:ext cx="221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sz="2400" i="1" dirty="0"/>
                  <a:t>IS</a:t>
                </a:r>
                <a:endParaRPr sz="2400" i="1" dirty="0"/>
              </a:p>
            </p:txBody>
          </p:sp>
          <p:sp>
            <p:nvSpPr>
              <p:cNvPr id="6169" name="Oval 12"/>
              <p:cNvSpPr/>
              <p:nvPr/>
            </p:nvSpPr>
            <p:spPr>
              <a:xfrm>
                <a:off x="2715" y="198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sz="2400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796925" y="399415"/>
            <a:ext cx="5095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d-ID" sz="2400" b="1" dirty="0"/>
              <a:t>KEBIJAKAN MONETER EKSPANSIF</a:t>
            </a:r>
            <a:endParaRPr lang="en-US" altLang="id-ID" sz="2400" b="1" dirty="0"/>
          </a:p>
        </p:txBody>
      </p:sp>
      <p:sp>
        <p:nvSpPr>
          <p:cNvPr id="8" name="TextBox 8"/>
          <p:cNvSpPr txBox="1"/>
          <p:nvPr/>
        </p:nvSpPr>
        <p:spPr>
          <a:xfrm>
            <a:off x="6420485" y="469265"/>
            <a:ext cx="5428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d-ID" sz="2400" b="1" dirty="0"/>
              <a:t>KEBIJAKAN MONETER KONTRAKTIF</a:t>
            </a:r>
            <a:endParaRPr lang="en-US" altLang="id-ID" sz="2400" b="1" dirty="0"/>
          </a:p>
        </p:txBody>
      </p:sp>
      <p:grpSp>
        <p:nvGrpSpPr>
          <p:cNvPr id="11" name="Group 2"/>
          <p:cNvGrpSpPr/>
          <p:nvPr/>
        </p:nvGrpSpPr>
        <p:grpSpPr>
          <a:xfrm>
            <a:off x="6561455" y="1973256"/>
            <a:ext cx="4263233" cy="3395352"/>
            <a:chOff x="2054" y="1343"/>
            <a:chExt cx="1984" cy="1420"/>
          </a:xfrm>
        </p:grpSpPr>
        <p:sp>
          <p:nvSpPr>
            <p:cNvPr id="12" name="Text Box 3"/>
            <p:cNvSpPr txBox="1"/>
            <p:nvPr/>
          </p:nvSpPr>
          <p:spPr>
            <a:xfrm>
              <a:off x="3404" y="1343"/>
              <a:ext cx="634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sz="2400" i="1" dirty="0"/>
                <a:t>LM</a:t>
              </a:r>
              <a:endParaRPr sz="2400" i="1" dirty="0"/>
            </a:p>
          </p:txBody>
        </p:sp>
        <p:grpSp>
          <p:nvGrpSpPr>
            <p:cNvPr id="13" name="Group 4"/>
            <p:cNvGrpSpPr/>
            <p:nvPr/>
          </p:nvGrpSpPr>
          <p:grpSpPr>
            <a:xfrm>
              <a:off x="2054" y="1418"/>
              <a:ext cx="1429" cy="1345"/>
              <a:chOff x="2054" y="1418"/>
              <a:chExt cx="1429" cy="1345"/>
            </a:xfrm>
          </p:grpSpPr>
          <p:sp>
            <p:nvSpPr>
              <p:cNvPr id="14" name="Line 5"/>
              <p:cNvSpPr/>
              <p:nvPr/>
            </p:nvSpPr>
            <p:spPr>
              <a:xfrm>
                <a:off x="2256" y="1536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" name="Line 6"/>
              <p:cNvSpPr/>
              <p:nvPr/>
            </p:nvSpPr>
            <p:spPr>
              <a:xfrm rot="5400000">
                <a:off x="2784" y="2064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" name="Text Box 7"/>
              <p:cNvSpPr txBox="1"/>
              <p:nvPr/>
            </p:nvSpPr>
            <p:spPr>
              <a:xfrm>
                <a:off x="2054" y="1418"/>
                <a:ext cx="134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sz="2400" i="1" dirty="0"/>
                  <a:t>r</a:t>
                </a:r>
                <a:endParaRPr sz="2400" i="1" dirty="0"/>
              </a:p>
            </p:txBody>
          </p:sp>
          <p:sp>
            <p:nvSpPr>
              <p:cNvPr id="17" name="Text Box 8"/>
              <p:cNvSpPr txBox="1"/>
              <p:nvPr/>
            </p:nvSpPr>
            <p:spPr>
              <a:xfrm>
                <a:off x="3302" y="2570"/>
                <a:ext cx="181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sz="2400" i="1" dirty="0"/>
                  <a:t>Y</a:t>
                </a:r>
                <a:endParaRPr sz="2400" i="1" dirty="0"/>
              </a:p>
            </p:txBody>
          </p:sp>
          <p:sp>
            <p:nvSpPr>
              <p:cNvPr id="18" name="Line 9"/>
              <p:cNvSpPr/>
              <p:nvPr/>
            </p:nvSpPr>
            <p:spPr>
              <a:xfrm flipV="1">
                <a:off x="2485" y="1457"/>
                <a:ext cx="919" cy="99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4" name="Line 10"/>
          <p:cNvSpPr/>
          <p:nvPr/>
        </p:nvSpPr>
        <p:spPr>
          <a:xfrm>
            <a:off x="7732297" y="2246615"/>
            <a:ext cx="1564331" cy="218306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Text Box 11"/>
          <p:cNvSpPr txBox="1"/>
          <p:nvPr/>
        </p:nvSpPr>
        <p:spPr>
          <a:xfrm>
            <a:off x="9197245" y="4330619"/>
            <a:ext cx="474886" cy="46148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sz="2400" i="1" dirty="0"/>
              <a:t>IS</a:t>
            </a:r>
            <a:endParaRPr sz="2400" i="1" dirty="0"/>
          </a:p>
        </p:txBody>
      </p:sp>
      <p:sp>
        <p:nvSpPr>
          <p:cNvPr id="27" name="Oval 12"/>
          <p:cNvSpPr/>
          <p:nvPr/>
        </p:nvSpPr>
        <p:spPr>
          <a:xfrm>
            <a:off x="8437628" y="3292244"/>
            <a:ext cx="206285" cy="22954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sz="2400" dirty="0"/>
          </a:p>
        </p:txBody>
      </p:sp>
      <p:sp>
        <p:nvSpPr>
          <p:cNvPr id="6" name="Line 9"/>
          <p:cNvSpPr/>
          <p:nvPr/>
        </p:nvSpPr>
        <p:spPr>
          <a:xfrm flipV="1">
            <a:off x="2037463" y="2584032"/>
            <a:ext cx="1974754" cy="2316969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Text Box 3"/>
          <p:cNvSpPr txBox="1"/>
          <p:nvPr/>
        </p:nvSpPr>
        <p:spPr>
          <a:xfrm>
            <a:off x="3483184" y="1996751"/>
            <a:ext cx="1362344" cy="46148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sz="2400" i="1" dirty="0"/>
              <a:t>LM</a:t>
            </a:r>
            <a:endParaRPr sz="2400" i="1" dirty="0"/>
          </a:p>
        </p:txBody>
      </p:sp>
      <p:sp>
        <p:nvSpPr>
          <p:cNvPr id="10" name="Oval 12"/>
          <p:cNvSpPr/>
          <p:nvPr/>
        </p:nvSpPr>
        <p:spPr>
          <a:xfrm>
            <a:off x="2769101" y="3835214"/>
            <a:ext cx="206285" cy="22954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sz="2400" dirty="0"/>
          </a:p>
        </p:txBody>
      </p:sp>
      <p:sp>
        <p:nvSpPr>
          <p:cNvPr id="22" name="Line 9"/>
          <p:cNvSpPr/>
          <p:nvPr/>
        </p:nvSpPr>
        <p:spPr>
          <a:xfrm flipV="1">
            <a:off x="7251065" y="2136140"/>
            <a:ext cx="1878965" cy="224345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3"/>
          <p:cNvSpPr txBox="1"/>
          <p:nvPr/>
        </p:nvSpPr>
        <p:spPr>
          <a:xfrm>
            <a:off x="8988634" y="1653216"/>
            <a:ext cx="1362344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sz="2400" i="1" dirty="0"/>
              <a:t>LM</a:t>
            </a:r>
            <a:r>
              <a:rPr lang="en-US" sz="2400" i="1" dirty="0"/>
              <a:t>’</a:t>
            </a:r>
            <a:endParaRPr lang="en-US" sz="2400" i="1" dirty="0"/>
          </a:p>
        </p:txBody>
      </p:sp>
      <p:sp>
        <p:nvSpPr>
          <p:cNvPr id="26" name="Oval 12"/>
          <p:cNvSpPr/>
          <p:nvPr/>
        </p:nvSpPr>
        <p:spPr>
          <a:xfrm>
            <a:off x="8257288" y="3000144"/>
            <a:ext cx="206285" cy="22954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7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6168" name="Rectangle 61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9" name="Rectangle 61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</p:sp>
      <p:sp>
        <p:nvSpPr>
          <p:cNvPr id="6159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6161" name="Rectangle 61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erima kasih | Note de la propriété de Renn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462" y="965199"/>
            <a:ext cx="6378771" cy="492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{8A6772E3-04D0-0E40-8290-217F78B56DA8}tf10001071</Template>
  <TotalTime>0</TotalTime>
  <Words>869</Words>
  <Application>WPS Presentation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Gill Sans MT</vt:lpstr>
      <vt:lpstr>Wingdings</vt:lpstr>
      <vt:lpstr>Trebuchet MS</vt:lpstr>
      <vt:lpstr>Times New Roman</vt:lpstr>
      <vt:lpstr>Impact</vt:lpstr>
      <vt:lpstr>Microsoft YaHei</vt:lpstr>
      <vt:lpstr>Arial Unicode MS</vt:lpstr>
      <vt:lpstr>Calibri</vt:lpstr>
      <vt:lpstr>Calibri,Bold</vt:lpstr>
      <vt:lpstr>Segoe Print</vt:lpstr>
      <vt:lpstr>calibri,bold</vt:lpstr>
      <vt:lpstr>Badge</vt:lpstr>
      <vt:lpstr>DAMPAK KEBIJAKAN FISKAL PADA KESEIMBANGAN PASAR BARANG</vt:lpstr>
      <vt:lpstr>PowerPoint 演示文稿</vt:lpstr>
      <vt:lpstr>Kebijakan fiskal</vt:lpstr>
      <vt:lpstr>PowerPoint 演示文稿</vt:lpstr>
      <vt:lpstr>PowerPoint 演示文稿</vt:lpstr>
      <vt:lpstr>Kebijakan fiskal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Rusli Abdulah</dc:creator>
  <cp:lastModifiedBy>asus</cp:lastModifiedBy>
  <cp:revision>69</cp:revision>
  <dcterms:created xsi:type="dcterms:W3CDTF">2023-03-08T09:53:00Z</dcterms:created>
  <dcterms:modified xsi:type="dcterms:W3CDTF">2023-04-12T05:27:01Z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7644F823B6E44F28A260338B9BCF4A27</vt:lpwstr>
  </property>
  <property fmtid="{D5CDD505-2E9C-101B-9397-08002B2CF9AE}" pid="3" name="KSOProductBuildVer">
    <vt:lpwstr>1033-11.2.0.11516</vt:lpwstr>
  </property>
</Properties>
</file>