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0" r:id="rId4"/>
    <p:sldId id="259" r:id="rId5"/>
    <p:sldId id="281" r:id="rId6"/>
    <p:sldId id="282" r:id="rId7"/>
    <p:sldId id="283" r:id="rId8"/>
    <p:sldId id="284" r:id="rId9"/>
    <p:sldId id="295" r:id="rId10"/>
    <p:sldId id="296" r:id="rId11"/>
    <p:sldId id="297" r:id="rId12"/>
    <p:sldId id="261" r:id="rId13"/>
    <p:sldId id="285" r:id="rId14"/>
    <p:sldId id="262" r:id="rId15"/>
    <p:sldId id="286" r:id="rId16"/>
    <p:sldId id="287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8" r:id="rId42"/>
  </p:sldIdLst>
  <p:sldSz cx="10691813" cy="7559675"/>
  <p:notesSz cx="7556500" cy="10693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318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477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8636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0795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5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782D2-30CD-4E79-9B5A-72712F02FA9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915FB800-A6E2-4F38-A813-F639FFBA3AF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3 SUMBER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DANA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MASYARAKAT</a:t>
          </a:r>
        </a:p>
      </dgm:t>
    </dgm:pt>
    <dgm:pt modelId="{7966B26F-0422-4C97-A5EF-6D6557BD23A4}" type="parTrans" cxnId="{570F10A0-82C8-430A-8AF7-DD8162C8501B}">
      <dgm:prSet/>
      <dgm:spPr/>
    </dgm:pt>
    <dgm:pt modelId="{10408BF6-C22A-42AC-A82A-4F6C61DD2A60}" type="sibTrans" cxnId="{570F10A0-82C8-430A-8AF7-DD8162C8501B}">
      <dgm:prSet/>
      <dgm:spPr/>
    </dgm:pt>
    <dgm:pt modelId="{7B1F6600-7A17-4E27-A117-32B6E2AE07E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GIRO</a:t>
          </a:r>
        </a:p>
      </dgm:t>
    </dgm:pt>
    <dgm:pt modelId="{1A80187D-F142-471F-A217-86CF460A2024}" type="parTrans" cxnId="{85AD9F8E-5F8E-4316-9E45-E22725BC38EA}">
      <dgm:prSet/>
      <dgm:spPr/>
    </dgm:pt>
    <dgm:pt modelId="{C2DE6D72-B3A8-4D37-A5B8-5CA59B46E093}" type="sibTrans" cxnId="{85AD9F8E-5F8E-4316-9E45-E22725BC38EA}">
      <dgm:prSet/>
      <dgm:spPr/>
    </dgm:pt>
    <dgm:pt modelId="{ECA69C44-CDF7-4CDC-8949-3E4C9BD7D1F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TABUNGAN</a:t>
          </a:r>
        </a:p>
      </dgm:t>
    </dgm:pt>
    <dgm:pt modelId="{DCC9960B-FE53-4F2C-9038-0CCA814E6FD7}" type="parTrans" cxnId="{09DE1CB1-B090-4F1E-84F9-8CD9F2F43356}">
      <dgm:prSet/>
      <dgm:spPr/>
    </dgm:pt>
    <dgm:pt modelId="{92A2F63C-F4C2-42E5-A143-9C0D0A5D501A}" type="sibTrans" cxnId="{09DE1CB1-B090-4F1E-84F9-8CD9F2F43356}">
      <dgm:prSet/>
      <dgm:spPr/>
    </dgm:pt>
    <dgm:pt modelId="{1961A1C3-CECF-4524-B8A3-E1F97A2FD88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DEPOSITO</a:t>
          </a:r>
        </a:p>
      </dgm:t>
    </dgm:pt>
    <dgm:pt modelId="{B9621AAB-3D87-4E09-A5F3-5511EF91DD8C}" type="parTrans" cxnId="{B86616C5-63E9-4B65-AC5A-E16801FAF62A}">
      <dgm:prSet/>
      <dgm:spPr/>
    </dgm:pt>
    <dgm:pt modelId="{16789FBB-2774-4531-AC2E-81ECADB20D03}" type="sibTrans" cxnId="{B86616C5-63E9-4B65-AC5A-E16801FAF62A}">
      <dgm:prSet/>
      <dgm:spPr/>
    </dgm:pt>
    <dgm:pt modelId="{58EEA410-A1DA-43E9-BE91-286F7D7F0BC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DEPOSITO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BERJANGKA</a:t>
          </a:r>
        </a:p>
      </dgm:t>
    </dgm:pt>
    <dgm:pt modelId="{AEC05742-C727-4C2F-B7BD-CAA8A754B696}" type="parTrans" cxnId="{3E8D224F-64D8-4DF5-AC01-2902739DD004}">
      <dgm:prSet/>
      <dgm:spPr/>
    </dgm:pt>
    <dgm:pt modelId="{9AC61B83-DF83-4C8E-9322-AAD3FDFBF966}" type="sibTrans" cxnId="{3E8D224F-64D8-4DF5-AC01-2902739DD004}">
      <dgm:prSet/>
      <dgm:spPr/>
    </dgm:pt>
    <dgm:pt modelId="{43F87601-9730-4929-B90E-B610A04C0E0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 ON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CALL</a:t>
          </a:r>
        </a:p>
      </dgm:t>
    </dgm:pt>
    <dgm:pt modelId="{59E5F9DC-808F-4C73-B87A-467F3E001598}" type="parTrans" cxnId="{375ACCAC-8147-42FC-AD1D-10A36D2BC151}">
      <dgm:prSet/>
      <dgm:spPr/>
    </dgm:pt>
    <dgm:pt modelId="{21C29274-6759-47EC-89B9-75370DF788AE}" type="sibTrans" cxnId="{375ACCAC-8147-42FC-AD1D-10A36D2BC151}">
      <dgm:prSet/>
      <dgm:spPr/>
    </dgm:pt>
    <dgm:pt modelId="{15A89E13-4832-4F43-98EA-66B2068243C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AUTOMATIC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ROLL-OVER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1" i="0" u="none" strike="noStrike" cap="none" normalizeH="0" baseline="0">
            <a:ln>
              <a:noFill/>
            </a:ln>
            <a:solidFill>
              <a:schemeClr val="bg1"/>
            </a:solidFill>
            <a:effectLst/>
          </a:endParaRPr>
        </a:p>
      </dgm:t>
    </dgm:pt>
    <dgm:pt modelId="{212120F6-304A-4403-95BF-58A2400B1832}" type="parTrans" cxnId="{B03B6BD0-EF34-48BD-896B-941B5ECF4278}">
      <dgm:prSet/>
      <dgm:spPr/>
    </dgm:pt>
    <dgm:pt modelId="{15928DA2-3159-4751-9B3C-2C0DECA67FB1}" type="sibTrans" cxnId="{B03B6BD0-EF34-48BD-896B-941B5ECF4278}">
      <dgm:prSet/>
      <dgm:spPr/>
    </dgm:pt>
    <dgm:pt modelId="{A4EAFEC9-85E9-4D0A-BC8E-D616303AB39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0" i="0" u="none" strike="noStrike" cap="none" normalizeH="0" baseline="0">
            <a:ln>
              <a:noFill/>
            </a:ln>
            <a:solidFill>
              <a:schemeClr val="bg1"/>
            </a:solidFill>
            <a:effectLst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SERTIFIKAT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DEPOSITO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rPr>
            <a:t>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0" i="0" u="none" strike="noStrike" cap="none" normalizeH="0" baseline="0">
            <a:ln>
              <a:noFill/>
            </a:ln>
            <a:solidFill>
              <a:schemeClr val="bg1"/>
            </a:solidFill>
            <a:effectLst/>
          </a:endParaRPr>
        </a:p>
      </dgm:t>
    </dgm:pt>
    <dgm:pt modelId="{152F1BA9-39C4-4803-B513-6D591E54234A}" type="parTrans" cxnId="{B4B7FB10-2756-4E89-8CF0-7C1E6C0880B9}">
      <dgm:prSet/>
      <dgm:spPr/>
    </dgm:pt>
    <dgm:pt modelId="{0E94D1D5-DBA3-4E4C-A223-84274F6990FB}" type="sibTrans" cxnId="{B4B7FB10-2756-4E89-8CF0-7C1E6C0880B9}">
      <dgm:prSet/>
      <dgm:spPr/>
    </dgm:pt>
    <dgm:pt modelId="{58E8B169-17EA-4F5D-9C1A-68326D56ECC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DANA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SEMENTARA</a:t>
          </a:r>
        </a:p>
      </dgm:t>
    </dgm:pt>
    <dgm:pt modelId="{9320A97F-E8F4-4D5B-A85E-6C457CF6FC0B}" type="parTrans" cxnId="{36D4C11D-B000-4122-8A43-8F261419F711}">
      <dgm:prSet/>
      <dgm:spPr/>
    </dgm:pt>
    <dgm:pt modelId="{1B38E381-0767-4741-A101-109D53065D82}" type="sibTrans" cxnId="{36D4C11D-B000-4122-8A43-8F261419F711}">
      <dgm:prSet/>
      <dgm:spPr/>
    </dgm:pt>
    <dgm:pt modelId="{852E8EE2-639E-4BF6-9CB6-43518E8B8B8D}" type="pres">
      <dgm:prSet presAssocID="{6A8782D2-30CD-4E79-9B5A-72712F02FA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4D93D3-E58C-4EE4-A6E0-A01BEDE91F06}" type="pres">
      <dgm:prSet presAssocID="{915FB800-A6E2-4F38-A813-F639FFBA3AFB}" presName="hierRoot1" presStyleCnt="0">
        <dgm:presLayoutVars>
          <dgm:hierBranch/>
        </dgm:presLayoutVars>
      </dgm:prSet>
      <dgm:spPr/>
    </dgm:pt>
    <dgm:pt modelId="{6A90793D-79CF-417B-AB6F-369E5BD55FCC}" type="pres">
      <dgm:prSet presAssocID="{915FB800-A6E2-4F38-A813-F639FFBA3AFB}" presName="rootComposite1" presStyleCnt="0"/>
      <dgm:spPr/>
    </dgm:pt>
    <dgm:pt modelId="{25D652A8-B92A-4A28-89B9-C2085561515F}" type="pres">
      <dgm:prSet presAssocID="{915FB800-A6E2-4F38-A813-F639FFBA3AFB}" presName="rootText1" presStyleLbl="node0" presStyleIdx="0" presStyleCnt="1">
        <dgm:presLayoutVars>
          <dgm:chPref val="3"/>
        </dgm:presLayoutVars>
      </dgm:prSet>
      <dgm:spPr/>
    </dgm:pt>
    <dgm:pt modelId="{B8094070-0D4B-49D6-8C14-D0F14F92E3DC}" type="pres">
      <dgm:prSet presAssocID="{915FB800-A6E2-4F38-A813-F639FFBA3AFB}" presName="rootConnector1" presStyleLbl="node1" presStyleIdx="0" presStyleCnt="0"/>
      <dgm:spPr/>
    </dgm:pt>
    <dgm:pt modelId="{2599E49D-E09B-4650-AD4A-C6F449BBB519}" type="pres">
      <dgm:prSet presAssocID="{915FB800-A6E2-4F38-A813-F639FFBA3AFB}" presName="hierChild2" presStyleCnt="0"/>
      <dgm:spPr/>
    </dgm:pt>
    <dgm:pt modelId="{2992844D-26C2-45BE-A5F4-052108B4B620}" type="pres">
      <dgm:prSet presAssocID="{1A80187D-F142-471F-A217-86CF460A2024}" presName="Name35" presStyleLbl="parChTrans1D2" presStyleIdx="0" presStyleCnt="4"/>
      <dgm:spPr/>
    </dgm:pt>
    <dgm:pt modelId="{D6E10704-5F31-442F-93FD-891D9498889D}" type="pres">
      <dgm:prSet presAssocID="{7B1F6600-7A17-4E27-A117-32B6E2AE07E6}" presName="hierRoot2" presStyleCnt="0">
        <dgm:presLayoutVars>
          <dgm:hierBranch/>
        </dgm:presLayoutVars>
      </dgm:prSet>
      <dgm:spPr/>
    </dgm:pt>
    <dgm:pt modelId="{EBC94792-115C-4398-B92C-FCE9C75BFB33}" type="pres">
      <dgm:prSet presAssocID="{7B1F6600-7A17-4E27-A117-32B6E2AE07E6}" presName="rootComposite" presStyleCnt="0"/>
      <dgm:spPr/>
    </dgm:pt>
    <dgm:pt modelId="{818FF0A6-4F20-4415-B900-EE8032FECFDD}" type="pres">
      <dgm:prSet presAssocID="{7B1F6600-7A17-4E27-A117-32B6E2AE07E6}" presName="rootText" presStyleLbl="node2" presStyleIdx="0" presStyleCnt="4">
        <dgm:presLayoutVars>
          <dgm:chPref val="3"/>
        </dgm:presLayoutVars>
      </dgm:prSet>
      <dgm:spPr/>
    </dgm:pt>
    <dgm:pt modelId="{432CFF3F-3585-4EB0-B961-E351BFA97C89}" type="pres">
      <dgm:prSet presAssocID="{7B1F6600-7A17-4E27-A117-32B6E2AE07E6}" presName="rootConnector" presStyleLbl="node2" presStyleIdx="0" presStyleCnt="4"/>
      <dgm:spPr/>
    </dgm:pt>
    <dgm:pt modelId="{ED80EDFD-C07E-46ED-8A7C-45DC92BC9A57}" type="pres">
      <dgm:prSet presAssocID="{7B1F6600-7A17-4E27-A117-32B6E2AE07E6}" presName="hierChild4" presStyleCnt="0"/>
      <dgm:spPr/>
    </dgm:pt>
    <dgm:pt modelId="{AEC81880-26BD-47DC-9396-8C52E6F556F1}" type="pres">
      <dgm:prSet presAssocID="{7B1F6600-7A17-4E27-A117-32B6E2AE07E6}" presName="hierChild5" presStyleCnt="0"/>
      <dgm:spPr/>
    </dgm:pt>
    <dgm:pt modelId="{0F843729-DD9C-4C54-926E-DDE2F3150244}" type="pres">
      <dgm:prSet presAssocID="{DCC9960B-FE53-4F2C-9038-0CCA814E6FD7}" presName="Name35" presStyleLbl="parChTrans1D2" presStyleIdx="1" presStyleCnt="4"/>
      <dgm:spPr/>
    </dgm:pt>
    <dgm:pt modelId="{30D0BD35-C158-4ABF-AE24-4CCCB9A6B086}" type="pres">
      <dgm:prSet presAssocID="{ECA69C44-CDF7-4CDC-8949-3E4C9BD7D1FD}" presName="hierRoot2" presStyleCnt="0">
        <dgm:presLayoutVars>
          <dgm:hierBranch/>
        </dgm:presLayoutVars>
      </dgm:prSet>
      <dgm:spPr/>
    </dgm:pt>
    <dgm:pt modelId="{00F929D8-4127-48D7-B382-C93D666E020E}" type="pres">
      <dgm:prSet presAssocID="{ECA69C44-CDF7-4CDC-8949-3E4C9BD7D1FD}" presName="rootComposite" presStyleCnt="0"/>
      <dgm:spPr/>
    </dgm:pt>
    <dgm:pt modelId="{BC899903-9B82-4F0A-9748-4D64E7274428}" type="pres">
      <dgm:prSet presAssocID="{ECA69C44-CDF7-4CDC-8949-3E4C9BD7D1FD}" presName="rootText" presStyleLbl="node2" presStyleIdx="1" presStyleCnt="4">
        <dgm:presLayoutVars>
          <dgm:chPref val="3"/>
        </dgm:presLayoutVars>
      </dgm:prSet>
      <dgm:spPr/>
    </dgm:pt>
    <dgm:pt modelId="{B232BFA3-505B-433D-881E-39F475F6D131}" type="pres">
      <dgm:prSet presAssocID="{ECA69C44-CDF7-4CDC-8949-3E4C9BD7D1FD}" presName="rootConnector" presStyleLbl="node2" presStyleIdx="1" presStyleCnt="4"/>
      <dgm:spPr/>
    </dgm:pt>
    <dgm:pt modelId="{95B3EDF6-61B0-4D53-BC51-779469225A37}" type="pres">
      <dgm:prSet presAssocID="{ECA69C44-CDF7-4CDC-8949-3E4C9BD7D1FD}" presName="hierChild4" presStyleCnt="0"/>
      <dgm:spPr/>
    </dgm:pt>
    <dgm:pt modelId="{A6004A0C-BB19-466E-9B73-440FEBEDA2C9}" type="pres">
      <dgm:prSet presAssocID="{ECA69C44-CDF7-4CDC-8949-3E4C9BD7D1FD}" presName="hierChild5" presStyleCnt="0"/>
      <dgm:spPr/>
    </dgm:pt>
    <dgm:pt modelId="{08315DFF-90C2-49A7-87D9-D1DFBACF824B}" type="pres">
      <dgm:prSet presAssocID="{B9621AAB-3D87-4E09-A5F3-5511EF91DD8C}" presName="Name35" presStyleLbl="parChTrans1D2" presStyleIdx="2" presStyleCnt="4"/>
      <dgm:spPr/>
    </dgm:pt>
    <dgm:pt modelId="{EF16A79B-AE9C-4097-A708-324C325D70A6}" type="pres">
      <dgm:prSet presAssocID="{1961A1C3-CECF-4524-B8A3-E1F97A2FD88F}" presName="hierRoot2" presStyleCnt="0">
        <dgm:presLayoutVars>
          <dgm:hierBranch/>
        </dgm:presLayoutVars>
      </dgm:prSet>
      <dgm:spPr/>
    </dgm:pt>
    <dgm:pt modelId="{F065A304-5129-4126-AF1B-ACAC4E64025F}" type="pres">
      <dgm:prSet presAssocID="{1961A1C3-CECF-4524-B8A3-E1F97A2FD88F}" presName="rootComposite" presStyleCnt="0"/>
      <dgm:spPr/>
    </dgm:pt>
    <dgm:pt modelId="{00AA1601-2C72-485E-BA33-551116A02D8E}" type="pres">
      <dgm:prSet presAssocID="{1961A1C3-CECF-4524-B8A3-E1F97A2FD88F}" presName="rootText" presStyleLbl="node2" presStyleIdx="2" presStyleCnt="4">
        <dgm:presLayoutVars>
          <dgm:chPref val="3"/>
        </dgm:presLayoutVars>
      </dgm:prSet>
      <dgm:spPr/>
    </dgm:pt>
    <dgm:pt modelId="{3CA8483B-7320-4230-AC6E-3CD02690B8A9}" type="pres">
      <dgm:prSet presAssocID="{1961A1C3-CECF-4524-B8A3-E1F97A2FD88F}" presName="rootConnector" presStyleLbl="node2" presStyleIdx="2" presStyleCnt="4"/>
      <dgm:spPr/>
    </dgm:pt>
    <dgm:pt modelId="{81A073ED-775E-4C96-A01C-B652E1C627F5}" type="pres">
      <dgm:prSet presAssocID="{1961A1C3-CECF-4524-B8A3-E1F97A2FD88F}" presName="hierChild4" presStyleCnt="0"/>
      <dgm:spPr/>
    </dgm:pt>
    <dgm:pt modelId="{845337CF-2738-455C-8861-BE50CEED54F8}" type="pres">
      <dgm:prSet presAssocID="{AEC05742-C727-4C2F-B7BD-CAA8A754B696}" presName="Name35" presStyleLbl="parChTrans1D3" presStyleIdx="0" presStyleCnt="4"/>
      <dgm:spPr/>
    </dgm:pt>
    <dgm:pt modelId="{AA68ECC4-CC9C-4B4C-8E2E-0D5E50858B3C}" type="pres">
      <dgm:prSet presAssocID="{58EEA410-A1DA-43E9-BE91-286F7D7F0BCF}" presName="hierRoot2" presStyleCnt="0">
        <dgm:presLayoutVars>
          <dgm:hierBranch val="r"/>
        </dgm:presLayoutVars>
      </dgm:prSet>
      <dgm:spPr/>
    </dgm:pt>
    <dgm:pt modelId="{5AE0CBA0-BAF3-4A5D-B977-2042955BC8DD}" type="pres">
      <dgm:prSet presAssocID="{58EEA410-A1DA-43E9-BE91-286F7D7F0BCF}" presName="rootComposite" presStyleCnt="0"/>
      <dgm:spPr/>
    </dgm:pt>
    <dgm:pt modelId="{0A33AEA5-003C-42C8-9FBF-AB88D65AA6A1}" type="pres">
      <dgm:prSet presAssocID="{58EEA410-A1DA-43E9-BE91-286F7D7F0BCF}" presName="rootText" presStyleLbl="node3" presStyleIdx="0" presStyleCnt="4">
        <dgm:presLayoutVars>
          <dgm:chPref val="3"/>
        </dgm:presLayoutVars>
      </dgm:prSet>
      <dgm:spPr/>
    </dgm:pt>
    <dgm:pt modelId="{C8ACEAFA-DD7E-4CA3-BC05-B55C1A86291D}" type="pres">
      <dgm:prSet presAssocID="{58EEA410-A1DA-43E9-BE91-286F7D7F0BCF}" presName="rootConnector" presStyleLbl="node3" presStyleIdx="0" presStyleCnt="4"/>
      <dgm:spPr/>
    </dgm:pt>
    <dgm:pt modelId="{04C3D9B6-84AD-4A86-BAC1-FFE99CB8029D}" type="pres">
      <dgm:prSet presAssocID="{58EEA410-A1DA-43E9-BE91-286F7D7F0BCF}" presName="hierChild4" presStyleCnt="0"/>
      <dgm:spPr/>
    </dgm:pt>
    <dgm:pt modelId="{0846BF9C-5D83-43BB-8CED-77CB62B94D3B}" type="pres">
      <dgm:prSet presAssocID="{58EEA410-A1DA-43E9-BE91-286F7D7F0BCF}" presName="hierChild5" presStyleCnt="0"/>
      <dgm:spPr/>
    </dgm:pt>
    <dgm:pt modelId="{B684903A-6CA7-48C2-BE71-99E04F9CFD21}" type="pres">
      <dgm:prSet presAssocID="{59E5F9DC-808F-4C73-B87A-467F3E001598}" presName="Name35" presStyleLbl="parChTrans1D3" presStyleIdx="1" presStyleCnt="4"/>
      <dgm:spPr/>
    </dgm:pt>
    <dgm:pt modelId="{627229BD-A6CD-4B75-B99E-B04867A061C7}" type="pres">
      <dgm:prSet presAssocID="{43F87601-9730-4929-B90E-B610A04C0E00}" presName="hierRoot2" presStyleCnt="0">
        <dgm:presLayoutVars>
          <dgm:hierBranch val="r"/>
        </dgm:presLayoutVars>
      </dgm:prSet>
      <dgm:spPr/>
    </dgm:pt>
    <dgm:pt modelId="{BF1445C3-16C0-47ED-A8F9-C65EEA94EC33}" type="pres">
      <dgm:prSet presAssocID="{43F87601-9730-4929-B90E-B610A04C0E00}" presName="rootComposite" presStyleCnt="0"/>
      <dgm:spPr/>
    </dgm:pt>
    <dgm:pt modelId="{C6855B65-1185-4826-B586-4168F94C4614}" type="pres">
      <dgm:prSet presAssocID="{43F87601-9730-4929-B90E-B610A04C0E00}" presName="rootText" presStyleLbl="node3" presStyleIdx="1" presStyleCnt="4">
        <dgm:presLayoutVars>
          <dgm:chPref val="3"/>
        </dgm:presLayoutVars>
      </dgm:prSet>
      <dgm:spPr/>
    </dgm:pt>
    <dgm:pt modelId="{FE5E4D85-9C0E-41A0-B7FD-5D694769E79B}" type="pres">
      <dgm:prSet presAssocID="{43F87601-9730-4929-B90E-B610A04C0E00}" presName="rootConnector" presStyleLbl="node3" presStyleIdx="1" presStyleCnt="4"/>
      <dgm:spPr/>
    </dgm:pt>
    <dgm:pt modelId="{743AB400-BDC1-452C-9A53-384BF45508BA}" type="pres">
      <dgm:prSet presAssocID="{43F87601-9730-4929-B90E-B610A04C0E00}" presName="hierChild4" presStyleCnt="0"/>
      <dgm:spPr/>
    </dgm:pt>
    <dgm:pt modelId="{62178DCE-07F8-4423-9832-AC81491369C9}" type="pres">
      <dgm:prSet presAssocID="{43F87601-9730-4929-B90E-B610A04C0E00}" presName="hierChild5" presStyleCnt="0"/>
      <dgm:spPr/>
    </dgm:pt>
    <dgm:pt modelId="{2E9AA124-E994-4ADA-B99D-D468325B922B}" type="pres">
      <dgm:prSet presAssocID="{212120F6-304A-4403-95BF-58A2400B1832}" presName="Name35" presStyleLbl="parChTrans1D3" presStyleIdx="2" presStyleCnt="4"/>
      <dgm:spPr/>
    </dgm:pt>
    <dgm:pt modelId="{508CCF59-6D81-4A97-8BFC-6C2D18CAA398}" type="pres">
      <dgm:prSet presAssocID="{15A89E13-4832-4F43-98EA-66B2068243C0}" presName="hierRoot2" presStyleCnt="0">
        <dgm:presLayoutVars>
          <dgm:hierBranch val="r"/>
        </dgm:presLayoutVars>
      </dgm:prSet>
      <dgm:spPr/>
    </dgm:pt>
    <dgm:pt modelId="{2E58E66B-21C2-440E-97E3-B557ED89CDC4}" type="pres">
      <dgm:prSet presAssocID="{15A89E13-4832-4F43-98EA-66B2068243C0}" presName="rootComposite" presStyleCnt="0"/>
      <dgm:spPr/>
    </dgm:pt>
    <dgm:pt modelId="{50F52358-7FB4-4779-B060-924260D59136}" type="pres">
      <dgm:prSet presAssocID="{15A89E13-4832-4F43-98EA-66B2068243C0}" presName="rootText" presStyleLbl="node3" presStyleIdx="2" presStyleCnt="4">
        <dgm:presLayoutVars>
          <dgm:chPref val="3"/>
        </dgm:presLayoutVars>
      </dgm:prSet>
      <dgm:spPr/>
    </dgm:pt>
    <dgm:pt modelId="{AD1EC52D-4295-4249-852A-523C85114174}" type="pres">
      <dgm:prSet presAssocID="{15A89E13-4832-4F43-98EA-66B2068243C0}" presName="rootConnector" presStyleLbl="node3" presStyleIdx="2" presStyleCnt="4"/>
      <dgm:spPr/>
    </dgm:pt>
    <dgm:pt modelId="{E9F86E83-5EF3-4D46-8CC2-15753C599061}" type="pres">
      <dgm:prSet presAssocID="{15A89E13-4832-4F43-98EA-66B2068243C0}" presName="hierChild4" presStyleCnt="0"/>
      <dgm:spPr/>
    </dgm:pt>
    <dgm:pt modelId="{4D5F183C-8F11-4EB2-A6C0-94F879690997}" type="pres">
      <dgm:prSet presAssocID="{15A89E13-4832-4F43-98EA-66B2068243C0}" presName="hierChild5" presStyleCnt="0"/>
      <dgm:spPr/>
    </dgm:pt>
    <dgm:pt modelId="{D79EA628-3235-4858-B296-566A6FD66F83}" type="pres">
      <dgm:prSet presAssocID="{152F1BA9-39C4-4803-B513-6D591E54234A}" presName="Name35" presStyleLbl="parChTrans1D3" presStyleIdx="3" presStyleCnt="4"/>
      <dgm:spPr/>
    </dgm:pt>
    <dgm:pt modelId="{E325681A-E3C2-4204-9265-741260D52072}" type="pres">
      <dgm:prSet presAssocID="{A4EAFEC9-85E9-4D0A-BC8E-D616303AB391}" presName="hierRoot2" presStyleCnt="0">
        <dgm:presLayoutVars>
          <dgm:hierBranch val="r"/>
        </dgm:presLayoutVars>
      </dgm:prSet>
      <dgm:spPr/>
    </dgm:pt>
    <dgm:pt modelId="{45EFA9A8-5E7A-49F1-AA11-C0B675841C78}" type="pres">
      <dgm:prSet presAssocID="{A4EAFEC9-85E9-4D0A-BC8E-D616303AB391}" presName="rootComposite" presStyleCnt="0"/>
      <dgm:spPr/>
    </dgm:pt>
    <dgm:pt modelId="{02D583EC-5022-4FEF-8028-D7257A96D6C6}" type="pres">
      <dgm:prSet presAssocID="{A4EAFEC9-85E9-4D0A-BC8E-D616303AB391}" presName="rootText" presStyleLbl="node3" presStyleIdx="3" presStyleCnt="4">
        <dgm:presLayoutVars>
          <dgm:chPref val="3"/>
        </dgm:presLayoutVars>
      </dgm:prSet>
      <dgm:spPr/>
    </dgm:pt>
    <dgm:pt modelId="{9ADF9FBB-E58C-49C7-AB95-EA436318DDC1}" type="pres">
      <dgm:prSet presAssocID="{A4EAFEC9-85E9-4D0A-BC8E-D616303AB391}" presName="rootConnector" presStyleLbl="node3" presStyleIdx="3" presStyleCnt="4"/>
      <dgm:spPr/>
    </dgm:pt>
    <dgm:pt modelId="{92AB19A1-ECD9-441F-9C7F-AF1778F25D68}" type="pres">
      <dgm:prSet presAssocID="{A4EAFEC9-85E9-4D0A-BC8E-D616303AB391}" presName="hierChild4" presStyleCnt="0"/>
      <dgm:spPr/>
    </dgm:pt>
    <dgm:pt modelId="{72740E40-29D7-41A2-B753-A36DD6AE1459}" type="pres">
      <dgm:prSet presAssocID="{A4EAFEC9-85E9-4D0A-BC8E-D616303AB391}" presName="hierChild5" presStyleCnt="0"/>
      <dgm:spPr/>
    </dgm:pt>
    <dgm:pt modelId="{28E34EA5-7C2C-4670-98DF-78226024900C}" type="pres">
      <dgm:prSet presAssocID="{1961A1C3-CECF-4524-B8A3-E1F97A2FD88F}" presName="hierChild5" presStyleCnt="0"/>
      <dgm:spPr/>
    </dgm:pt>
    <dgm:pt modelId="{B0B1061F-9091-4936-9CE5-1F74CD47013B}" type="pres">
      <dgm:prSet presAssocID="{9320A97F-E8F4-4D5B-A85E-6C457CF6FC0B}" presName="Name35" presStyleLbl="parChTrans1D2" presStyleIdx="3" presStyleCnt="4"/>
      <dgm:spPr/>
    </dgm:pt>
    <dgm:pt modelId="{7BAB59FF-A982-43EC-AD2E-F099021CF357}" type="pres">
      <dgm:prSet presAssocID="{58E8B169-17EA-4F5D-9C1A-68326D56ECC6}" presName="hierRoot2" presStyleCnt="0">
        <dgm:presLayoutVars>
          <dgm:hierBranch/>
        </dgm:presLayoutVars>
      </dgm:prSet>
      <dgm:spPr/>
    </dgm:pt>
    <dgm:pt modelId="{34F4BBCC-5099-4F8C-A6AB-1551A454C99D}" type="pres">
      <dgm:prSet presAssocID="{58E8B169-17EA-4F5D-9C1A-68326D56ECC6}" presName="rootComposite" presStyleCnt="0"/>
      <dgm:spPr/>
    </dgm:pt>
    <dgm:pt modelId="{6573D2FE-DAE0-46AE-916F-F138155B0166}" type="pres">
      <dgm:prSet presAssocID="{58E8B169-17EA-4F5D-9C1A-68326D56ECC6}" presName="rootText" presStyleLbl="node2" presStyleIdx="3" presStyleCnt="4">
        <dgm:presLayoutVars>
          <dgm:chPref val="3"/>
        </dgm:presLayoutVars>
      </dgm:prSet>
      <dgm:spPr/>
    </dgm:pt>
    <dgm:pt modelId="{A74DB0F2-B10B-478E-88DF-61F2694F29C3}" type="pres">
      <dgm:prSet presAssocID="{58E8B169-17EA-4F5D-9C1A-68326D56ECC6}" presName="rootConnector" presStyleLbl="node2" presStyleIdx="3" presStyleCnt="4"/>
      <dgm:spPr/>
    </dgm:pt>
    <dgm:pt modelId="{4416C39C-DC94-4D89-B5EA-1BE9B8917D0F}" type="pres">
      <dgm:prSet presAssocID="{58E8B169-17EA-4F5D-9C1A-68326D56ECC6}" presName="hierChild4" presStyleCnt="0"/>
      <dgm:spPr/>
    </dgm:pt>
    <dgm:pt modelId="{E941BA06-A67C-488E-BB4B-FDC4AD171DDA}" type="pres">
      <dgm:prSet presAssocID="{58E8B169-17EA-4F5D-9C1A-68326D56ECC6}" presName="hierChild5" presStyleCnt="0"/>
      <dgm:spPr/>
    </dgm:pt>
    <dgm:pt modelId="{46FE00EF-F014-45EE-BAF1-8FFB7999D753}" type="pres">
      <dgm:prSet presAssocID="{915FB800-A6E2-4F38-A813-F639FFBA3AFB}" presName="hierChild3" presStyleCnt="0"/>
      <dgm:spPr/>
    </dgm:pt>
  </dgm:ptLst>
  <dgm:cxnLst>
    <dgm:cxn modelId="{10CC2202-E8E2-4EF3-99EB-D0E0FE549F99}" type="presOf" srcId="{1961A1C3-CECF-4524-B8A3-E1F97A2FD88F}" destId="{3CA8483B-7320-4230-AC6E-3CD02690B8A9}" srcOrd="1" destOrd="0" presId="urn:microsoft.com/office/officeart/2005/8/layout/orgChart1"/>
    <dgm:cxn modelId="{B4B7FB10-2756-4E89-8CF0-7C1E6C0880B9}" srcId="{1961A1C3-CECF-4524-B8A3-E1F97A2FD88F}" destId="{A4EAFEC9-85E9-4D0A-BC8E-D616303AB391}" srcOrd="3" destOrd="0" parTransId="{152F1BA9-39C4-4803-B513-6D591E54234A}" sibTransId="{0E94D1D5-DBA3-4E4C-A223-84274F6990FB}"/>
    <dgm:cxn modelId="{E6AC0A13-EDD6-4E75-8AFC-536A179985F5}" type="presOf" srcId="{58E8B169-17EA-4F5D-9C1A-68326D56ECC6}" destId="{6573D2FE-DAE0-46AE-916F-F138155B0166}" srcOrd="0" destOrd="0" presId="urn:microsoft.com/office/officeart/2005/8/layout/orgChart1"/>
    <dgm:cxn modelId="{36D4C11D-B000-4122-8A43-8F261419F711}" srcId="{915FB800-A6E2-4F38-A813-F639FFBA3AFB}" destId="{58E8B169-17EA-4F5D-9C1A-68326D56ECC6}" srcOrd="3" destOrd="0" parTransId="{9320A97F-E8F4-4D5B-A85E-6C457CF6FC0B}" sibTransId="{1B38E381-0767-4741-A101-109D53065D82}"/>
    <dgm:cxn modelId="{85AF2426-8369-46A9-81E3-69D3754A7E43}" type="presOf" srcId="{15A89E13-4832-4F43-98EA-66B2068243C0}" destId="{50F52358-7FB4-4779-B060-924260D59136}" srcOrd="0" destOrd="0" presId="urn:microsoft.com/office/officeart/2005/8/layout/orgChart1"/>
    <dgm:cxn modelId="{548D2D27-4B85-41FE-8EEF-A14E1FBF9427}" type="presOf" srcId="{43F87601-9730-4929-B90E-B610A04C0E00}" destId="{FE5E4D85-9C0E-41A0-B7FD-5D694769E79B}" srcOrd="1" destOrd="0" presId="urn:microsoft.com/office/officeart/2005/8/layout/orgChart1"/>
    <dgm:cxn modelId="{3ABB6D2A-6BE4-4F1F-B182-EE96ACDB1D24}" type="presOf" srcId="{212120F6-304A-4403-95BF-58A2400B1832}" destId="{2E9AA124-E994-4ADA-B99D-D468325B922B}" srcOrd="0" destOrd="0" presId="urn:microsoft.com/office/officeart/2005/8/layout/orgChart1"/>
    <dgm:cxn modelId="{4B97B32C-684C-49EA-B56B-C0249543C3A8}" type="presOf" srcId="{A4EAFEC9-85E9-4D0A-BC8E-D616303AB391}" destId="{02D583EC-5022-4FEF-8028-D7257A96D6C6}" srcOrd="0" destOrd="0" presId="urn:microsoft.com/office/officeart/2005/8/layout/orgChart1"/>
    <dgm:cxn modelId="{7A3D752F-274C-4D09-8C2F-F00121A3A7AD}" type="presOf" srcId="{7B1F6600-7A17-4E27-A117-32B6E2AE07E6}" destId="{432CFF3F-3585-4EB0-B961-E351BFA97C89}" srcOrd="1" destOrd="0" presId="urn:microsoft.com/office/officeart/2005/8/layout/orgChart1"/>
    <dgm:cxn modelId="{3DED6049-D072-449F-A054-9D4F4E734C98}" type="presOf" srcId="{15A89E13-4832-4F43-98EA-66B2068243C0}" destId="{AD1EC52D-4295-4249-852A-523C85114174}" srcOrd="1" destOrd="0" presId="urn:microsoft.com/office/officeart/2005/8/layout/orgChart1"/>
    <dgm:cxn modelId="{7EEC214A-C6FC-48DB-A074-41B5C86FA95B}" type="presOf" srcId="{43F87601-9730-4929-B90E-B610A04C0E00}" destId="{C6855B65-1185-4826-B586-4168F94C4614}" srcOrd="0" destOrd="0" presId="urn:microsoft.com/office/officeart/2005/8/layout/orgChart1"/>
    <dgm:cxn modelId="{3E8D224F-64D8-4DF5-AC01-2902739DD004}" srcId="{1961A1C3-CECF-4524-B8A3-E1F97A2FD88F}" destId="{58EEA410-A1DA-43E9-BE91-286F7D7F0BCF}" srcOrd="0" destOrd="0" parTransId="{AEC05742-C727-4C2F-B7BD-CAA8A754B696}" sibTransId="{9AC61B83-DF83-4C8E-9322-AAD3FDFBF966}"/>
    <dgm:cxn modelId="{1C6AA870-499C-43CA-B967-56E2C2EBB6A4}" type="presOf" srcId="{ECA69C44-CDF7-4CDC-8949-3E4C9BD7D1FD}" destId="{BC899903-9B82-4F0A-9748-4D64E7274428}" srcOrd="0" destOrd="0" presId="urn:microsoft.com/office/officeart/2005/8/layout/orgChart1"/>
    <dgm:cxn modelId="{07F0C980-0362-4EBC-9B4A-EEB31AC70351}" type="presOf" srcId="{6A8782D2-30CD-4E79-9B5A-72712F02FA96}" destId="{852E8EE2-639E-4BF6-9CB6-43518E8B8B8D}" srcOrd="0" destOrd="0" presId="urn:microsoft.com/office/officeart/2005/8/layout/orgChart1"/>
    <dgm:cxn modelId="{0ACBF680-4EF2-431A-BC09-1AF8A86E7A26}" type="presOf" srcId="{DCC9960B-FE53-4F2C-9038-0CCA814E6FD7}" destId="{0F843729-DD9C-4C54-926E-DDE2F3150244}" srcOrd="0" destOrd="0" presId="urn:microsoft.com/office/officeart/2005/8/layout/orgChart1"/>
    <dgm:cxn modelId="{6423798D-CCF5-4A5E-A9DC-D0C993A23B6E}" type="presOf" srcId="{ECA69C44-CDF7-4CDC-8949-3E4C9BD7D1FD}" destId="{B232BFA3-505B-433D-881E-39F475F6D131}" srcOrd="1" destOrd="0" presId="urn:microsoft.com/office/officeart/2005/8/layout/orgChart1"/>
    <dgm:cxn modelId="{85AD9F8E-5F8E-4316-9E45-E22725BC38EA}" srcId="{915FB800-A6E2-4F38-A813-F639FFBA3AFB}" destId="{7B1F6600-7A17-4E27-A117-32B6E2AE07E6}" srcOrd="0" destOrd="0" parTransId="{1A80187D-F142-471F-A217-86CF460A2024}" sibTransId="{C2DE6D72-B3A8-4D37-A5B8-5CA59B46E093}"/>
    <dgm:cxn modelId="{11905B95-D8A1-45A9-87BE-780C879872CE}" type="presOf" srcId="{B9621AAB-3D87-4E09-A5F3-5511EF91DD8C}" destId="{08315DFF-90C2-49A7-87D9-D1DFBACF824B}" srcOrd="0" destOrd="0" presId="urn:microsoft.com/office/officeart/2005/8/layout/orgChart1"/>
    <dgm:cxn modelId="{C075859D-5A69-47CE-B041-869D07BA73C6}" type="presOf" srcId="{1A80187D-F142-471F-A217-86CF460A2024}" destId="{2992844D-26C2-45BE-A5F4-052108B4B620}" srcOrd="0" destOrd="0" presId="urn:microsoft.com/office/officeart/2005/8/layout/orgChart1"/>
    <dgm:cxn modelId="{570F10A0-82C8-430A-8AF7-DD8162C8501B}" srcId="{6A8782D2-30CD-4E79-9B5A-72712F02FA96}" destId="{915FB800-A6E2-4F38-A813-F639FFBA3AFB}" srcOrd="0" destOrd="0" parTransId="{7966B26F-0422-4C97-A5EF-6D6557BD23A4}" sibTransId="{10408BF6-C22A-42AC-A82A-4F6C61DD2A60}"/>
    <dgm:cxn modelId="{9CC944A2-6F5C-4E85-BAF7-1678E64DF79B}" type="presOf" srcId="{A4EAFEC9-85E9-4D0A-BC8E-D616303AB391}" destId="{9ADF9FBB-E58C-49C7-AB95-EA436318DDC1}" srcOrd="1" destOrd="0" presId="urn:microsoft.com/office/officeart/2005/8/layout/orgChart1"/>
    <dgm:cxn modelId="{319054AB-F29F-44E5-A679-698EF23736E7}" type="presOf" srcId="{152F1BA9-39C4-4803-B513-6D591E54234A}" destId="{D79EA628-3235-4858-B296-566A6FD66F83}" srcOrd="0" destOrd="0" presId="urn:microsoft.com/office/officeart/2005/8/layout/orgChart1"/>
    <dgm:cxn modelId="{375ACCAC-8147-42FC-AD1D-10A36D2BC151}" srcId="{1961A1C3-CECF-4524-B8A3-E1F97A2FD88F}" destId="{43F87601-9730-4929-B90E-B610A04C0E00}" srcOrd="1" destOrd="0" parTransId="{59E5F9DC-808F-4C73-B87A-467F3E001598}" sibTransId="{21C29274-6759-47EC-89B9-75370DF788AE}"/>
    <dgm:cxn modelId="{ACF061AE-0DEE-4DD3-8411-2824363C265A}" type="presOf" srcId="{1961A1C3-CECF-4524-B8A3-E1F97A2FD88F}" destId="{00AA1601-2C72-485E-BA33-551116A02D8E}" srcOrd="0" destOrd="0" presId="urn:microsoft.com/office/officeart/2005/8/layout/orgChart1"/>
    <dgm:cxn modelId="{78CD49AF-9816-432E-8D13-455C6A4AAD2F}" type="presOf" srcId="{915FB800-A6E2-4F38-A813-F639FFBA3AFB}" destId="{25D652A8-B92A-4A28-89B9-C2085561515F}" srcOrd="0" destOrd="0" presId="urn:microsoft.com/office/officeart/2005/8/layout/orgChart1"/>
    <dgm:cxn modelId="{09DE1CB1-B090-4F1E-84F9-8CD9F2F43356}" srcId="{915FB800-A6E2-4F38-A813-F639FFBA3AFB}" destId="{ECA69C44-CDF7-4CDC-8949-3E4C9BD7D1FD}" srcOrd="1" destOrd="0" parTransId="{DCC9960B-FE53-4F2C-9038-0CCA814E6FD7}" sibTransId="{92A2F63C-F4C2-42E5-A143-9C0D0A5D501A}"/>
    <dgm:cxn modelId="{4B28C5C0-99DE-4712-B834-E648B81087C7}" type="presOf" srcId="{58E8B169-17EA-4F5D-9C1A-68326D56ECC6}" destId="{A74DB0F2-B10B-478E-88DF-61F2694F29C3}" srcOrd="1" destOrd="0" presId="urn:microsoft.com/office/officeart/2005/8/layout/orgChart1"/>
    <dgm:cxn modelId="{B86616C5-63E9-4B65-AC5A-E16801FAF62A}" srcId="{915FB800-A6E2-4F38-A813-F639FFBA3AFB}" destId="{1961A1C3-CECF-4524-B8A3-E1F97A2FD88F}" srcOrd="2" destOrd="0" parTransId="{B9621AAB-3D87-4E09-A5F3-5511EF91DD8C}" sibTransId="{16789FBB-2774-4531-AC2E-81ECADB20D03}"/>
    <dgm:cxn modelId="{C23268C9-CB51-4BE3-B4DE-B89C0EA2BBEB}" type="presOf" srcId="{9320A97F-E8F4-4D5B-A85E-6C457CF6FC0B}" destId="{B0B1061F-9091-4936-9CE5-1F74CD47013B}" srcOrd="0" destOrd="0" presId="urn:microsoft.com/office/officeart/2005/8/layout/orgChart1"/>
    <dgm:cxn modelId="{D97A80CF-9025-4A49-B903-C40383D9EE0B}" type="presOf" srcId="{915FB800-A6E2-4F38-A813-F639FFBA3AFB}" destId="{B8094070-0D4B-49D6-8C14-D0F14F92E3DC}" srcOrd="1" destOrd="0" presId="urn:microsoft.com/office/officeart/2005/8/layout/orgChart1"/>
    <dgm:cxn modelId="{B03B6BD0-EF34-48BD-896B-941B5ECF4278}" srcId="{1961A1C3-CECF-4524-B8A3-E1F97A2FD88F}" destId="{15A89E13-4832-4F43-98EA-66B2068243C0}" srcOrd="2" destOrd="0" parTransId="{212120F6-304A-4403-95BF-58A2400B1832}" sibTransId="{15928DA2-3159-4751-9B3C-2C0DECA67FB1}"/>
    <dgm:cxn modelId="{8B8A78D2-4D82-479A-84D6-351B62A871CE}" type="presOf" srcId="{7B1F6600-7A17-4E27-A117-32B6E2AE07E6}" destId="{818FF0A6-4F20-4415-B900-EE8032FECFDD}" srcOrd="0" destOrd="0" presId="urn:microsoft.com/office/officeart/2005/8/layout/orgChart1"/>
    <dgm:cxn modelId="{92F28AD7-7065-420A-8183-E3584BAF59D1}" type="presOf" srcId="{58EEA410-A1DA-43E9-BE91-286F7D7F0BCF}" destId="{C8ACEAFA-DD7E-4CA3-BC05-B55C1A86291D}" srcOrd="1" destOrd="0" presId="urn:microsoft.com/office/officeart/2005/8/layout/orgChart1"/>
    <dgm:cxn modelId="{90B22BE6-9130-462A-AA9F-30EF6E81B2B9}" type="presOf" srcId="{59E5F9DC-808F-4C73-B87A-467F3E001598}" destId="{B684903A-6CA7-48C2-BE71-99E04F9CFD21}" srcOrd="0" destOrd="0" presId="urn:microsoft.com/office/officeart/2005/8/layout/orgChart1"/>
    <dgm:cxn modelId="{F25648EF-C774-4825-9A52-6C27AF57864F}" type="presOf" srcId="{AEC05742-C727-4C2F-B7BD-CAA8A754B696}" destId="{845337CF-2738-455C-8861-BE50CEED54F8}" srcOrd="0" destOrd="0" presId="urn:microsoft.com/office/officeart/2005/8/layout/orgChart1"/>
    <dgm:cxn modelId="{B32947F2-7BD6-4CFF-9AFA-6AF76A2930A5}" type="presOf" srcId="{58EEA410-A1DA-43E9-BE91-286F7D7F0BCF}" destId="{0A33AEA5-003C-42C8-9FBF-AB88D65AA6A1}" srcOrd="0" destOrd="0" presId="urn:microsoft.com/office/officeart/2005/8/layout/orgChart1"/>
    <dgm:cxn modelId="{5A5A854F-3ED1-48C3-A04B-CE0C490E135F}" type="presParOf" srcId="{852E8EE2-639E-4BF6-9CB6-43518E8B8B8D}" destId="{954D93D3-E58C-4EE4-A6E0-A01BEDE91F06}" srcOrd="0" destOrd="0" presId="urn:microsoft.com/office/officeart/2005/8/layout/orgChart1"/>
    <dgm:cxn modelId="{9E49B535-6E7D-43EA-B6CB-562CED4E5CF0}" type="presParOf" srcId="{954D93D3-E58C-4EE4-A6E0-A01BEDE91F06}" destId="{6A90793D-79CF-417B-AB6F-369E5BD55FCC}" srcOrd="0" destOrd="0" presId="urn:microsoft.com/office/officeart/2005/8/layout/orgChart1"/>
    <dgm:cxn modelId="{CE653773-FC72-437E-8E11-74303675141F}" type="presParOf" srcId="{6A90793D-79CF-417B-AB6F-369E5BD55FCC}" destId="{25D652A8-B92A-4A28-89B9-C2085561515F}" srcOrd="0" destOrd="0" presId="urn:microsoft.com/office/officeart/2005/8/layout/orgChart1"/>
    <dgm:cxn modelId="{FF3A01B8-B61B-487E-8D82-5641E7439A41}" type="presParOf" srcId="{6A90793D-79CF-417B-AB6F-369E5BD55FCC}" destId="{B8094070-0D4B-49D6-8C14-D0F14F92E3DC}" srcOrd="1" destOrd="0" presId="urn:microsoft.com/office/officeart/2005/8/layout/orgChart1"/>
    <dgm:cxn modelId="{7CA839E1-33AA-4A40-AAE3-4BF60F853A8E}" type="presParOf" srcId="{954D93D3-E58C-4EE4-A6E0-A01BEDE91F06}" destId="{2599E49D-E09B-4650-AD4A-C6F449BBB519}" srcOrd="1" destOrd="0" presId="urn:microsoft.com/office/officeart/2005/8/layout/orgChart1"/>
    <dgm:cxn modelId="{457B8BBD-BFDE-4C1F-B2A8-493F2080AF08}" type="presParOf" srcId="{2599E49D-E09B-4650-AD4A-C6F449BBB519}" destId="{2992844D-26C2-45BE-A5F4-052108B4B620}" srcOrd="0" destOrd="0" presId="urn:microsoft.com/office/officeart/2005/8/layout/orgChart1"/>
    <dgm:cxn modelId="{D36EFB31-E466-4F27-B2AD-0ACF4594A54D}" type="presParOf" srcId="{2599E49D-E09B-4650-AD4A-C6F449BBB519}" destId="{D6E10704-5F31-442F-93FD-891D9498889D}" srcOrd="1" destOrd="0" presId="urn:microsoft.com/office/officeart/2005/8/layout/orgChart1"/>
    <dgm:cxn modelId="{167802E6-4A0A-4969-A8CC-179CC5C57639}" type="presParOf" srcId="{D6E10704-5F31-442F-93FD-891D9498889D}" destId="{EBC94792-115C-4398-B92C-FCE9C75BFB33}" srcOrd="0" destOrd="0" presId="urn:microsoft.com/office/officeart/2005/8/layout/orgChart1"/>
    <dgm:cxn modelId="{63F7DF55-E270-43FA-A64C-0DDCB3BA3C49}" type="presParOf" srcId="{EBC94792-115C-4398-B92C-FCE9C75BFB33}" destId="{818FF0A6-4F20-4415-B900-EE8032FECFDD}" srcOrd="0" destOrd="0" presId="urn:microsoft.com/office/officeart/2005/8/layout/orgChart1"/>
    <dgm:cxn modelId="{C92D144C-63C4-49D6-8A34-8DE8849DA274}" type="presParOf" srcId="{EBC94792-115C-4398-B92C-FCE9C75BFB33}" destId="{432CFF3F-3585-4EB0-B961-E351BFA97C89}" srcOrd="1" destOrd="0" presId="urn:microsoft.com/office/officeart/2005/8/layout/orgChart1"/>
    <dgm:cxn modelId="{FDA9F35C-DE79-4559-8BD4-E1980514262B}" type="presParOf" srcId="{D6E10704-5F31-442F-93FD-891D9498889D}" destId="{ED80EDFD-C07E-46ED-8A7C-45DC92BC9A57}" srcOrd="1" destOrd="0" presId="urn:microsoft.com/office/officeart/2005/8/layout/orgChart1"/>
    <dgm:cxn modelId="{C586FF0B-1817-46CB-BB44-6842C4983532}" type="presParOf" srcId="{D6E10704-5F31-442F-93FD-891D9498889D}" destId="{AEC81880-26BD-47DC-9396-8C52E6F556F1}" srcOrd="2" destOrd="0" presId="urn:microsoft.com/office/officeart/2005/8/layout/orgChart1"/>
    <dgm:cxn modelId="{3D2D9407-83E8-4ABA-BB93-C55D5B2416B1}" type="presParOf" srcId="{2599E49D-E09B-4650-AD4A-C6F449BBB519}" destId="{0F843729-DD9C-4C54-926E-DDE2F3150244}" srcOrd="2" destOrd="0" presId="urn:microsoft.com/office/officeart/2005/8/layout/orgChart1"/>
    <dgm:cxn modelId="{4C1EBB4A-0763-48E4-9874-04504D4B4083}" type="presParOf" srcId="{2599E49D-E09B-4650-AD4A-C6F449BBB519}" destId="{30D0BD35-C158-4ABF-AE24-4CCCB9A6B086}" srcOrd="3" destOrd="0" presId="urn:microsoft.com/office/officeart/2005/8/layout/orgChart1"/>
    <dgm:cxn modelId="{551CF6CE-9E64-41E3-8AD5-95689AFB4110}" type="presParOf" srcId="{30D0BD35-C158-4ABF-AE24-4CCCB9A6B086}" destId="{00F929D8-4127-48D7-B382-C93D666E020E}" srcOrd="0" destOrd="0" presId="urn:microsoft.com/office/officeart/2005/8/layout/orgChart1"/>
    <dgm:cxn modelId="{6908F1E2-0562-4D3C-9161-CFEB88DBD26C}" type="presParOf" srcId="{00F929D8-4127-48D7-B382-C93D666E020E}" destId="{BC899903-9B82-4F0A-9748-4D64E7274428}" srcOrd="0" destOrd="0" presId="urn:microsoft.com/office/officeart/2005/8/layout/orgChart1"/>
    <dgm:cxn modelId="{D8FBCA1A-B760-4E58-B6DA-FF1DCB8CE324}" type="presParOf" srcId="{00F929D8-4127-48D7-B382-C93D666E020E}" destId="{B232BFA3-505B-433D-881E-39F475F6D131}" srcOrd="1" destOrd="0" presId="urn:microsoft.com/office/officeart/2005/8/layout/orgChart1"/>
    <dgm:cxn modelId="{04AB5FE0-851A-4D35-8D76-C3CB54ACBF50}" type="presParOf" srcId="{30D0BD35-C158-4ABF-AE24-4CCCB9A6B086}" destId="{95B3EDF6-61B0-4D53-BC51-779469225A37}" srcOrd="1" destOrd="0" presId="urn:microsoft.com/office/officeart/2005/8/layout/orgChart1"/>
    <dgm:cxn modelId="{A6B55A6F-A346-40BF-86ED-F5034410CB10}" type="presParOf" srcId="{30D0BD35-C158-4ABF-AE24-4CCCB9A6B086}" destId="{A6004A0C-BB19-466E-9B73-440FEBEDA2C9}" srcOrd="2" destOrd="0" presId="urn:microsoft.com/office/officeart/2005/8/layout/orgChart1"/>
    <dgm:cxn modelId="{D491BDB6-81AA-4854-8A8E-36A6F5CE70D0}" type="presParOf" srcId="{2599E49D-E09B-4650-AD4A-C6F449BBB519}" destId="{08315DFF-90C2-49A7-87D9-D1DFBACF824B}" srcOrd="4" destOrd="0" presId="urn:microsoft.com/office/officeart/2005/8/layout/orgChart1"/>
    <dgm:cxn modelId="{E0FA7CAC-C3B2-448E-B382-5EE33C07A9E0}" type="presParOf" srcId="{2599E49D-E09B-4650-AD4A-C6F449BBB519}" destId="{EF16A79B-AE9C-4097-A708-324C325D70A6}" srcOrd="5" destOrd="0" presId="urn:microsoft.com/office/officeart/2005/8/layout/orgChart1"/>
    <dgm:cxn modelId="{4998AF8B-AB36-4734-A13A-213D8B7F95AA}" type="presParOf" srcId="{EF16A79B-AE9C-4097-A708-324C325D70A6}" destId="{F065A304-5129-4126-AF1B-ACAC4E64025F}" srcOrd="0" destOrd="0" presId="urn:microsoft.com/office/officeart/2005/8/layout/orgChart1"/>
    <dgm:cxn modelId="{D44DAA40-2E0A-4F21-AA3F-DE01B6AF76C5}" type="presParOf" srcId="{F065A304-5129-4126-AF1B-ACAC4E64025F}" destId="{00AA1601-2C72-485E-BA33-551116A02D8E}" srcOrd="0" destOrd="0" presId="urn:microsoft.com/office/officeart/2005/8/layout/orgChart1"/>
    <dgm:cxn modelId="{D0A1FB3B-FCC9-4CA4-B8DD-498A4E2E34BF}" type="presParOf" srcId="{F065A304-5129-4126-AF1B-ACAC4E64025F}" destId="{3CA8483B-7320-4230-AC6E-3CD02690B8A9}" srcOrd="1" destOrd="0" presId="urn:microsoft.com/office/officeart/2005/8/layout/orgChart1"/>
    <dgm:cxn modelId="{E2727049-B6EF-44FB-8E4D-5F0C83E2787B}" type="presParOf" srcId="{EF16A79B-AE9C-4097-A708-324C325D70A6}" destId="{81A073ED-775E-4C96-A01C-B652E1C627F5}" srcOrd="1" destOrd="0" presId="urn:microsoft.com/office/officeart/2005/8/layout/orgChart1"/>
    <dgm:cxn modelId="{FE751393-2B6C-4075-A5E2-73383EE67085}" type="presParOf" srcId="{81A073ED-775E-4C96-A01C-B652E1C627F5}" destId="{845337CF-2738-455C-8861-BE50CEED54F8}" srcOrd="0" destOrd="0" presId="urn:microsoft.com/office/officeart/2005/8/layout/orgChart1"/>
    <dgm:cxn modelId="{C804CCBC-8333-4E9C-B072-B254FAD435BF}" type="presParOf" srcId="{81A073ED-775E-4C96-A01C-B652E1C627F5}" destId="{AA68ECC4-CC9C-4B4C-8E2E-0D5E50858B3C}" srcOrd="1" destOrd="0" presId="urn:microsoft.com/office/officeart/2005/8/layout/orgChart1"/>
    <dgm:cxn modelId="{FF52764A-7FC9-426B-AAD2-48669782F0F3}" type="presParOf" srcId="{AA68ECC4-CC9C-4B4C-8E2E-0D5E50858B3C}" destId="{5AE0CBA0-BAF3-4A5D-B977-2042955BC8DD}" srcOrd="0" destOrd="0" presId="urn:microsoft.com/office/officeart/2005/8/layout/orgChart1"/>
    <dgm:cxn modelId="{6E99E7EF-3230-4AAB-8C11-CFB0709EA6A8}" type="presParOf" srcId="{5AE0CBA0-BAF3-4A5D-B977-2042955BC8DD}" destId="{0A33AEA5-003C-42C8-9FBF-AB88D65AA6A1}" srcOrd="0" destOrd="0" presId="urn:microsoft.com/office/officeart/2005/8/layout/orgChart1"/>
    <dgm:cxn modelId="{351BFE08-E18C-4E1A-BDB3-EB6897731892}" type="presParOf" srcId="{5AE0CBA0-BAF3-4A5D-B977-2042955BC8DD}" destId="{C8ACEAFA-DD7E-4CA3-BC05-B55C1A86291D}" srcOrd="1" destOrd="0" presId="urn:microsoft.com/office/officeart/2005/8/layout/orgChart1"/>
    <dgm:cxn modelId="{81B65C39-7647-4D73-B6BD-3F14603AAE53}" type="presParOf" srcId="{AA68ECC4-CC9C-4B4C-8E2E-0D5E50858B3C}" destId="{04C3D9B6-84AD-4A86-BAC1-FFE99CB8029D}" srcOrd="1" destOrd="0" presId="urn:microsoft.com/office/officeart/2005/8/layout/orgChart1"/>
    <dgm:cxn modelId="{6952992D-5B65-42CD-807B-5EDC37F624FA}" type="presParOf" srcId="{AA68ECC4-CC9C-4B4C-8E2E-0D5E50858B3C}" destId="{0846BF9C-5D83-43BB-8CED-77CB62B94D3B}" srcOrd="2" destOrd="0" presId="urn:microsoft.com/office/officeart/2005/8/layout/orgChart1"/>
    <dgm:cxn modelId="{22FC934E-5DC4-4D3D-99CF-181059239F9F}" type="presParOf" srcId="{81A073ED-775E-4C96-A01C-B652E1C627F5}" destId="{B684903A-6CA7-48C2-BE71-99E04F9CFD21}" srcOrd="2" destOrd="0" presId="urn:microsoft.com/office/officeart/2005/8/layout/orgChart1"/>
    <dgm:cxn modelId="{BFED93BA-B39A-4924-8E6D-0CA70D292278}" type="presParOf" srcId="{81A073ED-775E-4C96-A01C-B652E1C627F5}" destId="{627229BD-A6CD-4B75-B99E-B04867A061C7}" srcOrd="3" destOrd="0" presId="urn:microsoft.com/office/officeart/2005/8/layout/orgChart1"/>
    <dgm:cxn modelId="{AB13C73A-4FC8-4FBA-A8B0-73F87D209877}" type="presParOf" srcId="{627229BD-A6CD-4B75-B99E-B04867A061C7}" destId="{BF1445C3-16C0-47ED-A8F9-C65EEA94EC33}" srcOrd="0" destOrd="0" presId="urn:microsoft.com/office/officeart/2005/8/layout/orgChart1"/>
    <dgm:cxn modelId="{E9A9C598-5F0C-493D-A7AF-E83BF9F1A84C}" type="presParOf" srcId="{BF1445C3-16C0-47ED-A8F9-C65EEA94EC33}" destId="{C6855B65-1185-4826-B586-4168F94C4614}" srcOrd="0" destOrd="0" presId="urn:microsoft.com/office/officeart/2005/8/layout/orgChart1"/>
    <dgm:cxn modelId="{0A1C7F2C-D210-452E-AB65-E593B1B6B59D}" type="presParOf" srcId="{BF1445C3-16C0-47ED-A8F9-C65EEA94EC33}" destId="{FE5E4D85-9C0E-41A0-B7FD-5D694769E79B}" srcOrd="1" destOrd="0" presId="urn:microsoft.com/office/officeart/2005/8/layout/orgChart1"/>
    <dgm:cxn modelId="{CE9D1C47-3EF3-46BC-BEDC-C084464B4B5D}" type="presParOf" srcId="{627229BD-A6CD-4B75-B99E-B04867A061C7}" destId="{743AB400-BDC1-452C-9A53-384BF45508BA}" srcOrd="1" destOrd="0" presId="urn:microsoft.com/office/officeart/2005/8/layout/orgChart1"/>
    <dgm:cxn modelId="{938A851E-3D5C-4E34-AB80-FFE2B451216E}" type="presParOf" srcId="{627229BD-A6CD-4B75-B99E-B04867A061C7}" destId="{62178DCE-07F8-4423-9832-AC81491369C9}" srcOrd="2" destOrd="0" presId="urn:microsoft.com/office/officeart/2005/8/layout/orgChart1"/>
    <dgm:cxn modelId="{4BC930FC-ED3F-4BD3-BD05-D41BFF04F636}" type="presParOf" srcId="{81A073ED-775E-4C96-A01C-B652E1C627F5}" destId="{2E9AA124-E994-4ADA-B99D-D468325B922B}" srcOrd="4" destOrd="0" presId="urn:microsoft.com/office/officeart/2005/8/layout/orgChart1"/>
    <dgm:cxn modelId="{8AD3AA71-53D9-4C68-A058-936DA4B16891}" type="presParOf" srcId="{81A073ED-775E-4C96-A01C-B652E1C627F5}" destId="{508CCF59-6D81-4A97-8BFC-6C2D18CAA398}" srcOrd="5" destOrd="0" presId="urn:microsoft.com/office/officeart/2005/8/layout/orgChart1"/>
    <dgm:cxn modelId="{63886137-FAE9-451E-8AC4-8D16FB6942F5}" type="presParOf" srcId="{508CCF59-6D81-4A97-8BFC-6C2D18CAA398}" destId="{2E58E66B-21C2-440E-97E3-B557ED89CDC4}" srcOrd="0" destOrd="0" presId="urn:microsoft.com/office/officeart/2005/8/layout/orgChart1"/>
    <dgm:cxn modelId="{DD5B415C-ED96-4BAF-889E-92D08D690EEC}" type="presParOf" srcId="{2E58E66B-21C2-440E-97E3-B557ED89CDC4}" destId="{50F52358-7FB4-4779-B060-924260D59136}" srcOrd="0" destOrd="0" presId="urn:microsoft.com/office/officeart/2005/8/layout/orgChart1"/>
    <dgm:cxn modelId="{0B2620D9-7793-4F47-BF20-71E17FFAAD77}" type="presParOf" srcId="{2E58E66B-21C2-440E-97E3-B557ED89CDC4}" destId="{AD1EC52D-4295-4249-852A-523C85114174}" srcOrd="1" destOrd="0" presId="urn:microsoft.com/office/officeart/2005/8/layout/orgChart1"/>
    <dgm:cxn modelId="{62A432FE-AF9A-4516-9C24-DF58175BD2B4}" type="presParOf" srcId="{508CCF59-6D81-4A97-8BFC-6C2D18CAA398}" destId="{E9F86E83-5EF3-4D46-8CC2-15753C599061}" srcOrd="1" destOrd="0" presId="urn:microsoft.com/office/officeart/2005/8/layout/orgChart1"/>
    <dgm:cxn modelId="{2412F962-B012-46CC-AC0C-47B928291908}" type="presParOf" srcId="{508CCF59-6D81-4A97-8BFC-6C2D18CAA398}" destId="{4D5F183C-8F11-4EB2-A6C0-94F879690997}" srcOrd="2" destOrd="0" presId="urn:microsoft.com/office/officeart/2005/8/layout/orgChart1"/>
    <dgm:cxn modelId="{2D8A128D-249E-4B46-A21C-B9EAEC27BACD}" type="presParOf" srcId="{81A073ED-775E-4C96-A01C-B652E1C627F5}" destId="{D79EA628-3235-4858-B296-566A6FD66F83}" srcOrd="6" destOrd="0" presId="urn:microsoft.com/office/officeart/2005/8/layout/orgChart1"/>
    <dgm:cxn modelId="{FDB6A899-48F4-4043-B187-A74A53D7E4CE}" type="presParOf" srcId="{81A073ED-775E-4C96-A01C-B652E1C627F5}" destId="{E325681A-E3C2-4204-9265-741260D52072}" srcOrd="7" destOrd="0" presId="urn:microsoft.com/office/officeart/2005/8/layout/orgChart1"/>
    <dgm:cxn modelId="{DAE00D9A-7505-45D3-B830-D06B119AF806}" type="presParOf" srcId="{E325681A-E3C2-4204-9265-741260D52072}" destId="{45EFA9A8-5E7A-49F1-AA11-C0B675841C78}" srcOrd="0" destOrd="0" presId="urn:microsoft.com/office/officeart/2005/8/layout/orgChart1"/>
    <dgm:cxn modelId="{ADADEF9E-06D3-43DF-B9C0-0C2898E3A695}" type="presParOf" srcId="{45EFA9A8-5E7A-49F1-AA11-C0B675841C78}" destId="{02D583EC-5022-4FEF-8028-D7257A96D6C6}" srcOrd="0" destOrd="0" presId="urn:microsoft.com/office/officeart/2005/8/layout/orgChart1"/>
    <dgm:cxn modelId="{5EE53658-9B19-4D01-A0C6-5D2F5766A412}" type="presParOf" srcId="{45EFA9A8-5E7A-49F1-AA11-C0B675841C78}" destId="{9ADF9FBB-E58C-49C7-AB95-EA436318DDC1}" srcOrd="1" destOrd="0" presId="urn:microsoft.com/office/officeart/2005/8/layout/orgChart1"/>
    <dgm:cxn modelId="{383832E3-A367-48CC-BA51-7B77D9C0EC18}" type="presParOf" srcId="{E325681A-E3C2-4204-9265-741260D52072}" destId="{92AB19A1-ECD9-441F-9C7F-AF1778F25D68}" srcOrd="1" destOrd="0" presId="urn:microsoft.com/office/officeart/2005/8/layout/orgChart1"/>
    <dgm:cxn modelId="{67398712-1B39-4AF2-8B1C-EE00729657DF}" type="presParOf" srcId="{E325681A-E3C2-4204-9265-741260D52072}" destId="{72740E40-29D7-41A2-B753-A36DD6AE1459}" srcOrd="2" destOrd="0" presId="urn:microsoft.com/office/officeart/2005/8/layout/orgChart1"/>
    <dgm:cxn modelId="{E7D7022E-F333-4FCC-BB8D-A4B7CB962ED2}" type="presParOf" srcId="{EF16A79B-AE9C-4097-A708-324C325D70A6}" destId="{28E34EA5-7C2C-4670-98DF-78226024900C}" srcOrd="2" destOrd="0" presId="urn:microsoft.com/office/officeart/2005/8/layout/orgChart1"/>
    <dgm:cxn modelId="{DD114B45-848E-42E3-AFA5-A3CC413D21D6}" type="presParOf" srcId="{2599E49D-E09B-4650-AD4A-C6F449BBB519}" destId="{B0B1061F-9091-4936-9CE5-1F74CD47013B}" srcOrd="6" destOrd="0" presId="urn:microsoft.com/office/officeart/2005/8/layout/orgChart1"/>
    <dgm:cxn modelId="{E17CC28C-C5C6-4896-820D-960ED4B9B73E}" type="presParOf" srcId="{2599E49D-E09B-4650-AD4A-C6F449BBB519}" destId="{7BAB59FF-A982-43EC-AD2E-F099021CF357}" srcOrd="7" destOrd="0" presId="urn:microsoft.com/office/officeart/2005/8/layout/orgChart1"/>
    <dgm:cxn modelId="{2C48211C-3BC3-4BA5-A3AB-63131921E419}" type="presParOf" srcId="{7BAB59FF-A982-43EC-AD2E-F099021CF357}" destId="{34F4BBCC-5099-4F8C-A6AB-1551A454C99D}" srcOrd="0" destOrd="0" presId="urn:microsoft.com/office/officeart/2005/8/layout/orgChart1"/>
    <dgm:cxn modelId="{16D40A17-78F0-4F47-9E92-F829A187D1A9}" type="presParOf" srcId="{34F4BBCC-5099-4F8C-A6AB-1551A454C99D}" destId="{6573D2FE-DAE0-46AE-916F-F138155B0166}" srcOrd="0" destOrd="0" presId="urn:microsoft.com/office/officeart/2005/8/layout/orgChart1"/>
    <dgm:cxn modelId="{925A93B0-298C-4787-A21E-1B771A64985D}" type="presParOf" srcId="{34F4BBCC-5099-4F8C-A6AB-1551A454C99D}" destId="{A74DB0F2-B10B-478E-88DF-61F2694F29C3}" srcOrd="1" destOrd="0" presId="urn:microsoft.com/office/officeart/2005/8/layout/orgChart1"/>
    <dgm:cxn modelId="{767F17DF-8ADD-41C5-9BEF-EEB9951C2F61}" type="presParOf" srcId="{7BAB59FF-A982-43EC-AD2E-F099021CF357}" destId="{4416C39C-DC94-4D89-B5EA-1BE9B8917D0F}" srcOrd="1" destOrd="0" presId="urn:microsoft.com/office/officeart/2005/8/layout/orgChart1"/>
    <dgm:cxn modelId="{7CED716D-3010-405A-977C-36B994F42C66}" type="presParOf" srcId="{7BAB59FF-A982-43EC-AD2E-F099021CF357}" destId="{E941BA06-A67C-488E-BB4B-FDC4AD171DDA}" srcOrd="2" destOrd="0" presId="urn:microsoft.com/office/officeart/2005/8/layout/orgChart1"/>
    <dgm:cxn modelId="{FBD5411E-447A-493A-B140-9F874D366869}" type="presParOf" srcId="{954D93D3-E58C-4EE4-A6E0-A01BEDE91F06}" destId="{46FE00EF-F014-45EE-BAF1-8FFB7999D7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1061F-9091-4936-9CE5-1F74CD47013B}">
      <dsp:nvSpPr>
        <dsp:cNvPr id="0" name=""/>
        <dsp:cNvSpPr/>
      </dsp:nvSpPr>
      <dsp:spPr>
        <a:xfrm>
          <a:off x="3872704" y="2303834"/>
          <a:ext cx="3031108" cy="350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53"/>
              </a:lnTo>
              <a:lnTo>
                <a:pt x="3031108" y="175353"/>
              </a:lnTo>
              <a:lnTo>
                <a:pt x="3031108" y="350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EA628-3235-4858-B296-566A6FD66F83}">
      <dsp:nvSpPr>
        <dsp:cNvPr id="0" name=""/>
        <dsp:cNvSpPr/>
      </dsp:nvSpPr>
      <dsp:spPr>
        <a:xfrm>
          <a:off x="4883073" y="3489557"/>
          <a:ext cx="3031108" cy="350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53"/>
              </a:lnTo>
              <a:lnTo>
                <a:pt x="3031108" y="175353"/>
              </a:lnTo>
              <a:lnTo>
                <a:pt x="3031108" y="3507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AA124-E994-4ADA-B99D-D468325B922B}">
      <dsp:nvSpPr>
        <dsp:cNvPr id="0" name=""/>
        <dsp:cNvSpPr/>
      </dsp:nvSpPr>
      <dsp:spPr>
        <a:xfrm>
          <a:off x="4883073" y="3489557"/>
          <a:ext cx="1010369" cy="350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53"/>
              </a:lnTo>
              <a:lnTo>
                <a:pt x="1010369" y="175353"/>
              </a:lnTo>
              <a:lnTo>
                <a:pt x="1010369" y="3507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4903A-6CA7-48C2-BE71-99E04F9CFD21}">
      <dsp:nvSpPr>
        <dsp:cNvPr id="0" name=""/>
        <dsp:cNvSpPr/>
      </dsp:nvSpPr>
      <dsp:spPr>
        <a:xfrm>
          <a:off x="3872704" y="3489557"/>
          <a:ext cx="1010369" cy="350706"/>
        </a:xfrm>
        <a:custGeom>
          <a:avLst/>
          <a:gdLst/>
          <a:ahLst/>
          <a:cxnLst/>
          <a:rect l="0" t="0" r="0" b="0"/>
          <a:pathLst>
            <a:path>
              <a:moveTo>
                <a:pt x="1010369" y="0"/>
              </a:moveTo>
              <a:lnTo>
                <a:pt x="1010369" y="175353"/>
              </a:lnTo>
              <a:lnTo>
                <a:pt x="0" y="175353"/>
              </a:lnTo>
              <a:lnTo>
                <a:pt x="0" y="3507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337CF-2738-455C-8861-BE50CEED54F8}">
      <dsp:nvSpPr>
        <dsp:cNvPr id="0" name=""/>
        <dsp:cNvSpPr/>
      </dsp:nvSpPr>
      <dsp:spPr>
        <a:xfrm>
          <a:off x="1851965" y="3489557"/>
          <a:ext cx="3031108" cy="350706"/>
        </a:xfrm>
        <a:custGeom>
          <a:avLst/>
          <a:gdLst/>
          <a:ahLst/>
          <a:cxnLst/>
          <a:rect l="0" t="0" r="0" b="0"/>
          <a:pathLst>
            <a:path>
              <a:moveTo>
                <a:pt x="3031108" y="0"/>
              </a:moveTo>
              <a:lnTo>
                <a:pt x="3031108" y="175353"/>
              </a:lnTo>
              <a:lnTo>
                <a:pt x="0" y="175353"/>
              </a:lnTo>
              <a:lnTo>
                <a:pt x="0" y="3507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15DFF-90C2-49A7-87D9-D1DFBACF824B}">
      <dsp:nvSpPr>
        <dsp:cNvPr id="0" name=""/>
        <dsp:cNvSpPr/>
      </dsp:nvSpPr>
      <dsp:spPr>
        <a:xfrm>
          <a:off x="3872704" y="2303834"/>
          <a:ext cx="1010369" cy="350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53"/>
              </a:lnTo>
              <a:lnTo>
                <a:pt x="1010369" y="175353"/>
              </a:lnTo>
              <a:lnTo>
                <a:pt x="1010369" y="350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43729-DD9C-4C54-926E-DDE2F3150244}">
      <dsp:nvSpPr>
        <dsp:cNvPr id="0" name=""/>
        <dsp:cNvSpPr/>
      </dsp:nvSpPr>
      <dsp:spPr>
        <a:xfrm>
          <a:off x="2862334" y="2303834"/>
          <a:ext cx="1010369" cy="350706"/>
        </a:xfrm>
        <a:custGeom>
          <a:avLst/>
          <a:gdLst/>
          <a:ahLst/>
          <a:cxnLst/>
          <a:rect l="0" t="0" r="0" b="0"/>
          <a:pathLst>
            <a:path>
              <a:moveTo>
                <a:pt x="1010369" y="0"/>
              </a:moveTo>
              <a:lnTo>
                <a:pt x="1010369" y="175353"/>
              </a:lnTo>
              <a:lnTo>
                <a:pt x="0" y="175353"/>
              </a:lnTo>
              <a:lnTo>
                <a:pt x="0" y="350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844D-26C2-45BE-A5F4-052108B4B620}">
      <dsp:nvSpPr>
        <dsp:cNvPr id="0" name=""/>
        <dsp:cNvSpPr/>
      </dsp:nvSpPr>
      <dsp:spPr>
        <a:xfrm>
          <a:off x="841595" y="2303834"/>
          <a:ext cx="3031108" cy="350706"/>
        </a:xfrm>
        <a:custGeom>
          <a:avLst/>
          <a:gdLst/>
          <a:ahLst/>
          <a:cxnLst/>
          <a:rect l="0" t="0" r="0" b="0"/>
          <a:pathLst>
            <a:path>
              <a:moveTo>
                <a:pt x="3031108" y="0"/>
              </a:moveTo>
              <a:lnTo>
                <a:pt x="3031108" y="175353"/>
              </a:lnTo>
              <a:lnTo>
                <a:pt x="0" y="175353"/>
              </a:lnTo>
              <a:lnTo>
                <a:pt x="0" y="350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652A8-B92A-4A28-89B9-C2085561515F}">
      <dsp:nvSpPr>
        <dsp:cNvPr id="0" name=""/>
        <dsp:cNvSpPr/>
      </dsp:nvSpPr>
      <dsp:spPr>
        <a:xfrm>
          <a:off x="3037688" y="1468818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3 SUMBER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DANA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MASYARAKAT</a:t>
          </a:r>
        </a:p>
      </dsp:txBody>
      <dsp:txXfrm>
        <a:off x="3037688" y="1468818"/>
        <a:ext cx="1670032" cy="835016"/>
      </dsp:txXfrm>
    </dsp:sp>
    <dsp:sp modelId="{818FF0A6-4F20-4415-B900-EE8032FECFDD}">
      <dsp:nvSpPr>
        <dsp:cNvPr id="0" name=""/>
        <dsp:cNvSpPr/>
      </dsp:nvSpPr>
      <dsp:spPr>
        <a:xfrm>
          <a:off x="6579" y="2654541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GIRO</a:t>
          </a:r>
        </a:p>
      </dsp:txBody>
      <dsp:txXfrm>
        <a:off x="6579" y="2654541"/>
        <a:ext cx="1670032" cy="835016"/>
      </dsp:txXfrm>
    </dsp:sp>
    <dsp:sp modelId="{BC899903-9B82-4F0A-9748-4D64E7274428}">
      <dsp:nvSpPr>
        <dsp:cNvPr id="0" name=""/>
        <dsp:cNvSpPr/>
      </dsp:nvSpPr>
      <dsp:spPr>
        <a:xfrm>
          <a:off x="2027318" y="2654541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TABUNGAN</a:t>
          </a:r>
        </a:p>
      </dsp:txBody>
      <dsp:txXfrm>
        <a:off x="2027318" y="2654541"/>
        <a:ext cx="1670032" cy="835016"/>
      </dsp:txXfrm>
    </dsp:sp>
    <dsp:sp modelId="{00AA1601-2C72-485E-BA33-551116A02D8E}">
      <dsp:nvSpPr>
        <dsp:cNvPr id="0" name=""/>
        <dsp:cNvSpPr/>
      </dsp:nvSpPr>
      <dsp:spPr>
        <a:xfrm>
          <a:off x="4048057" y="2654541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DEPOSITO</a:t>
          </a:r>
        </a:p>
      </dsp:txBody>
      <dsp:txXfrm>
        <a:off x="4048057" y="2654541"/>
        <a:ext cx="1670032" cy="835016"/>
      </dsp:txXfrm>
    </dsp:sp>
    <dsp:sp modelId="{0A33AEA5-003C-42C8-9FBF-AB88D65AA6A1}">
      <dsp:nvSpPr>
        <dsp:cNvPr id="0" name=""/>
        <dsp:cNvSpPr/>
      </dsp:nvSpPr>
      <dsp:spPr>
        <a:xfrm>
          <a:off x="1016949" y="3840264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DEPOSITO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BERJANGKA</a:t>
          </a:r>
        </a:p>
      </dsp:txBody>
      <dsp:txXfrm>
        <a:off x="1016949" y="3840264"/>
        <a:ext cx="1670032" cy="835016"/>
      </dsp:txXfrm>
    </dsp:sp>
    <dsp:sp modelId="{C6855B65-1185-4826-B586-4168F94C4614}">
      <dsp:nvSpPr>
        <dsp:cNvPr id="0" name=""/>
        <dsp:cNvSpPr/>
      </dsp:nvSpPr>
      <dsp:spPr>
        <a:xfrm>
          <a:off x="3037688" y="3840264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 ON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CALL</a:t>
          </a:r>
        </a:p>
      </dsp:txBody>
      <dsp:txXfrm>
        <a:off x="3037688" y="3840264"/>
        <a:ext cx="1670032" cy="835016"/>
      </dsp:txXfrm>
    </dsp:sp>
    <dsp:sp modelId="{50F52358-7FB4-4779-B060-924260D59136}">
      <dsp:nvSpPr>
        <dsp:cNvPr id="0" name=""/>
        <dsp:cNvSpPr/>
      </dsp:nvSpPr>
      <dsp:spPr>
        <a:xfrm>
          <a:off x="5058427" y="3840264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AUTOMATIC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ROLL-OVER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100" b="1" i="0" u="none" strike="noStrike" kern="1200" cap="none" normalizeH="0" baseline="0">
            <a:ln>
              <a:noFill/>
            </a:ln>
            <a:solidFill>
              <a:schemeClr val="bg1"/>
            </a:solidFill>
            <a:effectLst/>
          </a:endParaRPr>
        </a:p>
      </dsp:txBody>
      <dsp:txXfrm>
        <a:off x="5058427" y="3840264"/>
        <a:ext cx="1670032" cy="835016"/>
      </dsp:txXfrm>
    </dsp:sp>
    <dsp:sp modelId="{02D583EC-5022-4FEF-8028-D7257A96D6C6}">
      <dsp:nvSpPr>
        <dsp:cNvPr id="0" name=""/>
        <dsp:cNvSpPr/>
      </dsp:nvSpPr>
      <dsp:spPr>
        <a:xfrm>
          <a:off x="7079165" y="3840264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bg1"/>
            </a:solidFill>
            <a:effectLst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SERTIFIKAT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DEPOSITO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</a:rPr>
            <a:t>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bg1"/>
            </a:solidFill>
            <a:effectLst/>
          </a:endParaRPr>
        </a:p>
      </dsp:txBody>
      <dsp:txXfrm>
        <a:off x="7079165" y="3840264"/>
        <a:ext cx="1670032" cy="835016"/>
      </dsp:txXfrm>
    </dsp:sp>
    <dsp:sp modelId="{6573D2FE-DAE0-46AE-916F-F138155B0166}">
      <dsp:nvSpPr>
        <dsp:cNvPr id="0" name=""/>
        <dsp:cNvSpPr/>
      </dsp:nvSpPr>
      <dsp:spPr>
        <a:xfrm>
          <a:off x="6068796" y="2654541"/>
          <a:ext cx="1670032" cy="835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DANA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SEMENTARA</a:t>
          </a:r>
        </a:p>
      </dsp:txBody>
      <dsp:txXfrm>
        <a:off x="6068796" y="2654541"/>
        <a:ext cx="1670032" cy="83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812800"/>
            <a:ext cx="5345113" cy="4008438"/>
          </a:xfrm>
          <a:prstGeom prst="rect">
            <a:avLst/>
          </a:prstGeom>
          <a:noFill/>
          <a:ln w="36720">
            <a:solidFill>
              <a:srgbClr val="800080"/>
            </a:solidFill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6B3E9DA-937D-427B-9B04-56C1C0C07C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5A0E543-AC9D-43B7-88E7-CF75DD20FF1B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812800"/>
            <a:ext cx="5670550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1171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36D292-3AAF-4FF3-91DF-FE80D55815F6}" type="slidenum">
              <a:rPr lang="id-ID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1AC1-A698-4EBB-8E77-A6E16D81B3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91958-158D-4254-9F7F-FDB42F0D2C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9838" y="630238"/>
            <a:ext cx="2244725" cy="5845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663" y="630238"/>
            <a:ext cx="6581775" cy="5845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0617C-ADCC-4FA7-B319-ECEF72BCC0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247378" y="335985"/>
            <a:ext cx="8820746" cy="6383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857F-2641-4808-A270-6F4E6EBAF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7BAE0-D911-457F-AD1D-3419AFD228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0FABE-23B4-453C-B356-64CF2B7708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63" y="1958975"/>
            <a:ext cx="4413250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1313" y="1958975"/>
            <a:ext cx="4413250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1634-2BEC-40AE-93E6-3F7A0B047E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4BF89-2675-445F-BF19-2721C49220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452A9-28AE-4F8B-9B09-6252944EA0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E18B9-39A2-45E1-A9B9-BFE393C20C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3E87-ACF5-4572-9D5E-1533A60692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97494-F16B-44B6-A3BD-D530E15ACF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7188" y="349250"/>
            <a:ext cx="10079037" cy="6942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663" y="630238"/>
            <a:ext cx="8978900" cy="1141412"/>
          </a:xfrm>
          <a:prstGeom prst="rect">
            <a:avLst/>
          </a:prstGeom>
          <a:noFill/>
          <a:ln w="36720">
            <a:solidFill>
              <a:srgbClr val="80008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5663" y="1958975"/>
            <a:ext cx="8978900" cy="451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855663" y="6594475"/>
            <a:ext cx="23225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768725" y="6594475"/>
            <a:ext cx="31623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510463" y="6594475"/>
            <a:ext cx="23225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C7A5BF94-0C8E-411A-998F-1AFB3F1FF3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9pPr>
    </p:titleStyle>
    <p:bodyStyle>
      <a:lvl1pPr marL="431800" indent="-32385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536700" y="2179638"/>
            <a:ext cx="8229600" cy="1350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4400" b="1" dirty="0">
                <a:solidFill>
                  <a:srgbClr val="5E11A6"/>
                </a:solidFill>
              </a:rPr>
              <a:t>SUMBER-SUMBER DANA BANK</a:t>
            </a:r>
            <a:endParaRPr lang="en-GB" sz="2400" b="1" dirty="0">
              <a:solidFill>
                <a:srgbClr val="5E11A6"/>
              </a:solidFill>
            </a:endParaRP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1231900" y="5989638"/>
            <a:ext cx="7924006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solidFill>
                  <a:srgbClr val="5E11A6"/>
                </a:solidFill>
              </a:rPr>
              <a:t>KOMPUTERISASI LEMBAGA KEUANGAN PERBANKAN, MANAJEMEN, 2 SKS</a:t>
            </a:r>
            <a:endParaRPr lang="en-US" sz="1600" b="1" dirty="0">
              <a:solidFill>
                <a:srgbClr val="5E11A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SIMPANAN</a:t>
            </a:r>
            <a:br>
              <a:rPr lang="en-US" dirty="0"/>
            </a:br>
            <a:r>
              <a:rPr lang="en-US" sz="2800" dirty="0"/>
              <a:t>PASAL 1 (5) UU 10/1998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“SIMPANAN ADALAH DANA YANG DIPERCAYAKAN OLEH MASYARAKAT KEPADA BANK BERDASARKAN PERJANJIAN PENYIMPANAN DANA DALAM BENTUK GIRO, DEPOSITO, SERTIFIKAT DEPOSITO, TABUNGAN DAN ATAU BENTUK LAINNYA YANG DIPERSAMAKAN DENGAN ITU”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E9EE39-A9E7-41EB-E9C6-36D27F6FB359}"/>
              </a:ext>
            </a:extLst>
          </p:cNvPr>
          <p:cNvGraphicFramePr/>
          <p:nvPr/>
        </p:nvGraphicFramePr>
        <p:xfrm>
          <a:off x="1238098" y="302738"/>
          <a:ext cx="8755778" cy="614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870" name="Picture 30" descr="j03351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07306" y="274637"/>
            <a:ext cx="1564019" cy="153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5607E-7 C 0.00885 -0.0252 0.02101 -0.04925 0.04548 -0.04925 C 0.07292 -0.04925 0.08246 -0.0252 0.09149 1.15607E-7 C 0.10364 0.02798 0.11267 0.05595 0.14323 0.05595 C 0.17083 0.05595 0.17986 0.02798 0.19201 1.15607E-7 C 0.19774 -0.0252 0.21007 -0.04925 0.2375 -0.04925 C 0.2618 -0.04925 0.27396 -0.0252 0.28351 1.15607E-7 C 0.29253 0.02798 0.30469 0.05595 0.33229 0.05595 C 0.35972 0.05595 0.3809 1.15607E-7 0.3809 0.00023 C 0.38993 -0.0252 0.39948 -0.04925 0.42639 -0.04925 C 0.45399 -0.04925 0.46337 -0.0252 0.47239 1.15607E-7 C 0.48455 0.02798 0.49357 0.05595 0.5243 0.05595 C 0.55173 0.05595 0.56076 0.02798 0.56979 1.15607E-7 C 0.58194 -0.0252 0.59097 -0.04925 0.61857 -0.04925 C 0.64288 -0.04925 0.65503 -0.0252 0.66458 1.15607E-7 C 0.67344 0.02798 0.68576 0.05595 0.71319 0.05595 C 0.7408 0.05595 0.74965 0.02798 0.76198 1.15607E-7 " pathEditMode="relative" rAng="0" ptsTypes="fffffffffffffffff">
                                      <p:cBhvr>
                                        <p:cTn id="16" dur="5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5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925" accel="100000">
                                          <p:stCondLst>
                                            <p:cond delay="3075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925" accel="100000">
                                          <p:stCondLst>
                                            <p:cond delay="3075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24" dur="3075" decel="100000"/>
                                        <p:tgtEl>
                                          <p:spTgt spid="35870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25" dur="3075" decel="1000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26" dur="1925">
                                          <p:stCondLst>
                                            <p:cond delay="3075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27" dur="3075" decel="1000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28" dur="1925">
                                          <p:stCondLst>
                                            <p:cond delay="3075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Simpanan Giro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err="1"/>
              <a:t>Rekening</a:t>
            </a:r>
            <a:r>
              <a:rPr lang="en-US" sz="3600" dirty="0"/>
              <a:t> </a:t>
            </a:r>
            <a:r>
              <a:rPr lang="en-US" sz="3600" dirty="0" err="1"/>
              <a:t>giro</a:t>
            </a:r>
            <a:r>
              <a:rPr lang="en-US" sz="3600" dirty="0"/>
              <a:t> </a:t>
            </a:r>
            <a:r>
              <a:rPr lang="en-US" sz="3600" dirty="0" err="1"/>
              <a:t>menurut</a:t>
            </a:r>
            <a:r>
              <a:rPr lang="en-US" sz="3600" dirty="0"/>
              <a:t> </a:t>
            </a:r>
            <a:r>
              <a:rPr lang="en-US" sz="3600" dirty="0" err="1"/>
              <a:t>Undang</a:t>
            </a:r>
            <a:r>
              <a:rPr lang="en-US" sz="3600" dirty="0"/>
              <a:t> </a:t>
            </a:r>
            <a:r>
              <a:rPr lang="en-US" sz="3600" dirty="0" err="1"/>
              <a:t>Undang</a:t>
            </a:r>
            <a:r>
              <a:rPr lang="en-US" sz="3600" dirty="0"/>
              <a:t> </a:t>
            </a:r>
            <a:r>
              <a:rPr lang="en-US" sz="3600" dirty="0" err="1"/>
              <a:t>Perbankan</a:t>
            </a:r>
            <a:r>
              <a:rPr lang="en-US" sz="3600" dirty="0"/>
              <a:t> </a:t>
            </a:r>
            <a:r>
              <a:rPr lang="en-US" sz="3600" dirty="0" err="1"/>
              <a:t>Nomor</a:t>
            </a:r>
            <a:r>
              <a:rPr lang="en-US" sz="3600" dirty="0"/>
              <a:t> 10 </a:t>
            </a:r>
            <a:r>
              <a:rPr lang="en-US" sz="3600" dirty="0" err="1"/>
              <a:t>Tahun</a:t>
            </a:r>
            <a:r>
              <a:rPr lang="en-US" sz="3600" dirty="0"/>
              <a:t> 1998 </a:t>
            </a:r>
            <a:r>
              <a:rPr lang="en-US" sz="3600" dirty="0" err="1"/>
              <a:t>tanggal</a:t>
            </a:r>
            <a:r>
              <a:rPr lang="en-US" sz="3600" dirty="0"/>
              <a:t> 10 November 1998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simpanan</a:t>
            </a:r>
            <a:r>
              <a:rPr lang="en-US" sz="3600" dirty="0"/>
              <a:t> yang </a:t>
            </a:r>
            <a:r>
              <a:rPr lang="en-US" sz="3600" dirty="0" err="1"/>
              <a:t>penarikannya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cek</a:t>
            </a:r>
            <a:r>
              <a:rPr lang="en-US" sz="3600" dirty="0"/>
              <a:t>, </a:t>
            </a:r>
            <a:r>
              <a:rPr lang="en-US" sz="3600" dirty="0" err="1"/>
              <a:t>bilyet</a:t>
            </a:r>
            <a:r>
              <a:rPr lang="en-US" sz="3600" dirty="0"/>
              <a:t> </a:t>
            </a:r>
            <a:r>
              <a:rPr lang="en-US" sz="3600" dirty="0" err="1"/>
              <a:t>giro</a:t>
            </a:r>
            <a:r>
              <a:rPr lang="en-US" sz="3600" dirty="0"/>
              <a:t>, </a:t>
            </a:r>
            <a:r>
              <a:rPr lang="en-US" sz="3600" dirty="0" err="1"/>
              <a:t>sarana</a:t>
            </a:r>
            <a:r>
              <a:rPr lang="en-US" sz="3600" dirty="0"/>
              <a:t> </a:t>
            </a:r>
            <a:r>
              <a:rPr lang="en-US" sz="3600" dirty="0" err="1"/>
              <a:t>perintah</a:t>
            </a:r>
            <a:r>
              <a:rPr lang="en-US" sz="3600" dirty="0"/>
              <a:t> </a:t>
            </a:r>
            <a:r>
              <a:rPr lang="en-US" sz="3600" dirty="0" err="1"/>
              <a:t>pembayaran</a:t>
            </a:r>
            <a:r>
              <a:rPr lang="en-US" sz="3600" dirty="0"/>
              <a:t> </a:t>
            </a:r>
            <a:r>
              <a:rPr lang="en-US" sz="3600" dirty="0" err="1"/>
              <a:t>lainnya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dirty="0" err="1"/>
              <a:t>pemindah</a:t>
            </a:r>
            <a:r>
              <a:rPr lang="en-US" sz="3600" dirty="0"/>
              <a:t> </a:t>
            </a:r>
            <a:r>
              <a:rPr lang="en-US" sz="3600" dirty="0" err="1"/>
              <a:t>bukuan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Giro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beberapa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sarana</a:t>
            </a:r>
            <a:r>
              <a:rPr lang="en-US" sz="3000" dirty="0"/>
              <a:t> yang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dipakai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menarik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 </a:t>
            </a:r>
            <a:r>
              <a:rPr lang="it-IT" sz="3000" dirty="0"/>
              <a:t>di rekening:</a:t>
            </a:r>
            <a:endParaRPr lang="id-ID" sz="3000" dirty="0"/>
          </a:p>
          <a:p>
            <a:pPr marL="0" indent="0">
              <a:buNone/>
              <a:defRPr/>
            </a:pPr>
            <a:endParaRPr lang="id-ID" sz="1200" dirty="0"/>
          </a:p>
          <a:p>
            <a:pPr lvl="1">
              <a:defRPr/>
            </a:pPr>
            <a:r>
              <a:rPr lang="en-US" sz="2500" b="1" dirty="0" err="1"/>
              <a:t>Cek</a:t>
            </a:r>
            <a:r>
              <a:rPr lang="en-US" sz="2500" b="1" dirty="0"/>
              <a:t>; </a:t>
            </a: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dirty="0" err="1"/>
              <a:t>atas</a:t>
            </a:r>
            <a:r>
              <a:rPr lang="en-US" sz="2500" dirty="0"/>
              <a:t> </a:t>
            </a:r>
            <a:r>
              <a:rPr lang="en-US" sz="2500" dirty="0" err="1"/>
              <a:t>nama</a:t>
            </a:r>
            <a:r>
              <a:rPr lang="en-US" sz="2500" dirty="0"/>
              <a:t>, </a:t>
            </a: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dirty="0" err="1"/>
              <a:t>atas</a:t>
            </a:r>
            <a:r>
              <a:rPr lang="en-US" sz="2500" dirty="0"/>
              <a:t> </a:t>
            </a:r>
            <a:r>
              <a:rPr lang="en-US" sz="2500" dirty="0" err="1"/>
              <a:t>unjuk</a:t>
            </a:r>
            <a:r>
              <a:rPr lang="en-US" sz="2500" dirty="0"/>
              <a:t>, </a:t>
            </a: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dirty="0" err="1"/>
              <a:t>silang</a:t>
            </a:r>
            <a:r>
              <a:rPr lang="en-US" sz="2500" dirty="0"/>
              <a:t> &amp; </a:t>
            </a: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dirty="0" err="1"/>
              <a:t>kosong</a:t>
            </a:r>
            <a:endParaRPr lang="en-US" sz="2500" dirty="0"/>
          </a:p>
          <a:p>
            <a:pPr lvl="1">
              <a:defRPr/>
            </a:pPr>
            <a:r>
              <a:rPr lang="en-US" sz="2500" b="1" dirty="0" err="1"/>
              <a:t>Bilyet</a:t>
            </a:r>
            <a:r>
              <a:rPr lang="en-US" sz="2500" b="1" dirty="0"/>
              <a:t> </a:t>
            </a:r>
            <a:r>
              <a:rPr lang="en-US" sz="2500" b="1" dirty="0" err="1"/>
              <a:t>Giro</a:t>
            </a:r>
            <a:r>
              <a:rPr lang="en-US" sz="2500" b="1" dirty="0"/>
              <a:t>; </a:t>
            </a:r>
            <a:r>
              <a:rPr lang="sv-SE" sz="2500" dirty="0"/>
              <a:t>Surat perintah dari nasabah </a:t>
            </a:r>
            <a:r>
              <a:rPr lang="en-US" sz="2500" dirty="0" err="1"/>
              <a:t>utk</a:t>
            </a:r>
            <a:r>
              <a:rPr lang="en-US" sz="2500" dirty="0"/>
              <a:t> </a:t>
            </a:r>
            <a:r>
              <a:rPr lang="en-US" sz="2500" dirty="0" err="1"/>
              <a:t>memindahbukukan</a:t>
            </a:r>
            <a:r>
              <a:rPr lang="en-US" sz="2500" dirty="0"/>
              <a:t> </a:t>
            </a:r>
            <a:r>
              <a:rPr lang="en-US" sz="2500" dirty="0" err="1"/>
              <a:t>sejumlah</a:t>
            </a:r>
            <a:r>
              <a:rPr lang="en-US" sz="2500" dirty="0"/>
              <a:t> </a:t>
            </a:r>
            <a:r>
              <a:rPr lang="en-US" sz="2500" dirty="0" err="1"/>
              <a:t>uang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rekening</a:t>
            </a:r>
            <a:r>
              <a:rPr lang="en-US" sz="2500" dirty="0"/>
              <a:t> </a:t>
            </a:r>
            <a:r>
              <a:rPr lang="en-US" sz="2500" dirty="0" err="1"/>
              <a:t>yg</a:t>
            </a:r>
            <a:r>
              <a:rPr lang="en-US" sz="2500" dirty="0"/>
              <a:t> </a:t>
            </a:r>
            <a:r>
              <a:rPr lang="en-US" sz="2500" dirty="0" err="1"/>
              <a:t>bersangkutan</a:t>
            </a:r>
            <a:r>
              <a:rPr lang="en-US" sz="2500" dirty="0"/>
              <a:t> </a:t>
            </a:r>
            <a:r>
              <a:rPr lang="en-US" sz="2500" dirty="0" err="1"/>
              <a:t>kpd</a:t>
            </a:r>
            <a:r>
              <a:rPr lang="en-US" sz="2500" dirty="0"/>
              <a:t> </a:t>
            </a:r>
            <a:r>
              <a:rPr lang="en-US" sz="2500" dirty="0" err="1"/>
              <a:t>pihak</a:t>
            </a:r>
            <a:r>
              <a:rPr lang="en-US" sz="2500" dirty="0"/>
              <a:t> </a:t>
            </a:r>
            <a:r>
              <a:rPr lang="en-US" sz="2500" dirty="0" err="1"/>
              <a:t>penerima</a:t>
            </a:r>
            <a:r>
              <a:rPr lang="en-US" sz="2500" dirty="0"/>
              <a:t>. </a:t>
            </a:r>
            <a:r>
              <a:rPr lang="en-US" sz="2500" dirty="0" err="1"/>
              <a:t>Bilyet</a:t>
            </a:r>
            <a:r>
              <a:rPr lang="en-US" sz="2500" dirty="0"/>
              <a:t> </a:t>
            </a:r>
            <a:r>
              <a:rPr lang="en-US" sz="2500" dirty="0" err="1"/>
              <a:t>Giro</a:t>
            </a:r>
            <a:r>
              <a:rPr lang="en-US" sz="2500" dirty="0"/>
              <a:t>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berfungsi</a:t>
            </a:r>
            <a:r>
              <a:rPr lang="en-US" sz="2500" dirty="0"/>
              <a:t> </a:t>
            </a:r>
            <a:r>
              <a:rPr lang="en-US" sz="2500" dirty="0" err="1"/>
              <a:t>sama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dirty="0" err="1"/>
              <a:t>Silang</a:t>
            </a:r>
            <a:r>
              <a:rPr lang="en-US" sz="2500" dirty="0"/>
              <a:t>.</a:t>
            </a:r>
            <a:endParaRPr lang="sv-SE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salah</a:t>
            </a:r>
            <a:r>
              <a:rPr lang="en-US" sz="3000" dirty="0"/>
              <a:t> </a:t>
            </a:r>
            <a:r>
              <a:rPr lang="en-US" sz="3000" dirty="0" err="1"/>
              <a:t>satu</a:t>
            </a:r>
            <a:r>
              <a:rPr lang="en-US" sz="3000" dirty="0"/>
              <a:t> </a:t>
            </a:r>
            <a:r>
              <a:rPr lang="en-US" sz="3000" dirty="0" err="1"/>
              <a:t>sarana</a:t>
            </a:r>
            <a:r>
              <a:rPr lang="en-US" sz="3000" dirty="0"/>
              <a:t> yang </a:t>
            </a:r>
            <a:r>
              <a:rPr lang="en-US" sz="3000" dirty="0" err="1"/>
              <a:t>digunakan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menarik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mengambil</a:t>
            </a:r>
            <a:r>
              <a:rPr lang="en-US" sz="3000" dirty="0"/>
              <a:t> </a:t>
            </a:r>
            <a:r>
              <a:rPr lang="en-US" sz="3000" dirty="0" err="1"/>
              <a:t>uang</a:t>
            </a:r>
            <a:r>
              <a:rPr lang="en-US" sz="3000" dirty="0"/>
              <a:t> </a:t>
            </a:r>
            <a:r>
              <a:rPr lang="en-US" sz="3000" dirty="0" err="1"/>
              <a:t>direkening</a:t>
            </a:r>
            <a:r>
              <a:rPr lang="en-US" sz="3000" dirty="0"/>
              <a:t> </a:t>
            </a:r>
            <a:r>
              <a:rPr lang="en-US" sz="3000" dirty="0" err="1"/>
              <a:t>giro</a:t>
            </a:r>
            <a:r>
              <a:rPr lang="en-US" sz="3000" dirty="0"/>
              <a:t>. </a:t>
            </a:r>
            <a:r>
              <a:rPr lang="en-US" sz="3000" dirty="0" err="1"/>
              <a:t>Fungsi</a:t>
            </a:r>
            <a:r>
              <a:rPr lang="en-US" sz="3000" dirty="0"/>
              <a:t> lain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alat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melakukan</a:t>
            </a:r>
            <a:r>
              <a:rPr lang="en-US" sz="3000" dirty="0"/>
              <a:t> </a:t>
            </a:r>
            <a:r>
              <a:rPr lang="en-US" sz="3000" dirty="0" err="1"/>
              <a:t>pembayaran</a:t>
            </a:r>
            <a:r>
              <a:rPr lang="en-US" sz="30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3000" dirty="0" err="1"/>
              <a:t>Pengertian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surat</a:t>
            </a:r>
            <a:r>
              <a:rPr lang="en-US" sz="3000" dirty="0"/>
              <a:t> </a:t>
            </a:r>
            <a:r>
              <a:rPr lang="en-US" sz="3000" dirty="0" err="1"/>
              <a:t>perintah</a:t>
            </a:r>
            <a:r>
              <a:rPr lang="en-US" sz="3000" dirty="0"/>
              <a:t> </a:t>
            </a:r>
            <a:r>
              <a:rPr lang="en-US" sz="3000" dirty="0" err="1"/>
              <a:t>tanpa</a:t>
            </a:r>
            <a:r>
              <a:rPr lang="en-US" sz="3000" dirty="0"/>
              <a:t> </a:t>
            </a:r>
            <a:r>
              <a:rPr lang="en-US" sz="3000" dirty="0" err="1"/>
              <a:t>syarat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nasabah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bank yang </a:t>
            </a:r>
            <a:r>
              <a:rPr lang="en-US" sz="3000" dirty="0" err="1"/>
              <a:t>memelihara</a:t>
            </a:r>
            <a:r>
              <a:rPr lang="en-US" sz="3000" dirty="0"/>
              <a:t> </a:t>
            </a:r>
            <a:r>
              <a:rPr lang="en-US" sz="3000" dirty="0" err="1"/>
              <a:t>rekening</a:t>
            </a:r>
            <a:r>
              <a:rPr lang="en-US" sz="3000" dirty="0"/>
              <a:t> </a:t>
            </a:r>
            <a:r>
              <a:rPr lang="en-US" sz="3000" dirty="0" err="1"/>
              <a:t>giro</a:t>
            </a:r>
            <a:r>
              <a:rPr lang="en-US" sz="3000" dirty="0"/>
              <a:t> </a:t>
            </a:r>
            <a:r>
              <a:rPr lang="en-US" sz="3000" dirty="0" err="1"/>
              <a:t>nasabah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r>
              <a:rPr lang="en-US" sz="3000" dirty="0"/>
              <a:t>,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membayar</a:t>
            </a:r>
            <a:r>
              <a:rPr lang="en-US" sz="3000" dirty="0"/>
              <a:t> </a:t>
            </a:r>
            <a:r>
              <a:rPr lang="en-US" sz="3000" dirty="0" err="1"/>
              <a:t>sejumlah</a:t>
            </a:r>
            <a:r>
              <a:rPr lang="en-US" sz="3000" dirty="0"/>
              <a:t> </a:t>
            </a:r>
            <a:r>
              <a:rPr lang="en-US" sz="3000" dirty="0" err="1"/>
              <a:t>uang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dirty="0" err="1"/>
              <a:t>pihak</a:t>
            </a:r>
            <a:r>
              <a:rPr lang="en-US" sz="3000" dirty="0"/>
              <a:t> yang </a:t>
            </a:r>
            <a:r>
              <a:rPr lang="en-US" sz="3000" dirty="0" err="1"/>
              <a:t>disebutkan</a:t>
            </a:r>
            <a:r>
              <a:rPr lang="en-US" sz="3000" dirty="0"/>
              <a:t> 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dalamnya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dirty="0" err="1"/>
              <a:t>pemegang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r>
              <a:rPr lang="en-US" sz="30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306" y="1798637"/>
            <a:ext cx="94281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Bilyet</a:t>
            </a:r>
            <a:r>
              <a:rPr lang="en-US" dirty="0"/>
              <a:t> Giro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506" y="1951037"/>
            <a:ext cx="9372600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err="1"/>
              <a:t>Syarat</a:t>
            </a:r>
            <a:r>
              <a:rPr lang="en-US" sz="2700" dirty="0"/>
              <a:t> </a:t>
            </a:r>
            <a:r>
              <a:rPr lang="en-US" sz="2700" dirty="0" err="1"/>
              <a:t>hukum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penggunaan</a:t>
            </a:r>
            <a:r>
              <a:rPr lang="en-US" sz="2700" dirty="0"/>
              <a:t> </a:t>
            </a:r>
            <a:r>
              <a:rPr lang="en-US" sz="2700" dirty="0" err="1"/>
              <a:t>cek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</a:t>
            </a:r>
            <a:r>
              <a:rPr lang="en-US" sz="2700" dirty="0" err="1"/>
              <a:t>alat</a:t>
            </a:r>
            <a:r>
              <a:rPr lang="en-US" sz="2700" dirty="0"/>
              <a:t> </a:t>
            </a:r>
            <a:r>
              <a:rPr lang="en-US" sz="2700" dirty="0" err="1"/>
              <a:t>pembayaran</a:t>
            </a:r>
            <a:r>
              <a:rPr lang="en-US" sz="2700" dirty="0"/>
              <a:t> </a:t>
            </a:r>
            <a:r>
              <a:rPr lang="en-US" sz="2700" dirty="0" err="1"/>
              <a:t>giral</a:t>
            </a:r>
            <a:r>
              <a:rPr lang="en-US" sz="2700" dirty="0"/>
              <a:t> </a:t>
            </a:r>
            <a:r>
              <a:rPr lang="en-US" sz="2700" dirty="0" err="1"/>
              <a:t>seperti</a:t>
            </a:r>
            <a:r>
              <a:rPr lang="en-US" sz="2700" dirty="0"/>
              <a:t> yang </a:t>
            </a:r>
            <a:r>
              <a:rPr lang="en-US" sz="2700" dirty="0" err="1"/>
              <a:t>diatur</a:t>
            </a:r>
            <a:r>
              <a:rPr lang="en-US" sz="2700" dirty="0"/>
              <a:t> </a:t>
            </a:r>
            <a:r>
              <a:rPr lang="en-US" sz="2700" dirty="0" err="1"/>
              <a:t>di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KUH </a:t>
            </a:r>
            <a:r>
              <a:rPr lang="en-US" sz="2700" dirty="0" err="1"/>
              <a:t>Dagang</a:t>
            </a:r>
            <a:r>
              <a:rPr lang="en-US" sz="2700" dirty="0"/>
              <a:t> </a:t>
            </a:r>
            <a:r>
              <a:rPr lang="en-US" sz="2700" dirty="0" err="1"/>
              <a:t>pasal</a:t>
            </a:r>
            <a:r>
              <a:rPr lang="en-US" sz="2700" dirty="0"/>
              <a:t> 178 </a:t>
            </a:r>
            <a:r>
              <a:rPr lang="en-US" sz="2700" dirty="0" err="1"/>
              <a:t>yaitu</a:t>
            </a:r>
            <a:r>
              <a:rPr lang="en-US" sz="2700" dirty="0"/>
              <a:t> :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surat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tertulis</a:t>
            </a:r>
            <a:r>
              <a:rPr lang="en-US" sz="3000" dirty="0"/>
              <a:t> </a:t>
            </a:r>
            <a:r>
              <a:rPr lang="en-US" sz="3000" dirty="0" err="1"/>
              <a:t>perkataan</a:t>
            </a:r>
            <a:r>
              <a:rPr lang="en-US" sz="3000" dirty="0"/>
              <a:t> "CEK"</a:t>
            </a:r>
          </a:p>
          <a:p>
            <a:r>
              <a:rPr lang="en-US" sz="3000" dirty="0" err="1"/>
              <a:t>surat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berisi</a:t>
            </a:r>
            <a:r>
              <a:rPr lang="en-US" sz="3000" dirty="0"/>
              <a:t> </a:t>
            </a:r>
            <a:r>
              <a:rPr lang="en-US" sz="3000" dirty="0" err="1"/>
              <a:t>perintah</a:t>
            </a:r>
            <a:r>
              <a:rPr lang="en-US" sz="3000" dirty="0"/>
              <a:t> </a:t>
            </a:r>
            <a:r>
              <a:rPr lang="en-US" sz="3000" dirty="0" err="1"/>
              <a:t>tak</a:t>
            </a:r>
            <a:r>
              <a:rPr lang="en-US" sz="3000" dirty="0"/>
              <a:t> </a:t>
            </a:r>
            <a:r>
              <a:rPr lang="en-US" sz="3000" dirty="0" err="1"/>
              <a:t>bersyarat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membayar</a:t>
            </a:r>
            <a:r>
              <a:rPr lang="en-US" sz="3000" dirty="0"/>
              <a:t> </a:t>
            </a:r>
            <a:r>
              <a:rPr lang="en-US" sz="3000" dirty="0" err="1"/>
              <a:t>sejumlah</a:t>
            </a:r>
            <a:r>
              <a:rPr lang="en-US" sz="3000" dirty="0"/>
              <a:t> </a:t>
            </a:r>
            <a:r>
              <a:rPr lang="en-US" sz="3000" dirty="0" err="1"/>
              <a:t>uang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r>
              <a:rPr lang="en-US" sz="3000" dirty="0"/>
              <a:t>	.</a:t>
            </a:r>
          </a:p>
          <a:p>
            <a:r>
              <a:rPr lang="en-US" sz="3000" dirty="0" err="1"/>
              <a:t>nama</a:t>
            </a:r>
            <a:r>
              <a:rPr lang="en-US" sz="3000" dirty="0"/>
              <a:t> bank yang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membayar</a:t>
            </a:r>
            <a:r>
              <a:rPr lang="en-US" sz="3000" dirty="0"/>
              <a:t> (</a:t>
            </a:r>
            <a:r>
              <a:rPr lang="en-US" sz="3000" dirty="0" err="1"/>
              <a:t>tertarik</a:t>
            </a:r>
            <a:r>
              <a:rPr lang="en-US" sz="3000" dirty="0"/>
              <a:t>)</a:t>
            </a:r>
          </a:p>
          <a:p>
            <a:r>
              <a:rPr lang="en-US" sz="3000" dirty="0" err="1"/>
              <a:t>penyambutan</a:t>
            </a:r>
            <a:r>
              <a:rPr lang="en-US" sz="3000" dirty="0"/>
              <a:t> </a:t>
            </a:r>
            <a:r>
              <a:rPr lang="en-US" sz="3000" dirty="0" err="1"/>
              <a:t>tanggal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tempat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dikeluarkan</a:t>
            </a:r>
            <a:endParaRPr lang="en-US" sz="3000" dirty="0"/>
          </a:p>
          <a:p>
            <a:r>
              <a:rPr lang="en-US" sz="3000" dirty="0" err="1"/>
              <a:t>tanda</a:t>
            </a:r>
            <a:r>
              <a:rPr lang="en-US" sz="3000" dirty="0"/>
              <a:t> </a:t>
            </a:r>
            <a:r>
              <a:rPr lang="en-US" sz="3000" dirty="0" err="1"/>
              <a:t>tangan</a:t>
            </a:r>
            <a:r>
              <a:rPr lang="en-US" sz="3000" dirty="0"/>
              <a:t> </a:t>
            </a:r>
            <a:r>
              <a:rPr lang="en-US" sz="3000" dirty="0" err="1"/>
              <a:t>penarik</a:t>
            </a:r>
            <a:r>
              <a:rPr lang="en-US" sz="30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Syarat lain :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48531" y="1763924"/>
            <a:ext cx="4722217" cy="52077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 err="1"/>
              <a:t>tersedianya</a:t>
            </a:r>
            <a:r>
              <a:rPr lang="en-US" sz="2300" dirty="0"/>
              <a:t> </a:t>
            </a:r>
            <a:r>
              <a:rPr lang="en-US" sz="2300" dirty="0" err="1"/>
              <a:t>dana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ada</a:t>
            </a:r>
            <a:r>
              <a:rPr lang="en-US" sz="2300" dirty="0"/>
              <a:t> </a:t>
            </a:r>
            <a:r>
              <a:rPr lang="en-US" sz="2300" dirty="0" err="1"/>
              <a:t>materai</a:t>
            </a:r>
            <a:r>
              <a:rPr lang="en-US" sz="2300" dirty="0"/>
              <a:t> yang </a:t>
            </a:r>
            <a:r>
              <a:rPr lang="en-US" sz="2300" dirty="0" err="1"/>
              <a:t>cukup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jika</a:t>
            </a:r>
            <a:r>
              <a:rPr lang="en-US" sz="2300" dirty="0"/>
              <a:t> </a:t>
            </a:r>
            <a:r>
              <a:rPr lang="en-US" sz="2300" dirty="0" err="1"/>
              <a:t>ada</a:t>
            </a:r>
            <a:r>
              <a:rPr lang="en-US" sz="2300" dirty="0"/>
              <a:t> </a:t>
            </a:r>
            <a:r>
              <a:rPr lang="en-US" sz="2300" dirty="0" err="1"/>
              <a:t>coretan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perubahan</a:t>
            </a:r>
            <a:r>
              <a:rPr lang="en-US" sz="2300" dirty="0"/>
              <a:t>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ditandatangani</a:t>
            </a:r>
            <a:r>
              <a:rPr lang="en-US" sz="2300" dirty="0"/>
              <a:t> </a:t>
            </a:r>
            <a:r>
              <a:rPr lang="en-US" sz="2300" dirty="0" err="1"/>
              <a:t>oleh</a:t>
            </a:r>
            <a:r>
              <a:rPr lang="en-US" sz="2300" dirty="0"/>
              <a:t> </a:t>
            </a:r>
            <a:r>
              <a:rPr lang="en-US" sz="2300" dirty="0" err="1"/>
              <a:t>si</a:t>
            </a:r>
            <a:r>
              <a:rPr lang="en-US" sz="2300" dirty="0"/>
              <a:t> </a:t>
            </a:r>
            <a:r>
              <a:rPr lang="en-US" sz="2300" dirty="0" err="1"/>
              <a:t>pemberi</a:t>
            </a:r>
            <a:r>
              <a:rPr lang="en-US" sz="2300" dirty="0"/>
              <a:t> </a:t>
            </a:r>
            <a:r>
              <a:rPr lang="en-US" sz="2300" dirty="0" err="1"/>
              <a:t>cek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jumlah</a:t>
            </a:r>
            <a:r>
              <a:rPr lang="en-US" sz="2300" dirty="0"/>
              <a:t> </a:t>
            </a:r>
            <a:r>
              <a:rPr lang="en-US" sz="2300" dirty="0" err="1"/>
              <a:t>uang</a:t>
            </a:r>
            <a:r>
              <a:rPr lang="en-US" sz="2300" dirty="0"/>
              <a:t> yang </a:t>
            </a:r>
            <a:r>
              <a:rPr lang="en-US" sz="2300" dirty="0" err="1"/>
              <a:t>tertulis</a:t>
            </a:r>
            <a:r>
              <a:rPr lang="en-US" sz="2300" dirty="0"/>
              <a:t> </a:t>
            </a:r>
            <a:r>
              <a:rPr lang="en-US" sz="2300" dirty="0" err="1"/>
              <a:t>diangka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huruf</a:t>
            </a:r>
            <a:r>
              <a:rPr lang="en-US" sz="2300" dirty="0"/>
              <a:t> </a:t>
            </a:r>
            <a:r>
              <a:rPr lang="en-US" sz="2300" dirty="0" err="1"/>
              <a:t>haruslah</a:t>
            </a:r>
            <a:r>
              <a:rPr lang="en-US" sz="2300" dirty="0"/>
              <a:t> </a:t>
            </a:r>
            <a:r>
              <a:rPr lang="en-US" sz="2300" dirty="0" err="1"/>
              <a:t>sama</a:t>
            </a:r>
            <a:r>
              <a:rPr lang="en-US" sz="2300" dirty="0"/>
              <a:t>. </a:t>
            </a:r>
          </a:p>
          <a:p>
            <a:pPr>
              <a:lnSpc>
                <a:spcPct val="80000"/>
              </a:lnSpc>
            </a:pPr>
            <a:r>
              <a:rPr lang="en-US" sz="2300" dirty="0" err="1"/>
              <a:t>memperlihatkan</a:t>
            </a:r>
            <a:r>
              <a:rPr lang="en-US" sz="2300" dirty="0"/>
              <a:t> </a:t>
            </a:r>
            <a:r>
              <a:rPr lang="en-US" sz="2300" dirty="0" err="1"/>
              <a:t>masa</a:t>
            </a:r>
            <a:r>
              <a:rPr lang="en-US" sz="2300" dirty="0"/>
              <a:t> </a:t>
            </a:r>
            <a:r>
              <a:rPr lang="en-US" sz="2300" dirty="0" err="1"/>
              <a:t>kedaluarsa</a:t>
            </a:r>
            <a:r>
              <a:rPr lang="en-US" sz="2300" dirty="0"/>
              <a:t> </a:t>
            </a:r>
            <a:r>
              <a:rPr lang="en-US" sz="2300" dirty="0" err="1"/>
              <a:t>cek</a:t>
            </a:r>
            <a:r>
              <a:rPr lang="en-US" sz="2300" dirty="0"/>
              <a:t> </a:t>
            </a:r>
            <a:r>
              <a:rPr lang="en-US" sz="2300" dirty="0" err="1"/>
              <a:t>yaitu</a:t>
            </a:r>
            <a:r>
              <a:rPr lang="en-US" sz="2300" dirty="0"/>
              <a:t> 70 </a:t>
            </a:r>
            <a:r>
              <a:rPr lang="en-US" sz="2300" dirty="0" err="1"/>
              <a:t>hari</a:t>
            </a:r>
            <a:r>
              <a:rPr lang="en-US" sz="2300" dirty="0"/>
              <a:t> </a:t>
            </a:r>
            <a:r>
              <a:rPr lang="en-US" sz="2300" dirty="0" err="1"/>
              <a:t>setelah</a:t>
            </a:r>
            <a:r>
              <a:rPr lang="en-US" sz="2300" dirty="0"/>
              <a:t> </a:t>
            </a:r>
            <a:r>
              <a:rPr lang="en-US" sz="2300" dirty="0" err="1"/>
              <a:t>dikeluarkannya</a:t>
            </a:r>
            <a:r>
              <a:rPr lang="en-US" sz="2300" dirty="0"/>
              <a:t> </a:t>
            </a:r>
            <a:r>
              <a:rPr lang="en-US" sz="2300" dirty="0" err="1"/>
              <a:t>cek</a:t>
            </a:r>
            <a:r>
              <a:rPr lang="en-US" sz="2300" dirty="0"/>
              <a:t> </a:t>
            </a:r>
            <a:r>
              <a:rPr lang="en-US" sz="2300" dirty="0" err="1"/>
              <a:t>tersebut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tanda</a:t>
            </a:r>
            <a:r>
              <a:rPr lang="en-US" sz="2300" dirty="0"/>
              <a:t> </a:t>
            </a:r>
            <a:r>
              <a:rPr lang="en-US" sz="2300" dirty="0" err="1"/>
              <a:t>tangan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stempel</a:t>
            </a:r>
            <a:r>
              <a:rPr lang="en-US" sz="2300" dirty="0"/>
              <a:t> </a:t>
            </a:r>
            <a:r>
              <a:rPr lang="en-US" sz="2300" dirty="0" err="1"/>
              <a:t>perusahaan</a:t>
            </a:r>
            <a:r>
              <a:rPr lang="en-US" sz="2300" dirty="0"/>
              <a:t>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sama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yang </a:t>
            </a:r>
            <a:r>
              <a:rPr lang="en-US" sz="2300" dirty="0" err="1"/>
              <a:t>ada</a:t>
            </a:r>
            <a:r>
              <a:rPr lang="en-US" sz="2300" dirty="0"/>
              <a:t> </a:t>
            </a:r>
            <a:r>
              <a:rPr lang="en-US" sz="2300" dirty="0" err="1"/>
              <a:t>di</a:t>
            </a:r>
            <a:r>
              <a:rPr lang="en-US" sz="2300" dirty="0"/>
              <a:t> specimen (</a:t>
            </a:r>
            <a:r>
              <a:rPr lang="en-US" sz="2300" dirty="0" err="1"/>
              <a:t>contoh</a:t>
            </a:r>
            <a:r>
              <a:rPr lang="en-US" sz="2300" dirty="0"/>
              <a:t> </a:t>
            </a:r>
            <a:r>
              <a:rPr lang="en-US" sz="2300" dirty="0" err="1"/>
              <a:t>tandatangan</a:t>
            </a:r>
            <a:r>
              <a:rPr lang="en-US" sz="2300" dirty="0"/>
              <a:t>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657056" y="1958975"/>
            <a:ext cx="4413250" cy="45164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diblokir</a:t>
            </a:r>
            <a:r>
              <a:rPr lang="en-US" sz="2300" dirty="0"/>
              <a:t> </a:t>
            </a:r>
            <a:r>
              <a:rPr lang="en-US" sz="2300" dirty="0" err="1"/>
              <a:t>pihak</a:t>
            </a:r>
            <a:r>
              <a:rPr lang="en-US" sz="2300" dirty="0"/>
              <a:t> </a:t>
            </a:r>
            <a:r>
              <a:rPr lang="en-US" sz="2300" dirty="0" err="1"/>
              <a:t>berwenang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resi</a:t>
            </a:r>
            <a:r>
              <a:rPr lang="en-US" sz="2300" dirty="0"/>
              <a:t> </a:t>
            </a:r>
            <a:r>
              <a:rPr lang="en-US" sz="2300" dirty="0" err="1"/>
              <a:t>cek</a:t>
            </a:r>
            <a:r>
              <a:rPr lang="en-US" sz="2300" dirty="0"/>
              <a:t> </a:t>
            </a:r>
            <a:r>
              <a:rPr lang="en-US" sz="2300" dirty="0" err="1"/>
              <a:t>sudah</a:t>
            </a:r>
            <a:r>
              <a:rPr lang="en-US" sz="2300" dirty="0"/>
              <a:t> </a:t>
            </a:r>
            <a:r>
              <a:rPr lang="en-US" sz="2300" dirty="0" err="1"/>
              <a:t>kembali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endorsment</a:t>
            </a:r>
            <a:r>
              <a:rPr lang="en-US" sz="2300" dirty="0"/>
              <a:t> </a:t>
            </a:r>
            <a:r>
              <a:rPr lang="en-US" sz="2300" dirty="0" err="1"/>
              <a:t>cek</a:t>
            </a:r>
            <a:r>
              <a:rPr lang="en-US" sz="2300" dirty="0"/>
              <a:t> </a:t>
            </a:r>
            <a:r>
              <a:rPr lang="en-US" sz="2300" dirty="0" err="1"/>
              <a:t>benar</a:t>
            </a:r>
            <a:r>
              <a:rPr lang="en-US" sz="2300" dirty="0"/>
              <a:t>, </a:t>
            </a:r>
            <a:r>
              <a:rPr lang="en-US" sz="2300" dirty="0" err="1"/>
              <a:t>jika</a:t>
            </a:r>
            <a:r>
              <a:rPr lang="en-US" sz="2300" dirty="0"/>
              <a:t> </a:t>
            </a:r>
            <a:r>
              <a:rPr lang="en-US" sz="2300" dirty="0" err="1"/>
              <a:t>ada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kondisi</a:t>
            </a:r>
            <a:r>
              <a:rPr lang="en-US" sz="2300" dirty="0"/>
              <a:t> </a:t>
            </a:r>
            <a:r>
              <a:rPr lang="en-US" sz="2300" dirty="0" err="1"/>
              <a:t>cek</a:t>
            </a:r>
            <a:r>
              <a:rPr lang="en-US" sz="2300" dirty="0"/>
              <a:t> </a:t>
            </a:r>
            <a:r>
              <a:rPr lang="en-US" sz="2300" dirty="0" err="1"/>
              <a:t>sempurna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rekening</a:t>
            </a:r>
            <a:r>
              <a:rPr lang="en-US" sz="2300" dirty="0"/>
              <a:t> </a:t>
            </a:r>
            <a:r>
              <a:rPr lang="en-US" sz="2300" dirty="0" err="1"/>
              <a:t>belum</a:t>
            </a:r>
            <a:r>
              <a:rPr lang="en-US" sz="2300" dirty="0"/>
              <a:t> </a:t>
            </a:r>
            <a:r>
              <a:rPr lang="en-US" sz="2300" dirty="0" err="1"/>
              <a:t>ditutup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syarat-syarat</a:t>
            </a:r>
            <a:r>
              <a:rPr lang="en-US" sz="2300" dirty="0"/>
              <a:t> </a:t>
            </a:r>
            <a:r>
              <a:rPr lang="en-US" sz="2300" dirty="0" err="1"/>
              <a:t>lainnya</a:t>
            </a:r>
            <a:r>
              <a:rPr lang="en-US" sz="23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Jenis-jenis Cek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763924"/>
            <a:ext cx="9266238" cy="512378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1. 	</a:t>
            </a:r>
            <a:r>
              <a:rPr lang="en-US" sz="2200" b="1" dirty="0" err="1"/>
              <a:t>Cek</a:t>
            </a:r>
            <a:r>
              <a:rPr lang="en-US" sz="2200" b="1" dirty="0"/>
              <a:t> </a:t>
            </a:r>
            <a:r>
              <a:rPr lang="en-US" sz="2200" b="1" dirty="0" err="1"/>
              <a:t>Atas</a:t>
            </a:r>
            <a:r>
              <a:rPr lang="en-US" sz="2200" b="1" dirty="0"/>
              <a:t> </a:t>
            </a:r>
            <a:r>
              <a:rPr lang="en-US" sz="2200" b="1" dirty="0" err="1"/>
              <a:t>Nama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yang </a:t>
            </a:r>
            <a:r>
              <a:rPr lang="en-US" sz="2200" dirty="0" err="1"/>
              <a:t>diterbitkan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hukum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yang </a:t>
            </a:r>
            <a:r>
              <a:rPr lang="en-US" sz="2200" dirty="0" err="1"/>
              <a:t>tertulis</a:t>
            </a:r>
            <a:r>
              <a:rPr lang="en-US" sz="2200" dirty="0"/>
              <a:t> </a:t>
            </a:r>
            <a:r>
              <a:rPr lang="en-US" sz="2200" dirty="0" err="1"/>
              <a:t>jelas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didalam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tertulis</a:t>
            </a:r>
            <a:r>
              <a:rPr lang="en-US" sz="2200" dirty="0"/>
              <a:t> </a:t>
            </a:r>
            <a:r>
              <a:rPr lang="en-US" sz="2200" dirty="0" err="1"/>
              <a:t>perintah</a:t>
            </a:r>
            <a:r>
              <a:rPr lang="en-US" sz="2200" dirty="0"/>
              <a:t> </a:t>
            </a:r>
            <a:r>
              <a:rPr lang="en-US" sz="2200" dirty="0" err="1"/>
              <a:t>bayarlah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: Tn. Roy </a:t>
            </a:r>
            <a:r>
              <a:rPr lang="en-US" sz="2200" dirty="0" err="1"/>
              <a:t>Akase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</a:t>
            </a:r>
            <a:r>
              <a:rPr lang="en-US" sz="2200" dirty="0" err="1"/>
              <a:t>Rp</a:t>
            </a:r>
            <a:r>
              <a:rPr lang="en-US" sz="2200" dirty="0"/>
              <a:t> 3.000.000,-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bayarlah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PT. </a:t>
            </a:r>
            <a:r>
              <a:rPr lang="en-US" sz="2200" dirty="0" err="1"/>
              <a:t>Marindo</a:t>
            </a:r>
            <a:r>
              <a:rPr lang="en-US" sz="2200" dirty="0"/>
              <a:t> </a:t>
            </a:r>
            <a:r>
              <a:rPr lang="en-US" sz="2200" dirty="0" err="1"/>
              <a:t>uang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</a:t>
            </a:r>
            <a:r>
              <a:rPr lang="en-US" sz="2200" dirty="0" err="1"/>
              <a:t>Rp</a:t>
            </a:r>
            <a:r>
              <a:rPr lang="en-US" sz="2200" dirty="0"/>
              <a:t> 1.000.000,-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inilah</a:t>
            </a:r>
            <a:r>
              <a:rPr lang="en-US" sz="2200" dirty="0"/>
              <a:t>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catatan</a:t>
            </a:r>
            <a:r>
              <a:rPr lang="en-US" sz="2200" dirty="0"/>
              <a:t> </a:t>
            </a:r>
            <a:r>
              <a:rPr lang="en-US" sz="2200" dirty="0" err="1"/>
              <a:t>kata</a:t>
            </a:r>
            <a:r>
              <a:rPr lang="en-US" sz="2200" dirty="0"/>
              <a:t> "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pembawa</a:t>
            </a:r>
            <a:r>
              <a:rPr lang="en-US" sz="2200" dirty="0"/>
              <a:t>" </a:t>
            </a:r>
            <a:r>
              <a:rPr lang="en-US" sz="2200" dirty="0" err="1"/>
              <a:t>dibelakang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yang </a:t>
            </a:r>
            <a:r>
              <a:rPr lang="en-US" sz="2200" dirty="0" err="1"/>
              <a:t>diperintahkan</a:t>
            </a:r>
            <a:r>
              <a:rPr lang="en-US" sz="2200" dirty="0"/>
              <a:t> </a:t>
            </a:r>
            <a:r>
              <a:rPr lang="en-US" sz="2200" dirty="0" err="1"/>
              <a:t>dicoret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2.	</a:t>
            </a:r>
            <a:r>
              <a:rPr lang="en-US" sz="2200" b="1" dirty="0" err="1"/>
              <a:t>Cek</a:t>
            </a:r>
            <a:r>
              <a:rPr lang="en-US" sz="2200" b="1" dirty="0"/>
              <a:t> </a:t>
            </a:r>
            <a:r>
              <a:rPr lang="en-US" sz="2200" b="1" dirty="0" err="1"/>
              <a:t>Atas</a:t>
            </a:r>
            <a:r>
              <a:rPr lang="en-US" sz="2200" b="1" dirty="0"/>
              <a:t> </a:t>
            </a:r>
            <a:r>
              <a:rPr lang="en-US" sz="2200" b="1" dirty="0" err="1"/>
              <a:t>Unjuk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unjuk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kebalikan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.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unjuk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tertulis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hukum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siapa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menguangkan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kata</a:t>
            </a:r>
            <a:r>
              <a:rPr lang="en-US" sz="2200" dirty="0"/>
              <a:t> lain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diuangkan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pembawa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.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tertulis</a:t>
            </a:r>
            <a:r>
              <a:rPr lang="en-US" sz="2200" dirty="0"/>
              <a:t> </a:t>
            </a:r>
            <a:r>
              <a:rPr lang="en-US" sz="2200" dirty="0" err="1"/>
              <a:t>bayarlah</a:t>
            </a:r>
            <a:r>
              <a:rPr lang="en-US" sz="2200" dirty="0"/>
              <a:t> </a:t>
            </a:r>
            <a:r>
              <a:rPr lang="en-US" sz="2200" dirty="0" err="1"/>
              <a:t>tunai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cash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ditulis</a:t>
            </a:r>
            <a:r>
              <a:rPr lang="en-US" sz="2200" dirty="0"/>
              <a:t> </a:t>
            </a:r>
            <a:r>
              <a:rPr lang="en-US" sz="2200" dirty="0" err="1"/>
              <a:t>kata-kata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pun.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bank</a:t>
            </a:r>
          </a:p>
          <a:p>
            <a:pPr eaLnBrk="1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funding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17971" y="2103437"/>
            <a:ext cx="3742135" cy="411832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3.	</a:t>
            </a:r>
            <a:r>
              <a:rPr lang="en-US" sz="2200" b="1" dirty="0" err="1"/>
              <a:t>Cek</a:t>
            </a:r>
            <a:r>
              <a:rPr lang="en-US" sz="2200" b="1" dirty="0"/>
              <a:t> </a:t>
            </a:r>
            <a:r>
              <a:rPr lang="en-US" sz="2200" b="1" dirty="0" err="1"/>
              <a:t>Silang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Silang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cross </a:t>
            </a:r>
            <a:r>
              <a:rPr lang="en-US" sz="2200" dirty="0" err="1"/>
              <a:t>cheque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yang </a:t>
            </a:r>
            <a:r>
              <a:rPr lang="en-US" sz="2200" dirty="0" err="1"/>
              <a:t>dipojok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diberi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tanda</a:t>
            </a:r>
            <a:r>
              <a:rPr lang="en-US" sz="2200" dirty="0"/>
              <a:t> </a:t>
            </a:r>
            <a:r>
              <a:rPr lang="en-US" sz="2200" dirty="0" err="1"/>
              <a:t>silang</a:t>
            </a:r>
            <a:r>
              <a:rPr lang="en-US" sz="2200" dirty="0"/>
              <a:t>.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sengaja</a:t>
            </a:r>
            <a:r>
              <a:rPr lang="en-US" sz="2200" dirty="0"/>
              <a:t> </a:t>
            </a:r>
            <a:r>
              <a:rPr lang="en-US" sz="2200" dirty="0" err="1"/>
              <a:t>diberi</a:t>
            </a:r>
            <a:r>
              <a:rPr lang="en-US" sz="2200" dirty="0"/>
              <a:t> </a:t>
            </a:r>
            <a:r>
              <a:rPr lang="en-US" sz="2200" dirty="0" err="1"/>
              <a:t>silang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yang </a:t>
            </a:r>
            <a:r>
              <a:rPr lang="en-US" sz="2200" dirty="0" err="1"/>
              <a:t>semula</a:t>
            </a:r>
            <a:r>
              <a:rPr lang="en-US" sz="2200" dirty="0"/>
              <a:t> </a:t>
            </a:r>
            <a:r>
              <a:rPr lang="en-US" sz="2200" dirty="0" err="1"/>
              <a:t>tunai</a:t>
            </a:r>
            <a:r>
              <a:rPr lang="en-US" sz="2200" dirty="0"/>
              <a:t> </a:t>
            </a:r>
            <a:r>
              <a:rPr lang="en-US" sz="2200" dirty="0" err="1"/>
              <a:t>berubah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non </a:t>
            </a:r>
            <a:r>
              <a:rPr lang="en-US" sz="2200" dirty="0" err="1"/>
              <a:t>tunai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pemindahbukuan</a:t>
            </a:r>
            <a:r>
              <a:rPr lang="en-US" sz="2200" dirty="0"/>
              <a:t>.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33119" y="2103437"/>
            <a:ext cx="561320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4.	</a:t>
            </a:r>
            <a:r>
              <a:rPr lang="en-US" sz="2200" b="1" dirty="0" err="1"/>
              <a:t>Cek</a:t>
            </a:r>
            <a:r>
              <a:rPr lang="en-US" sz="2200" b="1" dirty="0"/>
              <a:t> </a:t>
            </a:r>
            <a:r>
              <a:rPr lang="en-US" sz="2200" b="1" dirty="0" err="1"/>
              <a:t>Mundur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yang </a:t>
            </a:r>
            <a:r>
              <a:rPr lang="en-US" sz="2200" dirty="0" err="1"/>
              <a:t>diberi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200" dirty="0" err="1"/>
              <a:t>mundur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hari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01 Mei 2002.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. Tn. Roy </a:t>
            </a:r>
            <a:r>
              <a:rPr lang="en-US" sz="2200" dirty="0" err="1"/>
              <a:t>Akase</a:t>
            </a:r>
            <a:r>
              <a:rPr lang="en-US" sz="2200" dirty="0"/>
              <a:t> </a:t>
            </a:r>
            <a:r>
              <a:rPr lang="en-US" sz="2200" dirty="0" err="1"/>
              <a:t>bermaksud</a:t>
            </a:r>
            <a:r>
              <a:rPr lang="en-US" sz="2200" dirty="0"/>
              <a:t> </a:t>
            </a:r>
            <a:r>
              <a:rPr lang="en-US" sz="2200" dirty="0" err="1"/>
              <a:t>mencairkan</a:t>
            </a:r>
            <a:r>
              <a:rPr lang="en-US" sz="2200" dirty="0"/>
              <a:t> </a:t>
            </a:r>
            <a:r>
              <a:rPr lang="en-US" sz="2200" dirty="0" err="1"/>
              <a:t>selembar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mana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tertulis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5 Mei 2002.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inilah</a:t>
            </a:r>
            <a:r>
              <a:rPr lang="en-US" sz="2200" dirty="0"/>
              <a:t>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mundur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yang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jatuh</a:t>
            </a:r>
            <a:r>
              <a:rPr lang="en-US" sz="2200" dirty="0"/>
              <a:t> tempo, </a:t>
            </a:r>
            <a:r>
              <a:rPr lang="en-US" sz="2200" dirty="0" err="1"/>
              <a:t>hal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terjadi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kesepakatan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pemberi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penerima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dana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5.	</a:t>
            </a:r>
            <a:r>
              <a:rPr lang="en-US" sz="2400" b="1" dirty="0" err="1"/>
              <a:t>Cek</a:t>
            </a:r>
            <a:r>
              <a:rPr lang="en-US" sz="2400" b="1" dirty="0"/>
              <a:t> </a:t>
            </a:r>
            <a:r>
              <a:rPr lang="en-US" sz="2400" b="1" dirty="0" err="1"/>
              <a:t>Kosong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blank </a:t>
            </a:r>
            <a:r>
              <a:rPr lang="en-US" sz="2400" dirty="0" err="1"/>
              <a:t>cheque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 yang </a:t>
            </a:r>
            <a:r>
              <a:rPr lang="en-US" sz="2400" dirty="0" err="1"/>
              <a:t>dananya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Tn. </a:t>
            </a:r>
            <a:r>
              <a:rPr lang="en-US" sz="2400" dirty="0" err="1"/>
              <a:t>Rahman</a:t>
            </a:r>
            <a:r>
              <a:rPr lang="en-US" sz="2400" dirty="0"/>
              <a:t> Hakim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senilai</a:t>
            </a:r>
            <a:r>
              <a:rPr lang="en-US" sz="2400" dirty="0"/>
              <a:t> 60 </a:t>
            </a:r>
            <a:r>
              <a:rPr lang="en-US" sz="2400" dirty="0" err="1"/>
              <a:t>juta</a:t>
            </a:r>
            <a:r>
              <a:rPr lang="en-US" sz="2400" dirty="0"/>
              <a:t> rupiah yang </a:t>
            </a:r>
            <a:r>
              <a:rPr lang="en-US" sz="2400" dirty="0" err="1"/>
              <a:t>tertulis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yang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50 </a:t>
            </a:r>
            <a:r>
              <a:rPr lang="en-US" sz="2400" dirty="0" err="1"/>
              <a:t>juta</a:t>
            </a:r>
            <a:r>
              <a:rPr lang="en-US" sz="2400" dirty="0"/>
              <a:t> rupiah.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kekurangan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10 </a:t>
            </a:r>
            <a:r>
              <a:rPr lang="en-US" sz="2400" dirty="0" err="1"/>
              <a:t>juta</a:t>
            </a:r>
            <a:r>
              <a:rPr lang="en-US" sz="2400" dirty="0"/>
              <a:t> rupiah,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</a:t>
            </a:r>
            <a:r>
              <a:rPr lang="en-US" sz="2400" dirty="0" err="1"/>
              <a:t>menariknya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jumlahnya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Keterangan yang ada didalam suatu cek 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dirty="0"/>
              <a:t>1.	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tertulis</a:t>
            </a:r>
            <a:r>
              <a:rPr lang="en-US" sz="3000" dirty="0"/>
              <a:t> </a:t>
            </a:r>
            <a:r>
              <a:rPr lang="en-US" sz="3000" dirty="0" err="1"/>
              <a:t>kata-kata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Cheque</a:t>
            </a:r>
            <a:r>
              <a:rPr lang="en-US" sz="3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dirty="0"/>
              <a:t>2.	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tertulis</a:t>
            </a:r>
            <a:r>
              <a:rPr lang="en-US" sz="3000" dirty="0"/>
              <a:t> Bank </a:t>
            </a:r>
            <a:r>
              <a:rPr lang="en-US" sz="3000" dirty="0" err="1"/>
              <a:t>Penerbit</a:t>
            </a:r>
            <a:r>
              <a:rPr lang="en-US" sz="3000" dirty="0"/>
              <a:t> (Bank </a:t>
            </a:r>
            <a:r>
              <a:rPr lang="en-US" sz="3000" dirty="0" err="1"/>
              <a:t>Matras</a:t>
            </a:r>
            <a:r>
              <a:rPr lang="en-US" sz="3000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dirty="0"/>
              <a:t>3.	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nomor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endParaRPr lang="en-US" sz="3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dirty="0"/>
              <a:t>4.	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tanggal</a:t>
            </a:r>
            <a:r>
              <a:rPr lang="en-US" sz="3000" dirty="0"/>
              <a:t> </a:t>
            </a:r>
            <a:r>
              <a:rPr lang="en-US" sz="3000" dirty="0" err="1"/>
              <a:t>penulisan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 (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bawah</a:t>
            </a:r>
            <a:r>
              <a:rPr lang="en-US" sz="3000" dirty="0"/>
              <a:t> </a:t>
            </a:r>
            <a:r>
              <a:rPr lang="en-US" sz="3000" dirty="0" err="1"/>
              <a:t>nomor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r>
              <a:rPr lang="en-US" sz="300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dirty="0"/>
              <a:t>5.	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perintah</a:t>
            </a:r>
            <a:r>
              <a:rPr lang="en-US" sz="3000" dirty="0"/>
              <a:t> </a:t>
            </a:r>
            <a:r>
              <a:rPr lang="en-US" sz="3000" dirty="0" err="1"/>
              <a:t>membayar</a:t>
            </a:r>
            <a:r>
              <a:rPr lang="en-US" sz="3000" dirty="0"/>
              <a:t> " </a:t>
            </a:r>
            <a:r>
              <a:rPr lang="en-US" sz="3000" dirty="0" err="1"/>
              <a:t>bayarlah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....... </a:t>
            </a:r>
            <a:r>
              <a:rPr lang="en-US" sz="3000" dirty="0" err="1"/>
              <a:t>atau</a:t>
            </a:r>
            <a:r>
              <a:rPr lang="en-US" sz="3000" dirty="0"/>
              <a:t>  </a:t>
            </a:r>
            <a:r>
              <a:rPr lang="en-US" sz="3000" dirty="0" err="1"/>
              <a:t>pembawa</a:t>
            </a:r>
            <a:r>
              <a:rPr lang="en-US" sz="3000" dirty="0"/>
              <a:t>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dirty="0"/>
              <a:t>6.	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jumlah</a:t>
            </a:r>
            <a:r>
              <a:rPr lang="en-US" sz="3000" dirty="0"/>
              <a:t> </a:t>
            </a:r>
            <a:r>
              <a:rPr lang="en-US" sz="3000" dirty="0" err="1"/>
              <a:t>uang</a:t>
            </a:r>
            <a:r>
              <a:rPr lang="en-US" sz="3000" dirty="0"/>
              <a:t> (nominal </a:t>
            </a:r>
            <a:r>
              <a:rPr lang="en-US" sz="3000" dirty="0" err="1"/>
              <a:t>angka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huruf</a:t>
            </a:r>
            <a:r>
              <a:rPr lang="en-US" sz="300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000" dirty="0"/>
              <a:t>7.	</a:t>
            </a:r>
            <a:r>
              <a:rPr lang="en-US" sz="3000" dirty="0" err="1"/>
              <a:t>Ada-tanda</a:t>
            </a:r>
            <a:r>
              <a:rPr lang="en-US" sz="3000" dirty="0"/>
              <a:t> </a:t>
            </a:r>
            <a:r>
              <a:rPr lang="en-US" sz="3000" dirty="0" err="1"/>
              <a:t>tangan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cap </a:t>
            </a:r>
            <a:r>
              <a:rPr lang="en-US" sz="3000" dirty="0" err="1"/>
              <a:t>perusahaan</a:t>
            </a:r>
            <a:r>
              <a:rPr lang="en-US" sz="3000" dirty="0"/>
              <a:t> </a:t>
            </a:r>
            <a:r>
              <a:rPr lang="en-US" sz="3000" dirty="0" err="1"/>
              <a:t>pemilik</a:t>
            </a:r>
            <a:r>
              <a:rPr lang="en-US" sz="3000" dirty="0"/>
              <a:t> </a:t>
            </a:r>
            <a:r>
              <a:rPr lang="en-US" sz="3000" dirty="0" err="1"/>
              <a:t>cek</a:t>
            </a:r>
            <a:endParaRPr lang="en-US" sz="3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969" y="251989"/>
            <a:ext cx="7907337" cy="755968"/>
          </a:xfrm>
        </p:spPr>
        <p:txBody>
          <a:bodyPr/>
          <a:lstStyle/>
          <a:p>
            <a:r>
              <a:rPr lang="en-US" sz="3200" dirty="0"/>
              <a:t>CONTOH PERHITUNGAN JASA GIRO</a:t>
            </a:r>
            <a:r>
              <a:rPr lang="en-US" sz="4300" dirty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506" y="1175950"/>
            <a:ext cx="9511110" cy="54232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Transaksi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rekening</a:t>
            </a:r>
            <a:r>
              <a:rPr lang="en-US" sz="2000" dirty="0"/>
              <a:t> </a:t>
            </a:r>
            <a:r>
              <a:rPr lang="en-US" sz="2000" dirty="0" err="1"/>
              <a:t>giro</a:t>
            </a:r>
            <a:r>
              <a:rPr lang="en-US" sz="2000" dirty="0"/>
              <a:t> Tn. Ray Ibrahim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Mei 2002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nasabah</a:t>
            </a:r>
            <a:r>
              <a:rPr lang="en-US" sz="2000" dirty="0"/>
              <a:t> : Tn. Ray Ibrahim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Rekening</a:t>
            </a:r>
            <a:r>
              <a:rPr lang="en-US" sz="2000" dirty="0"/>
              <a:t> : 10.04.2002.10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01 </a:t>
            </a:r>
            <a:r>
              <a:rPr lang="en-US" sz="2000" dirty="0" err="1"/>
              <a:t>setor</a:t>
            </a:r>
            <a:r>
              <a:rPr lang="en-US" sz="2000" dirty="0"/>
              <a:t> </a:t>
            </a:r>
            <a:r>
              <a:rPr lang="en-US" sz="2000" dirty="0" err="1"/>
              <a:t>tunai</a:t>
            </a:r>
            <a:r>
              <a:rPr lang="en-US" sz="2000" dirty="0"/>
              <a:t>	</a:t>
            </a:r>
            <a:r>
              <a:rPr lang="en-US" sz="2000" dirty="0" err="1"/>
              <a:t>Rp</a:t>
            </a:r>
            <a:r>
              <a:rPr lang="en-US" sz="2000" dirty="0"/>
              <a:t> 10.000.000,-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07 </a:t>
            </a:r>
            <a:r>
              <a:rPr lang="en-US" sz="2000" dirty="0" err="1"/>
              <a:t>tarik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cek</a:t>
            </a:r>
            <a:r>
              <a:rPr lang="en-US" sz="2000" dirty="0"/>
              <a:t>	</a:t>
            </a:r>
            <a:r>
              <a:rPr lang="en-US" sz="2000" dirty="0" err="1"/>
              <a:t>Rp</a:t>
            </a:r>
            <a:r>
              <a:rPr lang="en-US" sz="2000" dirty="0"/>
              <a:t>   2.000.000,­-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10 </a:t>
            </a:r>
            <a:r>
              <a:rPr lang="en-US" sz="2000" dirty="0" err="1"/>
              <a:t>setor</a:t>
            </a:r>
            <a:r>
              <a:rPr lang="en-US" sz="2000" dirty="0"/>
              <a:t> </a:t>
            </a:r>
            <a:r>
              <a:rPr lang="en-US" sz="2000" dirty="0" err="1"/>
              <a:t>tunai</a:t>
            </a:r>
            <a:r>
              <a:rPr lang="en-US" sz="2000" dirty="0"/>
              <a:t>	</a:t>
            </a:r>
            <a:r>
              <a:rPr lang="en-US" sz="2000" dirty="0" err="1"/>
              <a:t>Rp</a:t>
            </a:r>
            <a:r>
              <a:rPr lang="en-US" sz="2000" dirty="0"/>
              <a:t>   5.000.000,­-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14 </a:t>
            </a:r>
            <a:r>
              <a:rPr lang="en-US" sz="2000" dirty="0" err="1"/>
              <a:t>setor</a:t>
            </a:r>
            <a:r>
              <a:rPr lang="en-US" sz="2000" dirty="0"/>
              <a:t> </a:t>
            </a:r>
            <a:r>
              <a:rPr lang="en-US" sz="2000" dirty="0" err="1"/>
              <a:t>kliring</a:t>
            </a:r>
            <a:r>
              <a:rPr lang="en-US" sz="2000" dirty="0"/>
              <a:t>	</a:t>
            </a:r>
            <a:r>
              <a:rPr lang="en-US" sz="2000" dirty="0" err="1"/>
              <a:t>Rp</a:t>
            </a:r>
            <a:r>
              <a:rPr lang="en-US" sz="2000" dirty="0"/>
              <a:t> 12.000.000,­-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16 </a:t>
            </a:r>
            <a:r>
              <a:rPr lang="en-US" sz="2000" dirty="0" err="1"/>
              <a:t>tarik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BG	</a:t>
            </a:r>
            <a:r>
              <a:rPr lang="en-US" sz="2000" dirty="0" err="1"/>
              <a:t>Rp</a:t>
            </a:r>
            <a:r>
              <a:rPr lang="en-US" sz="2000" dirty="0"/>
              <a:t>   5.000.000,­-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18 transfer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beban</a:t>
            </a:r>
            <a:r>
              <a:rPr lang="en-US" sz="2000" dirty="0"/>
              <a:t> </a:t>
            </a:r>
            <a:r>
              <a:rPr lang="en-US" sz="2000" dirty="0" err="1"/>
              <a:t>rek</a:t>
            </a:r>
            <a:r>
              <a:rPr lang="en-US" sz="2000" dirty="0"/>
              <a:t>.	</a:t>
            </a:r>
            <a:r>
              <a:rPr lang="en-US" sz="2000" dirty="0" err="1"/>
              <a:t>Rp</a:t>
            </a:r>
            <a:r>
              <a:rPr lang="en-US" sz="2000" dirty="0"/>
              <a:t>   3.000.000,-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23 </a:t>
            </a:r>
            <a:r>
              <a:rPr lang="en-US" sz="2000" dirty="0" err="1"/>
              <a:t>kliring</a:t>
            </a:r>
            <a:r>
              <a:rPr lang="en-US" sz="2000" dirty="0"/>
              <a:t> debit </a:t>
            </a:r>
            <a:r>
              <a:rPr lang="en-US" sz="2000" dirty="0" err="1"/>
              <a:t>masuk</a:t>
            </a:r>
            <a:r>
              <a:rPr lang="en-US" sz="2000" dirty="0"/>
              <a:t>	Rp   7.000.000,­-</a:t>
            </a:r>
          </a:p>
          <a:p>
            <a:pPr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-	</a:t>
            </a:r>
            <a:r>
              <a:rPr lang="en-US" sz="2000" dirty="0" err="1"/>
              <a:t>Tgl</a:t>
            </a:r>
            <a:r>
              <a:rPr lang="en-US" sz="2000" dirty="0"/>
              <a:t>. 29 </a:t>
            </a:r>
            <a:r>
              <a:rPr lang="en-US" sz="2000" dirty="0" err="1"/>
              <a:t>setor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cek</a:t>
            </a:r>
            <a:r>
              <a:rPr lang="en-US" sz="2000" dirty="0"/>
              <a:t> bank lain	</a:t>
            </a:r>
            <a:r>
              <a:rPr lang="en-US" sz="2000" dirty="0" err="1"/>
              <a:t>Rp</a:t>
            </a:r>
            <a:r>
              <a:rPr lang="en-US" sz="2000" dirty="0"/>
              <a:t>   8.000.000,­-</a:t>
            </a:r>
            <a:endParaRPr lang="en-US" sz="20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 err="1"/>
              <a:t>Pertanyaan</a:t>
            </a:r>
            <a:r>
              <a:rPr lang="en-US" sz="2000" dirty="0"/>
              <a:t>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Saudara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bunga</a:t>
            </a:r>
            <a:r>
              <a:rPr lang="en-US" sz="2000" dirty="0"/>
              <a:t> </a:t>
            </a:r>
            <a:r>
              <a:rPr lang="en-US" sz="2000" dirty="0" err="1"/>
              <a:t>bersih</a:t>
            </a:r>
            <a:r>
              <a:rPr lang="en-US" sz="2000" dirty="0"/>
              <a:t> yang </a:t>
            </a:r>
            <a:r>
              <a:rPr lang="en-US" sz="2000" dirty="0" err="1"/>
              <a:t>diperoleh</a:t>
            </a:r>
            <a:r>
              <a:rPr lang="en-US" sz="2000" dirty="0"/>
              <a:t> Tn. Ray Ibrahim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Mei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bunga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saldo</a:t>
            </a:r>
            <a:r>
              <a:rPr lang="en-US" sz="2000" dirty="0"/>
              <a:t> </a:t>
            </a:r>
            <a:r>
              <a:rPr lang="en-US" sz="2000" dirty="0" err="1"/>
              <a:t>terendah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saldo</a:t>
            </a:r>
            <a:r>
              <a:rPr lang="en-US" sz="2000" dirty="0"/>
              <a:t> rata-rata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yang </a:t>
            </a:r>
            <a:r>
              <a:rPr lang="en-US" sz="2000" dirty="0" err="1"/>
              <a:t>bersangkutan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suku</a:t>
            </a:r>
            <a:r>
              <a:rPr lang="en-US" sz="2000" dirty="0"/>
              <a:t> </a:t>
            </a:r>
            <a:r>
              <a:rPr lang="en-US" sz="2000" dirty="0" err="1"/>
              <a:t>bunga</a:t>
            </a:r>
            <a:r>
              <a:rPr lang="en-US" sz="2000" dirty="0"/>
              <a:t> yang </a:t>
            </a:r>
            <a:r>
              <a:rPr lang="en-US" sz="2000" dirty="0" err="1"/>
              <a:t>berlaku</a:t>
            </a:r>
            <a:r>
              <a:rPr lang="en-US" sz="2000" dirty="0"/>
              <a:t> 17% per </a:t>
            </a:r>
            <a:r>
              <a:rPr lang="en-US" sz="2000" dirty="0" err="1"/>
              <a:t>tahun</a:t>
            </a:r>
            <a:r>
              <a:rPr lang="en-US" sz="2000" dirty="0"/>
              <a:t>. </a:t>
            </a:r>
            <a:r>
              <a:rPr lang="en-US" sz="2000" dirty="0" err="1"/>
              <a:t>Nasabah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dikenakan</a:t>
            </a:r>
            <a:r>
              <a:rPr lang="en-US" sz="2000" dirty="0"/>
              <a:t> </a:t>
            </a:r>
            <a:r>
              <a:rPr lang="en-US" sz="2000" dirty="0" err="1"/>
              <a:t>pajak</a:t>
            </a:r>
            <a:r>
              <a:rPr lang="en-US" sz="2000" dirty="0"/>
              <a:t> 15%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jasa</a:t>
            </a:r>
            <a:r>
              <a:rPr lang="en-US" sz="2000" dirty="0"/>
              <a:t> </a:t>
            </a:r>
            <a:r>
              <a:rPr lang="en-US" sz="2000" dirty="0" err="1"/>
              <a:t>giro</a:t>
            </a:r>
            <a:r>
              <a:rPr lang="en-US" sz="2000" dirty="0"/>
              <a:t>. </a:t>
            </a:r>
            <a:r>
              <a:rPr lang="en-US" sz="2000" dirty="0" err="1"/>
              <a:t>Buatkan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rekening</a:t>
            </a:r>
            <a:r>
              <a:rPr lang="en-US" sz="2000" dirty="0"/>
              <a:t> </a:t>
            </a:r>
            <a:r>
              <a:rPr lang="en-US" sz="2000" dirty="0" err="1"/>
              <a:t>korannya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968" y="0"/>
            <a:ext cx="7221537" cy="671971"/>
          </a:xfrm>
        </p:spPr>
        <p:txBody>
          <a:bodyPr/>
          <a:lstStyle/>
          <a:p>
            <a:r>
              <a:rPr lang="en-US" sz="2700" u="sng" dirty="0" err="1"/>
              <a:t>Pembuatan</a:t>
            </a:r>
            <a:r>
              <a:rPr lang="en-US" sz="2700" u="sng" dirty="0"/>
              <a:t> </a:t>
            </a:r>
            <a:r>
              <a:rPr lang="en-US" sz="2700" u="sng" dirty="0" err="1"/>
              <a:t>rekening</a:t>
            </a:r>
            <a:r>
              <a:rPr lang="en-US" sz="2700" u="sng" dirty="0"/>
              <a:t> </a:t>
            </a:r>
            <a:r>
              <a:rPr lang="en-US" sz="2700" u="sng" dirty="0" err="1"/>
              <a:t>koran</a:t>
            </a:r>
            <a:r>
              <a:rPr lang="en-US" sz="4300" dirty="0"/>
              <a:t> </a:t>
            </a:r>
          </a:p>
        </p:txBody>
      </p:sp>
      <p:pic>
        <p:nvPicPr>
          <p:cNvPr id="3379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15104" r="14246"/>
          <a:stretch>
            <a:fillRect/>
          </a:stretch>
        </p:blipFill>
        <p:spPr>
          <a:xfrm>
            <a:off x="1231106" y="839964"/>
            <a:ext cx="9067800" cy="5454473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Keterangan Laporan Keuangan: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26306" y="1847921"/>
            <a:ext cx="4330502" cy="53757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,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setor</a:t>
            </a:r>
            <a:r>
              <a:rPr lang="en-US" sz="1800" dirty="0"/>
              <a:t> </a:t>
            </a:r>
            <a:r>
              <a:rPr lang="en-US" sz="1800" dirty="0" err="1"/>
              <a:t>tunai</a:t>
            </a:r>
            <a:r>
              <a:rPr lang="en-US" sz="1800" dirty="0"/>
              <a:t> 01, </a:t>
            </a:r>
            <a:r>
              <a:rPr lang="en-US" sz="1800" dirty="0" err="1"/>
              <a:t>tarik</a:t>
            </a:r>
            <a:r>
              <a:rPr lang="en-US" sz="1800" dirty="0"/>
              <a:t> </a:t>
            </a:r>
            <a:r>
              <a:rPr lang="en-US" sz="1800" dirty="0" err="1"/>
              <a:t>tunai</a:t>
            </a:r>
            <a:r>
              <a:rPr lang="en-US" sz="1800" dirty="0"/>
              <a:t> 02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seterusnya</a:t>
            </a:r>
            <a:r>
              <a:rPr 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debet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pengurangan</a:t>
            </a:r>
            <a:r>
              <a:rPr lang="en-US" sz="1800" dirty="0"/>
              <a:t> </a:t>
            </a:r>
            <a:r>
              <a:rPr lang="en-US" sz="1800" dirty="0" err="1"/>
              <a:t>dana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penambahan</a:t>
            </a:r>
            <a:r>
              <a:rPr lang="en-US" sz="1800" dirty="0"/>
              <a:t> </a:t>
            </a:r>
            <a:r>
              <a:rPr lang="en-US" sz="1800" dirty="0" err="1"/>
              <a:t>dana</a:t>
            </a:r>
            <a:r>
              <a:rPr 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Setor</a:t>
            </a:r>
            <a:r>
              <a:rPr lang="en-US" sz="1800" dirty="0"/>
              <a:t> </a:t>
            </a:r>
            <a:r>
              <a:rPr lang="en-US" sz="1800" dirty="0" err="1"/>
              <a:t>tunai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setor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cek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setor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BG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menambah</a:t>
            </a:r>
            <a:r>
              <a:rPr lang="en-US" sz="1800" dirty="0"/>
              <a:t> </a:t>
            </a:r>
            <a:r>
              <a:rPr lang="en-US" sz="1800" dirty="0" err="1"/>
              <a:t>rekening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 (</a:t>
            </a:r>
            <a:r>
              <a:rPr lang="en-US" sz="1800" dirty="0" err="1"/>
              <a:t>kredit</a:t>
            </a:r>
            <a:r>
              <a:rPr lang="en-US" sz="1800" dirty="0"/>
              <a:t>) clan </a:t>
            </a:r>
            <a:r>
              <a:rPr lang="en-US" sz="1800" dirty="0" err="1"/>
              <a:t>tarik</a:t>
            </a:r>
            <a:r>
              <a:rPr lang="en-US" sz="1800" dirty="0"/>
              <a:t> </a:t>
            </a:r>
            <a:r>
              <a:rPr lang="en-US" sz="1800" dirty="0" err="1"/>
              <a:t>tunai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tarik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cek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tarik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BG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rekening</a:t>
            </a:r>
            <a:r>
              <a:rPr lang="en-US" sz="1800" dirty="0"/>
              <a:t> (</a:t>
            </a:r>
            <a:r>
              <a:rPr lang="en-US" sz="1800" dirty="0" err="1"/>
              <a:t>debet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Tarik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cek</a:t>
            </a:r>
            <a:r>
              <a:rPr lang="en-US" sz="1800" dirty="0"/>
              <a:t> </a:t>
            </a:r>
            <a:r>
              <a:rPr lang="en-US" sz="1800" dirty="0" err="1"/>
              <a:t>maksudnya</a:t>
            </a:r>
            <a:r>
              <a:rPr lang="en-US" sz="1800" dirty="0"/>
              <a:t> </a:t>
            </a:r>
            <a:r>
              <a:rPr lang="en-US" sz="1800" dirty="0" err="1"/>
              <a:t>menarik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cek</a:t>
            </a:r>
            <a:r>
              <a:rPr lang="en-US" sz="1800" dirty="0"/>
              <a:t> bank yang </a:t>
            </a:r>
            <a:r>
              <a:rPr lang="en-US" sz="1800" dirty="0" err="1"/>
              <a:t>bersangkutan</a:t>
            </a:r>
            <a:r>
              <a:rPr lang="en-US" sz="1800" dirty="0"/>
              <a:t> (</a:t>
            </a:r>
            <a:r>
              <a:rPr lang="en-US" sz="1800" dirty="0" err="1"/>
              <a:t>debet</a:t>
            </a:r>
            <a:r>
              <a:rPr lang="en-US" sz="1800" dirty="0"/>
              <a:t>)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574506" y="2179637"/>
            <a:ext cx="4811316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err="1"/>
              <a:t>Setor</a:t>
            </a:r>
            <a:r>
              <a:rPr lang="en-US" sz="1800" dirty="0"/>
              <a:t> </a:t>
            </a:r>
            <a:r>
              <a:rPr lang="en-US" sz="1800" dirty="0" err="1"/>
              <a:t>kliring</a:t>
            </a:r>
            <a:r>
              <a:rPr lang="en-US" sz="1800" dirty="0"/>
              <a:t> </a:t>
            </a:r>
            <a:r>
              <a:rPr lang="en-US" sz="1800" dirty="0" err="1"/>
              <a:t>maksudnya</a:t>
            </a:r>
            <a:r>
              <a:rPr lang="en-US" sz="1800" dirty="0"/>
              <a:t> </a:t>
            </a:r>
            <a:r>
              <a:rPr lang="en-US" sz="1800" dirty="0" err="1"/>
              <a:t>menyetor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cek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BG </a:t>
            </a:r>
            <a:r>
              <a:rPr lang="en-US" sz="1800" dirty="0" err="1"/>
              <a:t>dari</a:t>
            </a:r>
            <a:r>
              <a:rPr lang="en-US" sz="1800" dirty="0"/>
              <a:t> bank lain (</a:t>
            </a:r>
            <a:r>
              <a:rPr lang="en-US" sz="1800" dirty="0" err="1"/>
              <a:t>kredit</a:t>
            </a:r>
            <a:r>
              <a:rPr lang="en-US" sz="1800" dirty="0"/>
              <a:t>).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Transfer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mengirim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bank yang </a:t>
            </a:r>
            <a:r>
              <a:rPr lang="en-US" sz="1800" dirty="0" err="1"/>
              <a:t>bersangkutan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bank lain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pembebanan</a:t>
            </a:r>
            <a:r>
              <a:rPr lang="en-US" sz="1800" dirty="0"/>
              <a:t> </a:t>
            </a:r>
            <a:r>
              <a:rPr lang="en-US" sz="1800" dirty="0" err="1"/>
              <a:t>rekening</a:t>
            </a:r>
            <a:r>
              <a:rPr lang="en-US" sz="1800" dirty="0"/>
              <a:t> </a:t>
            </a:r>
            <a:r>
              <a:rPr lang="en-US" sz="1800" dirty="0" err="1"/>
              <a:t>giro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bank yang </a:t>
            </a:r>
            <a:r>
              <a:rPr lang="en-US" sz="1800" dirty="0" err="1"/>
              <a:t>bersangkutan</a:t>
            </a:r>
            <a:r>
              <a:rPr lang="en-US" sz="1800" dirty="0"/>
              <a:t> (</a:t>
            </a:r>
            <a:r>
              <a:rPr lang="en-US" sz="1800" dirty="0" err="1"/>
              <a:t>debet</a:t>
            </a:r>
            <a:r>
              <a:rPr lang="en-US" sz="1800" dirty="0"/>
              <a:t>).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Transfer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bank lain </a:t>
            </a:r>
            <a:r>
              <a:rPr lang="en-US" sz="1800" dirty="0" err="1"/>
              <a:t>ke</a:t>
            </a:r>
            <a:r>
              <a:rPr lang="en-US" sz="1800" dirty="0"/>
              <a:t> bank </a:t>
            </a:r>
            <a:r>
              <a:rPr lang="en-US" sz="1800" dirty="0" err="1"/>
              <a:t>Matras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rekening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 (</a:t>
            </a:r>
            <a:r>
              <a:rPr lang="en-US" sz="1800" dirty="0" err="1"/>
              <a:t>kredit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Saldo</a:t>
            </a:r>
            <a:r>
              <a:rPr lang="en-US" sz="1800" dirty="0"/>
              <a:t>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sisa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direkening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pengurangan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penambahan</a:t>
            </a:r>
            <a:r>
              <a:rPr 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Perhitungan</a:t>
            </a:r>
            <a:r>
              <a:rPr lang="en-US" sz="3200" dirty="0"/>
              <a:t> </a:t>
            </a:r>
            <a:r>
              <a:rPr lang="en-US" sz="3200" dirty="0" err="1"/>
              <a:t>bunga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saldo</a:t>
            </a:r>
            <a:r>
              <a:rPr lang="en-US" sz="3200" dirty="0"/>
              <a:t> </a:t>
            </a:r>
            <a:r>
              <a:rPr lang="en-US" sz="3200" dirty="0" err="1"/>
              <a:t>terendah</a:t>
            </a:r>
            <a:endParaRPr lang="en-US" sz="3200" dirty="0"/>
          </a:p>
        </p:txBody>
      </p:sp>
      <p:sp>
        <p:nvSpPr>
          <p:cNvPr id="37898" name="Rectangle 10"/>
          <p:cNvSpPr>
            <a:spLocks noGrp="1" noChangeArrowheads="1"/>
          </p:cNvSpPr>
          <p:nvPr>
            <p:ph idx="1"/>
          </p:nvPr>
        </p:nvSpPr>
        <p:spPr>
          <a:xfrm>
            <a:off x="1002506" y="2103437"/>
            <a:ext cx="9381133" cy="4073313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dirty="0"/>
              <a:t>           </a:t>
            </a:r>
            <a:r>
              <a:rPr lang="en-US" sz="2300" dirty="0"/>
              <a:t>17 </a:t>
            </a:r>
            <a:r>
              <a:rPr lang="en-US" sz="2300" dirty="0">
                <a:latin typeface="Arial Narrow" pitchFamily="34" charset="0"/>
              </a:rPr>
              <a:t>%  </a:t>
            </a:r>
            <a:r>
              <a:rPr lang="en-US" sz="2300" dirty="0"/>
              <a:t>x  </a:t>
            </a:r>
            <a:r>
              <a:rPr lang="en-US" sz="2300" dirty="0" err="1"/>
              <a:t>Rp</a:t>
            </a:r>
            <a:r>
              <a:rPr lang="en-US" sz="2300" dirty="0"/>
              <a:t> 8 000.000,-</a:t>
            </a:r>
          </a:p>
          <a:p>
            <a:pPr lvl="1">
              <a:buFont typeface="Wingdings" pitchFamily="2" charset="2"/>
              <a:buNone/>
            </a:pPr>
            <a:r>
              <a:rPr lang="en-US" sz="2300" dirty="0" err="1"/>
              <a:t>bunga</a:t>
            </a:r>
            <a:r>
              <a:rPr lang="en-US" sz="2300" dirty="0"/>
              <a:t>  </a:t>
            </a:r>
            <a:r>
              <a:rPr lang="en-US" sz="2300" dirty="0">
                <a:latin typeface="Arial Narrow" pitchFamily="34" charset="0"/>
              </a:rPr>
              <a:t>=	                                            =     </a:t>
            </a:r>
            <a:r>
              <a:rPr lang="en-US" sz="2300" b="1" dirty="0" err="1">
                <a:latin typeface="Arial Narrow" pitchFamily="34" charset="0"/>
              </a:rPr>
              <a:t>Rp</a:t>
            </a:r>
            <a:r>
              <a:rPr lang="en-US" sz="2300" b="1" dirty="0"/>
              <a:t>   113.333,-</a:t>
            </a:r>
          </a:p>
          <a:p>
            <a:pPr lvl="3">
              <a:buFontTx/>
              <a:buNone/>
            </a:pPr>
            <a:r>
              <a:rPr lang="en-US" dirty="0"/>
              <a:t>                12 </a:t>
            </a:r>
            <a:r>
              <a:rPr lang="en-US" dirty="0" err="1"/>
              <a:t>bulan</a:t>
            </a:r>
            <a:endParaRPr lang="en-US" dirty="0"/>
          </a:p>
          <a:p>
            <a:pPr lvl="3">
              <a:buFontTx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sz="2300" dirty="0" err="1"/>
              <a:t>pajak</a:t>
            </a:r>
            <a:r>
              <a:rPr lang="en-US" sz="2300" dirty="0"/>
              <a:t>   = 15</a:t>
            </a:r>
            <a:r>
              <a:rPr lang="en-US" sz="2300" dirty="0">
                <a:latin typeface="Arial Narrow" pitchFamily="34" charset="0"/>
              </a:rPr>
              <a:t>%  </a:t>
            </a:r>
            <a:r>
              <a:rPr lang="en-US" sz="2300" dirty="0"/>
              <a:t>x  </a:t>
            </a:r>
            <a:r>
              <a:rPr lang="en-US" sz="2300" dirty="0" err="1"/>
              <a:t>Rp</a:t>
            </a:r>
            <a:r>
              <a:rPr lang="en-US" sz="2300" dirty="0"/>
              <a:t> 113.333,-        </a:t>
            </a:r>
            <a:r>
              <a:rPr lang="en-US" sz="2300" dirty="0">
                <a:latin typeface="Arial Narrow" pitchFamily="34" charset="0"/>
              </a:rPr>
              <a:t>= </a:t>
            </a:r>
            <a:r>
              <a:rPr lang="en-US" sz="2300" dirty="0" err="1"/>
              <a:t>Rp</a:t>
            </a:r>
            <a:r>
              <a:rPr lang="en-US" sz="2300" dirty="0"/>
              <a:t>    16.999,-</a:t>
            </a:r>
          </a:p>
          <a:p>
            <a:pPr lvl="1">
              <a:buFont typeface="Wingdings" pitchFamily="2" charset="2"/>
              <a:buNone/>
            </a:pPr>
            <a:endParaRPr lang="en-US" sz="2300" dirty="0"/>
          </a:p>
          <a:p>
            <a:pPr lvl="1">
              <a:buFont typeface="Wingdings" pitchFamily="2" charset="2"/>
              <a:buNone/>
            </a:pPr>
            <a:r>
              <a:rPr lang="en-US" sz="2300" dirty="0" err="1"/>
              <a:t>bunga</a:t>
            </a:r>
            <a:r>
              <a:rPr lang="en-US" sz="2300" dirty="0"/>
              <a:t> </a:t>
            </a:r>
            <a:r>
              <a:rPr lang="en-US" sz="2300" dirty="0" err="1"/>
              <a:t>bersih</a:t>
            </a:r>
            <a:r>
              <a:rPr lang="en-US" sz="2300" dirty="0"/>
              <a:t> </a:t>
            </a:r>
            <a:r>
              <a:rPr lang="en-US" sz="2300" dirty="0" err="1"/>
              <a:t>bulan</a:t>
            </a:r>
            <a:r>
              <a:rPr lang="en-US" sz="2300" dirty="0"/>
              <a:t> Mei                  </a:t>
            </a:r>
            <a:r>
              <a:rPr lang="en-US" sz="2300" dirty="0">
                <a:latin typeface="Arial Narrow" pitchFamily="34" charset="0"/>
              </a:rPr>
              <a:t>= </a:t>
            </a:r>
            <a:r>
              <a:rPr lang="en-US" sz="2300" dirty="0" err="1"/>
              <a:t>Rp</a:t>
            </a:r>
            <a:r>
              <a:rPr lang="en-US" sz="2300" dirty="0"/>
              <a:t>    96.334,- 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672953" y="2789237"/>
            <a:ext cx="2851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6031706" y="4389437"/>
            <a:ext cx="23165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04287" tIns="52144" rIns="104287" bIns="52144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Perhitungan</a:t>
            </a:r>
            <a:r>
              <a:rPr lang="en-US" sz="3200" dirty="0"/>
              <a:t> </a:t>
            </a:r>
            <a:r>
              <a:rPr lang="en-US" sz="3200" dirty="0" err="1"/>
              <a:t>bunga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saldo</a:t>
            </a:r>
            <a:r>
              <a:rPr lang="en-US" sz="3200" dirty="0"/>
              <a:t> rata-rata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07" y="2099910"/>
            <a:ext cx="8763000" cy="45358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Saldo</a:t>
            </a:r>
            <a:r>
              <a:rPr lang="en-US" sz="2000" dirty="0"/>
              <a:t> rata-rata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Mei </a:t>
            </a:r>
            <a:r>
              <a:rPr lang="en-US" sz="2000" dirty="0" err="1"/>
              <a:t>adalah</a:t>
            </a:r>
            <a:r>
              <a:rPr lang="en-US" sz="2000" dirty="0"/>
              <a:t> :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121.000.000,­-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                   =  15.125.000,-­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  8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       17 % x  </a:t>
            </a:r>
            <a:r>
              <a:rPr lang="en-US" sz="2000" dirty="0" err="1"/>
              <a:t>Rp</a:t>
            </a:r>
            <a:r>
              <a:rPr lang="en-US" sz="2000" dirty="0"/>
              <a:t> 15.125.000,­-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 err="1"/>
              <a:t>bunga</a:t>
            </a:r>
            <a:r>
              <a:rPr lang="en-US" sz="2000" dirty="0"/>
              <a:t> 	                                                   =  </a:t>
            </a:r>
            <a:r>
              <a:rPr lang="en-US" sz="2000" dirty="0" err="1"/>
              <a:t>Rp</a:t>
            </a:r>
            <a:r>
              <a:rPr lang="en-US" sz="2000" dirty="0"/>
              <a:t> 214.271,-­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	                      12 </a:t>
            </a:r>
            <a:r>
              <a:rPr lang="en-US" sz="2000" dirty="0" err="1"/>
              <a:t>bulan</a:t>
            </a:r>
            <a:endParaRPr lang="en-US" sz="2000" dirty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 err="1"/>
              <a:t>pajak</a:t>
            </a:r>
            <a:r>
              <a:rPr lang="en-US" sz="2000" dirty="0"/>
              <a:t>      15 %  x  </a:t>
            </a:r>
            <a:r>
              <a:rPr lang="en-US" sz="2000" dirty="0" err="1"/>
              <a:t>Rp</a:t>
            </a:r>
            <a:r>
              <a:rPr lang="en-US" sz="2000" dirty="0"/>
              <a:t> 214.271,-	            =  </a:t>
            </a:r>
            <a:r>
              <a:rPr lang="en-US" sz="2000" dirty="0" err="1"/>
              <a:t>Rp</a:t>
            </a:r>
            <a:r>
              <a:rPr lang="en-US" sz="2000" dirty="0"/>
              <a:t>   32.141,-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 err="1"/>
              <a:t>bunga</a:t>
            </a:r>
            <a:r>
              <a:rPr lang="en-US" sz="2000" dirty="0"/>
              <a:t> </a:t>
            </a:r>
            <a:r>
              <a:rPr lang="en-US" sz="2000" dirty="0" err="1"/>
              <a:t>bersih</a:t>
            </a:r>
            <a:r>
              <a:rPr lang="en-US" sz="2000" dirty="0"/>
              <a:t>	                                      =  </a:t>
            </a:r>
            <a:r>
              <a:rPr lang="en-US" sz="2000" dirty="0" err="1"/>
              <a:t>Rp</a:t>
            </a:r>
            <a:r>
              <a:rPr lang="en-US" sz="2000" dirty="0"/>
              <a:t> 182.130,­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07306" y="2941637"/>
            <a:ext cx="1524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221706" y="3932237"/>
            <a:ext cx="3048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650706" y="5227637"/>
            <a:ext cx="1905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Simpanan tabungan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Pengertian tabungan menurut Undang-Undang Perbankan Nomor 10 Tahun 1998 adalah </a:t>
            </a:r>
            <a:r>
              <a:rPr lang="en-US" i="1"/>
              <a:t>simpanan yang penarikannya banya dapat dilakukan menurut syarat-syarat tertentu yang disepakati, tetapi tidak dapat ditarik dengan cek, bilyet giro dan atau alat lainnya yang dipersamakan dengan itu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SARANA PENARIKAN</a:t>
            </a:r>
            <a:r>
              <a:rPr lang="en-US"/>
              <a:t> </a:t>
            </a:r>
            <a:r>
              <a:rPr lang="en-US" b="1"/>
              <a:t>TABUNGAN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476" y="2435896"/>
            <a:ext cx="8197057" cy="3629942"/>
          </a:xfrm>
        </p:spPr>
        <p:txBody>
          <a:bodyPr/>
          <a:lstStyle/>
          <a:p>
            <a:r>
              <a:rPr lang="en-US" b="1" dirty="0" err="1"/>
              <a:t>Buku</a:t>
            </a:r>
            <a:r>
              <a:rPr lang="en-US" b="1" dirty="0"/>
              <a:t> Tabungan</a:t>
            </a:r>
            <a:r>
              <a:rPr lang="en-US" dirty="0"/>
              <a:t> </a:t>
            </a:r>
          </a:p>
          <a:p>
            <a:r>
              <a:rPr lang="en-US" b="1" dirty="0"/>
              <a:t>Slip </a:t>
            </a:r>
            <a:r>
              <a:rPr lang="en-US" b="1" dirty="0" err="1"/>
              <a:t>Penarikan</a:t>
            </a:r>
            <a:r>
              <a:rPr lang="en-US" dirty="0"/>
              <a:t> </a:t>
            </a:r>
          </a:p>
          <a:p>
            <a:r>
              <a:rPr lang="en-US" b="1" dirty="0" err="1"/>
              <a:t>Kartu</a:t>
            </a:r>
            <a:r>
              <a:rPr lang="en-US" b="1" dirty="0"/>
              <a:t> yang </a:t>
            </a:r>
            <a:r>
              <a:rPr lang="en-US" b="1" dirty="0" err="1"/>
              <a:t>terbuat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plastik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1069181" y="2183906"/>
            <a:ext cx="9088041" cy="445180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sv-SE" sz="3100" dirty="0"/>
              <a:t>Sumber dana bank adalah adalah suatu usaha yang dilakukan oleh bank untuk </a:t>
            </a:r>
            <a:r>
              <a:rPr lang="en-US" sz="3100" dirty="0" err="1"/>
              <a:t>mencari</a:t>
            </a:r>
            <a:r>
              <a:rPr lang="en-US" sz="3100" dirty="0"/>
              <a:t>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menghimpun</a:t>
            </a:r>
            <a:r>
              <a:rPr lang="en-US" sz="3100" dirty="0"/>
              <a:t> </a:t>
            </a:r>
            <a:r>
              <a:rPr lang="en-US" sz="3100" dirty="0" err="1"/>
              <a:t>dana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digunakan</a:t>
            </a:r>
            <a:r>
              <a:rPr lang="en-US" sz="3100" dirty="0"/>
              <a:t> </a:t>
            </a:r>
            <a:r>
              <a:rPr lang="en-US" sz="3100" dirty="0" err="1"/>
              <a:t>sebagai</a:t>
            </a:r>
            <a:r>
              <a:rPr lang="en-US" sz="3100" dirty="0"/>
              <a:t> </a:t>
            </a:r>
            <a:r>
              <a:rPr lang="en-US" sz="3100" dirty="0" err="1"/>
              <a:t>biaya</a:t>
            </a:r>
            <a:r>
              <a:rPr lang="en-US" sz="3100" dirty="0"/>
              <a:t> </a:t>
            </a:r>
            <a:r>
              <a:rPr lang="en-US" sz="3100" dirty="0" err="1"/>
              <a:t>operasi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pengelolaan</a:t>
            </a:r>
            <a:r>
              <a:rPr lang="en-US" sz="3100" dirty="0"/>
              <a:t> bank. Dana yang </a:t>
            </a:r>
            <a:r>
              <a:rPr lang="en-US" sz="3100" dirty="0" err="1"/>
              <a:t>dihimpun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berasal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perusahaan</a:t>
            </a:r>
            <a:r>
              <a:rPr lang="en-US" sz="3100" dirty="0"/>
              <a:t> </a:t>
            </a:r>
            <a:r>
              <a:rPr lang="en-US" sz="3100" dirty="0" err="1"/>
              <a:t>maupun</a:t>
            </a:r>
            <a:r>
              <a:rPr lang="en-US" sz="3100" dirty="0"/>
              <a:t> </a:t>
            </a:r>
            <a:r>
              <a:rPr lang="en-US" sz="3100" dirty="0" err="1"/>
              <a:t>lembaga</a:t>
            </a:r>
            <a:r>
              <a:rPr lang="en-US" sz="3100" dirty="0"/>
              <a:t> lain </a:t>
            </a:r>
            <a:r>
              <a:rPr lang="en-US" sz="3100" dirty="0" err="1"/>
              <a:t>diluar</a:t>
            </a:r>
            <a:r>
              <a:rPr lang="en-US" sz="3100" dirty="0"/>
              <a:t> </a:t>
            </a:r>
            <a:r>
              <a:rPr lang="en-US" sz="3100" dirty="0" err="1"/>
              <a:t>perusahaan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juga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diperoleh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masyarakat</a:t>
            </a:r>
            <a:r>
              <a:rPr lang="en-US" sz="3100" dirty="0"/>
              <a:t>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round/>
          </a:ln>
        </p:spPr>
        <p:txBody>
          <a:bodyPr/>
          <a:lstStyle/>
          <a:p>
            <a:fld id="{3ACBC08A-C386-4CAD-85DD-305F2FAF1F51}" type="slidenum">
              <a:rPr lang="en-US">
                <a:solidFill>
                  <a:srgbClr val="FFFFFF"/>
                </a:solidFill>
                <a:latin typeface="Franklin Gothic Book" pitchFamily="34" charset="0"/>
              </a:rPr>
              <a:pPr/>
              <a:t>3</a:t>
            </a:fld>
            <a:endParaRPr 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Dana Bank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CONTOH PERHITUNGAN BUNGA TABUNGAN</a:t>
            </a:r>
            <a:r>
              <a:rPr lang="en-US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305" y="2099910"/>
            <a:ext cx="9320015" cy="4787794"/>
          </a:xfrm>
        </p:spPr>
        <p:txBody>
          <a:bodyPr/>
          <a:lstStyle/>
          <a:p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rekening</a:t>
            </a:r>
            <a:r>
              <a:rPr lang="en-US" sz="2800" dirty="0"/>
              <a:t> </a:t>
            </a:r>
            <a:r>
              <a:rPr lang="en-US" sz="2800" dirty="0" err="1"/>
              <a:t>tabungan</a:t>
            </a:r>
            <a:r>
              <a:rPr lang="en-US" sz="2800" dirty="0"/>
              <a:t> Tn. Roy </a:t>
            </a:r>
            <a:r>
              <a:rPr lang="en-US" sz="2800" dirty="0" err="1"/>
              <a:t>Akase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bulan</a:t>
            </a:r>
            <a:r>
              <a:rPr lang="en-US" sz="2800" dirty="0"/>
              <a:t> Mei 2002 :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Tgl</a:t>
            </a:r>
            <a:r>
              <a:rPr lang="en-US" sz="2800" dirty="0"/>
              <a:t>. 01 </a:t>
            </a:r>
            <a:r>
              <a:rPr lang="en-US" sz="2800" dirty="0" err="1"/>
              <a:t>setor</a:t>
            </a:r>
            <a:r>
              <a:rPr lang="en-US" sz="2800" dirty="0"/>
              <a:t> </a:t>
            </a:r>
            <a:r>
              <a:rPr lang="en-US" sz="2800" dirty="0" err="1"/>
              <a:t>tunai</a:t>
            </a:r>
            <a:r>
              <a:rPr lang="en-US" sz="2800" dirty="0"/>
              <a:t>	                				</a:t>
            </a:r>
            <a:r>
              <a:rPr lang="en-US" sz="2800" dirty="0" err="1"/>
              <a:t>Rp</a:t>
            </a:r>
            <a:r>
              <a:rPr lang="en-US" sz="2800" dirty="0"/>
              <a:t>	  5.000.000,-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Tgl</a:t>
            </a:r>
            <a:r>
              <a:rPr lang="en-US" sz="2800" dirty="0"/>
              <a:t>. 06 </a:t>
            </a:r>
            <a:r>
              <a:rPr lang="en-US" sz="2800" dirty="0" err="1"/>
              <a:t>setor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cek</a:t>
            </a:r>
            <a:r>
              <a:rPr lang="en-US" sz="2800" dirty="0"/>
              <a:t> bank lain		</a:t>
            </a:r>
            <a:r>
              <a:rPr lang="en-US" sz="2800" dirty="0" err="1"/>
              <a:t>Rp</a:t>
            </a:r>
            <a:r>
              <a:rPr lang="en-US" sz="2800" dirty="0"/>
              <a:t>	  8.000.000,-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Tgl</a:t>
            </a:r>
            <a:r>
              <a:rPr lang="en-US" sz="2800" dirty="0"/>
              <a:t>. 12 </a:t>
            </a:r>
            <a:r>
              <a:rPr lang="en-US" sz="2800" dirty="0" err="1"/>
              <a:t>tarik</a:t>
            </a:r>
            <a:r>
              <a:rPr lang="en-US" sz="2800" dirty="0"/>
              <a:t> </a:t>
            </a:r>
            <a:r>
              <a:rPr lang="en-US" sz="2800" dirty="0" err="1"/>
              <a:t>tunai</a:t>
            </a:r>
            <a:r>
              <a:rPr lang="en-US" sz="2800" dirty="0"/>
              <a:t>	                				</a:t>
            </a:r>
            <a:r>
              <a:rPr lang="en-US" sz="2800" dirty="0" err="1"/>
              <a:t>Rp</a:t>
            </a:r>
            <a:r>
              <a:rPr lang="en-US" sz="2800" dirty="0"/>
              <a:t>	10.000.000,­-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Tgl</a:t>
            </a:r>
            <a:r>
              <a:rPr lang="en-US" sz="2800" dirty="0"/>
              <a:t>. 17 transfer </a:t>
            </a:r>
            <a:r>
              <a:rPr lang="en-US" sz="2800" dirty="0" err="1"/>
              <a:t>masuk</a:t>
            </a:r>
            <a:r>
              <a:rPr lang="en-US" sz="2800" dirty="0"/>
              <a:t>	      					</a:t>
            </a:r>
            <a:r>
              <a:rPr lang="en-US" sz="2800" dirty="0" err="1"/>
              <a:t>Rp</a:t>
            </a:r>
            <a:r>
              <a:rPr lang="en-US" sz="2800" dirty="0"/>
              <a:t>  7.000.000,­-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Tgl</a:t>
            </a:r>
            <a:r>
              <a:rPr lang="en-US" sz="2800" dirty="0"/>
              <a:t>. 22 </a:t>
            </a:r>
            <a:r>
              <a:rPr lang="en-US" sz="2800" dirty="0" err="1"/>
              <a:t>tarik</a:t>
            </a:r>
            <a:r>
              <a:rPr lang="en-US" sz="2800" dirty="0"/>
              <a:t> </a:t>
            </a:r>
            <a:r>
              <a:rPr lang="en-US" sz="2800" dirty="0" err="1"/>
              <a:t>tunai</a:t>
            </a:r>
            <a:r>
              <a:rPr lang="en-US" sz="2800" dirty="0"/>
              <a:t>	                				</a:t>
            </a:r>
            <a:r>
              <a:rPr lang="en-US" sz="2800" dirty="0" err="1"/>
              <a:t>Rp</a:t>
            </a:r>
            <a:r>
              <a:rPr lang="en-US" sz="2800" dirty="0"/>
              <a:t>	  5.000.000,­-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Tgl.31 </a:t>
            </a:r>
            <a:r>
              <a:rPr lang="en-US" sz="2800" dirty="0" err="1"/>
              <a:t>setor</a:t>
            </a:r>
            <a:r>
              <a:rPr lang="en-US" sz="2800" dirty="0"/>
              <a:t> </a:t>
            </a:r>
            <a:r>
              <a:rPr lang="en-US" sz="2800" dirty="0" err="1"/>
              <a:t>tunai</a:t>
            </a:r>
            <a:r>
              <a:rPr lang="en-US" sz="2800" dirty="0"/>
              <a:t>	                				</a:t>
            </a:r>
            <a:r>
              <a:rPr lang="en-US" sz="2800" dirty="0" err="1"/>
              <a:t>Rp</a:t>
            </a:r>
            <a:r>
              <a:rPr lang="en-US" sz="2800" dirty="0"/>
              <a:t>	  3.000.000,­-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CONTOH PERHITUNGAN BUNGA TABUNGAN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18% per </a:t>
            </a:r>
            <a:r>
              <a:rPr lang="en-US" sz="2400" dirty="0" err="1"/>
              <a:t>tahun</a:t>
            </a:r>
            <a:r>
              <a:rPr lang="en-US" sz="2400" dirty="0"/>
              <a:t> (Pa)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r>
              <a:rPr lang="en-US" sz="2400" dirty="0"/>
              <a:t> </a:t>
            </a:r>
            <a:r>
              <a:rPr lang="en-US" sz="2400" dirty="0" err="1"/>
              <a:t>teren­dah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r>
              <a:rPr lang="en-US" sz="2400" dirty="0"/>
              <a:t> rata-rata,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r>
              <a:rPr lang="en-US" sz="2400" dirty="0"/>
              <a:t> </a:t>
            </a:r>
            <a:r>
              <a:rPr lang="en-US" sz="2400" dirty="0" err="1"/>
              <a:t>harian</a:t>
            </a:r>
            <a:r>
              <a:rPr lang="en-US" sz="2400" dirty="0"/>
              <a:t> </a:t>
            </a:r>
            <a:r>
              <a:rPr lang="en-US" sz="2400" dirty="0" err="1"/>
              <a:t>diasumsikan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Tgl</a:t>
            </a:r>
            <a:r>
              <a:rPr lang="en-US" sz="2400" dirty="0"/>
              <a:t>. 01 s/d 10 </a:t>
            </a:r>
            <a:r>
              <a:rPr lang="en-US" sz="2400" dirty="0" err="1"/>
              <a:t>bunga</a:t>
            </a:r>
            <a:r>
              <a:rPr lang="en-US" sz="2400" dirty="0"/>
              <a:t>	= 18% / </a:t>
            </a:r>
            <a:r>
              <a:rPr lang="en-US" sz="2400" dirty="0" err="1"/>
              <a:t>tahun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Tgl</a:t>
            </a:r>
            <a:r>
              <a:rPr lang="en-US" sz="2400" dirty="0"/>
              <a:t>. 11 s/d 20 </a:t>
            </a:r>
            <a:r>
              <a:rPr lang="en-US" sz="2400" dirty="0" err="1"/>
              <a:t>bunga</a:t>
            </a:r>
            <a:r>
              <a:rPr lang="en-US" sz="2400" dirty="0"/>
              <a:t>	= 15% / </a:t>
            </a:r>
            <a:r>
              <a:rPr lang="en-US" sz="2400" dirty="0" err="1"/>
              <a:t>tahun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Tgl</a:t>
            </a:r>
            <a:r>
              <a:rPr lang="en-US" sz="2400" dirty="0"/>
              <a:t>. 21 s/d 31 </a:t>
            </a:r>
            <a:r>
              <a:rPr lang="en-US" sz="2400" dirty="0" err="1"/>
              <a:t>bunga</a:t>
            </a:r>
            <a:r>
              <a:rPr lang="en-US" sz="2400" dirty="0"/>
              <a:t>	= 17% /  </a:t>
            </a:r>
            <a:r>
              <a:rPr lang="en-US" sz="2400" dirty="0" err="1"/>
              <a:t>tahun</a:t>
            </a: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/>
              <a:t>Pertanyaan</a:t>
            </a:r>
            <a:r>
              <a:rPr lang="en-US" sz="2400" dirty="0"/>
              <a:t>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saudara</a:t>
            </a:r>
            <a:r>
              <a:rPr lang="en-US" sz="2400" dirty="0"/>
              <a:t>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r>
              <a:rPr lang="en-US" sz="2400" dirty="0"/>
              <a:t> yang </a:t>
            </a:r>
            <a:r>
              <a:rPr lang="en-US" sz="2400" dirty="0" err="1"/>
              <a:t>diterima</a:t>
            </a:r>
            <a:r>
              <a:rPr lang="en-US" sz="2400" dirty="0"/>
              <a:t> Tn. Roy </a:t>
            </a:r>
            <a:r>
              <a:rPr lang="en-US" sz="2400" dirty="0" err="1"/>
              <a:t>Akase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r>
              <a:rPr lang="en-US" sz="2400" dirty="0"/>
              <a:t> </a:t>
            </a:r>
            <a:r>
              <a:rPr lang="en-US" sz="2400" dirty="0" err="1"/>
              <a:t>terendah</a:t>
            </a:r>
            <a:r>
              <a:rPr lang="en-US" sz="2400" dirty="0"/>
              <a:t>, </a:t>
            </a:r>
            <a:r>
              <a:rPr lang="en-US" sz="2400" dirty="0" err="1"/>
              <a:t>saldo</a:t>
            </a:r>
            <a:r>
              <a:rPr lang="en-US" sz="2400" dirty="0"/>
              <a:t> rata-rata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r>
              <a:rPr lang="en-US" sz="2400" dirty="0"/>
              <a:t> </a:t>
            </a:r>
            <a:r>
              <a:rPr lang="en-US" sz="2400" dirty="0" err="1"/>
              <a:t>harian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pajak</a:t>
            </a:r>
            <a:r>
              <a:rPr lang="en-US" sz="2400" dirty="0"/>
              <a:t> 15%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tabungan</a:t>
            </a:r>
            <a:r>
              <a:rPr lang="en-US" sz="2400" dirty="0"/>
              <a:t>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buatkan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tabungannya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969" y="209991"/>
            <a:ext cx="8197057" cy="1049955"/>
          </a:xfrm>
        </p:spPr>
        <p:txBody>
          <a:bodyPr/>
          <a:lstStyle/>
          <a:p>
            <a:r>
              <a:rPr lang="en-US" b="1"/>
              <a:t>Laporan buku tabungan</a:t>
            </a:r>
            <a:r>
              <a:rPr lang="en-US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2506" y="2332037"/>
          <a:ext cx="9143999" cy="375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12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Tgl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Transaksi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Debet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Kredit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Saldo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01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Setor Tunai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 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5.000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5.000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06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Setor dengan cek BL 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 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8.000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13.000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12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Tarik Tunai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10.000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 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3.000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17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Transfer masuk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 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7.000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10.000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22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Tarik tunai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5.000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 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>
                          <a:effectLst/>
                        </a:rPr>
                        <a:t>5.000</a:t>
                      </a:r>
                      <a:endParaRPr lang="id-ID" sz="24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31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Setor tunai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 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3.000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kern="150" dirty="0">
                          <a:effectLst/>
                        </a:rPr>
                        <a:t>8.000</a:t>
                      </a:r>
                      <a:endParaRPr lang="id-ID" sz="24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74106" y="1341437"/>
            <a:ext cx="6172200" cy="8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Calibri" pitchFamily="34" charset="0"/>
                <a:cs typeface="Times New Roman" pitchFamily="18" charset="0"/>
              </a:rPr>
              <a:t>Laporan Rekening Tabungan</a:t>
            </a:r>
          </a:p>
          <a:p>
            <a:pPr algn="ctr"/>
            <a:r>
              <a:rPr lang="id-ID" dirty="0">
                <a:latin typeface="Calibri" pitchFamily="34" charset="0"/>
                <a:cs typeface="Times New Roman" pitchFamily="18" charset="0"/>
              </a:rPr>
              <a:t>Tn. Roy Akase – 31 Mei 2002</a:t>
            </a:r>
          </a:p>
          <a:p>
            <a:pPr algn="ctr"/>
            <a:r>
              <a:rPr lang="id-ID" dirty="0">
                <a:latin typeface="Calibri" pitchFamily="34" charset="0"/>
                <a:cs typeface="Times New Roman" pitchFamily="18" charset="0"/>
              </a:rPr>
              <a:t>(dalam ribuan Rp)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Perhitungan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saldo</a:t>
            </a:r>
            <a:r>
              <a:rPr lang="en-US" sz="3200" dirty="0"/>
              <a:t> </a:t>
            </a:r>
            <a:r>
              <a:rPr lang="en-US" sz="3200" dirty="0" err="1"/>
              <a:t>bunga</a:t>
            </a:r>
            <a:r>
              <a:rPr lang="en-US" sz="3200" dirty="0"/>
              <a:t> </a:t>
            </a:r>
            <a:r>
              <a:rPr lang="en-US" sz="3200" dirty="0" err="1"/>
              <a:t>terendah</a:t>
            </a:r>
            <a:r>
              <a:rPr lang="en-US" dirty="0"/>
              <a:t> </a:t>
            </a:r>
          </a:p>
        </p:txBody>
      </p:sp>
      <p:graphicFrame>
        <p:nvGraphicFramePr>
          <p:cNvPr id="471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69181" y="2015914"/>
          <a:ext cx="8924925" cy="4199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5852" imgH="1313132" progId="Word.Document.8">
                  <p:embed/>
                </p:oleObj>
              </mc:Choice>
              <mc:Fallback>
                <p:oleObj name="Document" r:id="rId2" imgW="5945852" imgH="131313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181" y="2015914"/>
                        <a:ext cx="8924925" cy="4199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600" dirty="0"/>
              <a:t>Simpanan Deposito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002506" y="2161158"/>
            <a:ext cx="9228965" cy="4209479"/>
          </a:xfrm>
        </p:spPr>
        <p:txBody>
          <a:bodyPr/>
          <a:lstStyle/>
          <a:p>
            <a:pPr marL="309604" indent="-309604"/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lama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tabungan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. </a:t>
            </a:r>
            <a:endParaRPr lang="id-ID" sz="2400" dirty="0"/>
          </a:p>
          <a:p>
            <a:pPr marL="309604" indent="-309604"/>
            <a:r>
              <a:rPr lang="en-US" sz="2400" dirty="0"/>
              <a:t>UU No.10 </a:t>
            </a:r>
            <a:r>
              <a:rPr lang="id-ID" sz="2400" dirty="0"/>
              <a:t>Tahun</a:t>
            </a:r>
            <a:r>
              <a:rPr lang="en-US" sz="2400" dirty="0"/>
              <a:t> 1998; </a:t>
            </a:r>
            <a:r>
              <a:rPr lang="en-US" sz="2400" dirty="0" err="1"/>
              <a:t>simpanan</a:t>
            </a:r>
            <a:r>
              <a:rPr lang="en-US" sz="2400" dirty="0"/>
              <a:t> yang </a:t>
            </a:r>
            <a:r>
              <a:rPr lang="en-US" sz="2400" dirty="0" err="1"/>
              <a:t>penarikannya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perjanjian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</a:t>
            </a:r>
            <a:r>
              <a:rPr lang="en-US" sz="2400" dirty="0" err="1"/>
              <a:t>penyimpan</a:t>
            </a:r>
            <a:r>
              <a:rPr lang="en-US" sz="2400" dirty="0"/>
              <a:t> bank. </a:t>
            </a:r>
            <a:endParaRPr lang="id-ID" sz="2400" dirty="0"/>
          </a:p>
          <a:p>
            <a:pPr marL="309604" indent="-309604"/>
            <a:r>
              <a:rPr lang="en-US" sz="2400" dirty="0" err="1"/>
              <a:t>Alat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penarikan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deposito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depositonya</a:t>
            </a:r>
            <a:r>
              <a:rPr lang="en-US" sz="2400" dirty="0"/>
              <a:t>:</a:t>
            </a:r>
            <a:endParaRPr lang="id-ID" sz="2400" dirty="0"/>
          </a:p>
          <a:p>
            <a:pPr marL="765861" lvl="1" indent="-309604"/>
            <a:r>
              <a:rPr lang="en-US" sz="2400" dirty="0" err="1"/>
              <a:t>Deposito</a:t>
            </a:r>
            <a:r>
              <a:rPr lang="en-US" sz="2400" dirty="0"/>
              <a:t> </a:t>
            </a:r>
            <a:r>
              <a:rPr lang="en-US" sz="2400" dirty="0" err="1"/>
              <a:t>berjangka</a:t>
            </a:r>
            <a:r>
              <a:rPr lang="en-US" sz="2400" dirty="0"/>
              <a:t> --- </a:t>
            </a:r>
            <a:r>
              <a:rPr lang="en-US" sz="2400" dirty="0" err="1"/>
              <a:t>bilyet</a:t>
            </a:r>
            <a:r>
              <a:rPr lang="en-US" sz="2400" dirty="0"/>
              <a:t> </a:t>
            </a:r>
            <a:r>
              <a:rPr lang="en-US" sz="2400" dirty="0" err="1"/>
              <a:t>deposito</a:t>
            </a:r>
            <a:endParaRPr lang="id-ID" sz="2400" dirty="0"/>
          </a:p>
          <a:p>
            <a:pPr marL="765861" lvl="1" indent="-309604"/>
            <a:r>
              <a:rPr lang="en-US" sz="2400" dirty="0" err="1"/>
              <a:t>Sertifikat</a:t>
            </a:r>
            <a:r>
              <a:rPr lang="en-US" sz="2400" dirty="0"/>
              <a:t> </a:t>
            </a:r>
            <a:r>
              <a:rPr lang="en-US" sz="2400" dirty="0" err="1"/>
              <a:t>deposito</a:t>
            </a:r>
            <a:r>
              <a:rPr lang="en-US" sz="2400" dirty="0"/>
              <a:t> --- </a:t>
            </a:r>
            <a:r>
              <a:rPr lang="en-US" sz="2400" dirty="0" err="1"/>
              <a:t>sertifikat</a:t>
            </a:r>
            <a:r>
              <a:rPr lang="en-US" sz="2400" dirty="0"/>
              <a:t> </a:t>
            </a:r>
            <a:r>
              <a:rPr lang="en-US" sz="2400" dirty="0" err="1"/>
              <a:t>deposito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z="4300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26305" y="2099910"/>
            <a:ext cx="9423963" cy="4499327"/>
          </a:xfrm>
        </p:spPr>
        <p:txBody>
          <a:bodyPr/>
          <a:lstStyle/>
          <a:p>
            <a:pPr marL="521437" indent="-521437">
              <a:buSzPct val="100000"/>
              <a:buFont typeface="Wingdings 2" pitchFamily="18" charset="2"/>
              <a:buAutoNum type="alphaLcPeriod"/>
            </a:pPr>
            <a:r>
              <a:rPr lang="en-US" sz="2400" b="1" dirty="0" err="1"/>
              <a:t>Deposito</a:t>
            </a:r>
            <a:r>
              <a:rPr lang="en-US" sz="2400" b="1" dirty="0"/>
              <a:t> </a:t>
            </a:r>
            <a:r>
              <a:rPr lang="en-US" sz="2400" b="1" dirty="0" err="1"/>
              <a:t>berjangka</a:t>
            </a:r>
            <a:endParaRPr lang="id-ID" sz="2400" dirty="0"/>
          </a:p>
          <a:p>
            <a:pPr marL="977694" lvl="1" indent="-521437">
              <a:buFont typeface="Wingdings" pitchFamily="2" charset="2"/>
              <a:buChar char="q"/>
            </a:pPr>
            <a:r>
              <a:rPr lang="en-US" sz="2400" dirty="0" err="1"/>
              <a:t>Deposito</a:t>
            </a:r>
            <a:r>
              <a:rPr lang="en-US" sz="2400" dirty="0"/>
              <a:t> y</a:t>
            </a:r>
            <a:r>
              <a:rPr lang="id-ID" sz="2400" dirty="0"/>
              <a:t>an</a:t>
            </a:r>
            <a:r>
              <a:rPr lang="en-US" sz="2400" dirty="0"/>
              <a:t>g </a:t>
            </a:r>
            <a:r>
              <a:rPr lang="en-US" sz="2400" dirty="0" err="1"/>
              <a:t>diterbitkan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bank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dirty="0" err="1"/>
              <a:t>diterbitkan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orang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. </a:t>
            </a:r>
            <a:endParaRPr lang="id-ID" sz="2400" dirty="0"/>
          </a:p>
          <a:p>
            <a:pPr marL="977694" lvl="1" indent="-521437">
              <a:buFont typeface="Wingdings" pitchFamily="2" charset="2"/>
              <a:buChar char="q"/>
            </a:pP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deposito</a:t>
            </a:r>
            <a:r>
              <a:rPr lang="en-US" sz="2400" dirty="0"/>
              <a:t> </a:t>
            </a:r>
            <a:r>
              <a:rPr lang="en-US" sz="2400" dirty="0" err="1"/>
              <a:t>bervariasi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1, 2, 3, 6, 12, </a:t>
            </a:r>
            <a:r>
              <a:rPr lang="en-US" sz="2400" dirty="0" err="1"/>
              <a:t>dan</a:t>
            </a:r>
            <a:r>
              <a:rPr lang="en-US" sz="2400" dirty="0"/>
              <a:t> 24 </a:t>
            </a:r>
            <a:r>
              <a:rPr lang="en-US" sz="2400" dirty="0" err="1"/>
              <a:t>bulan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ditarik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jatuh</a:t>
            </a:r>
            <a:r>
              <a:rPr lang="en-US" sz="2400" dirty="0"/>
              <a:t> tempo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tunai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non</a:t>
            </a:r>
            <a:r>
              <a:rPr lang="id-ID" sz="2400" dirty="0"/>
              <a:t> </a:t>
            </a:r>
            <a:r>
              <a:rPr lang="en-US" sz="2400" dirty="0" err="1"/>
              <a:t>tunai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pemindahbukuan</a:t>
            </a:r>
            <a:r>
              <a:rPr lang="en-US" sz="2400" dirty="0"/>
              <a:t>. </a:t>
            </a:r>
            <a:endParaRPr lang="id-ID" sz="2400" dirty="0"/>
          </a:p>
          <a:p>
            <a:pPr marL="977694" lvl="1" indent="-521437">
              <a:buFont typeface="Wingdings" pitchFamily="2" charset="2"/>
              <a:buChar char="q"/>
            </a:pPr>
            <a:r>
              <a:rPr lang="en-US" sz="2400" dirty="0"/>
              <a:t>Batas </a:t>
            </a:r>
            <a:r>
              <a:rPr lang="en-US" sz="2400" dirty="0" err="1"/>
              <a:t>minimalnya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 5.000.000.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ditarik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jatuh</a:t>
            </a:r>
            <a:r>
              <a:rPr lang="en-US" sz="2400" dirty="0"/>
              <a:t> </a:t>
            </a:r>
            <a:r>
              <a:rPr lang="en-US" sz="2400" dirty="0" err="1"/>
              <a:t>temponya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i="1" dirty="0"/>
              <a:t>penalty rate. </a:t>
            </a:r>
            <a:r>
              <a:rPr lang="en-US" sz="2400" i="1" dirty="0" err="1"/>
              <a:t>Sedangkan</a:t>
            </a:r>
            <a:r>
              <a:rPr lang="en-US" sz="2400" i="1" dirty="0"/>
              <a:t> </a:t>
            </a:r>
            <a:r>
              <a:rPr lang="en-US" sz="2400" i="1" dirty="0" err="1"/>
              <a:t>insentif</a:t>
            </a:r>
            <a:r>
              <a:rPr lang="en-US" sz="2400" i="1" dirty="0"/>
              <a:t> yang </a:t>
            </a:r>
            <a:r>
              <a:rPr lang="en-US" sz="2400" i="1" dirty="0" err="1"/>
              <a:t>diberikan</a:t>
            </a:r>
            <a:r>
              <a:rPr lang="en-US" sz="2400" i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nominal </a:t>
            </a:r>
            <a:r>
              <a:rPr lang="en-US" sz="2400" dirty="0" err="1"/>
              <a:t>dana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it-IT" sz="2400" dirty="0"/>
              <a:t>spesial rate, hadiah ataupun cindera mata.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z="4200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926306" y="2183906"/>
            <a:ext cx="9084276" cy="4415331"/>
          </a:xfrm>
        </p:spPr>
        <p:txBody>
          <a:bodyPr/>
          <a:lstStyle/>
          <a:p>
            <a:pPr marL="521437" indent="-521437">
              <a:buSzPct val="100000"/>
              <a:buFont typeface="Wingdings 2" pitchFamily="18" charset="2"/>
              <a:buAutoNum type="alphaLcPeriod" startAt="2"/>
            </a:pPr>
            <a:r>
              <a:rPr lang="en-US" sz="2400" b="1" dirty="0" err="1"/>
              <a:t>Sertifikat</a:t>
            </a:r>
            <a:r>
              <a:rPr lang="en-US" sz="2400" b="1" dirty="0"/>
              <a:t> </a:t>
            </a:r>
            <a:r>
              <a:rPr lang="en-US" sz="2400" b="1" dirty="0" err="1"/>
              <a:t>Deposito</a:t>
            </a:r>
            <a:endParaRPr lang="id-ID" sz="2400" dirty="0"/>
          </a:p>
          <a:p>
            <a:pPr marL="977694" lvl="1" indent="-521437">
              <a:buFont typeface="Wingdings" pitchFamily="2" charset="2"/>
              <a:buChar char="§"/>
            </a:pPr>
            <a:r>
              <a:rPr lang="en-US" sz="2400" dirty="0" err="1"/>
              <a:t>Deposito</a:t>
            </a:r>
            <a:r>
              <a:rPr lang="en-US" sz="2400" dirty="0"/>
              <a:t> yang </a:t>
            </a:r>
            <a:r>
              <a:rPr lang="en-US" sz="2400" dirty="0" err="1"/>
              <a:t>diterbitkan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unjuk</a:t>
            </a:r>
            <a:r>
              <a:rPr lang="en-US" sz="2400" dirty="0"/>
              <a:t>, </a:t>
            </a:r>
            <a:r>
              <a:rPr lang="en-US" sz="2400" dirty="0" err="1"/>
              <a:t>maksudnya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nominalnya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disertai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orang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sv-SE" sz="2400" dirty="0"/>
              <a:t>d</a:t>
            </a:r>
            <a:r>
              <a:rPr lang="id-ID" sz="2400" dirty="0"/>
              <a:t>a</a:t>
            </a:r>
            <a:r>
              <a:rPr lang="sv-SE" sz="2400" dirty="0"/>
              <a:t>p</a:t>
            </a:r>
            <a:r>
              <a:rPr lang="id-ID" sz="2400" dirty="0"/>
              <a:t>a</a:t>
            </a:r>
            <a:r>
              <a:rPr lang="sv-SE" sz="2400" dirty="0"/>
              <a:t>t diperjualbelikan</a:t>
            </a:r>
            <a:r>
              <a:rPr lang="id-ID" sz="2400" dirty="0"/>
              <a:t> </a:t>
            </a:r>
            <a:r>
              <a:rPr lang="sv-SE" sz="2400" dirty="0"/>
              <a:t>kepada pihak lain. </a:t>
            </a:r>
            <a:endParaRPr lang="id-ID" sz="2400" dirty="0"/>
          </a:p>
          <a:p>
            <a:pPr marL="977694" lvl="1" indent="-521437">
              <a:buFont typeface="Wingdings" pitchFamily="2" charset="2"/>
              <a:buChar char="§"/>
            </a:pPr>
            <a:r>
              <a:rPr lang="sv-SE" sz="2400" dirty="0"/>
              <a:t>Diterbitkan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2, 3, 4, 6, </a:t>
            </a:r>
            <a:r>
              <a:rPr lang="en-US" sz="2400" dirty="0" err="1"/>
              <a:t>dan</a:t>
            </a:r>
            <a:r>
              <a:rPr lang="en-US" sz="2400" dirty="0"/>
              <a:t> 12 </a:t>
            </a:r>
            <a:r>
              <a:rPr lang="en-US" sz="2400" dirty="0" err="1"/>
              <a:t>bulan</a:t>
            </a:r>
            <a:r>
              <a:rPr lang="en-US" sz="2400" dirty="0"/>
              <a:t>.</a:t>
            </a:r>
          </a:p>
          <a:p>
            <a:pPr marL="521437" indent="-521437">
              <a:buSzPct val="100000"/>
              <a:buFont typeface="Wingdings 2" pitchFamily="18" charset="2"/>
              <a:buAutoNum type="alphaLcPeriod" startAt="3"/>
            </a:pPr>
            <a:r>
              <a:rPr lang="en-US" sz="2400" b="1" dirty="0" err="1"/>
              <a:t>Deposito</a:t>
            </a:r>
            <a:r>
              <a:rPr lang="en-US" sz="2400" b="1" dirty="0"/>
              <a:t> on call</a:t>
            </a:r>
            <a:endParaRPr lang="id-ID" sz="2400" b="1" dirty="0"/>
          </a:p>
          <a:p>
            <a:pPr marL="977694" lvl="1" indent="-521437">
              <a:buFont typeface="Wingdings" pitchFamily="2" charset="2"/>
              <a:buChar char="§"/>
            </a:pPr>
            <a:r>
              <a:rPr lang="id-ID" sz="2400" dirty="0"/>
              <a:t>B</a:t>
            </a:r>
            <a:r>
              <a:rPr lang="sv-SE" sz="2400" dirty="0"/>
              <a:t>erjangka waktu minimal 7 hari dan paling lama 1 </a:t>
            </a:r>
            <a:r>
              <a:rPr lang="en-US" sz="2400" dirty="0" err="1"/>
              <a:t>bulan</a:t>
            </a:r>
            <a:r>
              <a:rPr lang="en-US" sz="2400" dirty="0"/>
              <a:t>. </a:t>
            </a:r>
            <a:r>
              <a:rPr lang="en-US" sz="2400" dirty="0" err="1"/>
              <a:t>Diterbitkan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yang </a:t>
            </a:r>
            <a:r>
              <a:rPr lang="en-US" sz="2400" dirty="0" err="1"/>
              <a:t>besar</a:t>
            </a:r>
            <a:r>
              <a:rPr lang="en-US" sz="2400" dirty="0"/>
              <a:t> i.e.100 </a:t>
            </a:r>
            <a:r>
              <a:rPr lang="en-US" sz="2400" dirty="0" err="1"/>
              <a:t>juta</a:t>
            </a:r>
            <a:r>
              <a:rPr lang="en-US" sz="2400" dirty="0"/>
              <a:t> rupiah,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bank yang </a:t>
            </a:r>
            <a:r>
              <a:rPr lang="en-US" sz="2400" dirty="0" err="1"/>
              <a:t>menerbitkan</a:t>
            </a:r>
            <a:r>
              <a:rPr lang="en-US" sz="2400" dirty="0"/>
              <a:t> </a:t>
            </a:r>
            <a:r>
              <a:rPr lang="en-US" sz="2400" dirty="0" err="1"/>
              <a:t>deposito</a:t>
            </a:r>
            <a:r>
              <a:rPr lang="en-US" sz="2400" dirty="0"/>
              <a:t> on call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arge confetti"/>
          <p:cNvSpPr>
            <a:spLocks noGrp="1"/>
          </p:cNvSpPr>
          <p:nvPr>
            <p:ph type="title"/>
          </p:nvPr>
        </p:nvSpPr>
        <p:spPr>
          <a:xfrm>
            <a:off x="1781969" y="278239"/>
            <a:ext cx="7306072" cy="787466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Deposito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Berjangka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506" y="1259946"/>
            <a:ext cx="9447999" cy="503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err="1">
                <a:solidFill>
                  <a:schemeClr val="tx1"/>
                </a:solidFill>
                <a:latin typeface="+mn-lt"/>
              </a:rPr>
              <a:t>Aktivitas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n-lt"/>
              </a:rPr>
              <a:t>Perbankan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305" y="2015913"/>
            <a:ext cx="4508699" cy="4430924"/>
          </a:xfrm>
        </p:spPr>
        <p:txBody>
          <a:bodyPr/>
          <a:lstStyle/>
          <a:p>
            <a:pPr marL="586556" indent="-586556">
              <a:spcBef>
                <a:spcPts val="0"/>
              </a:spcBef>
              <a:buNone/>
              <a:defRPr/>
            </a:pPr>
            <a:r>
              <a:rPr lang="en-US" sz="2400" b="1" dirty="0"/>
              <a:t>1. </a:t>
            </a:r>
            <a:r>
              <a:rPr lang="en-US" sz="2400" b="1" dirty="0" err="1"/>
              <a:t>Penghimpunan</a:t>
            </a:r>
            <a:r>
              <a:rPr lang="en-US" sz="2400" b="1" dirty="0"/>
              <a:t> Dana</a:t>
            </a:r>
          </a:p>
          <a:p>
            <a:pPr marL="586556" indent="-586556">
              <a:spcBef>
                <a:spcPts val="0"/>
              </a:spcBef>
              <a:defRPr/>
            </a:pPr>
            <a:r>
              <a:rPr lang="en-US" sz="2400" dirty="0" err="1"/>
              <a:t>Perbankan</a:t>
            </a:r>
            <a:r>
              <a:rPr lang="en-US" sz="2400" dirty="0"/>
              <a:t> --- 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penghimpunan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penyaluran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.</a:t>
            </a:r>
          </a:p>
          <a:p>
            <a:pPr marL="586556" indent="-586556">
              <a:spcBef>
                <a:spcPts val="0"/>
              </a:spcBef>
              <a:defRPr/>
            </a:pPr>
            <a:r>
              <a:rPr lang="en-US" sz="2400" dirty="0" err="1"/>
              <a:t>Keberhasilan</a:t>
            </a:r>
            <a:r>
              <a:rPr lang="en-US" sz="2400" dirty="0"/>
              <a:t> </a:t>
            </a:r>
            <a:r>
              <a:rPr lang="en-US" sz="2400" dirty="0" err="1"/>
              <a:t>penghimpunan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:</a:t>
            </a:r>
            <a:endParaRPr lang="id-ID" sz="2400" dirty="0"/>
          </a:p>
          <a:p>
            <a:pPr marL="1042813" lvl="1" indent="-586556">
              <a:spcBef>
                <a:spcPts val="0"/>
              </a:spcBef>
              <a:defRPr/>
            </a:pPr>
            <a:r>
              <a:rPr lang="en-US" dirty="0"/>
              <a:t>Tingkat </a:t>
            </a:r>
            <a:r>
              <a:rPr lang="en-US" dirty="0" err="1"/>
              <a:t>Pendapatan</a:t>
            </a:r>
            <a:r>
              <a:rPr lang="en-US" dirty="0"/>
              <a:t>.</a:t>
            </a:r>
            <a:endParaRPr lang="id-ID" dirty="0"/>
          </a:p>
          <a:p>
            <a:pPr marL="1042813" lvl="1" indent="-586556">
              <a:spcBef>
                <a:spcPts val="0"/>
              </a:spcBef>
              <a:defRPr/>
            </a:pPr>
            <a:r>
              <a:rPr lang="en-US" dirty="0"/>
              <a:t>Tingkat </a:t>
            </a:r>
            <a:r>
              <a:rPr lang="en-US" dirty="0" err="1"/>
              <a:t>Resiko</a:t>
            </a:r>
            <a:endParaRPr lang="id-ID" dirty="0"/>
          </a:p>
          <a:p>
            <a:pPr marL="1042813" lvl="1" indent="-586556">
              <a:spcBef>
                <a:spcPts val="0"/>
              </a:spcBef>
              <a:defRPr/>
            </a:pPr>
            <a:r>
              <a:rPr lang="en-US" dirty="0"/>
              <a:t>Tingkat </a:t>
            </a:r>
            <a:r>
              <a:rPr lang="en-US" dirty="0" err="1"/>
              <a:t>Kepercayaan</a:t>
            </a:r>
            <a:endParaRPr lang="id-ID" dirty="0"/>
          </a:p>
          <a:p>
            <a:pPr marL="1042813" lvl="1" indent="-586556">
              <a:spcBef>
                <a:spcPts val="0"/>
              </a:spcBef>
              <a:defRPr/>
            </a:pPr>
            <a:r>
              <a:rPr lang="en-US" dirty="0"/>
              <a:t>Tingkat </a:t>
            </a:r>
            <a:r>
              <a:rPr lang="en-US" dirty="0" err="1"/>
              <a:t>Pelayanan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705" y="2560638"/>
            <a:ext cx="3954269" cy="3962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 err="1"/>
              <a:t>Sumber-sumber</a:t>
            </a:r>
            <a:r>
              <a:rPr lang="en-US" sz="2000" dirty="0"/>
              <a:t> </a:t>
            </a:r>
            <a:r>
              <a:rPr lang="en-US" sz="2000" dirty="0" err="1"/>
              <a:t>dana</a:t>
            </a:r>
            <a:r>
              <a:rPr lang="id-ID" sz="2000" dirty="0"/>
              <a:t>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harapan</a:t>
            </a:r>
            <a:r>
              <a:rPr lang="en-US" sz="2000" dirty="0"/>
              <a:t>:</a:t>
            </a:r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/>
              <a:t>Dana </a:t>
            </a:r>
            <a:r>
              <a:rPr lang="en-US" sz="2000" dirty="0" err="1"/>
              <a:t>Sendiri</a:t>
            </a:r>
            <a:endParaRPr lang="en-US" sz="2000" dirty="0"/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/>
              <a:t>Dana </a:t>
            </a:r>
            <a:r>
              <a:rPr lang="en-US" sz="2000" dirty="0" err="1"/>
              <a:t>Deposan</a:t>
            </a:r>
            <a:endParaRPr lang="en-US" sz="2000" dirty="0"/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/>
              <a:t>Dana </a:t>
            </a:r>
            <a:r>
              <a:rPr lang="en-US" sz="2000" dirty="0" err="1"/>
              <a:t>Pinjaman</a:t>
            </a:r>
            <a:endParaRPr lang="en-US" sz="2000" dirty="0"/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/>
              <a:t>Call Money</a:t>
            </a:r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 err="1"/>
              <a:t>Pinjaman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Bank</a:t>
            </a:r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Liquiditas</a:t>
            </a:r>
            <a:endParaRPr lang="en-US" sz="2000" dirty="0"/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Berharga</a:t>
            </a:r>
            <a:r>
              <a:rPr lang="en-US" sz="2000" dirty="0"/>
              <a:t> </a:t>
            </a:r>
            <a:r>
              <a:rPr lang="en-US" sz="2000" dirty="0" err="1"/>
              <a:t>Pasar</a:t>
            </a:r>
            <a:endParaRPr lang="en-US" sz="2000" dirty="0"/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/>
              <a:t>Dana Transfer</a:t>
            </a:r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 err="1"/>
              <a:t>Setoran</a:t>
            </a:r>
            <a:r>
              <a:rPr lang="en-US" sz="2000" dirty="0"/>
              <a:t> </a:t>
            </a:r>
            <a:r>
              <a:rPr lang="en-US" sz="2000" dirty="0" err="1"/>
              <a:t>Jaminan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pendek</a:t>
            </a:r>
            <a:r>
              <a:rPr lang="en-US" sz="2000" i="1" dirty="0"/>
              <a:t>/</a:t>
            </a:r>
            <a:r>
              <a:rPr lang="en-US" sz="2000" i="1" dirty="0" err="1"/>
              <a:t>menengah</a:t>
            </a:r>
            <a:r>
              <a:rPr lang="en-US" sz="2000" i="1" dirty="0"/>
              <a:t>)</a:t>
            </a:r>
          </a:p>
          <a:p>
            <a:pPr marL="586556" indent="-586556">
              <a:spcBef>
                <a:spcPts val="0"/>
              </a:spcBef>
              <a:spcAft>
                <a:spcPts val="0"/>
              </a:spcAft>
              <a:buSzPct val="100000"/>
              <a:buFont typeface="Wingdings 2" panose="05020102010507070707" pitchFamily="18" charset="2"/>
              <a:buAutoNum type="alphaLcPeriod"/>
              <a:defRPr/>
            </a:pPr>
            <a:r>
              <a:rPr lang="en-US" sz="2000" dirty="0" err="1"/>
              <a:t>Diskonto</a:t>
            </a:r>
            <a:r>
              <a:rPr lang="en-US" sz="2000" dirty="0"/>
              <a:t> BI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506" y="2099910"/>
            <a:ext cx="8887421" cy="4346927"/>
          </a:xfrm>
        </p:spPr>
        <p:txBody>
          <a:bodyPr/>
          <a:lstStyle/>
          <a:p>
            <a:pPr marL="311382" indent="-311382">
              <a:spcBef>
                <a:spcPts val="0"/>
              </a:spcBef>
              <a:buNone/>
              <a:defRPr/>
            </a:pPr>
            <a:r>
              <a:rPr lang="id-ID" sz="2400" b="1" dirty="0"/>
              <a:t>2.   Pen</a:t>
            </a:r>
            <a:r>
              <a:rPr lang="en-US" sz="2400" b="1" dirty="0" err="1"/>
              <a:t>ggunaan</a:t>
            </a:r>
            <a:r>
              <a:rPr lang="en-US" sz="2400" b="1" dirty="0"/>
              <a:t> Dana</a:t>
            </a:r>
          </a:p>
          <a:p>
            <a:pPr marL="311382" indent="-311382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801688" indent="-311150">
              <a:spcBef>
                <a:spcPts val="0"/>
              </a:spcBef>
              <a:buNone/>
              <a:defRPr/>
            </a:pPr>
            <a:r>
              <a:rPr lang="en-US" sz="2400" dirty="0"/>
              <a:t>2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 </a:t>
            </a:r>
            <a:r>
              <a:rPr lang="en-US" sz="2400" dirty="0" err="1"/>
              <a:t>alokasi</a:t>
            </a:r>
            <a:r>
              <a:rPr lang="en-US" sz="2400" dirty="0"/>
              <a:t> Dana:</a:t>
            </a:r>
            <a:endParaRPr lang="id-ID" sz="2400" dirty="0"/>
          </a:p>
          <a:p>
            <a:pPr marL="801688" lvl="1" indent="-311150">
              <a:spcBef>
                <a:spcPts val="0"/>
              </a:spcBef>
              <a:defRPr/>
            </a:pPr>
            <a:r>
              <a:rPr lang="en-US" dirty="0" err="1"/>
              <a:t>Resiko</a:t>
            </a:r>
            <a:endParaRPr lang="id-ID" dirty="0"/>
          </a:p>
          <a:p>
            <a:pPr marL="801688" lvl="1" indent="-311150">
              <a:spcBef>
                <a:spcPts val="0"/>
              </a:spcBef>
              <a:defRPr/>
            </a:pP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&amp; </a:t>
            </a:r>
            <a:r>
              <a:rPr lang="en-US" dirty="0" err="1"/>
              <a:t>Liquiditas</a:t>
            </a:r>
            <a:endParaRPr lang="en-US" dirty="0"/>
          </a:p>
          <a:p>
            <a:pPr marL="801688" indent="-311150">
              <a:spcBef>
                <a:spcPts val="0"/>
              </a:spcBef>
              <a:buNone/>
              <a:defRPr/>
            </a:pPr>
            <a:r>
              <a:rPr lang="en-US" sz="2400" dirty="0" err="1"/>
              <a:t>Penyaluran</a:t>
            </a:r>
            <a:r>
              <a:rPr lang="en-US" sz="2400" dirty="0"/>
              <a:t> Dana:</a:t>
            </a:r>
          </a:p>
          <a:p>
            <a:pPr marL="801688" indent="-311150">
              <a:spcBef>
                <a:spcPts val="0"/>
              </a:spcBef>
              <a:buNone/>
              <a:defRPr/>
            </a:pPr>
            <a:r>
              <a:rPr lang="en-US" sz="2400" dirty="0"/>
              <a:t>a. </a:t>
            </a:r>
            <a:r>
              <a:rPr lang="en-US" sz="2400" dirty="0" err="1"/>
              <a:t>Cadangan</a:t>
            </a:r>
            <a:r>
              <a:rPr lang="en-US" sz="2400" dirty="0"/>
              <a:t> </a:t>
            </a:r>
            <a:r>
              <a:rPr lang="en-US" sz="2400" dirty="0" err="1"/>
              <a:t>Liquiditas</a:t>
            </a:r>
            <a:r>
              <a:rPr lang="en-US" sz="2400" dirty="0"/>
              <a:t>; </a:t>
            </a:r>
            <a:r>
              <a:rPr lang="en-US" sz="2400" i="1" dirty="0" err="1"/>
              <a:t>Cadangan</a:t>
            </a:r>
            <a:r>
              <a:rPr lang="en-US" sz="2400" i="1" dirty="0"/>
              <a:t> Primer &amp; </a:t>
            </a:r>
            <a:r>
              <a:rPr lang="en-US" sz="2400" i="1" dirty="0" err="1"/>
              <a:t>Sekunder</a:t>
            </a:r>
            <a:endParaRPr lang="en-US" sz="2400" i="1" dirty="0"/>
          </a:p>
          <a:p>
            <a:pPr marL="801688" indent="-311150">
              <a:spcBef>
                <a:spcPts val="0"/>
              </a:spcBef>
              <a:buSzPct val="100000"/>
              <a:buFont typeface="Wingdings 2" panose="05020102010507070707" pitchFamily="18" charset="2"/>
              <a:buAutoNum type="alphaLcPeriod" startAt="2"/>
              <a:defRPr/>
            </a:pPr>
            <a:r>
              <a:rPr lang="en-US" sz="2400" dirty="0" err="1"/>
              <a:t>Investasi</a:t>
            </a:r>
            <a:endParaRPr lang="id-ID" sz="2400" dirty="0"/>
          </a:p>
          <a:p>
            <a:pPr marL="801688" indent="-311150">
              <a:spcBef>
                <a:spcPts val="0"/>
              </a:spcBef>
              <a:buSzPct val="100000"/>
              <a:buFont typeface="Wingdings 2" panose="05020102010507070707" pitchFamily="18" charset="2"/>
              <a:buAutoNum type="alphaLcPeriod" startAt="2"/>
              <a:defRPr/>
            </a:pPr>
            <a:r>
              <a:rPr lang="id-ID" sz="2400" dirty="0"/>
              <a:t>Penyaluran Kredit</a:t>
            </a:r>
            <a:endParaRPr lang="en-US" sz="2400" dirty="0"/>
          </a:p>
          <a:p>
            <a:pPr marL="586556" indent="-586556">
              <a:spcBef>
                <a:spcPts val="0"/>
              </a:spcBef>
              <a:buNone/>
              <a:defRPr/>
            </a:pPr>
            <a:endParaRPr lang="en-US" sz="2400" i="1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round/>
          </a:ln>
        </p:spPr>
        <p:txBody>
          <a:bodyPr/>
          <a:lstStyle/>
          <a:p>
            <a:fld id="{3851BE78-E08C-46E7-A1F1-87538039F859}" type="slidenum">
              <a:rPr lang="en-US">
                <a:solidFill>
                  <a:srgbClr val="FFFFFF"/>
                </a:solidFill>
                <a:latin typeface="Franklin Gothic Book" pitchFamily="34" charset="0"/>
              </a:rPr>
              <a:pPr/>
              <a:t>39</a:t>
            </a:fld>
            <a:endParaRPr 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err="1"/>
              <a:t>Sumber-sumber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 bank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usaha</a:t>
            </a:r>
            <a:r>
              <a:rPr lang="en-US" sz="3000" dirty="0"/>
              <a:t> bank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memperoleh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rangka</a:t>
            </a:r>
            <a:r>
              <a:rPr lang="en-US" sz="3000" dirty="0"/>
              <a:t> </a:t>
            </a:r>
            <a:r>
              <a:rPr lang="en-US" sz="3000" dirty="0" err="1"/>
              <a:t>membiayai</a:t>
            </a:r>
            <a:r>
              <a:rPr lang="en-US" sz="3000" dirty="0"/>
              <a:t> </a:t>
            </a:r>
            <a:r>
              <a:rPr lang="en-US" sz="3000" dirty="0" err="1"/>
              <a:t>kegiatan</a:t>
            </a:r>
            <a:r>
              <a:rPr lang="en-US" sz="3000" dirty="0"/>
              <a:t> </a:t>
            </a:r>
            <a:r>
              <a:rPr lang="en-US" sz="3000" dirty="0" err="1"/>
              <a:t>operasinya</a:t>
            </a:r>
            <a:r>
              <a:rPr lang="en-US" sz="3000" dirty="0"/>
              <a:t>. </a:t>
            </a:r>
          </a:p>
          <a:p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menopang</a:t>
            </a:r>
            <a:r>
              <a:rPr lang="en-US" sz="3000" dirty="0"/>
              <a:t> </a:t>
            </a:r>
            <a:r>
              <a:rPr lang="en-US" sz="3000" dirty="0" err="1"/>
              <a:t>kegiatan</a:t>
            </a:r>
            <a:r>
              <a:rPr lang="en-US" sz="3000" dirty="0"/>
              <a:t> bank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penjual</a:t>
            </a:r>
            <a:r>
              <a:rPr lang="en-US" sz="3000" dirty="0"/>
              <a:t> </a:t>
            </a:r>
            <a:r>
              <a:rPr lang="en-US" sz="3000" dirty="0" err="1"/>
              <a:t>uang</a:t>
            </a:r>
            <a:r>
              <a:rPr lang="en-US" sz="3000" dirty="0"/>
              <a:t> (</a:t>
            </a:r>
            <a:r>
              <a:rPr lang="en-US" sz="3000" dirty="0" err="1"/>
              <a:t>memberikan</a:t>
            </a:r>
            <a:r>
              <a:rPr lang="en-US" sz="3000" dirty="0"/>
              <a:t> </a:t>
            </a:r>
            <a:r>
              <a:rPr lang="en-US" sz="3000" dirty="0" err="1"/>
              <a:t>pinjaman</a:t>
            </a:r>
            <a:r>
              <a:rPr lang="en-US" sz="3000" dirty="0"/>
              <a:t>), bank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lebih</a:t>
            </a:r>
            <a:r>
              <a:rPr lang="en-US" sz="3000" dirty="0"/>
              <a:t> </a:t>
            </a:r>
            <a:r>
              <a:rPr lang="en-US" sz="3000" dirty="0" err="1"/>
              <a:t>dulu</a:t>
            </a:r>
            <a:r>
              <a:rPr lang="en-US" sz="3000" dirty="0"/>
              <a:t> </a:t>
            </a:r>
            <a:r>
              <a:rPr lang="en-US" sz="3000" dirty="0" err="1"/>
              <a:t>membeli</a:t>
            </a:r>
            <a:r>
              <a:rPr lang="en-US" sz="3000" dirty="0"/>
              <a:t> </a:t>
            </a:r>
            <a:r>
              <a:rPr lang="en-US" sz="3000" dirty="0" err="1"/>
              <a:t>uang</a:t>
            </a:r>
            <a:r>
              <a:rPr lang="en-US" sz="3000" dirty="0"/>
              <a:t> (</a:t>
            </a:r>
            <a:r>
              <a:rPr lang="en-US" sz="3000" dirty="0" err="1"/>
              <a:t>menghimpun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) </a:t>
            </a:r>
            <a:r>
              <a:rPr lang="en-US" sz="3000" dirty="0" err="1"/>
              <a:t>sehingga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selisih</a:t>
            </a:r>
            <a:r>
              <a:rPr lang="en-US" sz="3000" dirty="0"/>
              <a:t> </a:t>
            </a:r>
            <a:r>
              <a:rPr lang="en-US" sz="3000" dirty="0" err="1"/>
              <a:t>bunga</a:t>
            </a:r>
            <a:r>
              <a:rPr lang="en-US" sz="3000" dirty="0"/>
              <a:t> </a:t>
            </a:r>
            <a:r>
              <a:rPr lang="en-US" sz="3000" dirty="0" err="1"/>
              <a:t>tersebutlah</a:t>
            </a:r>
            <a:r>
              <a:rPr lang="en-US" sz="3000" dirty="0"/>
              <a:t> bank </a:t>
            </a:r>
            <a:r>
              <a:rPr lang="en-US" sz="3000" dirty="0" err="1"/>
              <a:t>memperoleh</a:t>
            </a:r>
            <a:r>
              <a:rPr lang="en-US" sz="3000" dirty="0"/>
              <a:t> </a:t>
            </a:r>
            <a:r>
              <a:rPr lang="en-US" sz="3000" dirty="0" err="1"/>
              <a:t>keuntungan</a:t>
            </a:r>
            <a:r>
              <a:rPr lang="en-US" sz="30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78705" y="1847920"/>
            <a:ext cx="9288269" cy="4522717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2400" kern="0" dirty="0" err="1"/>
              <a:t>Penyaluran</a:t>
            </a:r>
            <a:r>
              <a:rPr lang="en-US" sz="2400" kern="0" dirty="0"/>
              <a:t> </a:t>
            </a:r>
            <a:r>
              <a:rPr lang="en-US" sz="2400" kern="0" dirty="0" err="1"/>
              <a:t>Kredit</a:t>
            </a:r>
            <a:endParaRPr lang="en-US" sz="2400" kern="0" dirty="0"/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US" sz="2400" kern="0" dirty="0" err="1"/>
              <a:t>Aspek</a:t>
            </a:r>
            <a:r>
              <a:rPr lang="en-US" sz="2400" kern="0" dirty="0"/>
              <a:t> </a:t>
            </a:r>
            <a:r>
              <a:rPr lang="en-US" sz="2400" kern="0" dirty="0" err="1"/>
              <a:t>Penilaian</a:t>
            </a:r>
            <a:r>
              <a:rPr lang="en-US" sz="2400" kern="0" dirty="0"/>
              <a:t> </a:t>
            </a:r>
            <a:r>
              <a:rPr lang="en-US" sz="2400" kern="0" dirty="0" err="1"/>
              <a:t>Penyaluran</a:t>
            </a:r>
            <a:r>
              <a:rPr lang="en-US" sz="2400" kern="0" dirty="0"/>
              <a:t> </a:t>
            </a:r>
            <a:r>
              <a:rPr lang="en-US" sz="2400" kern="0" dirty="0" err="1"/>
              <a:t>Kredit</a:t>
            </a:r>
            <a:r>
              <a:rPr lang="en-US" sz="2400" kern="0" dirty="0"/>
              <a:t>: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endParaRPr lang="en-US" sz="2400" kern="0" dirty="0"/>
          </a:p>
          <a:p>
            <a:pPr>
              <a:spcBef>
                <a:spcPct val="0"/>
              </a:spcBef>
              <a:buFontTx/>
              <a:buChar char="•"/>
              <a:defRPr/>
            </a:pPr>
            <a:endParaRPr lang="en-US" sz="2400" kern="0" dirty="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sz="2400" kern="0" dirty="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sz="2400" kern="0" dirty="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sz="2400" kern="0" dirty="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id-ID" sz="2400" kern="0" dirty="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id-ID" sz="2400" kern="0" dirty="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sz="2400" kern="0" dirty="0"/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US" sz="2400" kern="0" dirty="0" err="1"/>
              <a:t>Jenis</a:t>
            </a:r>
            <a:r>
              <a:rPr lang="en-US" sz="2400" kern="0" dirty="0"/>
              <a:t> </a:t>
            </a:r>
            <a:r>
              <a:rPr lang="en-US" sz="2400" kern="0" dirty="0" err="1"/>
              <a:t>Kredit</a:t>
            </a:r>
            <a:r>
              <a:rPr lang="en-US" sz="2400" kern="0" dirty="0"/>
              <a:t>; </a:t>
            </a:r>
            <a:r>
              <a:rPr lang="en-US" sz="2400" b="1" kern="0" dirty="0"/>
              <a:t> </a:t>
            </a:r>
            <a:r>
              <a:rPr lang="en-US" sz="2400" i="1" kern="0" dirty="0" err="1"/>
              <a:t>investasi</a:t>
            </a:r>
            <a:r>
              <a:rPr lang="en-US" sz="2400" i="1" kern="0" dirty="0"/>
              <a:t>, modal </a:t>
            </a:r>
            <a:r>
              <a:rPr lang="en-US" sz="2400" i="1" kern="0" dirty="0" err="1"/>
              <a:t>kerja</a:t>
            </a:r>
            <a:r>
              <a:rPr lang="en-US" sz="2400" kern="0" dirty="0"/>
              <a:t>, </a:t>
            </a:r>
            <a:r>
              <a:rPr lang="en-US" sz="2400" u="sng" kern="0" dirty="0" err="1"/>
              <a:t>pertanian</a:t>
            </a:r>
            <a:r>
              <a:rPr lang="en-US" sz="2400" u="sng" kern="0" dirty="0"/>
              <a:t>, </a:t>
            </a:r>
            <a:r>
              <a:rPr lang="en-US" sz="2400" u="sng" kern="0" dirty="0" err="1"/>
              <a:t>peternakan</a:t>
            </a:r>
            <a:r>
              <a:rPr lang="en-US" sz="2400" u="sng" kern="0" dirty="0"/>
              <a:t>, </a:t>
            </a:r>
            <a:r>
              <a:rPr lang="en-US" sz="2400" u="sng" kern="0" dirty="0" err="1"/>
              <a:t>industri</a:t>
            </a:r>
            <a:r>
              <a:rPr lang="en-US" sz="2400" u="sng" kern="0" dirty="0"/>
              <a:t> &amp; </a:t>
            </a:r>
            <a:r>
              <a:rPr lang="en-US" sz="2400" u="sng" kern="0" dirty="0" err="1"/>
              <a:t>perumahan</a:t>
            </a:r>
            <a:endParaRPr lang="en-US" sz="2400" u="sng" kern="0" dirty="0"/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US" sz="2400" u="sng" kern="0" dirty="0" err="1"/>
              <a:t>Jaminan</a:t>
            </a:r>
            <a:r>
              <a:rPr lang="en-US" sz="2400" u="sng" kern="0" dirty="0"/>
              <a:t> </a:t>
            </a:r>
            <a:r>
              <a:rPr lang="en-US" sz="2400" u="sng" kern="0" dirty="0" err="1"/>
              <a:t>Kredit</a:t>
            </a:r>
            <a:r>
              <a:rPr lang="en-US" sz="2400" u="sng" kern="0" dirty="0"/>
              <a:t>; </a:t>
            </a:r>
            <a:r>
              <a:rPr lang="en-US" sz="2400" u="sng" kern="0" dirty="0" err="1"/>
              <a:t>Dengan</a:t>
            </a:r>
            <a:r>
              <a:rPr lang="en-US" sz="2400" u="sng" kern="0" dirty="0"/>
              <a:t> </a:t>
            </a:r>
            <a:r>
              <a:rPr lang="en-US" sz="2400" u="sng" kern="0" dirty="0" err="1"/>
              <a:t>Jaminan</a:t>
            </a:r>
            <a:r>
              <a:rPr lang="en-US" sz="2400" u="sng" kern="0" dirty="0"/>
              <a:t> &amp; </a:t>
            </a:r>
            <a:r>
              <a:rPr lang="en-US" sz="2400" u="sng" kern="0" dirty="0" err="1"/>
              <a:t>Tanpa</a:t>
            </a:r>
            <a:r>
              <a:rPr lang="en-US" sz="2400" u="sng" kern="0" dirty="0"/>
              <a:t> </a:t>
            </a:r>
            <a:r>
              <a:rPr lang="en-US" sz="2400" u="sng" kern="0" dirty="0" err="1"/>
              <a:t>Jaminan</a:t>
            </a:r>
            <a:endParaRPr lang="en-US" sz="2400" u="sng" kern="0" dirty="0"/>
          </a:p>
          <a:p>
            <a:pPr>
              <a:spcBef>
                <a:spcPct val="0"/>
              </a:spcBef>
              <a:buFontTx/>
              <a:buChar char="•"/>
              <a:defRPr/>
            </a:pPr>
            <a:endParaRPr lang="en-US" sz="2400" kern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12106" y="2636837"/>
          <a:ext cx="8264924" cy="260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Aspek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Penilaian</a:t>
                      </a:r>
                      <a:r>
                        <a:rPr lang="en-US" sz="1800" b="1" dirty="0">
                          <a:effectLst/>
                        </a:rPr>
                        <a:t> 5C (</a:t>
                      </a:r>
                      <a:r>
                        <a:rPr lang="en-US" sz="1800" b="1" dirty="0" err="1">
                          <a:effectLst/>
                        </a:rPr>
                        <a:t>Unsur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  <a:endParaRPr lang="id-ID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Aspek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Penilaian</a:t>
                      </a:r>
                      <a:r>
                        <a:rPr lang="en-US" sz="1800" b="1" dirty="0">
                          <a:effectLst/>
                        </a:rPr>
                        <a:t> 7P (</a:t>
                      </a:r>
                      <a:r>
                        <a:rPr lang="en-US" sz="1800" b="1" dirty="0" err="1">
                          <a:effectLst/>
                        </a:rPr>
                        <a:t>Prinsip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  <a:endParaRPr lang="id-ID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Character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Personality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Capacity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Party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Capital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Purpose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Collateral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Prospect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Condition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Payment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9" marR="80189" marT="10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Profitability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9" marR="80189" marT="10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Protection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189" marR="80189" marT="10497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600" dirty="0"/>
              <a:t>PERSAMAAN DAN PERBEDAAN GIRO, TABUNGAN DAN DEPOSITO</a:t>
            </a:r>
          </a:p>
        </p:txBody>
      </p:sp>
      <p:graphicFrame>
        <p:nvGraphicFramePr>
          <p:cNvPr id="43040" name="Group 32"/>
          <p:cNvGraphicFramePr>
            <a:graphicFrameLocks noGrp="1"/>
          </p:cNvGraphicFramePr>
          <p:nvPr>
            <p:ph idx="1"/>
          </p:nvPr>
        </p:nvGraphicFramePr>
        <p:xfrm>
          <a:off x="1247378" y="2255837"/>
          <a:ext cx="9051528" cy="4181393"/>
        </p:xfrm>
        <a:graphic>
          <a:graphicData uri="http://schemas.openxmlformats.org/drawingml/2006/table">
            <a:tbl>
              <a:tblPr/>
              <a:tblGrid>
                <a:gridCol w="452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PERSAMAAN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SUMBER DANA PENYIMPANAN DARI MASYARAKAT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ADANYA IMBALAN (BUNGA/BAGI HASIL)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PERBEDAAN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WAKTU PENARIKAN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CARA PENARIKAN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TINGKAT IMBALAN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6306" y="2015913"/>
            <a:ext cx="9587310" cy="5123780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de-DE" sz="2200" b="1" dirty="0"/>
              <a:t>1. Dana yang bersumber dari bank itu sendiri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it-IT" sz="2200" dirty="0"/>
              <a:t>Sumber dana ini merupakan sumber dana dari modal sendiri. </a:t>
            </a:r>
            <a:endParaRPr lang="id-ID" sz="220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it-IT" sz="2200" dirty="0"/>
              <a:t>Modal sendiri </a:t>
            </a:r>
            <a:r>
              <a:rPr lang="en-US" sz="2200" dirty="0" err="1"/>
              <a:t>maksudnya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modal </a:t>
            </a:r>
            <a:r>
              <a:rPr lang="en-US" sz="2200" dirty="0" err="1"/>
              <a:t>setoran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</a:t>
            </a:r>
            <a:r>
              <a:rPr lang="en-US" sz="2200" dirty="0" err="1"/>
              <a:t>pemegang</a:t>
            </a:r>
            <a:r>
              <a:rPr lang="en-US" sz="2200" dirty="0"/>
              <a:t> </a:t>
            </a:r>
            <a:r>
              <a:rPr lang="en-US" sz="2200" dirty="0" err="1"/>
              <a:t>sahamnya</a:t>
            </a:r>
            <a:r>
              <a:rPr lang="en-US" sz="2200" dirty="0"/>
              <a:t>. </a:t>
            </a:r>
            <a:r>
              <a:rPr lang="id-ID" sz="2200" dirty="0"/>
              <a:t>P</a:t>
            </a:r>
            <a:r>
              <a:rPr lang="it-IT" sz="2200" dirty="0"/>
              <a:t>encarian dana sendiri terdiri dari :</a:t>
            </a:r>
          </a:p>
          <a:p>
            <a:pPr marL="977694" lvl="1" indent="-521437">
              <a:spcAft>
                <a:spcPts val="0"/>
              </a:spcAft>
              <a:buFont typeface="+mj-lt"/>
              <a:buAutoNum type="alphaLcPeriod"/>
            </a:pPr>
            <a:r>
              <a:rPr lang="en-US" sz="2200" dirty="0" err="1"/>
              <a:t>Setoran</a:t>
            </a:r>
            <a:r>
              <a:rPr lang="en-US" sz="2200" dirty="0"/>
              <a:t> modal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pemegang</a:t>
            </a:r>
            <a:r>
              <a:rPr lang="en-US" sz="2200" dirty="0"/>
              <a:t> </a:t>
            </a:r>
            <a:r>
              <a:rPr lang="en-US" sz="2200" dirty="0" err="1"/>
              <a:t>saham</a:t>
            </a:r>
            <a:endParaRPr lang="en-US" sz="2200" dirty="0"/>
          </a:p>
          <a:p>
            <a:pPr marL="977694" lvl="1" indent="-521437">
              <a:spcAft>
                <a:spcPts val="0"/>
              </a:spcAft>
              <a:buFont typeface="+mj-lt"/>
              <a:buAutoNum type="alphaLcPeriod"/>
            </a:pPr>
            <a:r>
              <a:rPr lang="en-US" sz="2200" dirty="0" err="1"/>
              <a:t>Cadangan-cadangan</a:t>
            </a:r>
            <a:r>
              <a:rPr lang="en-US" sz="2200" dirty="0"/>
              <a:t> bank, </a:t>
            </a:r>
            <a:r>
              <a:rPr lang="en-US" sz="2200" dirty="0" err="1"/>
              <a:t>maksudnya</a:t>
            </a:r>
            <a:r>
              <a:rPr lang="en-US" sz="2200" dirty="0"/>
              <a:t> ad</a:t>
            </a:r>
            <a:r>
              <a:rPr lang="id-ID" sz="2200" dirty="0"/>
              <a:t>a</a:t>
            </a:r>
            <a:r>
              <a:rPr lang="en-US" sz="2200" dirty="0" err="1"/>
              <a:t>lah</a:t>
            </a:r>
            <a:r>
              <a:rPr lang="en-US" sz="2200" dirty="0"/>
              <a:t> </a:t>
            </a:r>
            <a:r>
              <a:rPr lang="en-US" sz="2200" dirty="0" err="1"/>
              <a:t>cadangan-cadangan</a:t>
            </a:r>
            <a:r>
              <a:rPr lang="en-US" sz="2200" dirty="0"/>
              <a:t> </a:t>
            </a:r>
            <a:r>
              <a:rPr lang="en-US" sz="2200" dirty="0" err="1"/>
              <a:t>laba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tahun</a:t>
            </a:r>
            <a:r>
              <a:rPr lang="en-US" sz="2200" dirty="0"/>
              <a:t> </a:t>
            </a:r>
            <a:r>
              <a:rPr lang="en-US" sz="2200" dirty="0" err="1"/>
              <a:t>lalu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dibagi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</a:t>
            </a:r>
            <a:r>
              <a:rPr lang="en-US" sz="2200" dirty="0" err="1"/>
              <a:t>pemegang</a:t>
            </a:r>
            <a:r>
              <a:rPr lang="en-US" sz="2200" dirty="0"/>
              <a:t> </a:t>
            </a:r>
            <a:r>
              <a:rPr lang="en-US" sz="2200" dirty="0" err="1"/>
              <a:t>sahamnya</a:t>
            </a:r>
            <a:r>
              <a:rPr lang="en-US" sz="2200" dirty="0"/>
              <a:t>. </a:t>
            </a:r>
          </a:p>
          <a:p>
            <a:pPr marL="977694" lvl="1" indent="-521437">
              <a:spcAft>
                <a:spcPts val="0"/>
              </a:spcAft>
              <a:buFont typeface="+mj-lt"/>
              <a:buAutoNum type="alphaLcPeriod"/>
            </a:pPr>
            <a:r>
              <a:rPr lang="en-US" sz="2200" dirty="0" err="1"/>
              <a:t>Laba</a:t>
            </a:r>
            <a:r>
              <a:rPr lang="en-US" sz="2200" dirty="0"/>
              <a:t> bank yang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dibagi</a:t>
            </a:r>
            <a:r>
              <a:rPr lang="en-US" sz="2200" dirty="0"/>
              <a:t>,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laba</a:t>
            </a:r>
            <a:r>
              <a:rPr lang="en-US" sz="2200" dirty="0"/>
              <a:t> yang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dibagikan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tahun</a:t>
            </a:r>
            <a:r>
              <a:rPr lang="en-US" sz="2200" dirty="0"/>
              <a:t> yang </a:t>
            </a:r>
            <a:r>
              <a:rPr lang="en-US" sz="2200" dirty="0" err="1"/>
              <a:t>bersangkutan</a:t>
            </a:r>
            <a:r>
              <a:rPr lang="en-US" sz="2200" dirty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dimanfaatkan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modal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sementara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200" dirty="0" err="1"/>
              <a:t>Keuntungan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dana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membayar</a:t>
            </a:r>
            <a:r>
              <a:rPr lang="en-US" sz="2200" dirty="0"/>
              <a:t> </a:t>
            </a:r>
            <a:r>
              <a:rPr lang="en-US" sz="2200" dirty="0" err="1"/>
              <a:t>bunga</a:t>
            </a:r>
            <a:r>
              <a:rPr lang="en-US" sz="2200" dirty="0"/>
              <a:t> yang </a:t>
            </a:r>
            <a:r>
              <a:rPr lang="en-US" sz="2200" dirty="0" err="1"/>
              <a:t>relatif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meminjam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lembaga</a:t>
            </a:r>
            <a:r>
              <a:rPr lang="en-US" sz="2200" dirty="0"/>
              <a:t> lain.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Dana Bank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78706" y="2099910"/>
            <a:ext cx="9345811" cy="4787794"/>
          </a:xfrm>
        </p:spPr>
        <p:txBody>
          <a:bodyPr/>
          <a:lstStyle/>
          <a:p>
            <a:pPr marL="309604" indent="-309604">
              <a:buNone/>
            </a:pPr>
            <a:r>
              <a:rPr lang="en-US" sz="2400" dirty="0"/>
              <a:t>2. </a:t>
            </a:r>
            <a:r>
              <a:rPr lang="en-US" sz="2400" dirty="0" err="1"/>
              <a:t>Sumber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id-ID" sz="2400" dirty="0"/>
              <a:t>   </a:t>
            </a:r>
            <a:endParaRPr lang="en-US" sz="2400" dirty="0"/>
          </a:p>
          <a:p>
            <a:pPr marL="309604" indent="-309604">
              <a:buNone/>
            </a:pPr>
            <a:r>
              <a:rPr lang="en-US" sz="2400" dirty="0"/>
              <a:t>	</a:t>
            </a:r>
            <a:r>
              <a:rPr lang="id-ID" sz="2400" dirty="0"/>
              <a:t>S</a:t>
            </a:r>
            <a:r>
              <a:rPr lang="en-US" sz="2400" dirty="0"/>
              <a:t>umber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terpenting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oper</a:t>
            </a:r>
            <a:r>
              <a:rPr lang="id-ID" sz="2400" dirty="0"/>
              <a:t>as</a:t>
            </a:r>
            <a:r>
              <a:rPr lang="en-US" sz="2400" dirty="0" err="1"/>
              <a:t>i</a:t>
            </a:r>
            <a:r>
              <a:rPr lang="en-US" sz="2400" dirty="0"/>
              <a:t> bank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keberhasilan</a:t>
            </a:r>
            <a:r>
              <a:rPr lang="en-US" sz="2400" dirty="0"/>
              <a:t> bank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membiayai</a:t>
            </a:r>
            <a:r>
              <a:rPr lang="id-ID" sz="2400" dirty="0"/>
              <a:t> </a:t>
            </a:r>
            <a:r>
              <a:rPr lang="it-IT" sz="2400" dirty="0"/>
              <a:t>operasinya dari sumber dana ini. </a:t>
            </a:r>
            <a:endParaRPr lang="id-ID" sz="2400" dirty="0"/>
          </a:p>
          <a:p>
            <a:pPr marL="309604" indent="-309604">
              <a:buNone/>
            </a:pPr>
            <a:r>
              <a:rPr lang="id-ID" sz="2400" dirty="0"/>
              <a:t>	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dikelompokkan</a:t>
            </a:r>
            <a:r>
              <a:rPr lang="en-US" sz="2400" dirty="0"/>
              <a:t>:</a:t>
            </a:r>
          </a:p>
          <a:p>
            <a:pPr marL="1041063" lvl="1" indent="-584806">
              <a:buFont typeface="Wingdings 2" pitchFamily="18" charset="2"/>
              <a:buAutoNum type="alphaLcPeriod"/>
            </a:pP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endParaRPr lang="en-US" sz="2400" dirty="0"/>
          </a:p>
          <a:p>
            <a:pPr marL="1041063" lvl="1" indent="-584806">
              <a:buFont typeface="Wingdings 2" pitchFamily="18" charset="2"/>
              <a:buAutoNum type="alphaLcPeriod"/>
            </a:pPr>
            <a:r>
              <a:rPr lang="es-ES" sz="2400" dirty="0" err="1"/>
              <a:t>Simpanan</a:t>
            </a:r>
            <a:r>
              <a:rPr lang="es-ES" sz="2400" dirty="0"/>
              <a:t> </a:t>
            </a:r>
            <a:r>
              <a:rPr lang="es-ES" sz="2400" dirty="0" err="1"/>
              <a:t>tabungan</a:t>
            </a:r>
            <a:endParaRPr lang="es-ES" sz="2400" dirty="0"/>
          </a:p>
          <a:p>
            <a:pPr marL="1041063" lvl="1" indent="-584806">
              <a:buFont typeface="Wingdings 2" pitchFamily="18" charset="2"/>
              <a:buAutoNum type="alphaLcPeriod"/>
            </a:pPr>
            <a:r>
              <a:rPr lang="es-ES" sz="2400" dirty="0" err="1"/>
              <a:t>Simpanan</a:t>
            </a:r>
            <a:r>
              <a:rPr lang="es-ES" sz="2400" dirty="0"/>
              <a:t> deposito.</a:t>
            </a:r>
            <a:endParaRPr lang="en-US" sz="24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round/>
          </a:ln>
        </p:spPr>
        <p:txBody>
          <a:bodyPr/>
          <a:lstStyle/>
          <a:p>
            <a:fld id="{7665E5E6-FB0D-48A5-93DA-1BDC760C1279}" type="slidenum">
              <a:rPr lang="en-US">
                <a:solidFill>
                  <a:srgbClr val="FFFFFF"/>
                </a:solidFill>
                <a:latin typeface="Franklin Gothic Book" pitchFamily="34" charset="0"/>
              </a:rPr>
              <a:pPr/>
              <a:t>6</a:t>
            </a:fld>
            <a:endParaRPr 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 descr="Large confetti"/>
          <p:cNvSpPr>
            <a:spLocks noGrp="1"/>
          </p:cNvSpPr>
          <p:nvPr>
            <p:ph type="title"/>
          </p:nvPr>
        </p:nvSpPr>
        <p:spPr>
          <a:xfrm>
            <a:off x="1247378" y="313237"/>
            <a:ext cx="9266238" cy="1259946"/>
          </a:xfrm>
        </p:spPr>
        <p:txBody>
          <a:bodyPr/>
          <a:lstStyle/>
          <a:p>
            <a:endParaRPr lang="id-ID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06" y="1951037"/>
            <a:ext cx="9372600" cy="4768674"/>
          </a:xfrm>
        </p:spPr>
        <p:txBody>
          <a:bodyPr/>
          <a:lstStyle/>
          <a:p>
            <a:pPr marL="456257" algn="just">
              <a:spcBef>
                <a:spcPts val="0"/>
              </a:spcBef>
              <a:buNone/>
              <a:defRPr/>
            </a:pPr>
            <a:r>
              <a:rPr lang="id-ID" sz="2400" dirty="0"/>
              <a:t>3.  Dana yang Bersumber dari Lembaga Lainnya</a:t>
            </a:r>
            <a:endParaRPr lang="en-US" sz="2400" dirty="0"/>
          </a:p>
          <a:p>
            <a:pPr marL="456257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yang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bank </a:t>
            </a:r>
            <a:r>
              <a:rPr lang="en-US" sz="2400" dirty="0" err="1"/>
              <a:t>mengalami</a:t>
            </a:r>
            <a:r>
              <a:rPr lang="id-ID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id-ID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.</a:t>
            </a:r>
            <a:r>
              <a:rPr lang="id-ID" sz="2400" dirty="0"/>
              <a:t> </a:t>
            </a:r>
          </a:p>
          <a:p>
            <a:pPr marL="456257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relaitif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mahal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sifatnya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 </a:t>
            </a:r>
            <a:r>
              <a:rPr lang="en-US" sz="2400" dirty="0" err="1"/>
              <a:t>sementara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it-IT" sz="2400" dirty="0"/>
              <a:t>.</a:t>
            </a:r>
          </a:p>
          <a:p>
            <a:pPr marL="456257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Dana yang </a:t>
            </a:r>
            <a:r>
              <a:rPr lang="en-US" sz="2400" dirty="0" err="1"/>
              <a:t>bersumber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lain : </a:t>
            </a:r>
            <a:r>
              <a:rPr lang="en-US" sz="2400" dirty="0" err="1"/>
              <a:t>Kredit</a:t>
            </a:r>
            <a:r>
              <a:rPr lang="en-US" sz="2400" dirty="0"/>
              <a:t> </a:t>
            </a:r>
            <a:r>
              <a:rPr lang="en-US" sz="2400" dirty="0" err="1"/>
              <a:t>likuiditas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Bank Indonesia,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bank,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bank-bank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,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Berharga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(SBPU)</a:t>
            </a:r>
            <a:r>
              <a:rPr lang="it-IT" sz="2400" dirty="0"/>
              <a:t> </a:t>
            </a:r>
            <a:endParaRPr lang="id-ID" sz="24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round/>
          </a:ln>
        </p:spPr>
        <p:txBody>
          <a:bodyPr/>
          <a:lstStyle/>
          <a:p>
            <a:fld id="{6CE1E121-9B9D-4F6B-9530-6FDAF6CF9305}" type="slidenum">
              <a:rPr lang="en-US">
                <a:solidFill>
                  <a:srgbClr val="FFFFFF"/>
                </a:solidFill>
                <a:latin typeface="Franklin Gothic Book" pitchFamily="34" charset="0"/>
              </a:rPr>
              <a:pPr/>
              <a:t>7</a:t>
            </a:fld>
            <a:endParaRPr 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just">
              <a:spcBef>
                <a:spcPts val="0"/>
              </a:spcBef>
              <a:buFontTx/>
              <a:buNone/>
              <a:defRPr/>
            </a:pPr>
            <a:r>
              <a:rPr lang="it-IT" sz="2000" dirty="0"/>
              <a:t>Perolehan dana dari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lain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:</a:t>
            </a:r>
            <a:endParaRPr lang="id-ID" sz="2000" dirty="0"/>
          </a:p>
          <a:p>
            <a:pPr marL="57150" indent="0" algn="just">
              <a:spcBef>
                <a:spcPts val="0"/>
              </a:spcBef>
              <a:buFontTx/>
              <a:buNone/>
              <a:defRPr/>
            </a:pPr>
            <a:endParaRPr lang="en-US" sz="2000" dirty="0"/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lphaLcPeriod"/>
              <a:defRPr/>
            </a:pPr>
            <a:r>
              <a:rPr lang="en-US" sz="2000" b="1" dirty="0" err="1"/>
              <a:t>Kredit</a:t>
            </a:r>
            <a:r>
              <a:rPr lang="en-US" sz="2000" b="1" dirty="0"/>
              <a:t> </a:t>
            </a:r>
            <a:r>
              <a:rPr lang="en-US" sz="2000" b="1" dirty="0" err="1"/>
              <a:t>likuiditas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Bank Indonesia</a:t>
            </a:r>
            <a:r>
              <a:rPr lang="en-US" sz="2000" dirty="0"/>
              <a:t>, </a:t>
            </a:r>
            <a:r>
              <a:rPr lang="id-ID" sz="2000" dirty="0"/>
              <a:t>d</a:t>
            </a:r>
            <a:r>
              <a:rPr lang="en-US" sz="2000" dirty="0" err="1"/>
              <a:t>iberikan</a:t>
            </a:r>
            <a:r>
              <a:rPr lang="en-US" sz="2000" dirty="0"/>
              <a:t> </a:t>
            </a:r>
            <a:r>
              <a:rPr lang="id-ID" sz="2000" dirty="0"/>
              <a:t>B</a:t>
            </a:r>
            <a:r>
              <a:rPr lang="en-US" sz="2000" dirty="0" err="1"/>
              <a:t>ank</a:t>
            </a:r>
            <a:r>
              <a:rPr lang="en-US" sz="2000" dirty="0"/>
              <a:t> Indonesia </a:t>
            </a:r>
            <a:r>
              <a:rPr lang="en-US" sz="2000" dirty="0" err="1"/>
              <a:t>kpd</a:t>
            </a:r>
            <a:r>
              <a:rPr lang="en-US" sz="2000" dirty="0"/>
              <a:t> bank-bank y</a:t>
            </a:r>
            <a:r>
              <a:rPr lang="id-ID" sz="2000" dirty="0"/>
              <a:t>an</a:t>
            </a:r>
            <a:r>
              <a:rPr lang="en-US" sz="2000" dirty="0"/>
              <a:t>g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likuiditas</a:t>
            </a:r>
            <a:r>
              <a:rPr lang="en-US" sz="2000" dirty="0"/>
              <a:t> &amp; </a:t>
            </a:r>
            <a:r>
              <a:rPr lang="en-US" sz="2000" dirty="0" err="1"/>
              <a:t>diberikan</a:t>
            </a:r>
            <a:r>
              <a:rPr lang="en-US" sz="2000" dirty="0"/>
              <a:t> k</a:t>
            </a:r>
            <a:r>
              <a:rPr lang="id-ID" sz="2000" dirty="0"/>
              <a:t>e</a:t>
            </a:r>
            <a:r>
              <a:rPr lang="en-US" sz="2000" dirty="0"/>
              <a:t>p</a:t>
            </a:r>
            <a:r>
              <a:rPr lang="id-ID" sz="2000" dirty="0"/>
              <a:t>a</a:t>
            </a:r>
            <a:r>
              <a:rPr lang="en-US" sz="2000" dirty="0"/>
              <a:t>d</a:t>
            </a:r>
            <a:r>
              <a:rPr lang="id-ID" sz="2000" dirty="0"/>
              <a:t>a </a:t>
            </a:r>
            <a:r>
              <a:rPr lang="en-US" sz="2000" dirty="0" err="1"/>
              <a:t>pembiayaan</a:t>
            </a:r>
            <a:r>
              <a:rPr lang="en-US" sz="2000" dirty="0"/>
              <a:t> sector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lphaLcPeriod"/>
              <a:defRPr/>
            </a:pPr>
            <a:r>
              <a:rPr lang="en-US" sz="2000" b="1" dirty="0" err="1"/>
              <a:t>Pinjaman</a:t>
            </a:r>
            <a:r>
              <a:rPr lang="en-US" sz="2000" b="1" dirty="0"/>
              <a:t> </a:t>
            </a:r>
            <a:r>
              <a:rPr lang="en-US" sz="2000" b="1" dirty="0" err="1"/>
              <a:t>antar</a:t>
            </a:r>
            <a:r>
              <a:rPr lang="en-US" sz="2000" b="1" dirty="0"/>
              <a:t> bank </a:t>
            </a:r>
            <a:r>
              <a:rPr lang="en-US" sz="2000" dirty="0"/>
              <a:t>(</a:t>
            </a:r>
            <a:r>
              <a:rPr lang="en-US" sz="2000" i="1" dirty="0"/>
              <a:t>call money);</a:t>
            </a:r>
            <a:r>
              <a:rPr lang="id-ID" sz="2000" i="1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k</a:t>
            </a:r>
            <a:r>
              <a:rPr lang="id-ID" sz="2000" dirty="0"/>
              <a:t>e</a:t>
            </a:r>
            <a:r>
              <a:rPr lang="en-US" sz="2000" dirty="0"/>
              <a:t>p</a:t>
            </a:r>
            <a:r>
              <a:rPr lang="id-ID" sz="2000" dirty="0"/>
              <a:t>a</a:t>
            </a:r>
            <a:r>
              <a:rPr lang="en-US" sz="2000" dirty="0"/>
              <a:t>d</a:t>
            </a:r>
            <a:r>
              <a:rPr lang="id-ID" sz="2000" dirty="0"/>
              <a:t>a</a:t>
            </a:r>
            <a:r>
              <a:rPr lang="en-US" sz="2000" dirty="0"/>
              <a:t> bank yang </a:t>
            </a:r>
            <a:r>
              <a:rPr lang="en-US" sz="2000" dirty="0" err="1"/>
              <a:t>mengalami</a:t>
            </a:r>
            <a:r>
              <a:rPr lang="id-ID" sz="2000" dirty="0"/>
              <a:t> </a:t>
            </a:r>
            <a:r>
              <a:rPr lang="en-US" sz="2000" dirty="0" err="1"/>
              <a:t>kalah</a:t>
            </a:r>
            <a:r>
              <a:rPr lang="en-US" sz="2000" dirty="0"/>
              <a:t> </a:t>
            </a:r>
            <a:r>
              <a:rPr lang="en-US" sz="2000" dirty="0" err="1"/>
              <a:t>kliring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d</a:t>
            </a:r>
            <a:r>
              <a:rPr lang="id-ID" sz="2000" dirty="0"/>
              <a:t>a</a:t>
            </a:r>
            <a:r>
              <a:rPr lang="en-US" sz="2000" dirty="0"/>
              <a:t>l</a:t>
            </a:r>
            <a:r>
              <a:rPr lang="id-ID" sz="2000" dirty="0"/>
              <a:t>a</a:t>
            </a:r>
            <a:r>
              <a:rPr lang="en-US" sz="2000" dirty="0"/>
              <a:t>m </a:t>
            </a:r>
            <a:r>
              <a:rPr lang="en-US" sz="2000" dirty="0" err="1"/>
              <a:t>lembaga</a:t>
            </a:r>
            <a:r>
              <a:rPr lang="en-US" sz="2000" dirty="0"/>
              <a:t> </a:t>
            </a:r>
            <a:r>
              <a:rPr lang="en-US" sz="2000" dirty="0" err="1"/>
              <a:t>kliring</a:t>
            </a:r>
            <a:r>
              <a:rPr lang="id-ID" sz="2000" dirty="0"/>
              <a:t>, dan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d</a:t>
            </a:r>
            <a:r>
              <a:rPr lang="id-ID" sz="2000" dirty="0"/>
              <a:t>en</a:t>
            </a:r>
            <a:r>
              <a:rPr lang="en-US" sz="2000" dirty="0"/>
              <a:t>g</a:t>
            </a:r>
            <a:r>
              <a:rPr lang="id-ID" sz="2000" dirty="0"/>
              <a:t>a</a:t>
            </a:r>
            <a:r>
              <a:rPr lang="en-US" sz="2000" dirty="0"/>
              <a:t>n </a:t>
            </a:r>
            <a:r>
              <a:rPr lang="en-US" sz="2000" dirty="0" err="1"/>
              <a:t>bunga</a:t>
            </a:r>
            <a:r>
              <a:rPr lang="en-US" sz="2000" dirty="0"/>
              <a:t> </a:t>
            </a:r>
            <a:r>
              <a:rPr lang="id-ID" sz="2000" dirty="0"/>
              <a:t>yang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lphaLcPeriod"/>
              <a:defRPr/>
            </a:pPr>
            <a:r>
              <a:rPr lang="en-US" sz="2000" b="1" dirty="0" err="1"/>
              <a:t>Pinjaman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bank-bank </a:t>
            </a:r>
            <a:r>
              <a:rPr lang="en-US" sz="2000" b="1" dirty="0" err="1"/>
              <a:t>luar</a:t>
            </a:r>
            <a:r>
              <a:rPr lang="en-US" sz="2000" b="1" dirty="0"/>
              <a:t> </a:t>
            </a:r>
            <a:r>
              <a:rPr lang="en-US" sz="2000" b="1" dirty="0" err="1"/>
              <a:t>negeri</a:t>
            </a:r>
            <a:r>
              <a:rPr lang="en-US" sz="2000" b="1" dirty="0"/>
              <a:t>; 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perbankan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negeri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lphaLcPeriod"/>
              <a:defRPr/>
            </a:pPr>
            <a:r>
              <a:rPr lang="en-US" sz="2000" b="1" dirty="0" err="1"/>
              <a:t>Surat</a:t>
            </a:r>
            <a:r>
              <a:rPr lang="en-US" sz="2000" b="1" dirty="0"/>
              <a:t> </a:t>
            </a:r>
            <a:r>
              <a:rPr lang="en-US" sz="2000" b="1" dirty="0" err="1"/>
              <a:t>berharga</a:t>
            </a:r>
            <a:r>
              <a:rPr lang="en-US" sz="2000" b="1" dirty="0"/>
              <a:t> </a:t>
            </a:r>
            <a:r>
              <a:rPr lang="en-US" sz="2000" b="1" dirty="0" err="1"/>
              <a:t>pasar</a:t>
            </a:r>
            <a:r>
              <a:rPr lang="en-US" sz="2000" b="1" dirty="0"/>
              <a:t> </a:t>
            </a:r>
            <a:r>
              <a:rPr lang="en-US" sz="2000" b="1" dirty="0" err="1"/>
              <a:t>uang</a:t>
            </a:r>
            <a:r>
              <a:rPr lang="en-US" sz="2000" b="1" dirty="0"/>
              <a:t> (SBPU</a:t>
            </a:r>
            <a:r>
              <a:rPr lang="en-US" sz="2000" dirty="0"/>
              <a:t>).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perbankan</a:t>
            </a:r>
            <a:r>
              <a:rPr lang="en-US" sz="2000" dirty="0"/>
              <a:t> </a:t>
            </a:r>
            <a:r>
              <a:rPr lang="en-US" sz="2000" dirty="0" err="1"/>
              <a:t>menerbitkan</a:t>
            </a:r>
            <a:r>
              <a:rPr lang="en-US" sz="2000" dirty="0"/>
              <a:t> SBPU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diperjualkan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yang </a:t>
            </a:r>
            <a:r>
              <a:rPr lang="en-US" sz="2000" dirty="0" err="1"/>
              <a:t>berminat</a:t>
            </a:r>
            <a:r>
              <a:rPr lang="en-US" sz="2000" dirty="0"/>
              <a:t>, </a:t>
            </a:r>
            <a:r>
              <a:rPr lang="fi-FI" sz="2000" dirty="0"/>
              <a:t>baik perusahaan keuangan maupun non</a:t>
            </a:r>
            <a:r>
              <a:rPr lang="id-ID" sz="2000" dirty="0"/>
              <a:t> </a:t>
            </a:r>
            <a:r>
              <a:rPr lang="fi-FI" sz="2000" dirty="0"/>
              <a:t>keuangan.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 DANA MASYARAKAT</a:t>
            </a:r>
            <a:br>
              <a:rPr lang="en-US" dirty="0"/>
            </a:br>
            <a:r>
              <a:rPr lang="en-US" sz="2800" dirty="0"/>
              <a:t>PASAL 16 (1) UU 10/1998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“SETIAP PIHAK YANG MELAKUKAN KEGIATAN MENGHIMPUN DANA DARI MASYARAKAT DALAM BENTUK </a:t>
            </a:r>
            <a:r>
              <a:rPr lang="en-US" i="1" u="sng" dirty="0"/>
              <a:t>SIMPANAN</a:t>
            </a:r>
            <a:r>
              <a:rPr lang="en-US" dirty="0"/>
              <a:t>, WAJIB TERLEBIH DAHULU MEMPEROLEH IJIN USAHA SEBAGAI BANK UMUM ATAU BANK PERKREDITAN RAKYAT DARI PIMPINAN BANK INDONESIA, KECUALI APABILA KEGIATAN MENGHIMPUN DANA DARI MASYARAKAT DIMAKSUD DIATUR DENGAN UNDANG-UNDANG TERSENDIRI”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2594</Words>
  <Application>Microsoft Office PowerPoint</Application>
  <PresentationFormat>Custom</PresentationFormat>
  <Paragraphs>299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Narrow</vt:lpstr>
      <vt:lpstr>Calibri</vt:lpstr>
      <vt:lpstr>Franklin Gothic Book</vt:lpstr>
      <vt:lpstr>Symbol</vt:lpstr>
      <vt:lpstr>Tahoma</vt:lpstr>
      <vt:lpstr>Times New Roman</vt:lpstr>
      <vt:lpstr>Wingdings</vt:lpstr>
      <vt:lpstr>Wingdings 2</vt:lpstr>
      <vt:lpstr>Default Design</vt:lpstr>
      <vt:lpstr>Document</vt:lpstr>
      <vt:lpstr>PowerPoint Presentation</vt:lpstr>
      <vt:lpstr>Tujuan Perkuliahan</vt:lpstr>
      <vt:lpstr>Definisi Sumber Dana Bank</vt:lpstr>
      <vt:lpstr>PowerPoint Presentation</vt:lpstr>
      <vt:lpstr>Sumber Dana Bank</vt:lpstr>
      <vt:lpstr>PowerPoint Presentation</vt:lpstr>
      <vt:lpstr>PowerPoint Presentation</vt:lpstr>
      <vt:lpstr>PowerPoint Presentation</vt:lpstr>
      <vt:lpstr>SUMBER DANA MASYARAKAT PASAL 16 (1) UU 10/1998</vt:lpstr>
      <vt:lpstr>SIMPANAN PASAL 1 (5) UU 10/1998</vt:lpstr>
      <vt:lpstr>PowerPoint Presentation</vt:lpstr>
      <vt:lpstr>Simpanan Giro</vt:lpstr>
      <vt:lpstr>Penarikan Giro</vt:lpstr>
      <vt:lpstr>Cek</vt:lpstr>
      <vt:lpstr>Contoh Cek</vt:lpstr>
      <vt:lpstr>Contoh Bilyet Giro</vt:lpstr>
      <vt:lpstr>Syarat hukum dan penggunaan cek sebagai alat pembayaran giral seperti yang diatur di dalam KUH Dagang pasal 178 yaitu :</vt:lpstr>
      <vt:lpstr>Syarat lain :</vt:lpstr>
      <vt:lpstr>Jenis-jenis Cek </vt:lpstr>
      <vt:lpstr>PowerPoint Presentation</vt:lpstr>
      <vt:lpstr>PowerPoint Presentation</vt:lpstr>
      <vt:lpstr>Keterangan yang ada didalam suatu cek :</vt:lpstr>
      <vt:lpstr>CONTOH PERHITUNGAN JASA GIRO </vt:lpstr>
      <vt:lpstr>Pembuatan rekening koran </vt:lpstr>
      <vt:lpstr>Keterangan Laporan Keuangan:</vt:lpstr>
      <vt:lpstr>Perhitungan bunga dengan menggunakan saldo terendah</vt:lpstr>
      <vt:lpstr>Perhitungan bunga dengan menggunakan saldo rata-rata</vt:lpstr>
      <vt:lpstr>Simpanan tabungan</vt:lpstr>
      <vt:lpstr>SARANA PENARIKAN TABUNGAN</vt:lpstr>
      <vt:lpstr>CONTOH PERHITUNGAN BUNGA TABUNGAN </vt:lpstr>
      <vt:lpstr>CONTOH PERHITUNGAN BUNGA TABUNGAN</vt:lpstr>
      <vt:lpstr>Laporan buku tabungan </vt:lpstr>
      <vt:lpstr>Perhitungan dengan saldo bunga terendah </vt:lpstr>
      <vt:lpstr>Simpanan Deposito</vt:lpstr>
      <vt:lpstr>PowerPoint Presentation</vt:lpstr>
      <vt:lpstr>PowerPoint Presentation</vt:lpstr>
      <vt:lpstr>Deposito Berjangka</vt:lpstr>
      <vt:lpstr>Aktivitas Perbankan</vt:lpstr>
      <vt:lpstr>PowerPoint Presentation</vt:lpstr>
      <vt:lpstr>PowerPoint Presentation</vt:lpstr>
      <vt:lpstr>PERSAMAAN DAN PERBEDAAN GIRO, TABUNGAN DAN DEPOSITO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Gunadarma</dc:creator>
  <cp:lastModifiedBy>Maulana Syarif Hidayatullah</cp:lastModifiedBy>
  <cp:revision>18</cp:revision>
  <dcterms:modified xsi:type="dcterms:W3CDTF">2023-03-19T21:21:51Z</dcterms:modified>
</cp:coreProperties>
</file>