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7" r:id="rId2"/>
    <p:sldId id="266" r:id="rId3"/>
    <p:sldId id="267" r:id="rId4"/>
    <p:sldId id="274" r:id="rId5"/>
    <p:sldId id="275" r:id="rId6"/>
    <p:sldId id="268" r:id="rId7"/>
    <p:sldId id="269" r:id="rId8"/>
    <p:sldId id="270" r:id="rId9"/>
    <p:sldId id="271" r:id="rId10"/>
    <p:sldId id="276" r:id="rId11"/>
    <p:sldId id="277" r:id="rId12"/>
    <p:sldId id="280" r:id="rId13"/>
    <p:sldId id="278" r:id="rId14"/>
    <p:sldId id="279" r:id="rId15"/>
    <p:sldId id="281" r:id="rId16"/>
    <p:sldId id="282" r:id="rId17"/>
    <p:sldId id="283" r:id="rId18"/>
    <p:sldId id="284" r:id="rId19"/>
    <p:sldId id="285" r:id="rId20"/>
    <p:sldId id="286" r:id="rId21"/>
    <p:sldId id="287" r:id="rId22"/>
    <p:sldId id="288" r:id="rId23"/>
    <p:sldId id="295" r:id="rId24"/>
    <p:sldId id="272" r:id="rId25"/>
    <p:sldId id="289" r:id="rId26"/>
    <p:sldId id="292" r:id="rId27"/>
    <p:sldId id="291" r:id="rId28"/>
    <p:sldId id="293" r:id="rId29"/>
    <p:sldId id="294" r:id="rId30"/>
    <p:sldId id="296" r:id="rId31"/>
    <p:sldId id="297" r:id="rId32"/>
    <p:sldId id="298" r:id="rId33"/>
    <p:sldId id="301" r:id="rId34"/>
    <p:sldId id="290" r:id="rId35"/>
    <p:sldId id="305" r:id="rId36"/>
    <p:sldId id="304" r:id="rId37"/>
    <p:sldId id="303" r:id="rId38"/>
    <p:sldId id="302" r:id="rId39"/>
    <p:sldId id="273" r:id="rId40"/>
    <p:sldId id="306" r:id="rId41"/>
    <p:sldId id="307" r:id="rId42"/>
    <p:sldId id="300" r:id="rId43"/>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9FFB"/>
    <a:srgbClr val="B5F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53" autoAdjust="0"/>
    <p:restoredTop sz="94660"/>
  </p:normalViewPr>
  <p:slideViewPr>
    <p:cSldViewPr snapToGrid="0">
      <p:cViewPr>
        <p:scale>
          <a:sx n="60" d="100"/>
          <a:sy n="60" d="100"/>
        </p:scale>
        <p:origin x="1320"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illah 010" userId="66295c7ba228fc55" providerId="LiveId" clId="{260F3B4B-01FC-4036-B1B3-FEFEF983C962}"/>
    <pc:docChg chg="delSld">
      <pc:chgData name="Abdillah 010" userId="66295c7ba228fc55" providerId="LiveId" clId="{260F3B4B-01FC-4036-B1B3-FEFEF983C962}" dt="2023-06-15T12:22:36.053" v="2" actId="47"/>
      <pc:docMkLst>
        <pc:docMk/>
      </pc:docMkLst>
      <pc:sldChg chg="del">
        <pc:chgData name="Abdillah 010" userId="66295c7ba228fc55" providerId="LiveId" clId="{260F3B4B-01FC-4036-B1B3-FEFEF983C962}" dt="2023-06-15T12:22:33.350" v="1" actId="47"/>
        <pc:sldMkLst>
          <pc:docMk/>
          <pc:sldMk cId="0" sldId="258"/>
        </pc:sldMkLst>
      </pc:sldChg>
      <pc:sldChg chg="del">
        <pc:chgData name="Abdillah 010" userId="66295c7ba228fc55" providerId="LiveId" clId="{260F3B4B-01FC-4036-B1B3-FEFEF983C962}" dt="2023-06-15T12:22:36.053" v="2" actId="47"/>
        <pc:sldMkLst>
          <pc:docMk/>
          <pc:sldMk cId="1130600332" sldId="265"/>
        </pc:sldMkLst>
      </pc:sldChg>
      <pc:sldChg chg="del">
        <pc:chgData name="Abdillah 010" userId="66295c7ba228fc55" providerId="LiveId" clId="{260F3B4B-01FC-4036-B1B3-FEFEF983C962}" dt="2023-06-15T12:22:08.299" v="0" actId="47"/>
        <pc:sldMkLst>
          <pc:docMk/>
          <pc:sldMk cId="1762975292" sldId="29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DFD53B-E586-40B7-9E8D-CBED2C04C854}" type="doc">
      <dgm:prSet loTypeId="urn:microsoft.com/office/officeart/2005/8/layout/hierarchy5" loCatId="hierarchy" qsTypeId="urn:microsoft.com/office/officeart/2005/8/quickstyle/3d2" qsCatId="3D" csTypeId="urn:microsoft.com/office/officeart/2005/8/colors/colorful4" csCatId="colorful" phldr="1"/>
      <dgm:spPr/>
      <dgm:t>
        <a:bodyPr/>
        <a:lstStyle/>
        <a:p>
          <a:endParaRPr lang="id-ID"/>
        </a:p>
      </dgm:t>
    </dgm:pt>
    <dgm:pt modelId="{CC5816D0-630B-4146-B27E-7D091FFE2C70}">
      <dgm:prSet phldrT="[Text]" custT="1"/>
      <dgm:spPr/>
      <dgm:t>
        <a:bodyPr/>
        <a:lstStyle/>
        <a:p>
          <a:r>
            <a:rPr lang="en-US" sz="1600">
              <a:solidFill>
                <a:schemeClr val="bg2"/>
              </a:solidFill>
            </a:rPr>
            <a:t>Sampel Berdasarkan Ukuran</a:t>
          </a:r>
          <a:endParaRPr lang="id-ID" sz="1600">
            <a:solidFill>
              <a:schemeClr val="bg2"/>
            </a:solidFill>
          </a:endParaRPr>
        </a:p>
      </dgm:t>
    </dgm:pt>
    <dgm:pt modelId="{64F755DB-45FF-40D5-85BC-16AD30622DB3}" type="parTrans" cxnId="{14BCE515-B2DD-4391-B92E-CCA48ABAB856}">
      <dgm:prSet/>
      <dgm:spPr/>
      <dgm:t>
        <a:bodyPr/>
        <a:lstStyle/>
        <a:p>
          <a:endParaRPr lang="id-ID"/>
        </a:p>
      </dgm:t>
    </dgm:pt>
    <dgm:pt modelId="{E91045C1-907F-49B8-A6E1-C82F58E6F24B}" type="sibTrans" cxnId="{14BCE515-B2DD-4391-B92E-CCA48ABAB856}">
      <dgm:prSet/>
      <dgm:spPr/>
      <dgm:t>
        <a:bodyPr/>
        <a:lstStyle/>
        <a:p>
          <a:endParaRPr lang="id-ID"/>
        </a:p>
      </dgm:t>
    </dgm:pt>
    <dgm:pt modelId="{1108C8D8-37AF-46D6-835A-9453FEAB471B}">
      <dgm:prSet phldrT="[Text]" custT="1"/>
      <dgm:spPr/>
      <dgm:t>
        <a:bodyPr/>
        <a:lstStyle/>
        <a:p>
          <a:r>
            <a:rPr lang="en-US" sz="2000"/>
            <a:t>Sampel Besar</a:t>
          </a:r>
          <a:endParaRPr lang="id-ID" sz="2000"/>
        </a:p>
      </dgm:t>
    </dgm:pt>
    <dgm:pt modelId="{E22ACD99-5B98-4B90-9CED-88CB67938D07}" type="parTrans" cxnId="{5A00BEB1-4431-48EE-A07B-B2B69B61164A}">
      <dgm:prSet/>
      <dgm:spPr/>
      <dgm:t>
        <a:bodyPr/>
        <a:lstStyle/>
        <a:p>
          <a:endParaRPr lang="id-ID"/>
        </a:p>
      </dgm:t>
    </dgm:pt>
    <dgm:pt modelId="{06226DA2-8712-4F36-A1FC-B24D0D449455}" type="sibTrans" cxnId="{5A00BEB1-4431-48EE-A07B-B2B69B61164A}">
      <dgm:prSet/>
      <dgm:spPr/>
      <dgm:t>
        <a:bodyPr/>
        <a:lstStyle/>
        <a:p>
          <a:endParaRPr lang="id-ID"/>
        </a:p>
      </dgm:t>
    </dgm:pt>
    <dgm:pt modelId="{94857E7A-3A72-4E9A-9718-0E1C2BF5E9F8}">
      <dgm:prSet phldrT="[Text]"/>
      <dgm:spPr/>
      <dgm:t>
        <a:bodyPr/>
        <a:lstStyle/>
        <a:p>
          <a:r>
            <a:rPr lang="en-US"/>
            <a:t>n </a:t>
          </a:r>
          <a:r>
            <a:rPr lang="en-US" u="sng"/>
            <a:t>&gt;</a:t>
          </a:r>
          <a:r>
            <a:rPr lang="en-US" u="none"/>
            <a:t> 30</a:t>
          </a:r>
          <a:endParaRPr lang="id-ID" u="none"/>
        </a:p>
      </dgm:t>
    </dgm:pt>
    <dgm:pt modelId="{8DE8AC25-34AC-47F7-BB49-BD0CABA99D39}" type="parTrans" cxnId="{C591D8C2-96B2-4466-AE72-EBBD788E79E7}">
      <dgm:prSet/>
      <dgm:spPr/>
      <dgm:t>
        <a:bodyPr/>
        <a:lstStyle/>
        <a:p>
          <a:endParaRPr lang="id-ID"/>
        </a:p>
      </dgm:t>
    </dgm:pt>
    <dgm:pt modelId="{209BADAF-EA4B-47C0-9E02-A913DAD95D9A}" type="sibTrans" cxnId="{C591D8C2-96B2-4466-AE72-EBBD788E79E7}">
      <dgm:prSet/>
      <dgm:spPr/>
      <dgm:t>
        <a:bodyPr/>
        <a:lstStyle/>
        <a:p>
          <a:endParaRPr lang="id-ID"/>
        </a:p>
      </dgm:t>
    </dgm:pt>
    <dgm:pt modelId="{02865D4A-3973-40D2-A807-4B5F99C75244}">
      <dgm:prSet phldrT="[Text]" custT="1"/>
      <dgm:spPr/>
      <dgm:t>
        <a:bodyPr/>
        <a:lstStyle/>
        <a:p>
          <a:r>
            <a:rPr lang="en-US" sz="2000"/>
            <a:t>Sampel Kecil</a:t>
          </a:r>
          <a:endParaRPr lang="id-ID" sz="2000"/>
        </a:p>
      </dgm:t>
    </dgm:pt>
    <dgm:pt modelId="{8FB24D3F-CD5A-4F4C-8C4E-0855A349C265}" type="parTrans" cxnId="{2E7336A4-3A77-457D-B119-9C058E1338DB}">
      <dgm:prSet/>
      <dgm:spPr/>
      <dgm:t>
        <a:bodyPr/>
        <a:lstStyle/>
        <a:p>
          <a:endParaRPr lang="id-ID"/>
        </a:p>
      </dgm:t>
    </dgm:pt>
    <dgm:pt modelId="{F49CAA96-10DA-486D-B5D9-C94E520C94F6}" type="sibTrans" cxnId="{2E7336A4-3A77-457D-B119-9C058E1338DB}">
      <dgm:prSet/>
      <dgm:spPr/>
      <dgm:t>
        <a:bodyPr/>
        <a:lstStyle/>
        <a:p>
          <a:endParaRPr lang="id-ID"/>
        </a:p>
      </dgm:t>
    </dgm:pt>
    <dgm:pt modelId="{089D1507-E3FB-46BC-B4C9-4BDEE66C3DD6}">
      <dgm:prSet phldrT="[Text]"/>
      <dgm:spPr/>
      <dgm:t>
        <a:bodyPr/>
        <a:lstStyle/>
        <a:p>
          <a:r>
            <a:rPr lang="en-US"/>
            <a:t>n &lt; 30</a:t>
          </a:r>
          <a:endParaRPr lang="id-ID"/>
        </a:p>
      </dgm:t>
    </dgm:pt>
    <dgm:pt modelId="{D3BD9BEA-CCB0-430F-8D76-EACDE09F4CEC}" type="parTrans" cxnId="{FBA5A381-6320-4A8A-BEF5-077490ED6A94}">
      <dgm:prSet/>
      <dgm:spPr/>
      <dgm:t>
        <a:bodyPr/>
        <a:lstStyle/>
        <a:p>
          <a:endParaRPr lang="id-ID"/>
        </a:p>
      </dgm:t>
    </dgm:pt>
    <dgm:pt modelId="{28320407-5BC3-448B-83A2-0572667FBFAD}" type="sibTrans" cxnId="{FBA5A381-6320-4A8A-BEF5-077490ED6A94}">
      <dgm:prSet/>
      <dgm:spPr/>
      <dgm:t>
        <a:bodyPr/>
        <a:lstStyle/>
        <a:p>
          <a:endParaRPr lang="id-ID"/>
        </a:p>
      </dgm:t>
    </dgm:pt>
    <dgm:pt modelId="{5E1B61E0-9332-4513-9103-420ECF8274AC}" type="pres">
      <dgm:prSet presAssocID="{74DFD53B-E586-40B7-9E8D-CBED2C04C854}" presName="mainComposite" presStyleCnt="0">
        <dgm:presLayoutVars>
          <dgm:chPref val="1"/>
          <dgm:dir/>
          <dgm:animOne val="branch"/>
          <dgm:animLvl val="lvl"/>
          <dgm:resizeHandles val="exact"/>
        </dgm:presLayoutVars>
      </dgm:prSet>
      <dgm:spPr/>
    </dgm:pt>
    <dgm:pt modelId="{396FF193-25DF-4D9D-AFD4-D7D74CFD14A9}" type="pres">
      <dgm:prSet presAssocID="{74DFD53B-E586-40B7-9E8D-CBED2C04C854}" presName="hierFlow" presStyleCnt="0"/>
      <dgm:spPr/>
    </dgm:pt>
    <dgm:pt modelId="{C9AA29DC-176B-4C58-B6C2-BD4EC80D7F06}" type="pres">
      <dgm:prSet presAssocID="{74DFD53B-E586-40B7-9E8D-CBED2C04C854}" presName="hierChild1" presStyleCnt="0">
        <dgm:presLayoutVars>
          <dgm:chPref val="1"/>
          <dgm:animOne val="branch"/>
          <dgm:animLvl val="lvl"/>
        </dgm:presLayoutVars>
      </dgm:prSet>
      <dgm:spPr/>
    </dgm:pt>
    <dgm:pt modelId="{F7B64C1C-0EC2-430E-83A3-239B5A05405A}" type="pres">
      <dgm:prSet presAssocID="{CC5816D0-630B-4146-B27E-7D091FFE2C70}" presName="Name17" presStyleCnt="0"/>
      <dgm:spPr/>
    </dgm:pt>
    <dgm:pt modelId="{5F31460A-DE61-435F-B818-7C8CEA07633A}" type="pres">
      <dgm:prSet presAssocID="{CC5816D0-630B-4146-B27E-7D091FFE2C70}" presName="level1Shape" presStyleLbl="node0" presStyleIdx="0" presStyleCnt="1" custScaleY="76463">
        <dgm:presLayoutVars>
          <dgm:chPref val="3"/>
        </dgm:presLayoutVars>
      </dgm:prSet>
      <dgm:spPr/>
    </dgm:pt>
    <dgm:pt modelId="{AD9A354D-BE0C-41DB-BD09-9203B212DFF8}" type="pres">
      <dgm:prSet presAssocID="{CC5816D0-630B-4146-B27E-7D091FFE2C70}" presName="hierChild2" presStyleCnt="0"/>
      <dgm:spPr/>
    </dgm:pt>
    <dgm:pt modelId="{6AD7DDE6-E86B-4739-8E51-517F2C0122A1}" type="pres">
      <dgm:prSet presAssocID="{E22ACD99-5B98-4B90-9CED-88CB67938D07}" presName="Name25" presStyleLbl="parChTrans1D2" presStyleIdx="0" presStyleCnt="2"/>
      <dgm:spPr/>
    </dgm:pt>
    <dgm:pt modelId="{15184A56-5437-451C-BCAD-AD683AF0CDB5}" type="pres">
      <dgm:prSet presAssocID="{E22ACD99-5B98-4B90-9CED-88CB67938D07}" presName="connTx" presStyleLbl="parChTrans1D2" presStyleIdx="0" presStyleCnt="2"/>
      <dgm:spPr/>
    </dgm:pt>
    <dgm:pt modelId="{0233A058-F8F6-496C-8E6F-A69460C14348}" type="pres">
      <dgm:prSet presAssocID="{1108C8D8-37AF-46D6-835A-9453FEAB471B}" presName="Name30" presStyleCnt="0"/>
      <dgm:spPr/>
    </dgm:pt>
    <dgm:pt modelId="{362001D9-10B8-4401-B17A-1A204D04EAFC}" type="pres">
      <dgm:prSet presAssocID="{1108C8D8-37AF-46D6-835A-9453FEAB471B}" presName="level2Shape" presStyleLbl="node2" presStyleIdx="0" presStyleCnt="2" custScaleX="118712"/>
      <dgm:spPr/>
    </dgm:pt>
    <dgm:pt modelId="{F4DD0B44-396A-4B5B-B52B-AEFA8BD6DADF}" type="pres">
      <dgm:prSet presAssocID="{1108C8D8-37AF-46D6-835A-9453FEAB471B}" presName="hierChild3" presStyleCnt="0"/>
      <dgm:spPr/>
    </dgm:pt>
    <dgm:pt modelId="{C4492AEF-1C73-4CBC-85D6-689852CCB305}" type="pres">
      <dgm:prSet presAssocID="{8DE8AC25-34AC-47F7-BB49-BD0CABA99D39}" presName="Name25" presStyleLbl="parChTrans1D3" presStyleIdx="0" presStyleCnt="2"/>
      <dgm:spPr/>
    </dgm:pt>
    <dgm:pt modelId="{FF0AD474-85B5-44B3-BA00-2852609022A2}" type="pres">
      <dgm:prSet presAssocID="{8DE8AC25-34AC-47F7-BB49-BD0CABA99D39}" presName="connTx" presStyleLbl="parChTrans1D3" presStyleIdx="0" presStyleCnt="2"/>
      <dgm:spPr/>
    </dgm:pt>
    <dgm:pt modelId="{EBBA4ACF-8693-472A-B086-F2A4AB34A49C}" type="pres">
      <dgm:prSet presAssocID="{94857E7A-3A72-4E9A-9718-0E1C2BF5E9F8}" presName="Name30" presStyleCnt="0"/>
      <dgm:spPr/>
    </dgm:pt>
    <dgm:pt modelId="{3B553636-83D7-49B3-B2EB-1BF0B4AA6CE9}" type="pres">
      <dgm:prSet presAssocID="{94857E7A-3A72-4E9A-9718-0E1C2BF5E9F8}" presName="level2Shape" presStyleLbl="node3" presStyleIdx="0" presStyleCnt="2"/>
      <dgm:spPr/>
    </dgm:pt>
    <dgm:pt modelId="{534E6708-69CA-4714-96EF-689ED75D699C}" type="pres">
      <dgm:prSet presAssocID="{94857E7A-3A72-4E9A-9718-0E1C2BF5E9F8}" presName="hierChild3" presStyleCnt="0"/>
      <dgm:spPr/>
    </dgm:pt>
    <dgm:pt modelId="{7DD54196-E03F-43D7-BD71-C3979D2F7A4B}" type="pres">
      <dgm:prSet presAssocID="{8FB24D3F-CD5A-4F4C-8C4E-0855A349C265}" presName="Name25" presStyleLbl="parChTrans1D2" presStyleIdx="1" presStyleCnt="2"/>
      <dgm:spPr/>
    </dgm:pt>
    <dgm:pt modelId="{550000D8-ED92-408E-8AE2-8F56CBC2AD17}" type="pres">
      <dgm:prSet presAssocID="{8FB24D3F-CD5A-4F4C-8C4E-0855A349C265}" presName="connTx" presStyleLbl="parChTrans1D2" presStyleIdx="1" presStyleCnt="2"/>
      <dgm:spPr/>
    </dgm:pt>
    <dgm:pt modelId="{8A80D176-0A14-4285-A9F7-C7C3F6285B8C}" type="pres">
      <dgm:prSet presAssocID="{02865D4A-3973-40D2-A807-4B5F99C75244}" presName="Name30" presStyleCnt="0"/>
      <dgm:spPr/>
    </dgm:pt>
    <dgm:pt modelId="{F027F68B-D1AD-4B98-94C7-1797A8091DEE}" type="pres">
      <dgm:prSet presAssocID="{02865D4A-3973-40D2-A807-4B5F99C75244}" presName="level2Shape" presStyleLbl="node2" presStyleIdx="1" presStyleCnt="2" custScaleX="115432"/>
      <dgm:spPr/>
    </dgm:pt>
    <dgm:pt modelId="{0CF47D4A-10A2-4566-96DB-EF70A8634B62}" type="pres">
      <dgm:prSet presAssocID="{02865D4A-3973-40D2-A807-4B5F99C75244}" presName="hierChild3" presStyleCnt="0"/>
      <dgm:spPr/>
    </dgm:pt>
    <dgm:pt modelId="{65786E00-4CA7-4834-8F07-543E4AB24AD6}" type="pres">
      <dgm:prSet presAssocID="{D3BD9BEA-CCB0-430F-8D76-EACDE09F4CEC}" presName="Name25" presStyleLbl="parChTrans1D3" presStyleIdx="1" presStyleCnt="2"/>
      <dgm:spPr/>
    </dgm:pt>
    <dgm:pt modelId="{3C89F9DB-97A0-420F-8293-A9B52BC851B3}" type="pres">
      <dgm:prSet presAssocID="{D3BD9BEA-CCB0-430F-8D76-EACDE09F4CEC}" presName="connTx" presStyleLbl="parChTrans1D3" presStyleIdx="1" presStyleCnt="2"/>
      <dgm:spPr/>
    </dgm:pt>
    <dgm:pt modelId="{CC91C6DC-372B-40F0-8DE3-4A596017C4F7}" type="pres">
      <dgm:prSet presAssocID="{089D1507-E3FB-46BC-B4C9-4BDEE66C3DD6}" presName="Name30" presStyleCnt="0"/>
      <dgm:spPr/>
    </dgm:pt>
    <dgm:pt modelId="{B2C65D9D-ACC3-44DF-906F-1D58F691234A}" type="pres">
      <dgm:prSet presAssocID="{089D1507-E3FB-46BC-B4C9-4BDEE66C3DD6}" presName="level2Shape" presStyleLbl="node3" presStyleIdx="1" presStyleCnt="2"/>
      <dgm:spPr/>
    </dgm:pt>
    <dgm:pt modelId="{6E2E102B-E3E7-4CED-BB3B-FB526453CB60}" type="pres">
      <dgm:prSet presAssocID="{089D1507-E3FB-46BC-B4C9-4BDEE66C3DD6}" presName="hierChild3" presStyleCnt="0"/>
      <dgm:spPr/>
    </dgm:pt>
    <dgm:pt modelId="{721F0AA0-A6EE-4F8E-A205-17E5536A3B41}" type="pres">
      <dgm:prSet presAssocID="{74DFD53B-E586-40B7-9E8D-CBED2C04C854}" presName="bgShapesFlow" presStyleCnt="0"/>
      <dgm:spPr/>
    </dgm:pt>
  </dgm:ptLst>
  <dgm:cxnLst>
    <dgm:cxn modelId="{A928B90A-97FA-4E59-8CA8-2CEC6DC63BB6}" type="presOf" srcId="{8FB24D3F-CD5A-4F4C-8C4E-0855A349C265}" destId="{7DD54196-E03F-43D7-BD71-C3979D2F7A4B}" srcOrd="0" destOrd="0" presId="urn:microsoft.com/office/officeart/2005/8/layout/hierarchy5"/>
    <dgm:cxn modelId="{583DD40A-367A-46B8-B964-589CA0E4B5FD}" type="presOf" srcId="{D3BD9BEA-CCB0-430F-8D76-EACDE09F4CEC}" destId="{3C89F9DB-97A0-420F-8293-A9B52BC851B3}" srcOrd="1" destOrd="0" presId="urn:microsoft.com/office/officeart/2005/8/layout/hierarchy5"/>
    <dgm:cxn modelId="{14BCE515-B2DD-4391-B92E-CCA48ABAB856}" srcId="{74DFD53B-E586-40B7-9E8D-CBED2C04C854}" destId="{CC5816D0-630B-4146-B27E-7D091FFE2C70}" srcOrd="0" destOrd="0" parTransId="{64F755DB-45FF-40D5-85BC-16AD30622DB3}" sibTransId="{E91045C1-907F-49B8-A6E1-C82F58E6F24B}"/>
    <dgm:cxn modelId="{B5ED5429-366A-4217-A0A6-3379E37E5B7A}" type="presOf" srcId="{94857E7A-3A72-4E9A-9718-0E1C2BF5E9F8}" destId="{3B553636-83D7-49B3-B2EB-1BF0B4AA6CE9}" srcOrd="0" destOrd="0" presId="urn:microsoft.com/office/officeart/2005/8/layout/hierarchy5"/>
    <dgm:cxn modelId="{2D95F136-F024-437B-AFB0-914E2C4713DD}" type="presOf" srcId="{E22ACD99-5B98-4B90-9CED-88CB67938D07}" destId="{15184A56-5437-451C-BCAD-AD683AF0CDB5}" srcOrd="1" destOrd="0" presId="urn:microsoft.com/office/officeart/2005/8/layout/hierarchy5"/>
    <dgm:cxn modelId="{323D933B-9FED-451C-ACD0-BD5D57A44350}" type="presOf" srcId="{02865D4A-3973-40D2-A807-4B5F99C75244}" destId="{F027F68B-D1AD-4B98-94C7-1797A8091DEE}" srcOrd="0" destOrd="0" presId="urn:microsoft.com/office/officeart/2005/8/layout/hierarchy5"/>
    <dgm:cxn modelId="{ABCC7243-442B-4994-8EFF-67AEA1EF033A}" type="presOf" srcId="{CC5816D0-630B-4146-B27E-7D091FFE2C70}" destId="{5F31460A-DE61-435F-B818-7C8CEA07633A}" srcOrd="0" destOrd="0" presId="urn:microsoft.com/office/officeart/2005/8/layout/hierarchy5"/>
    <dgm:cxn modelId="{01BDF24B-CCCD-409A-A3B9-C2F5D1B26702}" type="presOf" srcId="{E22ACD99-5B98-4B90-9CED-88CB67938D07}" destId="{6AD7DDE6-E86B-4739-8E51-517F2C0122A1}" srcOrd="0" destOrd="0" presId="urn:microsoft.com/office/officeart/2005/8/layout/hierarchy5"/>
    <dgm:cxn modelId="{2571D97B-086D-4D2C-85FC-99227F706AA8}" type="presOf" srcId="{089D1507-E3FB-46BC-B4C9-4BDEE66C3DD6}" destId="{B2C65D9D-ACC3-44DF-906F-1D58F691234A}" srcOrd="0" destOrd="0" presId="urn:microsoft.com/office/officeart/2005/8/layout/hierarchy5"/>
    <dgm:cxn modelId="{FBA5A381-6320-4A8A-BEF5-077490ED6A94}" srcId="{02865D4A-3973-40D2-A807-4B5F99C75244}" destId="{089D1507-E3FB-46BC-B4C9-4BDEE66C3DD6}" srcOrd="0" destOrd="0" parTransId="{D3BD9BEA-CCB0-430F-8D76-EACDE09F4CEC}" sibTransId="{28320407-5BC3-448B-83A2-0572667FBFAD}"/>
    <dgm:cxn modelId="{D0609A83-27D8-42E0-981E-D07D13945A90}" type="presOf" srcId="{8FB24D3F-CD5A-4F4C-8C4E-0855A349C265}" destId="{550000D8-ED92-408E-8AE2-8F56CBC2AD17}" srcOrd="1" destOrd="0" presId="urn:microsoft.com/office/officeart/2005/8/layout/hierarchy5"/>
    <dgm:cxn modelId="{2E7336A4-3A77-457D-B119-9C058E1338DB}" srcId="{CC5816D0-630B-4146-B27E-7D091FFE2C70}" destId="{02865D4A-3973-40D2-A807-4B5F99C75244}" srcOrd="1" destOrd="0" parTransId="{8FB24D3F-CD5A-4F4C-8C4E-0855A349C265}" sibTransId="{F49CAA96-10DA-486D-B5D9-C94E520C94F6}"/>
    <dgm:cxn modelId="{AEF54DA6-D839-4040-8AC3-AF40DC69454B}" type="presOf" srcId="{8DE8AC25-34AC-47F7-BB49-BD0CABA99D39}" destId="{C4492AEF-1C73-4CBC-85D6-689852CCB305}" srcOrd="0" destOrd="0" presId="urn:microsoft.com/office/officeart/2005/8/layout/hierarchy5"/>
    <dgm:cxn modelId="{0AF0AFA9-6C27-4A9C-9C70-42C404ADEBB9}" type="presOf" srcId="{D3BD9BEA-CCB0-430F-8D76-EACDE09F4CEC}" destId="{65786E00-4CA7-4834-8F07-543E4AB24AD6}" srcOrd="0" destOrd="0" presId="urn:microsoft.com/office/officeart/2005/8/layout/hierarchy5"/>
    <dgm:cxn modelId="{5A00BEB1-4431-48EE-A07B-B2B69B61164A}" srcId="{CC5816D0-630B-4146-B27E-7D091FFE2C70}" destId="{1108C8D8-37AF-46D6-835A-9453FEAB471B}" srcOrd="0" destOrd="0" parTransId="{E22ACD99-5B98-4B90-9CED-88CB67938D07}" sibTransId="{06226DA2-8712-4F36-A1FC-B24D0D449455}"/>
    <dgm:cxn modelId="{6DE829BF-589B-48B8-9DEF-6446B656DFF3}" type="presOf" srcId="{74DFD53B-E586-40B7-9E8D-CBED2C04C854}" destId="{5E1B61E0-9332-4513-9103-420ECF8274AC}" srcOrd="0" destOrd="0" presId="urn:microsoft.com/office/officeart/2005/8/layout/hierarchy5"/>
    <dgm:cxn modelId="{C9E11EC1-EFFA-4D61-B97F-5C94E6185684}" type="presOf" srcId="{1108C8D8-37AF-46D6-835A-9453FEAB471B}" destId="{362001D9-10B8-4401-B17A-1A204D04EAFC}" srcOrd="0" destOrd="0" presId="urn:microsoft.com/office/officeart/2005/8/layout/hierarchy5"/>
    <dgm:cxn modelId="{C591D8C2-96B2-4466-AE72-EBBD788E79E7}" srcId="{1108C8D8-37AF-46D6-835A-9453FEAB471B}" destId="{94857E7A-3A72-4E9A-9718-0E1C2BF5E9F8}" srcOrd="0" destOrd="0" parTransId="{8DE8AC25-34AC-47F7-BB49-BD0CABA99D39}" sibTransId="{209BADAF-EA4B-47C0-9E02-A913DAD95D9A}"/>
    <dgm:cxn modelId="{7BC04BF8-1563-4D64-ADF5-97DF9F264E32}" type="presOf" srcId="{8DE8AC25-34AC-47F7-BB49-BD0CABA99D39}" destId="{FF0AD474-85B5-44B3-BA00-2852609022A2}" srcOrd="1" destOrd="0" presId="urn:microsoft.com/office/officeart/2005/8/layout/hierarchy5"/>
    <dgm:cxn modelId="{29B3B61D-3047-45C5-9249-14E1FEC99011}" type="presParOf" srcId="{5E1B61E0-9332-4513-9103-420ECF8274AC}" destId="{396FF193-25DF-4D9D-AFD4-D7D74CFD14A9}" srcOrd="0" destOrd="0" presId="urn:microsoft.com/office/officeart/2005/8/layout/hierarchy5"/>
    <dgm:cxn modelId="{6182E371-62D5-4B9F-AF8F-61C4CF182181}" type="presParOf" srcId="{396FF193-25DF-4D9D-AFD4-D7D74CFD14A9}" destId="{C9AA29DC-176B-4C58-B6C2-BD4EC80D7F06}" srcOrd="0" destOrd="0" presId="urn:microsoft.com/office/officeart/2005/8/layout/hierarchy5"/>
    <dgm:cxn modelId="{9A404728-B59D-434F-A390-BB56E0FD4171}" type="presParOf" srcId="{C9AA29DC-176B-4C58-B6C2-BD4EC80D7F06}" destId="{F7B64C1C-0EC2-430E-83A3-239B5A05405A}" srcOrd="0" destOrd="0" presId="urn:microsoft.com/office/officeart/2005/8/layout/hierarchy5"/>
    <dgm:cxn modelId="{1D49B0B7-8AF0-4A1F-B7E0-33C1232F8782}" type="presParOf" srcId="{F7B64C1C-0EC2-430E-83A3-239B5A05405A}" destId="{5F31460A-DE61-435F-B818-7C8CEA07633A}" srcOrd="0" destOrd="0" presId="urn:microsoft.com/office/officeart/2005/8/layout/hierarchy5"/>
    <dgm:cxn modelId="{CF902901-3EDB-42B9-BA9E-E28D45435FE4}" type="presParOf" srcId="{F7B64C1C-0EC2-430E-83A3-239B5A05405A}" destId="{AD9A354D-BE0C-41DB-BD09-9203B212DFF8}" srcOrd="1" destOrd="0" presId="urn:microsoft.com/office/officeart/2005/8/layout/hierarchy5"/>
    <dgm:cxn modelId="{0886F790-60DA-4842-B5B5-C0A7A91ED9B9}" type="presParOf" srcId="{AD9A354D-BE0C-41DB-BD09-9203B212DFF8}" destId="{6AD7DDE6-E86B-4739-8E51-517F2C0122A1}" srcOrd="0" destOrd="0" presId="urn:microsoft.com/office/officeart/2005/8/layout/hierarchy5"/>
    <dgm:cxn modelId="{B7178707-2E55-4C35-967C-22734A7A0CC0}" type="presParOf" srcId="{6AD7DDE6-E86B-4739-8E51-517F2C0122A1}" destId="{15184A56-5437-451C-BCAD-AD683AF0CDB5}" srcOrd="0" destOrd="0" presId="urn:microsoft.com/office/officeart/2005/8/layout/hierarchy5"/>
    <dgm:cxn modelId="{D9F9F1FE-805D-4DAE-B856-85A51D273DC3}" type="presParOf" srcId="{AD9A354D-BE0C-41DB-BD09-9203B212DFF8}" destId="{0233A058-F8F6-496C-8E6F-A69460C14348}" srcOrd="1" destOrd="0" presId="urn:microsoft.com/office/officeart/2005/8/layout/hierarchy5"/>
    <dgm:cxn modelId="{C4FEA90B-E813-4513-A236-52B9F558A494}" type="presParOf" srcId="{0233A058-F8F6-496C-8E6F-A69460C14348}" destId="{362001D9-10B8-4401-B17A-1A204D04EAFC}" srcOrd="0" destOrd="0" presId="urn:microsoft.com/office/officeart/2005/8/layout/hierarchy5"/>
    <dgm:cxn modelId="{B9470854-42B8-46F3-837B-3084BDF5DDCC}" type="presParOf" srcId="{0233A058-F8F6-496C-8E6F-A69460C14348}" destId="{F4DD0B44-396A-4B5B-B52B-AEFA8BD6DADF}" srcOrd="1" destOrd="0" presId="urn:microsoft.com/office/officeart/2005/8/layout/hierarchy5"/>
    <dgm:cxn modelId="{E401D648-692D-4D4D-9DA8-849DFB457603}" type="presParOf" srcId="{F4DD0B44-396A-4B5B-B52B-AEFA8BD6DADF}" destId="{C4492AEF-1C73-4CBC-85D6-689852CCB305}" srcOrd="0" destOrd="0" presId="urn:microsoft.com/office/officeart/2005/8/layout/hierarchy5"/>
    <dgm:cxn modelId="{EE4941F5-4599-47D2-A686-5867E384D1C2}" type="presParOf" srcId="{C4492AEF-1C73-4CBC-85D6-689852CCB305}" destId="{FF0AD474-85B5-44B3-BA00-2852609022A2}" srcOrd="0" destOrd="0" presId="urn:microsoft.com/office/officeart/2005/8/layout/hierarchy5"/>
    <dgm:cxn modelId="{94624412-F3C6-45FF-82C2-F68CF556CE6A}" type="presParOf" srcId="{F4DD0B44-396A-4B5B-B52B-AEFA8BD6DADF}" destId="{EBBA4ACF-8693-472A-B086-F2A4AB34A49C}" srcOrd="1" destOrd="0" presId="urn:microsoft.com/office/officeart/2005/8/layout/hierarchy5"/>
    <dgm:cxn modelId="{788D6CA6-458C-43B6-AFCD-48E763EBDD06}" type="presParOf" srcId="{EBBA4ACF-8693-472A-B086-F2A4AB34A49C}" destId="{3B553636-83D7-49B3-B2EB-1BF0B4AA6CE9}" srcOrd="0" destOrd="0" presId="urn:microsoft.com/office/officeart/2005/8/layout/hierarchy5"/>
    <dgm:cxn modelId="{18AA07CC-3354-432B-A57D-C61CEA8DC6BD}" type="presParOf" srcId="{EBBA4ACF-8693-472A-B086-F2A4AB34A49C}" destId="{534E6708-69CA-4714-96EF-689ED75D699C}" srcOrd="1" destOrd="0" presId="urn:microsoft.com/office/officeart/2005/8/layout/hierarchy5"/>
    <dgm:cxn modelId="{426CD1F3-C8C5-4DB4-A76E-B4CAA5C86595}" type="presParOf" srcId="{AD9A354D-BE0C-41DB-BD09-9203B212DFF8}" destId="{7DD54196-E03F-43D7-BD71-C3979D2F7A4B}" srcOrd="2" destOrd="0" presId="urn:microsoft.com/office/officeart/2005/8/layout/hierarchy5"/>
    <dgm:cxn modelId="{915CA16D-4ACE-4827-905B-C3C9643931B1}" type="presParOf" srcId="{7DD54196-E03F-43D7-BD71-C3979D2F7A4B}" destId="{550000D8-ED92-408E-8AE2-8F56CBC2AD17}" srcOrd="0" destOrd="0" presId="urn:microsoft.com/office/officeart/2005/8/layout/hierarchy5"/>
    <dgm:cxn modelId="{AE12229E-7C05-418D-A3C9-830B68EC6FBC}" type="presParOf" srcId="{AD9A354D-BE0C-41DB-BD09-9203B212DFF8}" destId="{8A80D176-0A14-4285-A9F7-C7C3F6285B8C}" srcOrd="3" destOrd="0" presId="urn:microsoft.com/office/officeart/2005/8/layout/hierarchy5"/>
    <dgm:cxn modelId="{022FC0DB-3BE0-45DE-803E-01120BBCFDFE}" type="presParOf" srcId="{8A80D176-0A14-4285-A9F7-C7C3F6285B8C}" destId="{F027F68B-D1AD-4B98-94C7-1797A8091DEE}" srcOrd="0" destOrd="0" presId="urn:microsoft.com/office/officeart/2005/8/layout/hierarchy5"/>
    <dgm:cxn modelId="{FA795ABE-F005-4F0A-97CB-D74FF7BAAC69}" type="presParOf" srcId="{8A80D176-0A14-4285-A9F7-C7C3F6285B8C}" destId="{0CF47D4A-10A2-4566-96DB-EF70A8634B62}" srcOrd="1" destOrd="0" presId="urn:microsoft.com/office/officeart/2005/8/layout/hierarchy5"/>
    <dgm:cxn modelId="{47143DCC-E5D8-45FB-A315-D0B05688C1ED}" type="presParOf" srcId="{0CF47D4A-10A2-4566-96DB-EF70A8634B62}" destId="{65786E00-4CA7-4834-8F07-543E4AB24AD6}" srcOrd="0" destOrd="0" presId="urn:microsoft.com/office/officeart/2005/8/layout/hierarchy5"/>
    <dgm:cxn modelId="{EFA1BA44-98DE-4191-A3D9-5019E9B44271}" type="presParOf" srcId="{65786E00-4CA7-4834-8F07-543E4AB24AD6}" destId="{3C89F9DB-97A0-420F-8293-A9B52BC851B3}" srcOrd="0" destOrd="0" presId="urn:microsoft.com/office/officeart/2005/8/layout/hierarchy5"/>
    <dgm:cxn modelId="{8DE1A1F7-C08B-404C-91C2-F70164488940}" type="presParOf" srcId="{0CF47D4A-10A2-4566-96DB-EF70A8634B62}" destId="{CC91C6DC-372B-40F0-8DE3-4A596017C4F7}" srcOrd="1" destOrd="0" presId="urn:microsoft.com/office/officeart/2005/8/layout/hierarchy5"/>
    <dgm:cxn modelId="{904386C9-68E4-405D-95BD-C6EFB2568BE2}" type="presParOf" srcId="{CC91C6DC-372B-40F0-8DE3-4A596017C4F7}" destId="{B2C65D9D-ACC3-44DF-906F-1D58F691234A}" srcOrd="0" destOrd="0" presId="urn:microsoft.com/office/officeart/2005/8/layout/hierarchy5"/>
    <dgm:cxn modelId="{E52F9D8E-EA02-4DB3-955D-8F2B6A88005C}" type="presParOf" srcId="{CC91C6DC-372B-40F0-8DE3-4A596017C4F7}" destId="{6E2E102B-E3E7-4CED-BB3B-FB526453CB60}" srcOrd="1" destOrd="0" presId="urn:microsoft.com/office/officeart/2005/8/layout/hierarchy5"/>
    <dgm:cxn modelId="{D493FB5F-138C-4A80-AACE-39605ABBD5B0}" type="presParOf" srcId="{5E1B61E0-9332-4513-9103-420ECF8274AC}" destId="{721F0AA0-A6EE-4F8E-A205-17E5536A3B41}"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CEFB3-FBBB-4FE8-88F2-1B5169C31C0A}" type="doc">
      <dgm:prSet loTypeId="urn:microsoft.com/office/officeart/2005/8/layout/hierarchy2" loCatId="hierarchy" qsTypeId="urn:microsoft.com/office/officeart/2005/8/quickstyle/3d2" qsCatId="3D" csTypeId="urn:microsoft.com/office/officeart/2005/8/colors/colorful5" csCatId="colorful" phldr="1"/>
      <dgm:spPr/>
      <dgm:t>
        <a:bodyPr/>
        <a:lstStyle/>
        <a:p>
          <a:endParaRPr lang="id-ID"/>
        </a:p>
      </dgm:t>
    </dgm:pt>
    <dgm:pt modelId="{E9FC9CFB-6DBE-498D-8602-1F451612CCF4}">
      <dgm:prSet phldrT="[Text]"/>
      <dgm:spPr/>
      <dgm:t>
        <a:bodyPr/>
        <a:lstStyle/>
        <a:p>
          <a:r>
            <a:rPr lang="en-US">
              <a:solidFill>
                <a:schemeClr val="bg2"/>
              </a:solidFill>
            </a:rPr>
            <a:t>Kelompok  Sampel</a:t>
          </a:r>
          <a:endParaRPr lang="id-ID">
            <a:solidFill>
              <a:schemeClr val="bg2"/>
            </a:solidFill>
          </a:endParaRPr>
        </a:p>
      </dgm:t>
    </dgm:pt>
    <dgm:pt modelId="{3601D981-6B99-44C2-9838-EB21801A51D8}" type="parTrans" cxnId="{14C23475-80A7-4947-968D-5E21C8139141}">
      <dgm:prSet/>
      <dgm:spPr/>
      <dgm:t>
        <a:bodyPr/>
        <a:lstStyle/>
        <a:p>
          <a:endParaRPr lang="id-ID"/>
        </a:p>
      </dgm:t>
    </dgm:pt>
    <dgm:pt modelId="{6D5C997C-6564-45E2-9190-EA3DEA9532E3}" type="sibTrans" cxnId="{14C23475-80A7-4947-968D-5E21C8139141}">
      <dgm:prSet/>
      <dgm:spPr/>
      <dgm:t>
        <a:bodyPr/>
        <a:lstStyle/>
        <a:p>
          <a:endParaRPr lang="id-ID"/>
        </a:p>
      </dgm:t>
    </dgm:pt>
    <dgm:pt modelId="{80FB3545-7EEC-46AB-B9E5-E0A8A13ED18F}">
      <dgm:prSet phldrT="[Text]"/>
      <dgm:spPr/>
      <dgm:t>
        <a:bodyPr/>
        <a:lstStyle/>
        <a:p>
          <a:r>
            <a:rPr lang="en-US"/>
            <a:t>Sampel Probabilitas</a:t>
          </a:r>
          <a:endParaRPr lang="id-ID"/>
        </a:p>
      </dgm:t>
    </dgm:pt>
    <dgm:pt modelId="{B594A291-68FE-4848-A6BE-F2F7FF5BC86D}" type="parTrans" cxnId="{932889A5-FC10-4AF1-89C4-1419465B3F98}">
      <dgm:prSet/>
      <dgm:spPr/>
      <dgm:t>
        <a:bodyPr/>
        <a:lstStyle/>
        <a:p>
          <a:endParaRPr lang="id-ID"/>
        </a:p>
      </dgm:t>
    </dgm:pt>
    <dgm:pt modelId="{3C4F43C3-8FAD-4145-B15C-374A6876E715}" type="sibTrans" cxnId="{932889A5-FC10-4AF1-89C4-1419465B3F98}">
      <dgm:prSet/>
      <dgm:spPr/>
      <dgm:t>
        <a:bodyPr/>
        <a:lstStyle/>
        <a:p>
          <a:endParaRPr lang="id-ID"/>
        </a:p>
      </dgm:t>
    </dgm:pt>
    <dgm:pt modelId="{BE11722B-D12E-4384-9905-930C9E02BE2D}">
      <dgm:prSet phldrT="[Text]"/>
      <dgm:spPr/>
      <dgm:t>
        <a:bodyPr/>
        <a:lstStyle/>
        <a:p>
          <a:r>
            <a:rPr lang="en-US"/>
            <a:t>Suatu sampe yang dipilih sedemikian rupa dari populasi sehingga masing-masing anggota populasi </a:t>
          </a:r>
          <a:r>
            <a:rPr lang="en-US" u="sng"/>
            <a:t>memiliki probabilitas/peluang yang sama </a:t>
          </a:r>
          <a:r>
            <a:rPr lang="en-US"/>
            <a:t>untuk dijadikan sample</a:t>
          </a:r>
          <a:endParaRPr lang="id-ID"/>
        </a:p>
      </dgm:t>
    </dgm:pt>
    <dgm:pt modelId="{01D1FA12-A470-44BC-ADEE-D9DA7C2C9FF6}" type="parTrans" cxnId="{0D1ED95E-AEEF-4A98-89EC-222B328C8E01}">
      <dgm:prSet/>
      <dgm:spPr/>
      <dgm:t>
        <a:bodyPr/>
        <a:lstStyle/>
        <a:p>
          <a:endParaRPr lang="id-ID"/>
        </a:p>
      </dgm:t>
    </dgm:pt>
    <dgm:pt modelId="{4C3C6FC1-94F1-47FE-B7D3-E9116F8C9EF4}" type="sibTrans" cxnId="{0D1ED95E-AEEF-4A98-89EC-222B328C8E01}">
      <dgm:prSet/>
      <dgm:spPr/>
      <dgm:t>
        <a:bodyPr/>
        <a:lstStyle/>
        <a:p>
          <a:endParaRPr lang="id-ID"/>
        </a:p>
      </dgm:t>
    </dgm:pt>
    <dgm:pt modelId="{0B0730A0-9F8B-4BA4-8459-8E7BF40C0871}">
      <dgm:prSet phldrT="[Text]"/>
      <dgm:spPr/>
      <dgm:t>
        <a:bodyPr/>
        <a:lstStyle/>
        <a:p>
          <a:r>
            <a:rPr lang="en-US"/>
            <a:t>Sampel Non Probabilitas</a:t>
          </a:r>
          <a:endParaRPr lang="id-ID"/>
        </a:p>
      </dgm:t>
    </dgm:pt>
    <dgm:pt modelId="{045BD3C2-64BA-4501-B0A7-40CAF7FB0510}" type="parTrans" cxnId="{A0A93B9C-2991-467C-B451-E2F95A91F410}">
      <dgm:prSet/>
      <dgm:spPr/>
      <dgm:t>
        <a:bodyPr/>
        <a:lstStyle/>
        <a:p>
          <a:endParaRPr lang="id-ID"/>
        </a:p>
      </dgm:t>
    </dgm:pt>
    <dgm:pt modelId="{2A0CDF2A-E3D1-471B-871E-060927AAB553}" type="sibTrans" cxnId="{A0A93B9C-2991-467C-B451-E2F95A91F410}">
      <dgm:prSet/>
      <dgm:spPr/>
      <dgm:t>
        <a:bodyPr/>
        <a:lstStyle/>
        <a:p>
          <a:endParaRPr lang="id-ID"/>
        </a:p>
      </dgm:t>
    </dgm:pt>
    <dgm:pt modelId="{59CA7424-BF60-4DAD-A02C-4CC93EA09B1C}">
      <dgm:prSet phldrT="[Text]"/>
      <dgm:spPr/>
      <dgm:t>
        <a:bodyPr/>
        <a:lstStyle/>
        <a:p>
          <a:r>
            <a:rPr lang="en-US"/>
            <a:t>Suatu sampel yang dipilih sedemikian rupa dari populasi sehingga setiap anggota </a:t>
          </a:r>
          <a:r>
            <a:rPr lang="en-US" u="sng"/>
            <a:t>tidak memiliki probabilitas/peluang yang sama </a:t>
          </a:r>
          <a:r>
            <a:rPr lang="en-US"/>
            <a:t>untuk dijadikan sample.</a:t>
          </a:r>
          <a:endParaRPr lang="id-ID"/>
        </a:p>
      </dgm:t>
    </dgm:pt>
    <dgm:pt modelId="{2BE46470-C4CC-46C3-8C7F-F4CEB887FFA5}" type="parTrans" cxnId="{B62B5E1E-3227-4ED9-AFFC-55DC7E5FCCCE}">
      <dgm:prSet/>
      <dgm:spPr/>
      <dgm:t>
        <a:bodyPr/>
        <a:lstStyle/>
        <a:p>
          <a:endParaRPr lang="id-ID"/>
        </a:p>
      </dgm:t>
    </dgm:pt>
    <dgm:pt modelId="{F54517D0-1C66-4AC2-A2ED-F0F086FE52EB}" type="sibTrans" cxnId="{B62B5E1E-3227-4ED9-AFFC-55DC7E5FCCCE}">
      <dgm:prSet/>
      <dgm:spPr/>
      <dgm:t>
        <a:bodyPr/>
        <a:lstStyle/>
        <a:p>
          <a:endParaRPr lang="id-ID"/>
        </a:p>
      </dgm:t>
    </dgm:pt>
    <dgm:pt modelId="{7B4D9669-832E-4450-84BA-67FBB49A7B01}" type="pres">
      <dgm:prSet presAssocID="{B87CEFB3-FBBB-4FE8-88F2-1B5169C31C0A}" presName="diagram" presStyleCnt="0">
        <dgm:presLayoutVars>
          <dgm:chPref val="1"/>
          <dgm:dir/>
          <dgm:animOne val="branch"/>
          <dgm:animLvl val="lvl"/>
          <dgm:resizeHandles val="exact"/>
        </dgm:presLayoutVars>
      </dgm:prSet>
      <dgm:spPr/>
    </dgm:pt>
    <dgm:pt modelId="{F52DF3E0-9AA7-4FE8-A098-95C730B7659E}" type="pres">
      <dgm:prSet presAssocID="{E9FC9CFB-6DBE-498D-8602-1F451612CCF4}" presName="root1" presStyleCnt="0"/>
      <dgm:spPr/>
    </dgm:pt>
    <dgm:pt modelId="{B5226211-BFE3-4535-AE09-50CD324D4693}" type="pres">
      <dgm:prSet presAssocID="{E9FC9CFB-6DBE-498D-8602-1F451612CCF4}" presName="LevelOneTextNode" presStyleLbl="node0" presStyleIdx="0" presStyleCnt="1" custScaleX="51073" custScaleY="92736">
        <dgm:presLayoutVars>
          <dgm:chPref val="3"/>
        </dgm:presLayoutVars>
      </dgm:prSet>
      <dgm:spPr/>
    </dgm:pt>
    <dgm:pt modelId="{7036ED7A-C5C8-480F-AF7E-73E04416888E}" type="pres">
      <dgm:prSet presAssocID="{E9FC9CFB-6DBE-498D-8602-1F451612CCF4}" presName="level2hierChild" presStyleCnt="0"/>
      <dgm:spPr/>
    </dgm:pt>
    <dgm:pt modelId="{0AEF1C78-E2A3-43DE-B913-E2650DBEBC3E}" type="pres">
      <dgm:prSet presAssocID="{B594A291-68FE-4848-A6BE-F2F7FF5BC86D}" presName="conn2-1" presStyleLbl="parChTrans1D2" presStyleIdx="0" presStyleCnt="2"/>
      <dgm:spPr/>
    </dgm:pt>
    <dgm:pt modelId="{D0876185-EB0D-4B01-8346-FD1B4C9BE7D4}" type="pres">
      <dgm:prSet presAssocID="{B594A291-68FE-4848-A6BE-F2F7FF5BC86D}" presName="connTx" presStyleLbl="parChTrans1D2" presStyleIdx="0" presStyleCnt="2"/>
      <dgm:spPr/>
    </dgm:pt>
    <dgm:pt modelId="{09169007-26AC-4112-A13A-0575D807CE53}" type="pres">
      <dgm:prSet presAssocID="{80FB3545-7EEC-46AB-B9E5-E0A8A13ED18F}" presName="root2" presStyleCnt="0"/>
      <dgm:spPr/>
    </dgm:pt>
    <dgm:pt modelId="{AFAFFDEA-71D9-4BE3-AFFB-F5B34BEA8AEF}" type="pres">
      <dgm:prSet presAssocID="{80FB3545-7EEC-46AB-B9E5-E0A8A13ED18F}" presName="LevelTwoTextNode" presStyleLbl="node2" presStyleIdx="0" presStyleCnt="2" custScaleY="50009">
        <dgm:presLayoutVars>
          <dgm:chPref val="3"/>
        </dgm:presLayoutVars>
      </dgm:prSet>
      <dgm:spPr/>
    </dgm:pt>
    <dgm:pt modelId="{8F51ABFE-043B-4FAD-8321-4B3116ABB7DF}" type="pres">
      <dgm:prSet presAssocID="{80FB3545-7EEC-46AB-B9E5-E0A8A13ED18F}" presName="level3hierChild" presStyleCnt="0"/>
      <dgm:spPr/>
    </dgm:pt>
    <dgm:pt modelId="{2F410033-C3A6-45CF-A3BF-35D55A8B009F}" type="pres">
      <dgm:prSet presAssocID="{01D1FA12-A470-44BC-ADEE-D9DA7C2C9FF6}" presName="conn2-1" presStyleLbl="parChTrans1D3" presStyleIdx="0" presStyleCnt="2"/>
      <dgm:spPr/>
    </dgm:pt>
    <dgm:pt modelId="{96AE3DE7-F508-40F6-83D1-7CC17FAFF468}" type="pres">
      <dgm:prSet presAssocID="{01D1FA12-A470-44BC-ADEE-D9DA7C2C9FF6}" presName="connTx" presStyleLbl="parChTrans1D3" presStyleIdx="0" presStyleCnt="2"/>
      <dgm:spPr/>
    </dgm:pt>
    <dgm:pt modelId="{60641CB0-574D-45A9-8FDB-D411BCE39C33}" type="pres">
      <dgm:prSet presAssocID="{BE11722B-D12E-4384-9905-930C9E02BE2D}" presName="root2" presStyleCnt="0"/>
      <dgm:spPr/>
    </dgm:pt>
    <dgm:pt modelId="{F4E7D54B-0B2C-4CA0-ACC2-9383086C8254}" type="pres">
      <dgm:prSet presAssocID="{BE11722B-D12E-4384-9905-930C9E02BE2D}" presName="LevelTwoTextNode" presStyleLbl="node3" presStyleIdx="0" presStyleCnt="2" custScaleX="194388">
        <dgm:presLayoutVars>
          <dgm:chPref val="3"/>
        </dgm:presLayoutVars>
      </dgm:prSet>
      <dgm:spPr/>
    </dgm:pt>
    <dgm:pt modelId="{92321378-C1CE-4F89-AFBC-E7A2E8709ED9}" type="pres">
      <dgm:prSet presAssocID="{BE11722B-D12E-4384-9905-930C9E02BE2D}" presName="level3hierChild" presStyleCnt="0"/>
      <dgm:spPr/>
    </dgm:pt>
    <dgm:pt modelId="{BB799059-8712-47E9-B812-4DD5AEA4E122}" type="pres">
      <dgm:prSet presAssocID="{045BD3C2-64BA-4501-B0A7-40CAF7FB0510}" presName="conn2-1" presStyleLbl="parChTrans1D2" presStyleIdx="1" presStyleCnt="2"/>
      <dgm:spPr/>
    </dgm:pt>
    <dgm:pt modelId="{3DD2C652-488E-4878-AF43-2E23A6ACEC32}" type="pres">
      <dgm:prSet presAssocID="{045BD3C2-64BA-4501-B0A7-40CAF7FB0510}" presName="connTx" presStyleLbl="parChTrans1D2" presStyleIdx="1" presStyleCnt="2"/>
      <dgm:spPr/>
    </dgm:pt>
    <dgm:pt modelId="{E0F81E32-7CC2-48D3-A254-0F4452BC5035}" type="pres">
      <dgm:prSet presAssocID="{0B0730A0-9F8B-4BA4-8459-8E7BF40C0871}" presName="root2" presStyleCnt="0"/>
      <dgm:spPr/>
    </dgm:pt>
    <dgm:pt modelId="{96C3035A-132A-47E8-AB21-5DA1D524DB30}" type="pres">
      <dgm:prSet presAssocID="{0B0730A0-9F8B-4BA4-8459-8E7BF40C0871}" presName="LevelTwoTextNode" presStyleLbl="node2" presStyleIdx="1" presStyleCnt="2" custScaleY="59544">
        <dgm:presLayoutVars>
          <dgm:chPref val="3"/>
        </dgm:presLayoutVars>
      </dgm:prSet>
      <dgm:spPr/>
    </dgm:pt>
    <dgm:pt modelId="{257A324D-D9DC-4489-9AF3-08C271B28AF6}" type="pres">
      <dgm:prSet presAssocID="{0B0730A0-9F8B-4BA4-8459-8E7BF40C0871}" presName="level3hierChild" presStyleCnt="0"/>
      <dgm:spPr/>
    </dgm:pt>
    <dgm:pt modelId="{1247D895-FEEF-4D84-9155-2D7CFC5F151F}" type="pres">
      <dgm:prSet presAssocID="{2BE46470-C4CC-46C3-8C7F-F4CEB887FFA5}" presName="conn2-1" presStyleLbl="parChTrans1D3" presStyleIdx="1" presStyleCnt="2"/>
      <dgm:spPr/>
    </dgm:pt>
    <dgm:pt modelId="{CAE97F21-809C-408E-A5F5-E704DEC92941}" type="pres">
      <dgm:prSet presAssocID="{2BE46470-C4CC-46C3-8C7F-F4CEB887FFA5}" presName="connTx" presStyleLbl="parChTrans1D3" presStyleIdx="1" presStyleCnt="2"/>
      <dgm:spPr/>
    </dgm:pt>
    <dgm:pt modelId="{B80CFF1A-84F6-4D1E-A7DD-CCF2B04234E0}" type="pres">
      <dgm:prSet presAssocID="{59CA7424-BF60-4DAD-A02C-4CC93EA09B1C}" presName="root2" presStyleCnt="0"/>
      <dgm:spPr/>
    </dgm:pt>
    <dgm:pt modelId="{E3099361-5C18-4D5C-9F25-4E61C80F237A}" type="pres">
      <dgm:prSet presAssocID="{59CA7424-BF60-4DAD-A02C-4CC93EA09B1C}" presName="LevelTwoTextNode" presStyleLbl="node3" presStyleIdx="1" presStyleCnt="2" custScaleX="194031">
        <dgm:presLayoutVars>
          <dgm:chPref val="3"/>
        </dgm:presLayoutVars>
      </dgm:prSet>
      <dgm:spPr/>
    </dgm:pt>
    <dgm:pt modelId="{40D6BF79-831A-40C2-8D39-D157D420B1BC}" type="pres">
      <dgm:prSet presAssocID="{59CA7424-BF60-4DAD-A02C-4CC93EA09B1C}" presName="level3hierChild" presStyleCnt="0"/>
      <dgm:spPr/>
    </dgm:pt>
  </dgm:ptLst>
  <dgm:cxnLst>
    <dgm:cxn modelId="{4F7E3115-74A9-4B74-AA5F-1B9E290A7A26}" type="presOf" srcId="{2BE46470-C4CC-46C3-8C7F-F4CEB887FFA5}" destId="{CAE97F21-809C-408E-A5F5-E704DEC92941}" srcOrd="1" destOrd="0" presId="urn:microsoft.com/office/officeart/2005/8/layout/hierarchy2"/>
    <dgm:cxn modelId="{7681D51A-76D8-41E4-AB84-B625E3D35B19}" type="presOf" srcId="{59CA7424-BF60-4DAD-A02C-4CC93EA09B1C}" destId="{E3099361-5C18-4D5C-9F25-4E61C80F237A}" srcOrd="0" destOrd="0" presId="urn:microsoft.com/office/officeart/2005/8/layout/hierarchy2"/>
    <dgm:cxn modelId="{B62B5E1E-3227-4ED9-AFFC-55DC7E5FCCCE}" srcId="{0B0730A0-9F8B-4BA4-8459-8E7BF40C0871}" destId="{59CA7424-BF60-4DAD-A02C-4CC93EA09B1C}" srcOrd="0" destOrd="0" parTransId="{2BE46470-C4CC-46C3-8C7F-F4CEB887FFA5}" sibTransId="{F54517D0-1C66-4AC2-A2ED-F0F086FE52EB}"/>
    <dgm:cxn modelId="{42B4C325-0256-4C2A-8DA0-B0D0CDB83B0E}" type="presOf" srcId="{045BD3C2-64BA-4501-B0A7-40CAF7FB0510}" destId="{BB799059-8712-47E9-B812-4DD5AEA4E122}" srcOrd="0" destOrd="0" presId="urn:microsoft.com/office/officeart/2005/8/layout/hierarchy2"/>
    <dgm:cxn modelId="{93911828-3C49-4241-91E8-0E20F19A2E5A}" type="presOf" srcId="{80FB3545-7EEC-46AB-B9E5-E0A8A13ED18F}" destId="{AFAFFDEA-71D9-4BE3-AFFB-F5B34BEA8AEF}" srcOrd="0" destOrd="0" presId="urn:microsoft.com/office/officeart/2005/8/layout/hierarchy2"/>
    <dgm:cxn modelId="{0D1ED95E-AEEF-4A98-89EC-222B328C8E01}" srcId="{80FB3545-7EEC-46AB-B9E5-E0A8A13ED18F}" destId="{BE11722B-D12E-4384-9905-930C9E02BE2D}" srcOrd="0" destOrd="0" parTransId="{01D1FA12-A470-44BC-ADEE-D9DA7C2C9FF6}" sibTransId="{4C3C6FC1-94F1-47FE-B7D3-E9116F8C9EF4}"/>
    <dgm:cxn modelId="{5F931F6A-3616-4E3E-80A6-EF9437414BC6}" type="presOf" srcId="{B594A291-68FE-4848-A6BE-F2F7FF5BC86D}" destId="{0AEF1C78-E2A3-43DE-B913-E2650DBEBC3E}" srcOrd="0" destOrd="0" presId="urn:microsoft.com/office/officeart/2005/8/layout/hierarchy2"/>
    <dgm:cxn modelId="{8094656B-0AAD-40B5-8273-F6363FAFE937}" type="presOf" srcId="{BE11722B-D12E-4384-9905-930C9E02BE2D}" destId="{F4E7D54B-0B2C-4CA0-ACC2-9383086C8254}" srcOrd="0" destOrd="0" presId="urn:microsoft.com/office/officeart/2005/8/layout/hierarchy2"/>
    <dgm:cxn modelId="{14C23475-80A7-4947-968D-5E21C8139141}" srcId="{B87CEFB3-FBBB-4FE8-88F2-1B5169C31C0A}" destId="{E9FC9CFB-6DBE-498D-8602-1F451612CCF4}" srcOrd="0" destOrd="0" parTransId="{3601D981-6B99-44C2-9838-EB21801A51D8}" sibTransId="{6D5C997C-6564-45E2-9190-EA3DEA9532E3}"/>
    <dgm:cxn modelId="{5932165A-6173-4570-AA10-DA38F0B53FDE}" type="presOf" srcId="{2BE46470-C4CC-46C3-8C7F-F4CEB887FFA5}" destId="{1247D895-FEEF-4D84-9155-2D7CFC5F151F}" srcOrd="0" destOrd="0" presId="urn:microsoft.com/office/officeart/2005/8/layout/hierarchy2"/>
    <dgm:cxn modelId="{5EF0218D-2C18-4B62-ABE6-3CFF006D6DAA}" type="presOf" srcId="{01D1FA12-A470-44BC-ADEE-D9DA7C2C9FF6}" destId="{96AE3DE7-F508-40F6-83D1-7CC17FAFF468}" srcOrd="1" destOrd="0" presId="urn:microsoft.com/office/officeart/2005/8/layout/hierarchy2"/>
    <dgm:cxn modelId="{A0A93B9C-2991-467C-B451-E2F95A91F410}" srcId="{E9FC9CFB-6DBE-498D-8602-1F451612CCF4}" destId="{0B0730A0-9F8B-4BA4-8459-8E7BF40C0871}" srcOrd="1" destOrd="0" parTransId="{045BD3C2-64BA-4501-B0A7-40CAF7FB0510}" sibTransId="{2A0CDF2A-E3D1-471B-871E-060927AAB553}"/>
    <dgm:cxn modelId="{932889A5-FC10-4AF1-89C4-1419465B3F98}" srcId="{E9FC9CFB-6DBE-498D-8602-1F451612CCF4}" destId="{80FB3545-7EEC-46AB-B9E5-E0A8A13ED18F}" srcOrd="0" destOrd="0" parTransId="{B594A291-68FE-4848-A6BE-F2F7FF5BC86D}" sibTransId="{3C4F43C3-8FAD-4145-B15C-374A6876E715}"/>
    <dgm:cxn modelId="{A3540DAE-BA38-4EF5-8F3C-95108ED0DF0D}" type="presOf" srcId="{0B0730A0-9F8B-4BA4-8459-8E7BF40C0871}" destId="{96C3035A-132A-47E8-AB21-5DA1D524DB30}" srcOrd="0" destOrd="0" presId="urn:microsoft.com/office/officeart/2005/8/layout/hierarchy2"/>
    <dgm:cxn modelId="{3F7E3BD4-2796-4EEE-813E-E33113E6802A}" type="presOf" srcId="{01D1FA12-A470-44BC-ADEE-D9DA7C2C9FF6}" destId="{2F410033-C3A6-45CF-A3BF-35D55A8B009F}" srcOrd="0" destOrd="0" presId="urn:microsoft.com/office/officeart/2005/8/layout/hierarchy2"/>
    <dgm:cxn modelId="{19CFCAD6-3CF1-4619-87F6-5E67111ADCF4}" type="presOf" srcId="{E9FC9CFB-6DBE-498D-8602-1F451612CCF4}" destId="{B5226211-BFE3-4535-AE09-50CD324D4693}" srcOrd="0" destOrd="0" presId="urn:microsoft.com/office/officeart/2005/8/layout/hierarchy2"/>
    <dgm:cxn modelId="{1AD229DB-2C0D-46B9-A0DE-F94C367DB7E5}" type="presOf" srcId="{045BD3C2-64BA-4501-B0A7-40CAF7FB0510}" destId="{3DD2C652-488E-4878-AF43-2E23A6ACEC32}" srcOrd="1" destOrd="0" presId="urn:microsoft.com/office/officeart/2005/8/layout/hierarchy2"/>
    <dgm:cxn modelId="{77F861E8-B701-4E69-A41A-F72FFE98D0EE}" type="presOf" srcId="{B87CEFB3-FBBB-4FE8-88F2-1B5169C31C0A}" destId="{7B4D9669-832E-4450-84BA-67FBB49A7B01}" srcOrd="0" destOrd="0" presId="urn:microsoft.com/office/officeart/2005/8/layout/hierarchy2"/>
    <dgm:cxn modelId="{E8648DEF-FF95-4738-9A97-FCDAEBA38B7E}" type="presOf" srcId="{B594A291-68FE-4848-A6BE-F2F7FF5BC86D}" destId="{D0876185-EB0D-4B01-8346-FD1B4C9BE7D4}" srcOrd="1" destOrd="0" presId="urn:microsoft.com/office/officeart/2005/8/layout/hierarchy2"/>
    <dgm:cxn modelId="{CF50C8C4-5997-4929-9168-25F5BB5F4556}" type="presParOf" srcId="{7B4D9669-832E-4450-84BA-67FBB49A7B01}" destId="{F52DF3E0-9AA7-4FE8-A098-95C730B7659E}" srcOrd="0" destOrd="0" presId="urn:microsoft.com/office/officeart/2005/8/layout/hierarchy2"/>
    <dgm:cxn modelId="{FE6227F8-B760-462C-8745-CCB8DA05AF86}" type="presParOf" srcId="{F52DF3E0-9AA7-4FE8-A098-95C730B7659E}" destId="{B5226211-BFE3-4535-AE09-50CD324D4693}" srcOrd="0" destOrd="0" presId="urn:microsoft.com/office/officeart/2005/8/layout/hierarchy2"/>
    <dgm:cxn modelId="{F48DA133-3E88-4598-B552-31991A696E47}" type="presParOf" srcId="{F52DF3E0-9AA7-4FE8-A098-95C730B7659E}" destId="{7036ED7A-C5C8-480F-AF7E-73E04416888E}" srcOrd="1" destOrd="0" presId="urn:microsoft.com/office/officeart/2005/8/layout/hierarchy2"/>
    <dgm:cxn modelId="{204B5341-7E96-4934-900C-83D5C6CD3EE9}" type="presParOf" srcId="{7036ED7A-C5C8-480F-AF7E-73E04416888E}" destId="{0AEF1C78-E2A3-43DE-B913-E2650DBEBC3E}" srcOrd="0" destOrd="0" presId="urn:microsoft.com/office/officeart/2005/8/layout/hierarchy2"/>
    <dgm:cxn modelId="{4DF9B626-4BCE-4B3D-8E69-E1584029BE9E}" type="presParOf" srcId="{0AEF1C78-E2A3-43DE-B913-E2650DBEBC3E}" destId="{D0876185-EB0D-4B01-8346-FD1B4C9BE7D4}" srcOrd="0" destOrd="0" presId="urn:microsoft.com/office/officeart/2005/8/layout/hierarchy2"/>
    <dgm:cxn modelId="{AADE07F3-E0EF-4482-9296-57DA6809AF03}" type="presParOf" srcId="{7036ED7A-C5C8-480F-AF7E-73E04416888E}" destId="{09169007-26AC-4112-A13A-0575D807CE53}" srcOrd="1" destOrd="0" presId="urn:microsoft.com/office/officeart/2005/8/layout/hierarchy2"/>
    <dgm:cxn modelId="{7DAEE3F7-2261-44E1-A84B-E88050EDF6D0}" type="presParOf" srcId="{09169007-26AC-4112-A13A-0575D807CE53}" destId="{AFAFFDEA-71D9-4BE3-AFFB-F5B34BEA8AEF}" srcOrd="0" destOrd="0" presId="urn:microsoft.com/office/officeart/2005/8/layout/hierarchy2"/>
    <dgm:cxn modelId="{C91D0428-F814-45D4-B2E7-8E037685F013}" type="presParOf" srcId="{09169007-26AC-4112-A13A-0575D807CE53}" destId="{8F51ABFE-043B-4FAD-8321-4B3116ABB7DF}" srcOrd="1" destOrd="0" presId="urn:microsoft.com/office/officeart/2005/8/layout/hierarchy2"/>
    <dgm:cxn modelId="{C564EF4F-90A9-47F5-9E5B-15CC59EF1D7D}" type="presParOf" srcId="{8F51ABFE-043B-4FAD-8321-4B3116ABB7DF}" destId="{2F410033-C3A6-45CF-A3BF-35D55A8B009F}" srcOrd="0" destOrd="0" presId="urn:microsoft.com/office/officeart/2005/8/layout/hierarchy2"/>
    <dgm:cxn modelId="{A16E33B9-7BB9-4839-9710-C060462484EE}" type="presParOf" srcId="{2F410033-C3A6-45CF-A3BF-35D55A8B009F}" destId="{96AE3DE7-F508-40F6-83D1-7CC17FAFF468}" srcOrd="0" destOrd="0" presId="urn:microsoft.com/office/officeart/2005/8/layout/hierarchy2"/>
    <dgm:cxn modelId="{73BAA68F-ABE5-48A4-A0E1-DC9D9586E838}" type="presParOf" srcId="{8F51ABFE-043B-4FAD-8321-4B3116ABB7DF}" destId="{60641CB0-574D-45A9-8FDB-D411BCE39C33}" srcOrd="1" destOrd="0" presId="urn:microsoft.com/office/officeart/2005/8/layout/hierarchy2"/>
    <dgm:cxn modelId="{034DE8B9-A3D3-408B-9060-F6ED047586E5}" type="presParOf" srcId="{60641CB0-574D-45A9-8FDB-D411BCE39C33}" destId="{F4E7D54B-0B2C-4CA0-ACC2-9383086C8254}" srcOrd="0" destOrd="0" presId="urn:microsoft.com/office/officeart/2005/8/layout/hierarchy2"/>
    <dgm:cxn modelId="{7905102C-97ED-4ED8-9F5B-938ECDBF6062}" type="presParOf" srcId="{60641CB0-574D-45A9-8FDB-D411BCE39C33}" destId="{92321378-C1CE-4F89-AFBC-E7A2E8709ED9}" srcOrd="1" destOrd="0" presId="urn:microsoft.com/office/officeart/2005/8/layout/hierarchy2"/>
    <dgm:cxn modelId="{F7CF4C66-9CC6-4F85-9384-FA6BD753286F}" type="presParOf" srcId="{7036ED7A-C5C8-480F-AF7E-73E04416888E}" destId="{BB799059-8712-47E9-B812-4DD5AEA4E122}" srcOrd="2" destOrd="0" presId="urn:microsoft.com/office/officeart/2005/8/layout/hierarchy2"/>
    <dgm:cxn modelId="{7FD245FB-D805-43B4-8134-307D87F45103}" type="presParOf" srcId="{BB799059-8712-47E9-B812-4DD5AEA4E122}" destId="{3DD2C652-488E-4878-AF43-2E23A6ACEC32}" srcOrd="0" destOrd="0" presId="urn:microsoft.com/office/officeart/2005/8/layout/hierarchy2"/>
    <dgm:cxn modelId="{D27381E5-F8D8-4050-9686-80AF2AC12954}" type="presParOf" srcId="{7036ED7A-C5C8-480F-AF7E-73E04416888E}" destId="{E0F81E32-7CC2-48D3-A254-0F4452BC5035}" srcOrd="3" destOrd="0" presId="urn:microsoft.com/office/officeart/2005/8/layout/hierarchy2"/>
    <dgm:cxn modelId="{6DF5FC6E-BECD-4D60-98B0-40CBD8D95D81}" type="presParOf" srcId="{E0F81E32-7CC2-48D3-A254-0F4452BC5035}" destId="{96C3035A-132A-47E8-AB21-5DA1D524DB30}" srcOrd="0" destOrd="0" presId="urn:microsoft.com/office/officeart/2005/8/layout/hierarchy2"/>
    <dgm:cxn modelId="{B8B388A3-6F78-4D06-A310-EF7821617A16}" type="presParOf" srcId="{E0F81E32-7CC2-48D3-A254-0F4452BC5035}" destId="{257A324D-D9DC-4489-9AF3-08C271B28AF6}" srcOrd="1" destOrd="0" presId="urn:microsoft.com/office/officeart/2005/8/layout/hierarchy2"/>
    <dgm:cxn modelId="{9BD56CBB-59D0-4806-8296-28AB9C7CA32E}" type="presParOf" srcId="{257A324D-D9DC-4489-9AF3-08C271B28AF6}" destId="{1247D895-FEEF-4D84-9155-2D7CFC5F151F}" srcOrd="0" destOrd="0" presId="urn:microsoft.com/office/officeart/2005/8/layout/hierarchy2"/>
    <dgm:cxn modelId="{632BF4DE-6586-4534-94BB-A525A66725F0}" type="presParOf" srcId="{1247D895-FEEF-4D84-9155-2D7CFC5F151F}" destId="{CAE97F21-809C-408E-A5F5-E704DEC92941}" srcOrd="0" destOrd="0" presId="urn:microsoft.com/office/officeart/2005/8/layout/hierarchy2"/>
    <dgm:cxn modelId="{A1A3CEB7-838E-4F35-9A3B-01804F8F7B94}" type="presParOf" srcId="{257A324D-D9DC-4489-9AF3-08C271B28AF6}" destId="{B80CFF1A-84F6-4D1E-A7DD-CCF2B04234E0}" srcOrd="1" destOrd="0" presId="urn:microsoft.com/office/officeart/2005/8/layout/hierarchy2"/>
    <dgm:cxn modelId="{059FA74B-FBAE-431F-86AC-C1042FF7BE67}" type="presParOf" srcId="{B80CFF1A-84F6-4D1E-A7DD-CCF2B04234E0}" destId="{E3099361-5C18-4D5C-9F25-4E61C80F237A}" srcOrd="0" destOrd="0" presId="urn:microsoft.com/office/officeart/2005/8/layout/hierarchy2"/>
    <dgm:cxn modelId="{CCB87CCA-629A-4D4C-83DF-9C4D585941E0}" type="presParOf" srcId="{B80CFF1A-84F6-4D1E-A7DD-CCF2B04234E0}" destId="{40D6BF79-831A-40C2-8D39-D157D420B1BC}"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135989-9530-4B47-BA7D-7D2B0F8560AC}" type="doc">
      <dgm:prSet loTypeId="urn:microsoft.com/office/officeart/2005/8/layout/orgChart1" loCatId="hierarchy" qsTypeId="urn:microsoft.com/office/officeart/2005/8/quickstyle/3d3" qsCatId="3D" csTypeId="urn:microsoft.com/office/officeart/2005/8/colors/colorful5" csCatId="colorful" phldr="1"/>
      <dgm:spPr/>
      <dgm:t>
        <a:bodyPr/>
        <a:lstStyle/>
        <a:p>
          <a:endParaRPr lang="en-GB"/>
        </a:p>
      </dgm:t>
    </dgm:pt>
    <dgm:pt modelId="{EAB66CB5-FD01-4367-8347-6FA86811D3F0}">
      <dgm:prSet phldrT="[Text]" custT="1"/>
      <dgm:spPr>
        <a:xfrm>
          <a:off x="2396884" y="131"/>
          <a:ext cx="2920577" cy="626303"/>
        </a:xfrm>
        <a:prstGeom prst="rect">
          <a:avLst/>
        </a:prstGeom>
      </dgm:spPr>
      <dgm:t>
        <a:bodyPr/>
        <a:lstStyle/>
        <a:p>
          <a:pPr>
            <a:buNone/>
          </a:pPr>
          <a:r>
            <a:rPr lang="en-US" sz="1800">
              <a:solidFill>
                <a:schemeClr val="bg2"/>
              </a:solidFill>
              <a:latin typeface="Century Gothic" panose="020B0502020202020204"/>
              <a:ea typeface="+mn-ea"/>
              <a:cs typeface="+mn-cs"/>
            </a:rPr>
            <a:t>Metode Sampling</a:t>
          </a:r>
          <a:endParaRPr lang="en-GB" sz="1800" dirty="0">
            <a:solidFill>
              <a:schemeClr val="bg2"/>
            </a:solidFill>
            <a:latin typeface="Century Gothic" panose="020B0502020202020204"/>
            <a:ea typeface="+mn-ea"/>
            <a:cs typeface="+mn-cs"/>
          </a:endParaRPr>
        </a:p>
      </dgm:t>
    </dgm:pt>
    <dgm:pt modelId="{B3A878E5-5195-46FF-801B-C49143F9BD30}" type="parTrans" cxnId="{7EB889D2-DA73-400B-A8BD-5FB8153C7F6B}">
      <dgm:prSet/>
      <dgm:spPr/>
      <dgm:t>
        <a:bodyPr/>
        <a:lstStyle/>
        <a:p>
          <a:endParaRPr lang="en-GB" sz="1800">
            <a:solidFill>
              <a:schemeClr val="tx1"/>
            </a:solidFill>
          </a:endParaRPr>
        </a:p>
      </dgm:t>
    </dgm:pt>
    <dgm:pt modelId="{D5071217-E556-4696-B7CC-BD381A632869}" type="sibTrans" cxnId="{7EB889D2-DA73-400B-A8BD-5FB8153C7F6B}">
      <dgm:prSet/>
      <dgm:spPr/>
      <dgm:t>
        <a:bodyPr/>
        <a:lstStyle/>
        <a:p>
          <a:endParaRPr lang="en-GB" sz="1800">
            <a:solidFill>
              <a:schemeClr val="tx1"/>
            </a:solidFill>
          </a:endParaRPr>
        </a:p>
      </dgm:t>
    </dgm:pt>
    <dgm:pt modelId="{5AC5A36D-78AE-406A-AA41-141D3520EB50}">
      <dgm:prSet phldrT="[Text]" custT="1"/>
      <dgm:spPr>
        <a:xfrm>
          <a:off x="639784" y="889482"/>
          <a:ext cx="3340626" cy="626303"/>
        </a:xfrm>
        <a:prstGeom prst="rect">
          <a:avLst/>
        </a:prstGeom>
      </dgm:spPr>
      <dgm:t>
        <a:bodyPr/>
        <a:lstStyle/>
        <a:p>
          <a:pPr>
            <a:buNone/>
          </a:pPr>
          <a:r>
            <a:rPr lang="en-US" sz="1200">
              <a:latin typeface="Century Gothic" panose="020B0502020202020204"/>
              <a:ea typeface="+mn-ea"/>
              <a:cs typeface="+mn-cs"/>
            </a:rPr>
            <a:t>Probability Sampling</a:t>
          </a:r>
          <a:endParaRPr lang="en-GB" sz="1200" dirty="0">
            <a:latin typeface="Century Gothic" panose="020B0502020202020204"/>
            <a:ea typeface="+mn-ea"/>
            <a:cs typeface="+mn-cs"/>
          </a:endParaRPr>
        </a:p>
      </dgm:t>
    </dgm:pt>
    <dgm:pt modelId="{1637DED8-0A99-425D-A7E4-3637CE7C68DA}" type="parTrans" cxnId="{EBBE75D8-BB39-4C0D-833B-AD1B19A24095}">
      <dgm:prSet/>
      <dgm:spPr>
        <a:xfrm>
          <a:off x="2310097" y="626435"/>
          <a:ext cx="1547075" cy="263047"/>
        </a:xfrm>
        <a:custGeom>
          <a:avLst/>
          <a:gdLst/>
          <a:ahLst/>
          <a:cxnLst/>
          <a:rect l="0" t="0" r="0" b="0"/>
          <a:pathLst>
            <a:path>
              <a:moveTo>
                <a:pt x="1547075" y="0"/>
              </a:moveTo>
              <a:lnTo>
                <a:pt x="1547075" y="131523"/>
              </a:lnTo>
              <a:lnTo>
                <a:pt x="0" y="131523"/>
              </a:lnTo>
              <a:lnTo>
                <a:pt x="0" y="263047"/>
              </a:lnTo>
            </a:path>
          </a:pathLst>
        </a:custGeom>
      </dgm:spPr>
      <dgm:t>
        <a:bodyPr/>
        <a:lstStyle/>
        <a:p>
          <a:endParaRPr lang="en-GB" sz="1200">
            <a:solidFill>
              <a:schemeClr val="tx1"/>
            </a:solidFill>
          </a:endParaRPr>
        </a:p>
      </dgm:t>
    </dgm:pt>
    <dgm:pt modelId="{3CF07541-9B25-4E4C-BE16-F1EE1FBA5F91}" type="sibTrans" cxnId="{EBBE75D8-BB39-4C0D-833B-AD1B19A24095}">
      <dgm:prSet/>
      <dgm:spPr/>
      <dgm:t>
        <a:bodyPr/>
        <a:lstStyle/>
        <a:p>
          <a:endParaRPr lang="en-GB" sz="1800">
            <a:solidFill>
              <a:schemeClr val="tx1"/>
            </a:solidFill>
          </a:endParaRPr>
        </a:p>
      </dgm:t>
    </dgm:pt>
    <dgm:pt modelId="{A13111C5-F6E3-4046-8293-8FE4F7F5B555}">
      <dgm:prSet phldrT="[Text]" custT="1"/>
      <dgm:spPr>
        <a:xfrm>
          <a:off x="1474941" y="1778833"/>
          <a:ext cx="2427639" cy="626303"/>
        </a:xfrm>
        <a:prstGeom prst="rect">
          <a:avLst/>
        </a:prstGeom>
      </dgm:spPr>
      <dgm:t>
        <a:bodyPr/>
        <a:lstStyle/>
        <a:p>
          <a:pPr>
            <a:buNone/>
          </a:pPr>
          <a:r>
            <a:rPr lang="en-US" sz="1200">
              <a:latin typeface="Century Gothic" panose="020B0502020202020204"/>
              <a:ea typeface="+mn-ea"/>
              <a:cs typeface="+mn-cs"/>
            </a:rPr>
            <a:t>Simple random sampling</a:t>
          </a:r>
          <a:endParaRPr lang="en-GB" sz="1200" dirty="0">
            <a:latin typeface="Century Gothic" panose="020B0502020202020204"/>
            <a:ea typeface="+mn-ea"/>
            <a:cs typeface="+mn-cs"/>
          </a:endParaRPr>
        </a:p>
      </dgm:t>
    </dgm:pt>
    <dgm:pt modelId="{0D043524-AAE8-421E-952D-CDCC9CEC5408}" type="parTrans" cxnId="{2C60829C-40C8-4E26-988B-3046E8A9CE91}">
      <dgm:prSet/>
      <dgm:spPr>
        <a:xfrm>
          <a:off x="973847" y="1515786"/>
          <a:ext cx="501094" cy="576199"/>
        </a:xfrm>
        <a:custGeom>
          <a:avLst/>
          <a:gdLst/>
          <a:ahLst/>
          <a:cxnLst/>
          <a:rect l="0" t="0" r="0" b="0"/>
          <a:pathLst>
            <a:path>
              <a:moveTo>
                <a:pt x="0" y="0"/>
              </a:moveTo>
              <a:lnTo>
                <a:pt x="0" y="576199"/>
              </a:lnTo>
              <a:lnTo>
                <a:pt x="501094" y="576199"/>
              </a:lnTo>
            </a:path>
          </a:pathLst>
        </a:custGeom>
      </dgm:spPr>
      <dgm:t>
        <a:bodyPr/>
        <a:lstStyle/>
        <a:p>
          <a:endParaRPr lang="en-GB" sz="1200">
            <a:solidFill>
              <a:schemeClr val="tx1"/>
            </a:solidFill>
          </a:endParaRPr>
        </a:p>
      </dgm:t>
    </dgm:pt>
    <dgm:pt modelId="{7FBE21B8-BFC9-4437-9E7C-D9082B90E71A}" type="sibTrans" cxnId="{2C60829C-40C8-4E26-988B-3046E8A9CE91}">
      <dgm:prSet/>
      <dgm:spPr/>
      <dgm:t>
        <a:bodyPr/>
        <a:lstStyle/>
        <a:p>
          <a:endParaRPr lang="en-GB" sz="1800">
            <a:solidFill>
              <a:schemeClr val="tx1"/>
            </a:solidFill>
          </a:endParaRPr>
        </a:p>
      </dgm:t>
    </dgm:pt>
    <dgm:pt modelId="{225794E6-6BA8-4A84-8CAB-1A4E4A6F4A0A}">
      <dgm:prSet phldrT="[Text]" custT="1"/>
      <dgm:spPr>
        <a:xfrm>
          <a:off x="1474941" y="4766169"/>
          <a:ext cx="2577939" cy="626303"/>
        </a:xfrm>
        <a:prstGeom prst="rect">
          <a:avLst/>
        </a:prstGeom>
      </dgm:spPr>
      <dgm:t>
        <a:bodyPr/>
        <a:lstStyle/>
        <a:p>
          <a:pPr>
            <a:buNone/>
          </a:pPr>
          <a:r>
            <a:rPr lang="en-US" sz="1200">
              <a:latin typeface="Century Gothic" panose="020B0502020202020204"/>
              <a:ea typeface="+mn-ea"/>
              <a:cs typeface="+mn-cs"/>
            </a:rPr>
            <a:t>Area (cluster) Sampling</a:t>
          </a:r>
          <a:endParaRPr lang="en-GB" sz="1200" dirty="0">
            <a:latin typeface="Century Gothic" panose="020B0502020202020204"/>
            <a:ea typeface="+mn-ea"/>
            <a:cs typeface="+mn-cs"/>
          </a:endParaRPr>
        </a:p>
      </dgm:t>
    </dgm:pt>
    <dgm:pt modelId="{EDC229E0-D837-4AFC-B637-3FB043F86514}" type="parTrans" cxnId="{710C3443-8213-4FA3-B504-3F9FCC1000E5}">
      <dgm:prSet/>
      <dgm:spPr>
        <a:xfrm>
          <a:off x="973847" y="1515786"/>
          <a:ext cx="501094" cy="3563534"/>
        </a:xfrm>
        <a:custGeom>
          <a:avLst/>
          <a:gdLst/>
          <a:ahLst/>
          <a:cxnLst/>
          <a:rect l="0" t="0" r="0" b="0"/>
          <a:pathLst>
            <a:path>
              <a:moveTo>
                <a:pt x="0" y="0"/>
              </a:moveTo>
              <a:lnTo>
                <a:pt x="0" y="3563534"/>
              </a:lnTo>
              <a:lnTo>
                <a:pt x="501094" y="3563534"/>
              </a:lnTo>
            </a:path>
          </a:pathLst>
        </a:custGeom>
      </dgm:spPr>
      <dgm:t>
        <a:bodyPr/>
        <a:lstStyle/>
        <a:p>
          <a:endParaRPr lang="en-GB" sz="1200">
            <a:solidFill>
              <a:schemeClr val="tx1"/>
            </a:solidFill>
          </a:endParaRPr>
        </a:p>
      </dgm:t>
    </dgm:pt>
    <dgm:pt modelId="{7E1CDFAF-2D38-479C-87FC-6E150B31F0CD}" type="sibTrans" cxnId="{710C3443-8213-4FA3-B504-3F9FCC1000E5}">
      <dgm:prSet/>
      <dgm:spPr/>
      <dgm:t>
        <a:bodyPr/>
        <a:lstStyle/>
        <a:p>
          <a:endParaRPr lang="en-GB" sz="1800">
            <a:solidFill>
              <a:schemeClr val="tx1"/>
            </a:solidFill>
          </a:endParaRPr>
        </a:p>
      </dgm:t>
    </dgm:pt>
    <dgm:pt modelId="{16816933-0031-450C-B06D-19D2238C978A}">
      <dgm:prSet phldrT="[Text]" custT="1"/>
      <dgm:spPr>
        <a:xfrm>
          <a:off x="4951234" y="1778833"/>
          <a:ext cx="2344541" cy="626303"/>
        </a:xfrm>
      </dgm:spPr>
      <dgm:t>
        <a:bodyPr/>
        <a:lstStyle/>
        <a:p>
          <a:pPr>
            <a:buNone/>
          </a:pPr>
          <a:r>
            <a:rPr lang="en-US" sz="1200">
              <a:latin typeface="Century Gothic" panose="020B0502020202020204"/>
              <a:ea typeface="+mn-ea"/>
              <a:cs typeface="+mn-cs"/>
            </a:rPr>
            <a:t>Sampling sistematis</a:t>
          </a:r>
          <a:endParaRPr lang="en-GB" sz="1200" dirty="0">
            <a:latin typeface="Century Gothic" panose="020B0502020202020204"/>
            <a:ea typeface="+mn-ea"/>
            <a:cs typeface="+mn-cs"/>
          </a:endParaRPr>
        </a:p>
      </dgm:t>
    </dgm:pt>
    <dgm:pt modelId="{78879433-7C3B-4C91-87DD-D026E3A9E935}" type="parTrans" cxnId="{31B4E054-E869-40CF-A983-0986F61FAA34}">
      <dgm:prSet/>
      <dgm:spPr>
        <a:xfrm>
          <a:off x="4512151" y="1543575"/>
          <a:ext cx="439083" cy="548410"/>
        </a:xfrm>
      </dgm:spPr>
      <dgm:t>
        <a:bodyPr/>
        <a:lstStyle/>
        <a:p>
          <a:endParaRPr lang="en-GB" sz="1200">
            <a:solidFill>
              <a:schemeClr val="tx1"/>
            </a:solidFill>
          </a:endParaRPr>
        </a:p>
      </dgm:t>
    </dgm:pt>
    <dgm:pt modelId="{44FBD7E5-1605-4593-9C53-662B69A5B506}" type="sibTrans" cxnId="{31B4E054-E869-40CF-A983-0986F61FAA34}">
      <dgm:prSet/>
      <dgm:spPr/>
      <dgm:t>
        <a:bodyPr/>
        <a:lstStyle/>
        <a:p>
          <a:endParaRPr lang="en-GB" sz="1800">
            <a:solidFill>
              <a:schemeClr val="tx1"/>
            </a:solidFill>
          </a:endParaRPr>
        </a:p>
      </dgm:t>
    </dgm:pt>
    <dgm:pt modelId="{93527973-0028-445D-94D3-04393CA041DB}">
      <dgm:prSet phldrT="[Text]" custT="1"/>
      <dgm:spPr>
        <a:xfrm>
          <a:off x="1474941" y="2668184"/>
          <a:ext cx="2598432" cy="626303"/>
        </a:xfrm>
        <a:prstGeom prst="rect">
          <a:avLst/>
        </a:prstGeom>
      </dgm:spPr>
      <dgm:t>
        <a:bodyPr/>
        <a:lstStyle/>
        <a:p>
          <a:pPr>
            <a:buNone/>
          </a:pPr>
          <a:r>
            <a:rPr lang="en-US" sz="1200">
              <a:latin typeface="Century Gothic" panose="020B0502020202020204"/>
              <a:ea typeface="+mn-ea"/>
              <a:cs typeface="+mn-cs"/>
            </a:rPr>
            <a:t>Proportionate stratified random sampling</a:t>
          </a:r>
          <a:endParaRPr lang="en-GB" sz="1200" dirty="0">
            <a:latin typeface="Century Gothic" panose="020B0502020202020204"/>
            <a:ea typeface="+mn-ea"/>
            <a:cs typeface="+mn-cs"/>
          </a:endParaRPr>
        </a:p>
      </dgm:t>
    </dgm:pt>
    <dgm:pt modelId="{77C24DE7-1443-4279-9F68-A4ABADBC6785}" type="parTrans" cxnId="{52DB694E-F220-4062-B12E-F92750B0BB8C}">
      <dgm:prSet/>
      <dgm:spPr>
        <a:xfrm>
          <a:off x="973847" y="1515786"/>
          <a:ext cx="501094" cy="1465549"/>
        </a:xfrm>
        <a:custGeom>
          <a:avLst/>
          <a:gdLst/>
          <a:ahLst/>
          <a:cxnLst/>
          <a:rect l="0" t="0" r="0" b="0"/>
          <a:pathLst>
            <a:path>
              <a:moveTo>
                <a:pt x="0" y="0"/>
              </a:moveTo>
              <a:lnTo>
                <a:pt x="0" y="1465549"/>
              </a:lnTo>
              <a:lnTo>
                <a:pt x="501094" y="1465549"/>
              </a:lnTo>
            </a:path>
          </a:pathLst>
        </a:custGeom>
      </dgm:spPr>
      <dgm:t>
        <a:bodyPr/>
        <a:lstStyle/>
        <a:p>
          <a:endParaRPr lang="en-GB" sz="1200">
            <a:solidFill>
              <a:schemeClr val="tx1"/>
            </a:solidFill>
          </a:endParaRPr>
        </a:p>
      </dgm:t>
    </dgm:pt>
    <dgm:pt modelId="{3AC22C3D-2A6F-4E19-A069-4AE4AE276E6F}" type="sibTrans" cxnId="{52DB694E-F220-4062-B12E-F92750B0BB8C}">
      <dgm:prSet/>
      <dgm:spPr/>
      <dgm:t>
        <a:bodyPr/>
        <a:lstStyle/>
        <a:p>
          <a:endParaRPr lang="en-GB" sz="1800">
            <a:solidFill>
              <a:schemeClr val="tx1"/>
            </a:solidFill>
          </a:endParaRPr>
        </a:p>
      </dgm:t>
    </dgm:pt>
    <dgm:pt modelId="{179781A9-DB03-4C5F-85AF-F10333EE0FAC}">
      <dgm:prSet phldrT="[Text]" custT="1"/>
      <dgm:spPr>
        <a:xfrm>
          <a:off x="1474941" y="3557535"/>
          <a:ext cx="2598432" cy="945586"/>
        </a:xfrm>
        <a:prstGeom prst="rect">
          <a:avLst/>
        </a:prstGeom>
      </dgm:spPr>
      <dgm:t>
        <a:bodyPr/>
        <a:lstStyle/>
        <a:p>
          <a:pPr>
            <a:buNone/>
          </a:pPr>
          <a:r>
            <a:rPr lang="en-US" sz="1200">
              <a:latin typeface="Century Gothic" panose="020B0502020202020204"/>
              <a:ea typeface="+mn-ea"/>
              <a:cs typeface="+mn-cs"/>
            </a:rPr>
            <a:t>Disproportionate stratified random sampling</a:t>
          </a:r>
          <a:endParaRPr lang="en-GB" sz="1200" dirty="0">
            <a:latin typeface="Century Gothic" panose="020B0502020202020204"/>
            <a:ea typeface="+mn-ea"/>
            <a:cs typeface="+mn-cs"/>
          </a:endParaRPr>
        </a:p>
      </dgm:t>
    </dgm:pt>
    <dgm:pt modelId="{CF32D7BE-85A6-4D8A-B973-064EB4D3EC3B}" type="parTrans" cxnId="{497E2850-D571-4E2C-8BC4-FE8C30E17BF6}">
      <dgm:prSet/>
      <dgm:spPr>
        <a:xfrm>
          <a:off x="973847" y="1515786"/>
          <a:ext cx="501094" cy="2514542"/>
        </a:xfrm>
        <a:custGeom>
          <a:avLst/>
          <a:gdLst/>
          <a:ahLst/>
          <a:cxnLst/>
          <a:rect l="0" t="0" r="0" b="0"/>
          <a:pathLst>
            <a:path>
              <a:moveTo>
                <a:pt x="0" y="0"/>
              </a:moveTo>
              <a:lnTo>
                <a:pt x="0" y="2514542"/>
              </a:lnTo>
              <a:lnTo>
                <a:pt x="501094" y="2514542"/>
              </a:lnTo>
            </a:path>
          </a:pathLst>
        </a:custGeom>
      </dgm:spPr>
      <dgm:t>
        <a:bodyPr/>
        <a:lstStyle/>
        <a:p>
          <a:endParaRPr lang="en-GB" sz="1200">
            <a:solidFill>
              <a:schemeClr val="tx1"/>
            </a:solidFill>
          </a:endParaRPr>
        </a:p>
      </dgm:t>
    </dgm:pt>
    <dgm:pt modelId="{E7CE3099-F097-4293-A313-D0580F4022DA}" type="sibTrans" cxnId="{497E2850-D571-4E2C-8BC4-FE8C30E17BF6}">
      <dgm:prSet/>
      <dgm:spPr/>
      <dgm:t>
        <a:bodyPr/>
        <a:lstStyle/>
        <a:p>
          <a:endParaRPr lang="en-GB" sz="1800">
            <a:solidFill>
              <a:schemeClr val="tx1"/>
            </a:solidFill>
          </a:endParaRPr>
        </a:p>
      </dgm:t>
    </dgm:pt>
    <dgm:pt modelId="{BCFFBF47-72DD-47FE-91C0-BDD6A2BC4425}">
      <dgm:prSet phldrT="[Text]" custT="1"/>
      <dgm:spPr>
        <a:xfrm>
          <a:off x="4951234" y="2668184"/>
          <a:ext cx="2552912" cy="626303"/>
        </a:xfrm>
      </dgm:spPr>
      <dgm:t>
        <a:bodyPr/>
        <a:lstStyle/>
        <a:p>
          <a:pPr>
            <a:buNone/>
          </a:pPr>
          <a:r>
            <a:rPr lang="en-US" sz="1200">
              <a:latin typeface="Century Gothic" panose="020B0502020202020204"/>
              <a:ea typeface="+mn-ea"/>
              <a:cs typeface="+mn-cs"/>
            </a:rPr>
            <a:t>Sampling kuota</a:t>
          </a:r>
          <a:endParaRPr lang="en-GB" sz="1200" dirty="0">
            <a:latin typeface="Century Gothic" panose="020B0502020202020204"/>
            <a:ea typeface="+mn-ea"/>
            <a:cs typeface="+mn-cs"/>
          </a:endParaRPr>
        </a:p>
      </dgm:t>
    </dgm:pt>
    <dgm:pt modelId="{C9D60947-24AC-4D25-B2F8-DACC2C22008C}" type="parTrans" cxnId="{111AC539-C733-4FF4-91C7-98F243FD7576}">
      <dgm:prSet/>
      <dgm:spPr>
        <a:xfrm>
          <a:off x="4512151" y="1543575"/>
          <a:ext cx="439083" cy="1437760"/>
        </a:xfrm>
      </dgm:spPr>
      <dgm:t>
        <a:bodyPr/>
        <a:lstStyle/>
        <a:p>
          <a:endParaRPr lang="en-GB" sz="1200"/>
        </a:p>
      </dgm:t>
    </dgm:pt>
    <dgm:pt modelId="{D0E9EEA0-A327-47C9-8415-96A44DB24661}" type="sibTrans" cxnId="{111AC539-C733-4FF4-91C7-98F243FD7576}">
      <dgm:prSet/>
      <dgm:spPr/>
      <dgm:t>
        <a:bodyPr/>
        <a:lstStyle/>
        <a:p>
          <a:endParaRPr lang="en-GB" sz="1800"/>
        </a:p>
      </dgm:t>
    </dgm:pt>
    <dgm:pt modelId="{5634BCFA-9264-4FD0-B004-0FB63EEA6DDC}">
      <dgm:prSet phldrT="[Text]" custT="1"/>
      <dgm:spPr>
        <a:xfrm>
          <a:off x="4951234" y="3557535"/>
          <a:ext cx="2491798" cy="626303"/>
        </a:xfrm>
      </dgm:spPr>
      <dgm:t>
        <a:bodyPr/>
        <a:lstStyle/>
        <a:p>
          <a:pPr>
            <a:buNone/>
          </a:pPr>
          <a:r>
            <a:rPr lang="en-US" sz="1200">
              <a:latin typeface="Century Gothic" panose="020B0502020202020204"/>
              <a:ea typeface="+mn-ea"/>
              <a:cs typeface="+mn-cs"/>
            </a:rPr>
            <a:t>Purpose Sampling</a:t>
          </a:r>
          <a:endParaRPr lang="en-GB" sz="1200" dirty="0">
            <a:latin typeface="Century Gothic" panose="020B0502020202020204"/>
            <a:ea typeface="+mn-ea"/>
            <a:cs typeface="+mn-cs"/>
          </a:endParaRPr>
        </a:p>
      </dgm:t>
    </dgm:pt>
    <dgm:pt modelId="{BF19E450-9BA3-496D-9E6A-93B2B859AE24}" type="parTrans" cxnId="{C49F2670-7604-4E0D-8171-E9B60B51186C}">
      <dgm:prSet/>
      <dgm:spPr>
        <a:xfrm>
          <a:off x="4512151" y="1543575"/>
          <a:ext cx="439083" cy="2327111"/>
        </a:xfrm>
      </dgm:spPr>
      <dgm:t>
        <a:bodyPr/>
        <a:lstStyle/>
        <a:p>
          <a:endParaRPr lang="en-GB" sz="1200"/>
        </a:p>
      </dgm:t>
    </dgm:pt>
    <dgm:pt modelId="{D47697A6-330C-4935-BF3C-DAFC625A6249}" type="sibTrans" cxnId="{C49F2670-7604-4E0D-8171-E9B60B51186C}">
      <dgm:prSet/>
      <dgm:spPr/>
      <dgm:t>
        <a:bodyPr/>
        <a:lstStyle/>
        <a:p>
          <a:endParaRPr lang="en-GB" sz="1800"/>
        </a:p>
      </dgm:t>
    </dgm:pt>
    <dgm:pt modelId="{D7349054-323D-4469-A8DE-31F395C815C9}">
      <dgm:prSet phldrT="[Text]" custT="1"/>
      <dgm:spPr>
        <a:xfrm>
          <a:off x="4951234" y="4446885"/>
          <a:ext cx="2111143" cy="626303"/>
        </a:xfrm>
      </dgm:spPr>
      <dgm:t>
        <a:bodyPr/>
        <a:lstStyle/>
        <a:p>
          <a:pPr>
            <a:buNone/>
          </a:pPr>
          <a:r>
            <a:rPr lang="en-US" sz="1200">
              <a:latin typeface="Century Gothic" panose="020B0502020202020204"/>
              <a:ea typeface="+mn-ea"/>
              <a:cs typeface="+mn-cs"/>
            </a:rPr>
            <a:t>Sampling Jenuh</a:t>
          </a:r>
          <a:endParaRPr lang="en-GB" sz="1200" dirty="0">
            <a:latin typeface="Century Gothic" panose="020B0502020202020204"/>
            <a:ea typeface="+mn-ea"/>
            <a:cs typeface="+mn-cs"/>
          </a:endParaRPr>
        </a:p>
      </dgm:t>
    </dgm:pt>
    <dgm:pt modelId="{1A4DAA30-1BF8-41BF-9704-025E9371419B}" type="parTrans" cxnId="{1D9C644A-9549-407F-8901-CECD87F342A9}">
      <dgm:prSet/>
      <dgm:spPr>
        <a:xfrm>
          <a:off x="4512151" y="1543575"/>
          <a:ext cx="439083" cy="3216462"/>
        </a:xfrm>
      </dgm:spPr>
      <dgm:t>
        <a:bodyPr/>
        <a:lstStyle/>
        <a:p>
          <a:endParaRPr lang="en-GB" sz="1200"/>
        </a:p>
      </dgm:t>
    </dgm:pt>
    <dgm:pt modelId="{366D61FA-9363-44B4-9179-DA991D2E8D23}" type="sibTrans" cxnId="{1D9C644A-9549-407F-8901-CECD87F342A9}">
      <dgm:prSet/>
      <dgm:spPr/>
      <dgm:t>
        <a:bodyPr/>
        <a:lstStyle/>
        <a:p>
          <a:endParaRPr lang="en-GB" sz="1800"/>
        </a:p>
      </dgm:t>
    </dgm:pt>
    <dgm:pt modelId="{0DD2D601-66C6-4C5D-B12E-2F7CFB9B0E3B}">
      <dgm:prSet phldrT="[Text]" custT="1"/>
      <dgm:spPr>
        <a:xfrm>
          <a:off x="4951234" y="5336236"/>
          <a:ext cx="2197272" cy="626303"/>
        </a:xfrm>
      </dgm:spPr>
      <dgm:t>
        <a:bodyPr/>
        <a:lstStyle/>
        <a:p>
          <a:pPr>
            <a:buNone/>
          </a:pPr>
          <a:r>
            <a:rPr lang="en-US" sz="1200">
              <a:latin typeface="Century Gothic" panose="020B0502020202020204"/>
              <a:ea typeface="+mn-ea"/>
              <a:cs typeface="+mn-cs"/>
            </a:rPr>
            <a:t>Snowball Sampling</a:t>
          </a:r>
          <a:endParaRPr lang="en-GB" sz="1200" dirty="0">
            <a:latin typeface="Century Gothic" panose="020B0502020202020204"/>
            <a:ea typeface="+mn-ea"/>
            <a:cs typeface="+mn-cs"/>
          </a:endParaRPr>
        </a:p>
      </dgm:t>
    </dgm:pt>
    <dgm:pt modelId="{DF59F775-D486-44D6-9A4A-302A795A32E8}" type="parTrans" cxnId="{C490D330-11F9-4F6E-8A2F-8D39F2B40D50}">
      <dgm:prSet/>
      <dgm:spPr>
        <a:xfrm>
          <a:off x="4512151" y="1543575"/>
          <a:ext cx="439083" cy="4105813"/>
        </a:xfrm>
      </dgm:spPr>
      <dgm:t>
        <a:bodyPr/>
        <a:lstStyle/>
        <a:p>
          <a:endParaRPr lang="en-GB" sz="1200"/>
        </a:p>
      </dgm:t>
    </dgm:pt>
    <dgm:pt modelId="{143AC7A1-F23D-44F5-B3C8-673A7DF0F722}" type="sibTrans" cxnId="{C490D330-11F9-4F6E-8A2F-8D39F2B40D50}">
      <dgm:prSet/>
      <dgm:spPr/>
      <dgm:t>
        <a:bodyPr/>
        <a:lstStyle/>
        <a:p>
          <a:endParaRPr lang="en-GB" sz="1800"/>
        </a:p>
      </dgm:t>
    </dgm:pt>
    <dgm:pt modelId="{B1DC8E2A-A664-4696-93DF-BC6E75AEE3F4}">
      <dgm:prSet phldrT="[Text]" custT="1"/>
      <dgm:spPr>
        <a:xfrm>
          <a:off x="4229041" y="917271"/>
          <a:ext cx="2831104" cy="626303"/>
        </a:xfrm>
      </dgm:spPr>
      <dgm:t>
        <a:bodyPr/>
        <a:lstStyle/>
        <a:p>
          <a:pPr>
            <a:buNone/>
          </a:pPr>
          <a:r>
            <a:rPr lang="en-US" sz="1200">
              <a:latin typeface="Century Gothic" panose="020B0502020202020204"/>
              <a:ea typeface="+mn-ea"/>
              <a:cs typeface="+mn-cs"/>
            </a:rPr>
            <a:t>Non Probability Sampling</a:t>
          </a:r>
          <a:endParaRPr lang="en-GB" sz="1200" dirty="0">
            <a:latin typeface="Century Gothic" panose="020B0502020202020204"/>
            <a:ea typeface="+mn-ea"/>
            <a:cs typeface="+mn-cs"/>
          </a:endParaRPr>
        </a:p>
      </dgm:t>
    </dgm:pt>
    <dgm:pt modelId="{642EF840-F054-492A-BCC1-CE1893E3D58C}" type="sibTrans" cxnId="{23DC2F64-93F8-4730-9C1A-1C009B58A07B}">
      <dgm:prSet/>
      <dgm:spPr/>
      <dgm:t>
        <a:bodyPr/>
        <a:lstStyle/>
        <a:p>
          <a:endParaRPr lang="en-GB" sz="1800">
            <a:solidFill>
              <a:schemeClr val="tx1"/>
            </a:solidFill>
          </a:endParaRPr>
        </a:p>
      </dgm:t>
    </dgm:pt>
    <dgm:pt modelId="{A16B9C7C-EE41-4682-A637-85A1AA3B2750}" type="parTrans" cxnId="{23DC2F64-93F8-4730-9C1A-1C009B58A07B}">
      <dgm:prSet/>
      <dgm:spPr>
        <a:xfrm>
          <a:off x="3857173" y="626435"/>
          <a:ext cx="1787419" cy="290836"/>
        </a:xfrm>
      </dgm:spPr>
      <dgm:t>
        <a:bodyPr/>
        <a:lstStyle/>
        <a:p>
          <a:endParaRPr lang="en-GB" sz="1200">
            <a:solidFill>
              <a:schemeClr val="tx1"/>
            </a:solidFill>
          </a:endParaRPr>
        </a:p>
      </dgm:t>
    </dgm:pt>
    <dgm:pt modelId="{A6B279CA-1B73-42D0-B32E-763C417A88C2}" type="pres">
      <dgm:prSet presAssocID="{3A135989-9530-4B47-BA7D-7D2B0F8560AC}" presName="hierChild1" presStyleCnt="0">
        <dgm:presLayoutVars>
          <dgm:orgChart val="1"/>
          <dgm:chPref val="1"/>
          <dgm:dir/>
          <dgm:animOne val="branch"/>
          <dgm:animLvl val="lvl"/>
          <dgm:resizeHandles/>
        </dgm:presLayoutVars>
      </dgm:prSet>
      <dgm:spPr/>
    </dgm:pt>
    <dgm:pt modelId="{0B369EE1-C1D1-4456-9C2B-6F753585F3E5}" type="pres">
      <dgm:prSet presAssocID="{EAB66CB5-FD01-4367-8347-6FA86811D3F0}" presName="hierRoot1" presStyleCnt="0">
        <dgm:presLayoutVars>
          <dgm:hierBranch val="init"/>
        </dgm:presLayoutVars>
      </dgm:prSet>
      <dgm:spPr/>
    </dgm:pt>
    <dgm:pt modelId="{AB72BC2E-8888-463F-B9C8-E499AC46361C}" type="pres">
      <dgm:prSet presAssocID="{EAB66CB5-FD01-4367-8347-6FA86811D3F0}" presName="rootComposite1" presStyleCnt="0"/>
      <dgm:spPr/>
    </dgm:pt>
    <dgm:pt modelId="{5424A0EF-3C8B-41DB-BB9F-45331B1441EF}" type="pres">
      <dgm:prSet presAssocID="{EAB66CB5-FD01-4367-8347-6FA86811D3F0}" presName="rootText1" presStyleLbl="node0" presStyleIdx="0" presStyleCnt="1" custScaleX="233160">
        <dgm:presLayoutVars>
          <dgm:chPref val="3"/>
        </dgm:presLayoutVars>
      </dgm:prSet>
      <dgm:spPr/>
    </dgm:pt>
    <dgm:pt modelId="{48BC9D7B-8C0E-4A7A-802B-8CBA4C99DDC0}" type="pres">
      <dgm:prSet presAssocID="{EAB66CB5-FD01-4367-8347-6FA86811D3F0}" presName="rootConnector1" presStyleLbl="node1" presStyleIdx="0" presStyleCnt="0"/>
      <dgm:spPr/>
    </dgm:pt>
    <dgm:pt modelId="{D9DA33C0-7BAC-436A-8BE4-FA2D712A50B0}" type="pres">
      <dgm:prSet presAssocID="{EAB66CB5-FD01-4367-8347-6FA86811D3F0}" presName="hierChild2" presStyleCnt="0"/>
      <dgm:spPr/>
    </dgm:pt>
    <dgm:pt modelId="{26F1C99E-CD9A-4E72-B699-4E1C52377C47}" type="pres">
      <dgm:prSet presAssocID="{1637DED8-0A99-425D-A7E4-3637CE7C68DA}" presName="Name37" presStyleLbl="parChTrans1D2" presStyleIdx="0" presStyleCnt="2"/>
      <dgm:spPr/>
    </dgm:pt>
    <dgm:pt modelId="{5D8485B9-69C3-44F0-917C-AF3ED938617F}" type="pres">
      <dgm:prSet presAssocID="{5AC5A36D-78AE-406A-AA41-141D3520EB50}" presName="hierRoot2" presStyleCnt="0">
        <dgm:presLayoutVars>
          <dgm:hierBranch val="init"/>
        </dgm:presLayoutVars>
      </dgm:prSet>
      <dgm:spPr/>
    </dgm:pt>
    <dgm:pt modelId="{377E6BA9-EBF3-4568-8582-884404ED7EAB}" type="pres">
      <dgm:prSet presAssocID="{5AC5A36D-78AE-406A-AA41-141D3520EB50}" presName="rootComposite" presStyleCnt="0"/>
      <dgm:spPr/>
    </dgm:pt>
    <dgm:pt modelId="{2F393CBE-DACD-4856-858B-8B7669544A63}" type="pres">
      <dgm:prSet presAssocID="{5AC5A36D-78AE-406A-AA41-141D3520EB50}" presName="rootText" presStyleLbl="node2" presStyleIdx="0" presStyleCnt="2" custScaleX="266694">
        <dgm:presLayoutVars>
          <dgm:chPref val="3"/>
        </dgm:presLayoutVars>
      </dgm:prSet>
      <dgm:spPr/>
    </dgm:pt>
    <dgm:pt modelId="{28B5F382-8423-40D6-99DE-246DE5141D5D}" type="pres">
      <dgm:prSet presAssocID="{5AC5A36D-78AE-406A-AA41-141D3520EB50}" presName="rootConnector" presStyleLbl="node2" presStyleIdx="0" presStyleCnt="2"/>
      <dgm:spPr/>
    </dgm:pt>
    <dgm:pt modelId="{5CFF383C-244C-42E9-BDFF-839A7F06E32E}" type="pres">
      <dgm:prSet presAssocID="{5AC5A36D-78AE-406A-AA41-141D3520EB50}" presName="hierChild4" presStyleCnt="0"/>
      <dgm:spPr/>
    </dgm:pt>
    <dgm:pt modelId="{FE55526B-DA50-4E49-A8EA-C059935659C7}" type="pres">
      <dgm:prSet presAssocID="{0D043524-AAE8-421E-952D-CDCC9CEC5408}" presName="Name37" presStyleLbl="parChTrans1D3" presStyleIdx="0" presStyleCnt="9"/>
      <dgm:spPr/>
    </dgm:pt>
    <dgm:pt modelId="{2C1AD605-AC0A-46A5-A67A-749D23A1A6E1}" type="pres">
      <dgm:prSet presAssocID="{A13111C5-F6E3-4046-8293-8FE4F7F5B555}" presName="hierRoot2" presStyleCnt="0">
        <dgm:presLayoutVars>
          <dgm:hierBranch val="init"/>
        </dgm:presLayoutVars>
      </dgm:prSet>
      <dgm:spPr/>
    </dgm:pt>
    <dgm:pt modelId="{19BB47E3-2C81-4F0E-BDB7-0315F7DC9F10}" type="pres">
      <dgm:prSet presAssocID="{A13111C5-F6E3-4046-8293-8FE4F7F5B555}" presName="rootComposite" presStyleCnt="0"/>
      <dgm:spPr/>
    </dgm:pt>
    <dgm:pt modelId="{B8F191ED-B865-4C04-9DB1-00F43C271A98}" type="pres">
      <dgm:prSet presAssocID="{A13111C5-F6E3-4046-8293-8FE4F7F5B555}" presName="rootText" presStyleLbl="node3" presStyleIdx="0" presStyleCnt="9" custScaleX="193807">
        <dgm:presLayoutVars>
          <dgm:chPref val="3"/>
        </dgm:presLayoutVars>
      </dgm:prSet>
      <dgm:spPr/>
    </dgm:pt>
    <dgm:pt modelId="{2DE794BD-5BC3-449F-9D95-CE9309C6DA4C}" type="pres">
      <dgm:prSet presAssocID="{A13111C5-F6E3-4046-8293-8FE4F7F5B555}" presName="rootConnector" presStyleLbl="node3" presStyleIdx="0" presStyleCnt="9"/>
      <dgm:spPr/>
    </dgm:pt>
    <dgm:pt modelId="{8B306656-981B-438F-8BF3-0C15D751BC3B}" type="pres">
      <dgm:prSet presAssocID="{A13111C5-F6E3-4046-8293-8FE4F7F5B555}" presName="hierChild4" presStyleCnt="0"/>
      <dgm:spPr/>
    </dgm:pt>
    <dgm:pt modelId="{FEE9DC28-FC5B-46A9-A08D-2772E835EDD8}" type="pres">
      <dgm:prSet presAssocID="{A13111C5-F6E3-4046-8293-8FE4F7F5B555}" presName="hierChild5" presStyleCnt="0"/>
      <dgm:spPr/>
    </dgm:pt>
    <dgm:pt modelId="{0474A98F-AF7E-4D2D-B55C-2B29B03C3220}" type="pres">
      <dgm:prSet presAssocID="{77C24DE7-1443-4279-9F68-A4ABADBC6785}" presName="Name37" presStyleLbl="parChTrans1D3" presStyleIdx="1" presStyleCnt="9"/>
      <dgm:spPr/>
    </dgm:pt>
    <dgm:pt modelId="{97937D82-5835-4466-A6B2-FDD325AB63E7}" type="pres">
      <dgm:prSet presAssocID="{93527973-0028-445D-94D3-04393CA041DB}" presName="hierRoot2" presStyleCnt="0">
        <dgm:presLayoutVars>
          <dgm:hierBranch val="init"/>
        </dgm:presLayoutVars>
      </dgm:prSet>
      <dgm:spPr/>
    </dgm:pt>
    <dgm:pt modelId="{394EA817-B517-450A-B379-B9BCEA943004}" type="pres">
      <dgm:prSet presAssocID="{93527973-0028-445D-94D3-04393CA041DB}" presName="rootComposite" presStyleCnt="0"/>
      <dgm:spPr/>
    </dgm:pt>
    <dgm:pt modelId="{F31E83C6-BB53-45E5-AE72-0F66C296450B}" type="pres">
      <dgm:prSet presAssocID="{93527973-0028-445D-94D3-04393CA041DB}" presName="rootText" presStyleLbl="node3" presStyleIdx="1" presStyleCnt="9" custScaleX="207442" custScaleY="211837" custLinFactNeighborX="982" custLinFactNeighborY="18814">
        <dgm:presLayoutVars>
          <dgm:chPref val="3"/>
        </dgm:presLayoutVars>
      </dgm:prSet>
      <dgm:spPr/>
    </dgm:pt>
    <dgm:pt modelId="{71641FA2-971E-48A9-97A0-C0279C4580E8}" type="pres">
      <dgm:prSet presAssocID="{93527973-0028-445D-94D3-04393CA041DB}" presName="rootConnector" presStyleLbl="node3" presStyleIdx="1" presStyleCnt="9"/>
      <dgm:spPr/>
    </dgm:pt>
    <dgm:pt modelId="{F3982F87-62A1-4396-87ED-E42948D16264}" type="pres">
      <dgm:prSet presAssocID="{93527973-0028-445D-94D3-04393CA041DB}" presName="hierChild4" presStyleCnt="0"/>
      <dgm:spPr/>
    </dgm:pt>
    <dgm:pt modelId="{35F60EC2-BF50-4ACA-9CE8-99CDD2287160}" type="pres">
      <dgm:prSet presAssocID="{93527973-0028-445D-94D3-04393CA041DB}" presName="hierChild5" presStyleCnt="0"/>
      <dgm:spPr/>
    </dgm:pt>
    <dgm:pt modelId="{FBAD2B66-E674-4477-B66E-B78D90135284}" type="pres">
      <dgm:prSet presAssocID="{CF32D7BE-85A6-4D8A-B973-064EB4D3EC3B}" presName="Name37" presStyleLbl="parChTrans1D3" presStyleIdx="2" presStyleCnt="9"/>
      <dgm:spPr/>
    </dgm:pt>
    <dgm:pt modelId="{CF9A0671-0F01-48D9-8F84-C8A0D11256C1}" type="pres">
      <dgm:prSet presAssocID="{179781A9-DB03-4C5F-85AF-F10333EE0FAC}" presName="hierRoot2" presStyleCnt="0">
        <dgm:presLayoutVars>
          <dgm:hierBranch val="init"/>
        </dgm:presLayoutVars>
      </dgm:prSet>
      <dgm:spPr/>
    </dgm:pt>
    <dgm:pt modelId="{A50D1E7C-934F-46C4-AF24-F89C967536B7}" type="pres">
      <dgm:prSet presAssocID="{179781A9-DB03-4C5F-85AF-F10333EE0FAC}" presName="rootComposite" presStyleCnt="0"/>
      <dgm:spPr/>
    </dgm:pt>
    <dgm:pt modelId="{24FFA8C9-C9FE-4C8C-A93C-38DCDABF38AA}" type="pres">
      <dgm:prSet presAssocID="{179781A9-DB03-4C5F-85AF-F10333EE0FAC}" presName="rootText" presStyleLbl="node3" presStyleIdx="2" presStyleCnt="9" custScaleX="207442" custScaleY="150979" custLinFactNeighborX="8547" custLinFactNeighborY="22209">
        <dgm:presLayoutVars>
          <dgm:chPref val="3"/>
        </dgm:presLayoutVars>
      </dgm:prSet>
      <dgm:spPr/>
    </dgm:pt>
    <dgm:pt modelId="{A1D66FAE-E0BC-4495-8C6A-561B9AF2F5E7}" type="pres">
      <dgm:prSet presAssocID="{179781A9-DB03-4C5F-85AF-F10333EE0FAC}" presName="rootConnector" presStyleLbl="node3" presStyleIdx="2" presStyleCnt="9"/>
      <dgm:spPr/>
    </dgm:pt>
    <dgm:pt modelId="{2EC24202-0F1A-4FB0-AA25-2942D381D30E}" type="pres">
      <dgm:prSet presAssocID="{179781A9-DB03-4C5F-85AF-F10333EE0FAC}" presName="hierChild4" presStyleCnt="0"/>
      <dgm:spPr/>
    </dgm:pt>
    <dgm:pt modelId="{6B1B0F15-A5FB-4B5B-A4F9-CD8C4E9F76AA}" type="pres">
      <dgm:prSet presAssocID="{179781A9-DB03-4C5F-85AF-F10333EE0FAC}" presName="hierChild5" presStyleCnt="0"/>
      <dgm:spPr/>
    </dgm:pt>
    <dgm:pt modelId="{FCB98ABA-6433-4297-A46F-89635BE8CA24}" type="pres">
      <dgm:prSet presAssocID="{EDC229E0-D837-4AFC-B637-3FB043F86514}" presName="Name37" presStyleLbl="parChTrans1D3" presStyleIdx="3" presStyleCnt="9"/>
      <dgm:spPr/>
    </dgm:pt>
    <dgm:pt modelId="{765DA9FC-E17D-4926-AE6A-A22FF34BA6F5}" type="pres">
      <dgm:prSet presAssocID="{225794E6-6BA8-4A84-8CAB-1A4E4A6F4A0A}" presName="hierRoot2" presStyleCnt="0">
        <dgm:presLayoutVars>
          <dgm:hierBranch val="init"/>
        </dgm:presLayoutVars>
      </dgm:prSet>
      <dgm:spPr/>
    </dgm:pt>
    <dgm:pt modelId="{0EAC40E8-DB47-4A46-9A92-8CBDAF88BC0B}" type="pres">
      <dgm:prSet presAssocID="{225794E6-6BA8-4A84-8CAB-1A4E4A6F4A0A}" presName="rootComposite" presStyleCnt="0"/>
      <dgm:spPr/>
    </dgm:pt>
    <dgm:pt modelId="{D3CF4E8F-03D7-4E91-A2F5-6E77EE27106A}" type="pres">
      <dgm:prSet presAssocID="{225794E6-6BA8-4A84-8CAB-1A4E4A6F4A0A}" presName="rootText" presStyleLbl="node3" presStyleIdx="3" presStyleCnt="9" custScaleX="205806" custLinFactNeighborX="13414" custLinFactNeighborY="59965">
        <dgm:presLayoutVars>
          <dgm:chPref val="3"/>
        </dgm:presLayoutVars>
      </dgm:prSet>
      <dgm:spPr/>
    </dgm:pt>
    <dgm:pt modelId="{A1DF5987-65AB-4F31-B141-C0B1A0753560}" type="pres">
      <dgm:prSet presAssocID="{225794E6-6BA8-4A84-8CAB-1A4E4A6F4A0A}" presName="rootConnector" presStyleLbl="node3" presStyleIdx="3" presStyleCnt="9"/>
      <dgm:spPr/>
    </dgm:pt>
    <dgm:pt modelId="{565395C3-1F0A-4EE4-81E8-691F00B61EB2}" type="pres">
      <dgm:prSet presAssocID="{225794E6-6BA8-4A84-8CAB-1A4E4A6F4A0A}" presName="hierChild4" presStyleCnt="0"/>
      <dgm:spPr/>
    </dgm:pt>
    <dgm:pt modelId="{F87BD3E9-E616-4CA3-B3C2-0D38531F75EF}" type="pres">
      <dgm:prSet presAssocID="{225794E6-6BA8-4A84-8CAB-1A4E4A6F4A0A}" presName="hierChild5" presStyleCnt="0"/>
      <dgm:spPr/>
    </dgm:pt>
    <dgm:pt modelId="{2A3F4A69-DA08-4B03-AA54-16F0294CB72D}" type="pres">
      <dgm:prSet presAssocID="{5AC5A36D-78AE-406A-AA41-141D3520EB50}" presName="hierChild5" presStyleCnt="0"/>
      <dgm:spPr/>
    </dgm:pt>
    <dgm:pt modelId="{17F2E1B1-B046-4811-8A2B-5899EB39ADA3}" type="pres">
      <dgm:prSet presAssocID="{A16B9C7C-EE41-4682-A637-85A1AA3B2750}" presName="Name37" presStyleLbl="parChTrans1D2" presStyleIdx="1" presStyleCnt="2"/>
      <dgm:spPr/>
    </dgm:pt>
    <dgm:pt modelId="{7763B12B-518F-4C85-BF83-EE1C4066884B}" type="pres">
      <dgm:prSet presAssocID="{B1DC8E2A-A664-4696-93DF-BC6E75AEE3F4}" presName="hierRoot2" presStyleCnt="0">
        <dgm:presLayoutVars>
          <dgm:hierBranch val="init"/>
        </dgm:presLayoutVars>
      </dgm:prSet>
      <dgm:spPr/>
    </dgm:pt>
    <dgm:pt modelId="{DD8830D8-9193-41F4-BB2C-EC9CF463EECE}" type="pres">
      <dgm:prSet presAssocID="{B1DC8E2A-A664-4696-93DF-BC6E75AEE3F4}" presName="rootComposite" presStyleCnt="0"/>
      <dgm:spPr/>
    </dgm:pt>
    <dgm:pt modelId="{6A8EE89D-4EA6-434D-9113-45CD747D032A}" type="pres">
      <dgm:prSet presAssocID="{B1DC8E2A-A664-4696-93DF-BC6E75AEE3F4}" presName="rootText" presStyleLbl="node2" presStyleIdx="1" presStyleCnt="2" custScaleX="245508">
        <dgm:presLayoutVars>
          <dgm:chPref val="3"/>
        </dgm:presLayoutVars>
      </dgm:prSet>
      <dgm:spPr/>
    </dgm:pt>
    <dgm:pt modelId="{2970101B-7629-48F9-8020-D4B7B0EF3A74}" type="pres">
      <dgm:prSet presAssocID="{B1DC8E2A-A664-4696-93DF-BC6E75AEE3F4}" presName="rootConnector" presStyleLbl="node2" presStyleIdx="1" presStyleCnt="2"/>
      <dgm:spPr/>
    </dgm:pt>
    <dgm:pt modelId="{7E48DD80-6FA0-4D31-8B0F-2BC97E38186C}" type="pres">
      <dgm:prSet presAssocID="{B1DC8E2A-A664-4696-93DF-BC6E75AEE3F4}" presName="hierChild4" presStyleCnt="0"/>
      <dgm:spPr/>
    </dgm:pt>
    <dgm:pt modelId="{FB5435CF-B8E1-4A58-8009-706F864915BA}" type="pres">
      <dgm:prSet presAssocID="{78879433-7C3B-4C91-87DD-D026E3A9E935}" presName="Name37" presStyleLbl="parChTrans1D3" presStyleIdx="4" presStyleCnt="9"/>
      <dgm:spPr>
        <a:custGeom>
          <a:avLst/>
          <a:gdLst/>
          <a:ahLst/>
          <a:cxnLst/>
          <a:rect l="0" t="0" r="0" b="0"/>
          <a:pathLst>
            <a:path>
              <a:moveTo>
                <a:pt x="0" y="0"/>
              </a:moveTo>
              <a:lnTo>
                <a:pt x="0" y="548410"/>
              </a:lnTo>
              <a:lnTo>
                <a:pt x="439083" y="548410"/>
              </a:lnTo>
            </a:path>
          </a:pathLst>
        </a:custGeom>
      </dgm:spPr>
    </dgm:pt>
    <dgm:pt modelId="{AAF8FB0C-2D5C-49DB-AEC6-3B0A6AFF0545}" type="pres">
      <dgm:prSet presAssocID="{16816933-0031-450C-B06D-19D2238C978A}" presName="hierRoot2" presStyleCnt="0">
        <dgm:presLayoutVars>
          <dgm:hierBranch val="init"/>
        </dgm:presLayoutVars>
      </dgm:prSet>
      <dgm:spPr/>
    </dgm:pt>
    <dgm:pt modelId="{85608F9D-5FD8-4D20-BA94-D47E11825008}" type="pres">
      <dgm:prSet presAssocID="{16816933-0031-450C-B06D-19D2238C978A}" presName="rootComposite" presStyleCnt="0"/>
      <dgm:spPr/>
    </dgm:pt>
    <dgm:pt modelId="{39E5C9DF-0C15-4A31-AB88-D28D51B60BB7}" type="pres">
      <dgm:prSet presAssocID="{16816933-0031-450C-B06D-19D2238C978A}" presName="rootText" presStyleLbl="node3" presStyleIdx="4" presStyleCnt="9" custScaleX="187173">
        <dgm:presLayoutVars>
          <dgm:chPref val="3"/>
        </dgm:presLayoutVars>
      </dgm:prSet>
      <dgm:spPr>
        <a:prstGeom prst="rect">
          <a:avLst/>
        </a:prstGeom>
      </dgm:spPr>
    </dgm:pt>
    <dgm:pt modelId="{8E7F5E7B-1B15-42DD-BD66-2919072FBE44}" type="pres">
      <dgm:prSet presAssocID="{16816933-0031-450C-B06D-19D2238C978A}" presName="rootConnector" presStyleLbl="node3" presStyleIdx="4" presStyleCnt="9"/>
      <dgm:spPr/>
    </dgm:pt>
    <dgm:pt modelId="{83BE3AD7-FBFC-48BC-8FF1-EB2C1FF9B622}" type="pres">
      <dgm:prSet presAssocID="{16816933-0031-450C-B06D-19D2238C978A}" presName="hierChild4" presStyleCnt="0"/>
      <dgm:spPr/>
    </dgm:pt>
    <dgm:pt modelId="{1BD30C40-0723-4493-BCE6-0FE29B6C8E25}" type="pres">
      <dgm:prSet presAssocID="{16816933-0031-450C-B06D-19D2238C978A}" presName="hierChild5" presStyleCnt="0"/>
      <dgm:spPr/>
    </dgm:pt>
    <dgm:pt modelId="{A263160B-52E2-41A4-8061-A3BDFF9FCE23}" type="pres">
      <dgm:prSet presAssocID="{C9D60947-24AC-4D25-B2F8-DACC2C22008C}" presName="Name37" presStyleLbl="parChTrans1D3" presStyleIdx="5" presStyleCnt="9"/>
      <dgm:spPr>
        <a:custGeom>
          <a:avLst/>
          <a:gdLst/>
          <a:ahLst/>
          <a:cxnLst/>
          <a:rect l="0" t="0" r="0" b="0"/>
          <a:pathLst>
            <a:path>
              <a:moveTo>
                <a:pt x="0" y="0"/>
              </a:moveTo>
              <a:lnTo>
                <a:pt x="0" y="1437760"/>
              </a:lnTo>
              <a:lnTo>
                <a:pt x="439083" y="1437760"/>
              </a:lnTo>
            </a:path>
          </a:pathLst>
        </a:custGeom>
      </dgm:spPr>
    </dgm:pt>
    <dgm:pt modelId="{950B48FB-5D3F-4B2D-BC9F-C93941C674D5}" type="pres">
      <dgm:prSet presAssocID="{BCFFBF47-72DD-47FE-91C0-BDD6A2BC4425}" presName="hierRoot2" presStyleCnt="0">
        <dgm:presLayoutVars>
          <dgm:hierBranch val="init"/>
        </dgm:presLayoutVars>
      </dgm:prSet>
      <dgm:spPr/>
    </dgm:pt>
    <dgm:pt modelId="{B246E089-3C5F-46E8-A513-E2B92603460F}" type="pres">
      <dgm:prSet presAssocID="{BCFFBF47-72DD-47FE-91C0-BDD6A2BC4425}" presName="rootComposite" presStyleCnt="0"/>
      <dgm:spPr/>
    </dgm:pt>
    <dgm:pt modelId="{FFB0DDE4-B2DF-4842-8B1E-2D732B0B14AF}" type="pres">
      <dgm:prSet presAssocID="{BCFFBF47-72DD-47FE-91C0-BDD6A2BC4425}" presName="rootText" presStyleLbl="node3" presStyleIdx="5" presStyleCnt="9" custScaleX="203808" custLinFactNeighborX="-2536" custLinFactNeighborY="28119">
        <dgm:presLayoutVars>
          <dgm:chPref val="3"/>
        </dgm:presLayoutVars>
      </dgm:prSet>
      <dgm:spPr>
        <a:prstGeom prst="rect">
          <a:avLst/>
        </a:prstGeom>
      </dgm:spPr>
    </dgm:pt>
    <dgm:pt modelId="{0E9E505A-5F90-4747-A6E0-4679522154B6}" type="pres">
      <dgm:prSet presAssocID="{BCFFBF47-72DD-47FE-91C0-BDD6A2BC4425}" presName="rootConnector" presStyleLbl="node3" presStyleIdx="5" presStyleCnt="9"/>
      <dgm:spPr/>
    </dgm:pt>
    <dgm:pt modelId="{79C66F6A-307C-40D4-8372-C6F00608257D}" type="pres">
      <dgm:prSet presAssocID="{BCFFBF47-72DD-47FE-91C0-BDD6A2BC4425}" presName="hierChild4" presStyleCnt="0"/>
      <dgm:spPr/>
    </dgm:pt>
    <dgm:pt modelId="{FC9EFC7C-6673-4F3A-B255-070DC11D6811}" type="pres">
      <dgm:prSet presAssocID="{BCFFBF47-72DD-47FE-91C0-BDD6A2BC4425}" presName="hierChild5" presStyleCnt="0"/>
      <dgm:spPr/>
    </dgm:pt>
    <dgm:pt modelId="{E49816A8-B673-4869-A517-BD4DC97EA62B}" type="pres">
      <dgm:prSet presAssocID="{BF19E450-9BA3-496D-9E6A-93B2B859AE24}" presName="Name37" presStyleLbl="parChTrans1D3" presStyleIdx="6" presStyleCnt="9"/>
      <dgm:spPr>
        <a:custGeom>
          <a:avLst/>
          <a:gdLst/>
          <a:ahLst/>
          <a:cxnLst/>
          <a:rect l="0" t="0" r="0" b="0"/>
          <a:pathLst>
            <a:path>
              <a:moveTo>
                <a:pt x="0" y="0"/>
              </a:moveTo>
              <a:lnTo>
                <a:pt x="0" y="2327111"/>
              </a:lnTo>
              <a:lnTo>
                <a:pt x="439083" y="2327111"/>
              </a:lnTo>
            </a:path>
          </a:pathLst>
        </a:custGeom>
      </dgm:spPr>
    </dgm:pt>
    <dgm:pt modelId="{5D638FAC-7A97-4D9B-B535-44AA7FADC593}" type="pres">
      <dgm:prSet presAssocID="{5634BCFA-9264-4FD0-B004-0FB63EEA6DDC}" presName="hierRoot2" presStyleCnt="0">
        <dgm:presLayoutVars>
          <dgm:hierBranch val="init"/>
        </dgm:presLayoutVars>
      </dgm:prSet>
      <dgm:spPr/>
    </dgm:pt>
    <dgm:pt modelId="{209CEF7A-E858-43F5-B251-F7A237C781EB}" type="pres">
      <dgm:prSet presAssocID="{5634BCFA-9264-4FD0-B004-0FB63EEA6DDC}" presName="rootComposite" presStyleCnt="0"/>
      <dgm:spPr/>
    </dgm:pt>
    <dgm:pt modelId="{28374AC4-1147-4418-8100-C53556E68A84}" type="pres">
      <dgm:prSet presAssocID="{5634BCFA-9264-4FD0-B004-0FB63EEA6DDC}" presName="rootText" presStyleLbl="node3" presStyleIdx="6" presStyleCnt="9" custScaleX="198929" custLinFactY="100000" custLinFactNeighborX="-2609" custLinFactNeighborY="104975">
        <dgm:presLayoutVars>
          <dgm:chPref val="3"/>
        </dgm:presLayoutVars>
      </dgm:prSet>
      <dgm:spPr>
        <a:prstGeom prst="rect">
          <a:avLst/>
        </a:prstGeom>
      </dgm:spPr>
    </dgm:pt>
    <dgm:pt modelId="{5073684E-231C-44FE-9FAB-0E212E52B726}" type="pres">
      <dgm:prSet presAssocID="{5634BCFA-9264-4FD0-B004-0FB63EEA6DDC}" presName="rootConnector" presStyleLbl="node3" presStyleIdx="6" presStyleCnt="9"/>
      <dgm:spPr/>
    </dgm:pt>
    <dgm:pt modelId="{9E111D92-273E-422C-8B2D-2AD78E035BDF}" type="pres">
      <dgm:prSet presAssocID="{5634BCFA-9264-4FD0-B004-0FB63EEA6DDC}" presName="hierChild4" presStyleCnt="0"/>
      <dgm:spPr/>
    </dgm:pt>
    <dgm:pt modelId="{77A09944-CBD2-49D2-BA74-B390FF974B80}" type="pres">
      <dgm:prSet presAssocID="{5634BCFA-9264-4FD0-B004-0FB63EEA6DDC}" presName="hierChild5" presStyleCnt="0"/>
      <dgm:spPr/>
    </dgm:pt>
    <dgm:pt modelId="{3273059E-205D-485F-B34E-AD4A31330B69}" type="pres">
      <dgm:prSet presAssocID="{1A4DAA30-1BF8-41BF-9704-025E9371419B}" presName="Name37" presStyleLbl="parChTrans1D3" presStyleIdx="7" presStyleCnt="9"/>
      <dgm:spPr>
        <a:custGeom>
          <a:avLst/>
          <a:gdLst/>
          <a:ahLst/>
          <a:cxnLst/>
          <a:rect l="0" t="0" r="0" b="0"/>
          <a:pathLst>
            <a:path>
              <a:moveTo>
                <a:pt x="0" y="0"/>
              </a:moveTo>
              <a:lnTo>
                <a:pt x="0" y="3216462"/>
              </a:lnTo>
              <a:lnTo>
                <a:pt x="439083" y="3216462"/>
              </a:lnTo>
            </a:path>
          </a:pathLst>
        </a:custGeom>
      </dgm:spPr>
    </dgm:pt>
    <dgm:pt modelId="{84BDF001-6329-4F6A-B242-309676649509}" type="pres">
      <dgm:prSet presAssocID="{D7349054-323D-4469-A8DE-31F395C815C9}" presName="hierRoot2" presStyleCnt="0">
        <dgm:presLayoutVars>
          <dgm:hierBranch val="init"/>
        </dgm:presLayoutVars>
      </dgm:prSet>
      <dgm:spPr/>
    </dgm:pt>
    <dgm:pt modelId="{22C96A2B-668B-4B72-8E89-8225951A23FD}" type="pres">
      <dgm:prSet presAssocID="{D7349054-323D-4469-A8DE-31F395C815C9}" presName="rootComposite" presStyleCnt="0"/>
      <dgm:spPr/>
    </dgm:pt>
    <dgm:pt modelId="{E5FB62CA-D100-457F-BE59-2AED43573251}" type="pres">
      <dgm:prSet presAssocID="{D7349054-323D-4469-A8DE-31F395C815C9}" presName="rootText" presStyleLbl="node3" presStyleIdx="7" presStyleCnt="9" custScaleX="198603" custLinFactY="-14891" custLinFactNeighborX="-2971" custLinFactNeighborY="-100000">
        <dgm:presLayoutVars>
          <dgm:chPref val="3"/>
        </dgm:presLayoutVars>
      </dgm:prSet>
      <dgm:spPr>
        <a:prstGeom prst="rect">
          <a:avLst/>
        </a:prstGeom>
      </dgm:spPr>
    </dgm:pt>
    <dgm:pt modelId="{7D397754-9A8A-4CF2-8557-5FF97BF54AB0}" type="pres">
      <dgm:prSet presAssocID="{D7349054-323D-4469-A8DE-31F395C815C9}" presName="rootConnector" presStyleLbl="node3" presStyleIdx="7" presStyleCnt="9"/>
      <dgm:spPr/>
    </dgm:pt>
    <dgm:pt modelId="{247B4888-A667-453B-8C89-7C4E4F7F8FF3}" type="pres">
      <dgm:prSet presAssocID="{D7349054-323D-4469-A8DE-31F395C815C9}" presName="hierChild4" presStyleCnt="0"/>
      <dgm:spPr/>
    </dgm:pt>
    <dgm:pt modelId="{4FD2C5A2-0811-4298-B751-E2E749B53EE5}" type="pres">
      <dgm:prSet presAssocID="{D7349054-323D-4469-A8DE-31F395C815C9}" presName="hierChild5" presStyleCnt="0"/>
      <dgm:spPr/>
    </dgm:pt>
    <dgm:pt modelId="{38321FA0-4AAF-4E27-A2C6-5251E5558295}" type="pres">
      <dgm:prSet presAssocID="{DF59F775-D486-44D6-9A4A-302A795A32E8}" presName="Name37" presStyleLbl="parChTrans1D3" presStyleIdx="8" presStyleCnt="9"/>
      <dgm:spPr>
        <a:custGeom>
          <a:avLst/>
          <a:gdLst/>
          <a:ahLst/>
          <a:cxnLst/>
          <a:rect l="0" t="0" r="0" b="0"/>
          <a:pathLst>
            <a:path>
              <a:moveTo>
                <a:pt x="0" y="0"/>
              </a:moveTo>
              <a:lnTo>
                <a:pt x="0" y="4105813"/>
              </a:lnTo>
              <a:lnTo>
                <a:pt x="439083" y="4105813"/>
              </a:lnTo>
            </a:path>
          </a:pathLst>
        </a:custGeom>
      </dgm:spPr>
    </dgm:pt>
    <dgm:pt modelId="{5194E363-A0BB-4B4C-BFF2-C7CC2CEAFED9}" type="pres">
      <dgm:prSet presAssocID="{0DD2D601-66C6-4C5D-B12E-2F7CFB9B0E3B}" presName="hierRoot2" presStyleCnt="0">
        <dgm:presLayoutVars>
          <dgm:hierBranch val="init"/>
        </dgm:presLayoutVars>
      </dgm:prSet>
      <dgm:spPr/>
    </dgm:pt>
    <dgm:pt modelId="{13FE2F19-8801-4F87-B233-116370334C63}" type="pres">
      <dgm:prSet presAssocID="{0DD2D601-66C6-4C5D-B12E-2F7CFB9B0E3B}" presName="rootComposite" presStyleCnt="0"/>
      <dgm:spPr/>
    </dgm:pt>
    <dgm:pt modelId="{0D07CFD7-4FC3-488D-A425-4BC94693896D}" type="pres">
      <dgm:prSet presAssocID="{0DD2D601-66C6-4C5D-B12E-2F7CFB9B0E3B}" presName="rootText" presStyleLbl="node3" presStyleIdx="8" presStyleCnt="9" custScaleX="193971" custLinFactNeighborX="6271" custLinFactNeighborY="83423">
        <dgm:presLayoutVars>
          <dgm:chPref val="3"/>
        </dgm:presLayoutVars>
      </dgm:prSet>
      <dgm:spPr>
        <a:prstGeom prst="rect">
          <a:avLst/>
        </a:prstGeom>
      </dgm:spPr>
    </dgm:pt>
    <dgm:pt modelId="{CB60F08C-A72D-4BFD-B7AB-383F346B1690}" type="pres">
      <dgm:prSet presAssocID="{0DD2D601-66C6-4C5D-B12E-2F7CFB9B0E3B}" presName="rootConnector" presStyleLbl="node3" presStyleIdx="8" presStyleCnt="9"/>
      <dgm:spPr/>
    </dgm:pt>
    <dgm:pt modelId="{4EDB0E7B-3B38-42DC-9AA7-2A2324215908}" type="pres">
      <dgm:prSet presAssocID="{0DD2D601-66C6-4C5D-B12E-2F7CFB9B0E3B}" presName="hierChild4" presStyleCnt="0"/>
      <dgm:spPr/>
    </dgm:pt>
    <dgm:pt modelId="{E91BAA40-654F-4A20-86EC-B88E20BF9CCE}" type="pres">
      <dgm:prSet presAssocID="{0DD2D601-66C6-4C5D-B12E-2F7CFB9B0E3B}" presName="hierChild5" presStyleCnt="0"/>
      <dgm:spPr/>
    </dgm:pt>
    <dgm:pt modelId="{BD514AE8-2470-46A7-AE6F-244B2AF1090D}" type="pres">
      <dgm:prSet presAssocID="{B1DC8E2A-A664-4696-93DF-BC6E75AEE3F4}" presName="hierChild5" presStyleCnt="0"/>
      <dgm:spPr/>
    </dgm:pt>
    <dgm:pt modelId="{3D3C6ACF-DA09-4DD3-AAE2-85823B7C9E8A}" type="pres">
      <dgm:prSet presAssocID="{EAB66CB5-FD01-4367-8347-6FA86811D3F0}" presName="hierChild3" presStyleCnt="0"/>
      <dgm:spPr/>
    </dgm:pt>
  </dgm:ptLst>
  <dgm:cxnLst>
    <dgm:cxn modelId="{33B41C01-6F8C-4F03-8DEF-F3737FB7F260}" type="presOf" srcId="{77C24DE7-1443-4279-9F68-A4ABADBC6785}" destId="{0474A98F-AF7E-4D2D-B55C-2B29B03C3220}" srcOrd="0" destOrd="0" presId="urn:microsoft.com/office/officeart/2005/8/layout/orgChart1"/>
    <dgm:cxn modelId="{2D063A05-971B-4025-A694-068390EB2730}" type="presOf" srcId="{D7349054-323D-4469-A8DE-31F395C815C9}" destId="{E5FB62CA-D100-457F-BE59-2AED43573251}" srcOrd="0" destOrd="0" presId="urn:microsoft.com/office/officeart/2005/8/layout/orgChart1"/>
    <dgm:cxn modelId="{B1F7D907-07DC-450F-8E26-12EF0B997989}" type="presOf" srcId="{D7349054-323D-4469-A8DE-31F395C815C9}" destId="{7D397754-9A8A-4CF2-8557-5FF97BF54AB0}" srcOrd="1" destOrd="0" presId="urn:microsoft.com/office/officeart/2005/8/layout/orgChart1"/>
    <dgm:cxn modelId="{43B8120A-C099-4AC2-98F2-FBF4BCE2128A}" type="presOf" srcId="{1A4DAA30-1BF8-41BF-9704-025E9371419B}" destId="{3273059E-205D-485F-B34E-AD4A31330B69}" srcOrd="0" destOrd="0" presId="urn:microsoft.com/office/officeart/2005/8/layout/orgChart1"/>
    <dgm:cxn modelId="{40B21312-F130-4FF8-861E-BFA600E80666}" type="presOf" srcId="{16816933-0031-450C-B06D-19D2238C978A}" destId="{8E7F5E7B-1B15-42DD-BD66-2919072FBE44}" srcOrd="1" destOrd="0" presId="urn:microsoft.com/office/officeart/2005/8/layout/orgChart1"/>
    <dgm:cxn modelId="{7AD60817-7DEE-4268-B9B7-9978B0494617}" type="presOf" srcId="{5634BCFA-9264-4FD0-B004-0FB63EEA6DDC}" destId="{5073684E-231C-44FE-9FAB-0E212E52B726}" srcOrd="1" destOrd="0" presId="urn:microsoft.com/office/officeart/2005/8/layout/orgChart1"/>
    <dgm:cxn modelId="{DE124520-9F78-44F5-BCDD-4252F5C30ABC}" type="presOf" srcId="{B1DC8E2A-A664-4696-93DF-BC6E75AEE3F4}" destId="{6A8EE89D-4EA6-434D-9113-45CD747D032A}" srcOrd="0" destOrd="0" presId="urn:microsoft.com/office/officeart/2005/8/layout/orgChart1"/>
    <dgm:cxn modelId="{61230E26-5C08-4EEF-B9C2-4EFCB2F79ACF}" type="presOf" srcId="{A13111C5-F6E3-4046-8293-8FE4F7F5B555}" destId="{2DE794BD-5BC3-449F-9D95-CE9309C6DA4C}" srcOrd="1" destOrd="0" presId="urn:microsoft.com/office/officeart/2005/8/layout/orgChart1"/>
    <dgm:cxn modelId="{CD128C28-855B-4CE6-AA02-C54CE09504C3}" type="presOf" srcId="{BCFFBF47-72DD-47FE-91C0-BDD6A2BC4425}" destId="{FFB0DDE4-B2DF-4842-8B1E-2D732B0B14AF}" srcOrd="0" destOrd="0" presId="urn:microsoft.com/office/officeart/2005/8/layout/orgChart1"/>
    <dgm:cxn modelId="{C490D330-11F9-4F6E-8A2F-8D39F2B40D50}" srcId="{B1DC8E2A-A664-4696-93DF-BC6E75AEE3F4}" destId="{0DD2D601-66C6-4C5D-B12E-2F7CFB9B0E3B}" srcOrd="4" destOrd="0" parTransId="{DF59F775-D486-44D6-9A4A-302A795A32E8}" sibTransId="{143AC7A1-F23D-44F5-B3C8-673A7DF0F722}"/>
    <dgm:cxn modelId="{111AC539-C733-4FF4-91C7-98F243FD7576}" srcId="{B1DC8E2A-A664-4696-93DF-BC6E75AEE3F4}" destId="{BCFFBF47-72DD-47FE-91C0-BDD6A2BC4425}" srcOrd="1" destOrd="0" parTransId="{C9D60947-24AC-4D25-B2F8-DACC2C22008C}" sibTransId="{D0E9EEA0-A327-47C9-8415-96A44DB24661}"/>
    <dgm:cxn modelId="{C723303B-E24C-4B4E-8D06-9D54CC27FA89}" type="presOf" srcId="{93527973-0028-445D-94D3-04393CA041DB}" destId="{71641FA2-971E-48A9-97A0-C0279C4580E8}" srcOrd="1" destOrd="0" presId="urn:microsoft.com/office/officeart/2005/8/layout/orgChart1"/>
    <dgm:cxn modelId="{F381315E-B9F6-4195-93F4-51C96D546963}" type="presOf" srcId="{16816933-0031-450C-B06D-19D2238C978A}" destId="{39E5C9DF-0C15-4A31-AB88-D28D51B60BB7}" srcOrd="0" destOrd="0" presId="urn:microsoft.com/office/officeart/2005/8/layout/orgChart1"/>
    <dgm:cxn modelId="{1837FE42-335F-4402-B092-8E5102F17B5D}" type="presOf" srcId="{BF19E450-9BA3-496D-9E6A-93B2B859AE24}" destId="{E49816A8-B673-4869-A517-BD4DC97EA62B}" srcOrd="0" destOrd="0" presId="urn:microsoft.com/office/officeart/2005/8/layout/orgChart1"/>
    <dgm:cxn modelId="{710C3443-8213-4FA3-B504-3F9FCC1000E5}" srcId="{5AC5A36D-78AE-406A-AA41-141D3520EB50}" destId="{225794E6-6BA8-4A84-8CAB-1A4E4A6F4A0A}" srcOrd="3" destOrd="0" parTransId="{EDC229E0-D837-4AFC-B637-3FB043F86514}" sibTransId="{7E1CDFAF-2D38-479C-87FC-6E150B31F0CD}"/>
    <dgm:cxn modelId="{23DC2F64-93F8-4730-9C1A-1C009B58A07B}" srcId="{EAB66CB5-FD01-4367-8347-6FA86811D3F0}" destId="{B1DC8E2A-A664-4696-93DF-BC6E75AEE3F4}" srcOrd="1" destOrd="0" parTransId="{A16B9C7C-EE41-4682-A637-85A1AA3B2750}" sibTransId="{642EF840-F054-492A-BCC1-CE1893E3D58C}"/>
    <dgm:cxn modelId="{1E190467-984A-4CD9-B161-4D58BBFFAC1F}" type="presOf" srcId="{B1DC8E2A-A664-4696-93DF-BC6E75AEE3F4}" destId="{2970101B-7629-48F9-8020-D4B7B0EF3A74}" srcOrd="1" destOrd="0" presId="urn:microsoft.com/office/officeart/2005/8/layout/orgChart1"/>
    <dgm:cxn modelId="{40F24768-4D2A-4C99-8605-CAEC585F7C97}" type="presOf" srcId="{0D043524-AAE8-421E-952D-CDCC9CEC5408}" destId="{FE55526B-DA50-4E49-A8EA-C059935659C7}" srcOrd="0" destOrd="0" presId="urn:microsoft.com/office/officeart/2005/8/layout/orgChart1"/>
    <dgm:cxn modelId="{1D9C644A-9549-407F-8901-CECD87F342A9}" srcId="{B1DC8E2A-A664-4696-93DF-BC6E75AEE3F4}" destId="{D7349054-323D-4469-A8DE-31F395C815C9}" srcOrd="3" destOrd="0" parTransId="{1A4DAA30-1BF8-41BF-9704-025E9371419B}" sibTransId="{366D61FA-9363-44B4-9179-DA991D2E8D23}"/>
    <dgm:cxn modelId="{D5D3346D-1558-4FDD-85DB-BA8CA43AEBBE}" type="presOf" srcId="{5AC5A36D-78AE-406A-AA41-141D3520EB50}" destId="{2F393CBE-DACD-4856-858B-8B7669544A63}" srcOrd="0" destOrd="0" presId="urn:microsoft.com/office/officeart/2005/8/layout/orgChart1"/>
    <dgm:cxn modelId="{5F8A614D-3ACF-45FE-AD9F-531EC445D939}" type="presOf" srcId="{3A135989-9530-4B47-BA7D-7D2B0F8560AC}" destId="{A6B279CA-1B73-42D0-B32E-763C417A88C2}" srcOrd="0" destOrd="0" presId="urn:microsoft.com/office/officeart/2005/8/layout/orgChart1"/>
    <dgm:cxn modelId="{52DB694E-F220-4062-B12E-F92750B0BB8C}" srcId="{5AC5A36D-78AE-406A-AA41-141D3520EB50}" destId="{93527973-0028-445D-94D3-04393CA041DB}" srcOrd="1" destOrd="0" parTransId="{77C24DE7-1443-4279-9F68-A4ABADBC6785}" sibTransId="{3AC22C3D-2A6F-4E19-A069-4AE4AE276E6F}"/>
    <dgm:cxn modelId="{C49F2670-7604-4E0D-8171-E9B60B51186C}" srcId="{B1DC8E2A-A664-4696-93DF-BC6E75AEE3F4}" destId="{5634BCFA-9264-4FD0-B004-0FB63EEA6DDC}" srcOrd="2" destOrd="0" parTransId="{BF19E450-9BA3-496D-9E6A-93B2B859AE24}" sibTransId="{D47697A6-330C-4935-BF3C-DAFC625A6249}"/>
    <dgm:cxn modelId="{497E2850-D571-4E2C-8BC4-FE8C30E17BF6}" srcId="{5AC5A36D-78AE-406A-AA41-141D3520EB50}" destId="{179781A9-DB03-4C5F-85AF-F10333EE0FAC}" srcOrd="2" destOrd="0" parTransId="{CF32D7BE-85A6-4D8A-B973-064EB4D3EC3B}" sibTransId="{E7CE3099-F097-4293-A313-D0580F4022DA}"/>
    <dgm:cxn modelId="{1F03F871-06AA-4883-9633-3A9FFD0B784A}" type="presOf" srcId="{EAB66CB5-FD01-4367-8347-6FA86811D3F0}" destId="{48BC9D7B-8C0E-4A7A-802B-8CBA4C99DDC0}" srcOrd="1" destOrd="0" presId="urn:microsoft.com/office/officeart/2005/8/layout/orgChart1"/>
    <dgm:cxn modelId="{31B4E054-E869-40CF-A983-0986F61FAA34}" srcId="{B1DC8E2A-A664-4696-93DF-BC6E75AEE3F4}" destId="{16816933-0031-450C-B06D-19D2238C978A}" srcOrd="0" destOrd="0" parTransId="{78879433-7C3B-4C91-87DD-D026E3A9E935}" sibTransId="{44FBD7E5-1605-4593-9C53-662B69A5B506}"/>
    <dgm:cxn modelId="{321C0D57-97F5-4467-A3C3-E5B5848BF42E}" type="presOf" srcId="{EDC229E0-D837-4AFC-B637-3FB043F86514}" destId="{FCB98ABA-6433-4297-A46F-89635BE8CA24}" srcOrd="0" destOrd="0" presId="urn:microsoft.com/office/officeart/2005/8/layout/orgChart1"/>
    <dgm:cxn modelId="{09B2597A-7363-4FCC-9867-78F3179DDE57}" type="presOf" srcId="{1637DED8-0A99-425D-A7E4-3637CE7C68DA}" destId="{26F1C99E-CD9A-4E72-B699-4E1C52377C47}" srcOrd="0" destOrd="0" presId="urn:microsoft.com/office/officeart/2005/8/layout/orgChart1"/>
    <dgm:cxn modelId="{F787B27B-64E6-4FFE-90FE-7F763D2933FF}" type="presOf" srcId="{225794E6-6BA8-4A84-8CAB-1A4E4A6F4A0A}" destId="{D3CF4E8F-03D7-4E91-A2F5-6E77EE27106A}" srcOrd="0" destOrd="0" presId="urn:microsoft.com/office/officeart/2005/8/layout/orgChart1"/>
    <dgm:cxn modelId="{13A32D7C-92C1-438C-936E-DFDFC1E3B50A}" type="presOf" srcId="{EAB66CB5-FD01-4367-8347-6FA86811D3F0}" destId="{5424A0EF-3C8B-41DB-BB9F-45331B1441EF}" srcOrd="0" destOrd="0" presId="urn:microsoft.com/office/officeart/2005/8/layout/orgChart1"/>
    <dgm:cxn modelId="{A0356683-2834-42A1-9F65-59E7BC41010B}" type="presOf" srcId="{5634BCFA-9264-4FD0-B004-0FB63EEA6DDC}" destId="{28374AC4-1147-4418-8100-C53556E68A84}" srcOrd="0" destOrd="0" presId="urn:microsoft.com/office/officeart/2005/8/layout/orgChart1"/>
    <dgm:cxn modelId="{F536908A-1E98-4335-A183-D7DA050A7FC1}" type="presOf" srcId="{A16B9C7C-EE41-4682-A637-85A1AA3B2750}" destId="{17F2E1B1-B046-4811-8A2B-5899EB39ADA3}" srcOrd="0" destOrd="0" presId="urn:microsoft.com/office/officeart/2005/8/layout/orgChart1"/>
    <dgm:cxn modelId="{28DDAC8E-9CE8-46FE-9D4A-D2370A9D37C8}" type="presOf" srcId="{A13111C5-F6E3-4046-8293-8FE4F7F5B555}" destId="{B8F191ED-B865-4C04-9DB1-00F43C271A98}" srcOrd="0" destOrd="0" presId="urn:microsoft.com/office/officeart/2005/8/layout/orgChart1"/>
    <dgm:cxn modelId="{2C60829C-40C8-4E26-988B-3046E8A9CE91}" srcId="{5AC5A36D-78AE-406A-AA41-141D3520EB50}" destId="{A13111C5-F6E3-4046-8293-8FE4F7F5B555}" srcOrd="0" destOrd="0" parTransId="{0D043524-AAE8-421E-952D-CDCC9CEC5408}" sibTransId="{7FBE21B8-BFC9-4437-9E7C-D9082B90E71A}"/>
    <dgm:cxn modelId="{E993269D-F73B-4085-BDF0-B78B0D647600}" type="presOf" srcId="{CF32D7BE-85A6-4D8A-B973-064EB4D3EC3B}" destId="{FBAD2B66-E674-4477-B66E-B78D90135284}" srcOrd="0" destOrd="0" presId="urn:microsoft.com/office/officeart/2005/8/layout/orgChart1"/>
    <dgm:cxn modelId="{CAD5759D-2A07-4B16-B506-7A9C1F6E88C8}" type="presOf" srcId="{179781A9-DB03-4C5F-85AF-F10333EE0FAC}" destId="{24FFA8C9-C9FE-4C8C-A93C-38DCDABF38AA}" srcOrd="0" destOrd="0" presId="urn:microsoft.com/office/officeart/2005/8/layout/orgChart1"/>
    <dgm:cxn modelId="{2ABF2CB0-4CCF-4CEE-984F-E37C4FE55346}" type="presOf" srcId="{BCFFBF47-72DD-47FE-91C0-BDD6A2BC4425}" destId="{0E9E505A-5F90-4747-A6E0-4679522154B6}" srcOrd="1" destOrd="0" presId="urn:microsoft.com/office/officeart/2005/8/layout/orgChart1"/>
    <dgm:cxn modelId="{942052B3-24B4-4007-98F0-1539E8D0DB49}" type="presOf" srcId="{225794E6-6BA8-4A84-8CAB-1A4E4A6F4A0A}" destId="{A1DF5987-65AB-4F31-B141-C0B1A0753560}" srcOrd="1" destOrd="0" presId="urn:microsoft.com/office/officeart/2005/8/layout/orgChart1"/>
    <dgm:cxn modelId="{12974FC0-A143-43AA-8C94-E35333007D48}" type="presOf" srcId="{93527973-0028-445D-94D3-04393CA041DB}" destId="{F31E83C6-BB53-45E5-AE72-0F66C296450B}" srcOrd="0" destOrd="0" presId="urn:microsoft.com/office/officeart/2005/8/layout/orgChart1"/>
    <dgm:cxn modelId="{426158C0-5F45-4213-BD04-847031BBFBA0}" type="presOf" srcId="{DF59F775-D486-44D6-9A4A-302A795A32E8}" destId="{38321FA0-4AAF-4E27-A2C6-5251E5558295}" srcOrd="0" destOrd="0" presId="urn:microsoft.com/office/officeart/2005/8/layout/orgChart1"/>
    <dgm:cxn modelId="{4E08D2C5-4549-41F0-8ECF-C0F68EEF34A2}" type="presOf" srcId="{C9D60947-24AC-4D25-B2F8-DACC2C22008C}" destId="{A263160B-52E2-41A4-8061-A3BDFF9FCE23}" srcOrd="0" destOrd="0" presId="urn:microsoft.com/office/officeart/2005/8/layout/orgChart1"/>
    <dgm:cxn modelId="{039E12CD-1978-4D8E-A3D2-FACE7454F9AC}" type="presOf" srcId="{0DD2D601-66C6-4C5D-B12E-2F7CFB9B0E3B}" destId="{CB60F08C-A72D-4BFD-B7AB-383F346B1690}" srcOrd="1" destOrd="0" presId="urn:microsoft.com/office/officeart/2005/8/layout/orgChart1"/>
    <dgm:cxn modelId="{7EB889D2-DA73-400B-A8BD-5FB8153C7F6B}" srcId="{3A135989-9530-4B47-BA7D-7D2B0F8560AC}" destId="{EAB66CB5-FD01-4367-8347-6FA86811D3F0}" srcOrd="0" destOrd="0" parTransId="{B3A878E5-5195-46FF-801B-C49143F9BD30}" sibTransId="{D5071217-E556-4696-B7CC-BD381A632869}"/>
    <dgm:cxn modelId="{EBBE75D8-BB39-4C0D-833B-AD1B19A24095}" srcId="{EAB66CB5-FD01-4367-8347-6FA86811D3F0}" destId="{5AC5A36D-78AE-406A-AA41-141D3520EB50}" srcOrd="0" destOrd="0" parTransId="{1637DED8-0A99-425D-A7E4-3637CE7C68DA}" sibTransId="{3CF07541-9B25-4E4C-BE16-F1EE1FBA5F91}"/>
    <dgm:cxn modelId="{2435A1E3-665E-4E6B-BE59-0ACC601FC49E}" type="presOf" srcId="{5AC5A36D-78AE-406A-AA41-141D3520EB50}" destId="{28B5F382-8423-40D6-99DE-246DE5141D5D}" srcOrd="1" destOrd="0" presId="urn:microsoft.com/office/officeart/2005/8/layout/orgChart1"/>
    <dgm:cxn modelId="{8A3240E8-E8C0-4B5B-99FC-6D9E5F2A9735}" type="presOf" srcId="{179781A9-DB03-4C5F-85AF-F10333EE0FAC}" destId="{A1D66FAE-E0BC-4495-8C6A-561B9AF2F5E7}" srcOrd="1" destOrd="0" presId="urn:microsoft.com/office/officeart/2005/8/layout/orgChart1"/>
    <dgm:cxn modelId="{DEE5F7F5-7FED-479B-873A-A2E118CA97E9}" type="presOf" srcId="{78879433-7C3B-4C91-87DD-D026E3A9E935}" destId="{FB5435CF-B8E1-4A58-8009-706F864915BA}" srcOrd="0" destOrd="0" presId="urn:microsoft.com/office/officeart/2005/8/layout/orgChart1"/>
    <dgm:cxn modelId="{92D674FE-D02A-430A-975A-D7C6E82DD17E}" type="presOf" srcId="{0DD2D601-66C6-4C5D-B12E-2F7CFB9B0E3B}" destId="{0D07CFD7-4FC3-488D-A425-4BC94693896D}" srcOrd="0" destOrd="0" presId="urn:microsoft.com/office/officeart/2005/8/layout/orgChart1"/>
    <dgm:cxn modelId="{94296967-34E1-4B15-B716-8016B40707A3}" type="presParOf" srcId="{A6B279CA-1B73-42D0-B32E-763C417A88C2}" destId="{0B369EE1-C1D1-4456-9C2B-6F753585F3E5}" srcOrd="0" destOrd="0" presId="urn:microsoft.com/office/officeart/2005/8/layout/orgChart1"/>
    <dgm:cxn modelId="{943B8B2C-F6F0-47A9-B591-2F30D359471B}" type="presParOf" srcId="{0B369EE1-C1D1-4456-9C2B-6F753585F3E5}" destId="{AB72BC2E-8888-463F-B9C8-E499AC46361C}" srcOrd="0" destOrd="0" presId="urn:microsoft.com/office/officeart/2005/8/layout/orgChart1"/>
    <dgm:cxn modelId="{1563AE0C-69B9-4181-90F6-081AD5E7AEE3}" type="presParOf" srcId="{AB72BC2E-8888-463F-B9C8-E499AC46361C}" destId="{5424A0EF-3C8B-41DB-BB9F-45331B1441EF}" srcOrd="0" destOrd="0" presId="urn:microsoft.com/office/officeart/2005/8/layout/orgChart1"/>
    <dgm:cxn modelId="{F9CC87A5-860D-4A3F-8F56-CF1D51BF7A2B}" type="presParOf" srcId="{AB72BC2E-8888-463F-B9C8-E499AC46361C}" destId="{48BC9D7B-8C0E-4A7A-802B-8CBA4C99DDC0}" srcOrd="1" destOrd="0" presId="urn:microsoft.com/office/officeart/2005/8/layout/orgChart1"/>
    <dgm:cxn modelId="{F54076D0-7204-44C4-89A3-656F50A67F03}" type="presParOf" srcId="{0B369EE1-C1D1-4456-9C2B-6F753585F3E5}" destId="{D9DA33C0-7BAC-436A-8BE4-FA2D712A50B0}" srcOrd="1" destOrd="0" presId="urn:microsoft.com/office/officeart/2005/8/layout/orgChart1"/>
    <dgm:cxn modelId="{FAD3F784-7103-4648-BA75-C8B99E08237C}" type="presParOf" srcId="{D9DA33C0-7BAC-436A-8BE4-FA2D712A50B0}" destId="{26F1C99E-CD9A-4E72-B699-4E1C52377C47}" srcOrd="0" destOrd="0" presId="urn:microsoft.com/office/officeart/2005/8/layout/orgChart1"/>
    <dgm:cxn modelId="{602FBF8D-6B4F-4A0B-AE59-564DA79D278F}" type="presParOf" srcId="{D9DA33C0-7BAC-436A-8BE4-FA2D712A50B0}" destId="{5D8485B9-69C3-44F0-917C-AF3ED938617F}" srcOrd="1" destOrd="0" presId="urn:microsoft.com/office/officeart/2005/8/layout/orgChart1"/>
    <dgm:cxn modelId="{F7C6691E-458B-4119-8F1F-2E3653FF1FA1}" type="presParOf" srcId="{5D8485B9-69C3-44F0-917C-AF3ED938617F}" destId="{377E6BA9-EBF3-4568-8582-884404ED7EAB}" srcOrd="0" destOrd="0" presId="urn:microsoft.com/office/officeart/2005/8/layout/orgChart1"/>
    <dgm:cxn modelId="{63BAC869-13A2-4B65-B27B-9BFBA9943CF8}" type="presParOf" srcId="{377E6BA9-EBF3-4568-8582-884404ED7EAB}" destId="{2F393CBE-DACD-4856-858B-8B7669544A63}" srcOrd="0" destOrd="0" presId="urn:microsoft.com/office/officeart/2005/8/layout/orgChart1"/>
    <dgm:cxn modelId="{80ECFC27-EF1C-43A7-B897-60CDCDD2A7E5}" type="presParOf" srcId="{377E6BA9-EBF3-4568-8582-884404ED7EAB}" destId="{28B5F382-8423-40D6-99DE-246DE5141D5D}" srcOrd="1" destOrd="0" presId="urn:microsoft.com/office/officeart/2005/8/layout/orgChart1"/>
    <dgm:cxn modelId="{097D2A3B-EF53-45CF-87D4-791BF2BDEC7E}" type="presParOf" srcId="{5D8485B9-69C3-44F0-917C-AF3ED938617F}" destId="{5CFF383C-244C-42E9-BDFF-839A7F06E32E}" srcOrd="1" destOrd="0" presId="urn:microsoft.com/office/officeart/2005/8/layout/orgChart1"/>
    <dgm:cxn modelId="{0E425884-50E7-4450-9480-D7AF81A4AC90}" type="presParOf" srcId="{5CFF383C-244C-42E9-BDFF-839A7F06E32E}" destId="{FE55526B-DA50-4E49-A8EA-C059935659C7}" srcOrd="0" destOrd="0" presId="urn:microsoft.com/office/officeart/2005/8/layout/orgChart1"/>
    <dgm:cxn modelId="{F41472CB-EB77-4FB8-9299-EF3421F81F76}" type="presParOf" srcId="{5CFF383C-244C-42E9-BDFF-839A7F06E32E}" destId="{2C1AD605-AC0A-46A5-A67A-749D23A1A6E1}" srcOrd="1" destOrd="0" presId="urn:microsoft.com/office/officeart/2005/8/layout/orgChart1"/>
    <dgm:cxn modelId="{6452B923-192B-4AA2-9069-19EBF72A4856}" type="presParOf" srcId="{2C1AD605-AC0A-46A5-A67A-749D23A1A6E1}" destId="{19BB47E3-2C81-4F0E-BDB7-0315F7DC9F10}" srcOrd="0" destOrd="0" presId="urn:microsoft.com/office/officeart/2005/8/layout/orgChart1"/>
    <dgm:cxn modelId="{1A728D65-385C-48D1-8276-1AC358142A2C}" type="presParOf" srcId="{19BB47E3-2C81-4F0E-BDB7-0315F7DC9F10}" destId="{B8F191ED-B865-4C04-9DB1-00F43C271A98}" srcOrd="0" destOrd="0" presId="urn:microsoft.com/office/officeart/2005/8/layout/orgChart1"/>
    <dgm:cxn modelId="{C23C9083-CD02-4C0F-A9A5-736DF696D826}" type="presParOf" srcId="{19BB47E3-2C81-4F0E-BDB7-0315F7DC9F10}" destId="{2DE794BD-5BC3-449F-9D95-CE9309C6DA4C}" srcOrd="1" destOrd="0" presId="urn:microsoft.com/office/officeart/2005/8/layout/orgChart1"/>
    <dgm:cxn modelId="{4EF3AA61-5A34-4D63-9A82-A9CBBCC279D5}" type="presParOf" srcId="{2C1AD605-AC0A-46A5-A67A-749D23A1A6E1}" destId="{8B306656-981B-438F-8BF3-0C15D751BC3B}" srcOrd="1" destOrd="0" presId="urn:microsoft.com/office/officeart/2005/8/layout/orgChart1"/>
    <dgm:cxn modelId="{D0EC9517-76FC-47CC-A74C-0A32E421CC1F}" type="presParOf" srcId="{2C1AD605-AC0A-46A5-A67A-749D23A1A6E1}" destId="{FEE9DC28-FC5B-46A9-A08D-2772E835EDD8}" srcOrd="2" destOrd="0" presId="urn:microsoft.com/office/officeart/2005/8/layout/orgChart1"/>
    <dgm:cxn modelId="{4072053B-0032-428D-9406-D4DD475CA206}" type="presParOf" srcId="{5CFF383C-244C-42E9-BDFF-839A7F06E32E}" destId="{0474A98F-AF7E-4D2D-B55C-2B29B03C3220}" srcOrd="2" destOrd="0" presId="urn:microsoft.com/office/officeart/2005/8/layout/orgChart1"/>
    <dgm:cxn modelId="{BC17C574-CDDC-4E39-BE17-B8CF4B96D302}" type="presParOf" srcId="{5CFF383C-244C-42E9-BDFF-839A7F06E32E}" destId="{97937D82-5835-4466-A6B2-FDD325AB63E7}" srcOrd="3" destOrd="0" presId="urn:microsoft.com/office/officeart/2005/8/layout/orgChart1"/>
    <dgm:cxn modelId="{D0EC2CED-38B0-4CBF-98A8-0E6147B97506}" type="presParOf" srcId="{97937D82-5835-4466-A6B2-FDD325AB63E7}" destId="{394EA817-B517-450A-B379-B9BCEA943004}" srcOrd="0" destOrd="0" presId="urn:microsoft.com/office/officeart/2005/8/layout/orgChart1"/>
    <dgm:cxn modelId="{B71859D7-48B0-402C-A66E-F8F28886C55A}" type="presParOf" srcId="{394EA817-B517-450A-B379-B9BCEA943004}" destId="{F31E83C6-BB53-45E5-AE72-0F66C296450B}" srcOrd="0" destOrd="0" presId="urn:microsoft.com/office/officeart/2005/8/layout/orgChart1"/>
    <dgm:cxn modelId="{ED258B7A-64BD-4183-B9E0-0DE6A6F1D762}" type="presParOf" srcId="{394EA817-B517-450A-B379-B9BCEA943004}" destId="{71641FA2-971E-48A9-97A0-C0279C4580E8}" srcOrd="1" destOrd="0" presId="urn:microsoft.com/office/officeart/2005/8/layout/orgChart1"/>
    <dgm:cxn modelId="{0B11A2F8-8728-407D-B675-1E706CAAA8C3}" type="presParOf" srcId="{97937D82-5835-4466-A6B2-FDD325AB63E7}" destId="{F3982F87-62A1-4396-87ED-E42948D16264}" srcOrd="1" destOrd="0" presId="urn:microsoft.com/office/officeart/2005/8/layout/orgChart1"/>
    <dgm:cxn modelId="{80021F62-AA22-485A-8B5E-6BC14B99721D}" type="presParOf" srcId="{97937D82-5835-4466-A6B2-FDD325AB63E7}" destId="{35F60EC2-BF50-4ACA-9CE8-99CDD2287160}" srcOrd="2" destOrd="0" presId="urn:microsoft.com/office/officeart/2005/8/layout/orgChart1"/>
    <dgm:cxn modelId="{68DC4199-B6BD-47FE-A8B1-D61FA6D9177A}" type="presParOf" srcId="{5CFF383C-244C-42E9-BDFF-839A7F06E32E}" destId="{FBAD2B66-E674-4477-B66E-B78D90135284}" srcOrd="4" destOrd="0" presId="urn:microsoft.com/office/officeart/2005/8/layout/orgChart1"/>
    <dgm:cxn modelId="{21E94900-3A28-48A0-B819-B9880BA18708}" type="presParOf" srcId="{5CFF383C-244C-42E9-BDFF-839A7F06E32E}" destId="{CF9A0671-0F01-48D9-8F84-C8A0D11256C1}" srcOrd="5" destOrd="0" presId="urn:microsoft.com/office/officeart/2005/8/layout/orgChart1"/>
    <dgm:cxn modelId="{BF7D399E-8B08-4E2B-813E-4197FEE0D08D}" type="presParOf" srcId="{CF9A0671-0F01-48D9-8F84-C8A0D11256C1}" destId="{A50D1E7C-934F-46C4-AF24-F89C967536B7}" srcOrd="0" destOrd="0" presId="urn:microsoft.com/office/officeart/2005/8/layout/orgChart1"/>
    <dgm:cxn modelId="{24C86A48-4367-41D9-BF9A-27DA522BD65F}" type="presParOf" srcId="{A50D1E7C-934F-46C4-AF24-F89C967536B7}" destId="{24FFA8C9-C9FE-4C8C-A93C-38DCDABF38AA}" srcOrd="0" destOrd="0" presId="urn:microsoft.com/office/officeart/2005/8/layout/orgChart1"/>
    <dgm:cxn modelId="{A1412017-B7FD-4717-81A6-57FB493B382D}" type="presParOf" srcId="{A50D1E7C-934F-46C4-AF24-F89C967536B7}" destId="{A1D66FAE-E0BC-4495-8C6A-561B9AF2F5E7}" srcOrd="1" destOrd="0" presId="urn:microsoft.com/office/officeart/2005/8/layout/orgChart1"/>
    <dgm:cxn modelId="{598855E3-4BB1-4855-8357-B109F556138C}" type="presParOf" srcId="{CF9A0671-0F01-48D9-8F84-C8A0D11256C1}" destId="{2EC24202-0F1A-4FB0-AA25-2942D381D30E}" srcOrd="1" destOrd="0" presId="urn:microsoft.com/office/officeart/2005/8/layout/orgChart1"/>
    <dgm:cxn modelId="{94004B33-85CF-490C-830F-D57315A8E510}" type="presParOf" srcId="{CF9A0671-0F01-48D9-8F84-C8A0D11256C1}" destId="{6B1B0F15-A5FB-4B5B-A4F9-CD8C4E9F76AA}" srcOrd="2" destOrd="0" presId="urn:microsoft.com/office/officeart/2005/8/layout/orgChart1"/>
    <dgm:cxn modelId="{64FF2251-7272-4451-80D5-95A3A91F497B}" type="presParOf" srcId="{5CFF383C-244C-42E9-BDFF-839A7F06E32E}" destId="{FCB98ABA-6433-4297-A46F-89635BE8CA24}" srcOrd="6" destOrd="0" presId="urn:microsoft.com/office/officeart/2005/8/layout/orgChart1"/>
    <dgm:cxn modelId="{8815C036-692D-4D38-A5C1-C7F52732FE3F}" type="presParOf" srcId="{5CFF383C-244C-42E9-BDFF-839A7F06E32E}" destId="{765DA9FC-E17D-4926-AE6A-A22FF34BA6F5}" srcOrd="7" destOrd="0" presId="urn:microsoft.com/office/officeart/2005/8/layout/orgChart1"/>
    <dgm:cxn modelId="{BFB1E97A-9BF5-4464-A3D5-B05B35FCF3C0}" type="presParOf" srcId="{765DA9FC-E17D-4926-AE6A-A22FF34BA6F5}" destId="{0EAC40E8-DB47-4A46-9A92-8CBDAF88BC0B}" srcOrd="0" destOrd="0" presId="urn:microsoft.com/office/officeart/2005/8/layout/orgChart1"/>
    <dgm:cxn modelId="{4ACD6189-BB2F-411F-BF47-5454EDD025DA}" type="presParOf" srcId="{0EAC40E8-DB47-4A46-9A92-8CBDAF88BC0B}" destId="{D3CF4E8F-03D7-4E91-A2F5-6E77EE27106A}" srcOrd="0" destOrd="0" presId="urn:microsoft.com/office/officeart/2005/8/layout/orgChart1"/>
    <dgm:cxn modelId="{0FC91E53-3235-4D63-966D-545D827C14AC}" type="presParOf" srcId="{0EAC40E8-DB47-4A46-9A92-8CBDAF88BC0B}" destId="{A1DF5987-65AB-4F31-B141-C0B1A0753560}" srcOrd="1" destOrd="0" presId="urn:microsoft.com/office/officeart/2005/8/layout/orgChart1"/>
    <dgm:cxn modelId="{508A1351-C6B9-4FF7-8B57-27E1C379F5D6}" type="presParOf" srcId="{765DA9FC-E17D-4926-AE6A-A22FF34BA6F5}" destId="{565395C3-1F0A-4EE4-81E8-691F00B61EB2}" srcOrd="1" destOrd="0" presId="urn:microsoft.com/office/officeart/2005/8/layout/orgChart1"/>
    <dgm:cxn modelId="{13324CB9-00A4-4515-9EEE-5DE2CB992F52}" type="presParOf" srcId="{765DA9FC-E17D-4926-AE6A-A22FF34BA6F5}" destId="{F87BD3E9-E616-4CA3-B3C2-0D38531F75EF}" srcOrd="2" destOrd="0" presId="urn:microsoft.com/office/officeart/2005/8/layout/orgChart1"/>
    <dgm:cxn modelId="{2CFD535F-3BA8-4B2E-9CC3-12F29449EF3C}" type="presParOf" srcId="{5D8485B9-69C3-44F0-917C-AF3ED938617F}" destId="{2A3F4A69-DA08-4B03-AA54-16F0294CB72D}" srcOrd="2" destOrd="0" presId="urn:microsoft.com/office/officeart/2005/8/layout/orgChart1"/>
    <dgm:cxn modelId="{63300911-6ADF-40F8-973F-F54B89A9011B}" type="presParOf" srcId="{D9DA33C0-7BAC-436A-8BE4-FA2D712A50B0}" destId="{17F2E1B1-B046-4811-8A2B-5899EB39ADA3}" srcOrd="2" destOrd="0" presId="urn:microsoft.com/office/officeart/2005/8/layout/orgChart1"/>
    <dgm:cxn modelId="{DF130683-03D9-4040-831E-1BD2DCE9EDC8}" type="presParOf" srcId="{D9DA33C0-7BAC-436A-8BE4-FA2D712A50B0}" destId="{7763B12B-518F-4C85-BF83-EE1C4066884B}" srcOrd="3" destOrd="0" presId="urn:microsoft.com/office/officeart/2005/8/layout/orgChart1"/>
    <dgm:cxn modelId="{AE1A87CF-446D-4A6A-AAF1-A42F38B88A71}" type="presParOf" srcId="{7763B12B-518F-4C85-BF83-EE1C4066884B}" destId="{DD8830D8-9193-41F4-BB2C-EC9CF463EECE}" srcOrd="0" destOrd="0" presId="urn:microsoft.com/office/officeart/2005/8/layout/orgChart1"/>
    <dgm:cxn modelId="{63A13754-0B45-4C0B-AFCE-298B87AED4D0}" type="presParOf" srcId="{DD8830D8-9193-41F4-BB2C-EC9CF463EECE}" destId="{6A8EE89D-4EA6-434D-9113-45CD747D032A}" srcOrd="0" destOrd="0" presId="urn:microsoft.com/office/officeart/2005/8/layout/orgChart1"/>
    <dgm:cxn modelId="{18373E4B-7F5E-48B0-97D1-E6A6672D64C0}" type="presParOf" srcId="{DD8830D8-9193-41F4-BB2C-EC9CF463EECE}" destId="{2970101B-7629-48F9-8020-D4B7B0EF3A74}" srcOrd="1" destOrd="0" presId="urn:microsoft.com/office/officeart/2005/8/layout/orgChart1"/>
    <dgm:cxn modelId="{179F6B54-601A-4523-B51F-6E90B58B104B}" type="presParOf" srcId="{7763B12B-518F-4C85-BF83-EE1C4066884B}" destId="{7E48DD80-6FA0-4D31-8B0F-2BC97E38186C}" srcOrd="1" destOrd="0" presId="urn:microsoft.com/office/officeart/2005/8/layout/orgChart1"/>
    <dgm:cxn modelId="{5974D7B4-4A00-40C6-A818-721B52CD0FBB}" type="presParOf" srcId="{7E48DD80-6FA0-4D31-8B0F-2BC97E38186C}" destId="{FB5435CF-B8E1-4A58-8009-706F864915BA}" srcOrd="0" destOrd="0" presId="urn:microsoft.com/office/officeart/2005/8/layout/orgChart1"/>
    <dgm:cxn modelId="{207A7459-3C50-4D62-9F26-F203B2CD3D0F}" type="presParOf" srcId="{7E48DD80-6FA0-4D31-8B0F-2BC97E38186C}" destId="{AAF8FB0C-2D5C-49DB-AEC6-3B0A6AFF0545}" srcOrd="1" destOrd="0" presId="urn:microsoft.com/office/officeart/2005/8/layout/orgChart1"/>
    <dgm:cxn modelId="{73931F76-CC59-41F8-AFD7-D0C4A34857CE}" type="presParOf" srcId="{AAF8FB0C-2D5C-49DB-AEC6-3B0A6AFF0545}" destId="{85608F9D-5FD8-4D20-BA94-D47E11825008}" srcOrd="0" destOrd="0" presId="urn:microsoft.com/office/officeart/2005/8/layout/orgChart1"/>
    <dgm:cxn modelId="{89171928-114F-4466-8AA3-71170AA00439}" type="presParOf" srcId="{85608F9D-5FD8-4D20-BA94-D47E11825008}" destId="{39E5C9DF-0C15-4A31-AB88-D28D51B60BB7}" srcOrd="0" destOrd="0" presId="urn:microsoft.com/office/officeart/2005/8/layout/orgChart1"/>
    <dgm:cxn modelId="{BFE3AA3A-B629-444C-AF0A-23E3A672B6AE}" type="presParOf" srcId="{85608F9D-5FD8-4D20-BA94-D47E11825008}" destId="{8E7F5E7B-1B15-42DD-BD66-2919072FBE44}" srcOrd="1" destOrd="0" presId="urn:microsoft.com/office/officeart/2005/8/layout/orgChart1"/>
    <dgm:cxn modelId="{5D4093B8-3421-4D37-9425-FF8214691F69}" type="presParOf" srcId="{AAF8FB0C-2D5C-49DB-AEC6-3B0A6AFF0545}" destId="{83BE3AD7-FBFC-48BC-8FF1-EB2C1FF9B622}" srcOrd="1" destOrd="0" presId="urn:microsoft.com/office/officeart/2005/8/layout/orgChart1"/>
    <dgm:cxn modelId="{00275BC8-939A-4838-980A-5B9975BD67C9}" type="presParOf" srcId="{AAF8FB0C-2D5C-49DB-AEC6-3B0A6AFF0545}" destId="{1BD30C40-0723-4493-BCE6-0FE29B6C8E25}" srcOrd="2" destOrd="0" presId="urn:microsoft.com/office/officeart/2005/8/layout/orgChart1"/>
    <dgm:cxn modelId="{3F757111-9A4C-4BEF-BA5F-09358EE55F0B}" type="presParOf" srcId="{7E48DD80-6FA0-4D31-8B0F-2BC97E38186C}" destId="{A263160B-52E2-41A4-8061-A3BDFF9FCE23}" srcOrd="2" destOrd="0" presId="urn:microsoft.com/office/officeart/2005/8/layout/orgChart1"/>
    <dgm:cxn modelId="{0978685A-925A-4528-9C5F-1372B2BA52A2}" type="presParOf" srcId="{7E48DD80-6FA0-4D31-8B0F-2BC97E38186C}" destId="{950B48FB-5D3F-4B2D-BC9F-C93941C674D5}" srcOrd="3" destOrd="0" presId="urn:microsoft.com/office/officeart/2005/8/layout/orgChart1"/>
    <dgm:cxn modelId="{84CEA6B7-8E47-49DD-8161-27F7CD9565D7}" type="presParOf" srcId="{950B48FB-5D3F-4B2D-BC9F-C93941C674D5}" destId="{B246E089-3C5F-46E8-A513-E2B92603460F}" srcOrd="0" destOrd="0" presId="urn:microsoft.com/office/officeart/2005/8/layout/orgChart1"/>
    <dgm:cxn modelId="{D2EFDD13-EACA-445A-9C14-5FA5E69BD50D}" type="presParOf" srcId="{B246E089-3C5F-46E8-A513-E2B92603460F}" destId="{FFB0DDE4-B2DF-4842-8B1E-2D732B0B14AF}" srcOrd="0" destOrd="0" presId="urn:microsoft.com/office/officeart/2005/8/layout/orgChart1"/>
    <dgm:cxn modelId="{22378465-2575-4416-B02A-EFC25D0439ED}" type="presParOf" srcId="{B246E089-3C5F-46E8-A513-E2B92603460F}" destId="{0E9E505A-5F90-4747-A6E0-4679522154B6}" srcOrd="1" destOrd="0" presId="urn:microsoft.com/office/officeart/2005/8/layout/orgChart1"/>
    <dgm:cxn modelId="{15B49212-123D-4535-B865-DE654706D65E}" type="presParOf" srcId="{950B48FB-5D3F-4B2D-BC9F-C93941C674D5}" destId="{79C66F6A-307C-40D4-8372-C6F00608257D}" srcOrd="1" destOrd="0" presId="urn:microsoft.com/office/officeart/2005/8/layout/orgChart1"/>
    <dgm:cxn modelId="{BE5F76AB-BD7F-4FDD-B7BC-63F6C8C69075}" type="presParOf" srcId="{950B48FB-5D3F-4B2D-BC9F-C93941C674D5}" destId="{FC9EFC7C-6673-4F3A-B255-070DC11D6811}" srcOrd="2" destOrd="0" presId="urn:microsoft.com/office/officeart/2005/8/layout/orgChart1"/>
    <dgm:cxn modelId="{1B3911AC-5B2F-4D54-8429-5E90E47E1D62}" type="presParOf" srcId="{7E48DD80-6FA0-4D31-8B0F-2BC97E38186C}" destId="{E49816A8-B673-4869-A517-BD4DC97EA62B}" srcOrd="4" destOrd="0" presId="urn:microsoft.com/office/officeart/2005/8/layout/orgChart1"/>
    <dgm:cxn modelId="{3DB59FB2-2077-4965-9F2D-D65896C5F301}" type="presParOf" srcId="{7E48DD80-6FA0-4D31-8B0F-2BC97E38186C}" destId="{5D638FAC-7A97-4D9B-B535-44AA7FADC593}" srcOrd="5" destOrd="0" presId="urn:microsoft.com/office/officeart/2005/8/layout/orgChart1"/>
    <dgm:cxn modelId="{41BAEDB7-EA56-4565-A1D5-E07E7D4F8652}" type="presParOf" srcId="{5D638FAC-7A97-4D9B-B535-44AA7FADC593}" destId="{209CEF7A-E858-43F5-B251-F7A237C781EB}" srcOrd="0" destOrd="0" presId="urn:microsoft.com/office/officeart/2005/8/layout/orgChart1"/>
    <dgm:cxn modelId="{32C796F5-B849-4107-885D-60FB6C1652EC}" type="presParOf" srcId="{209CEF7A-E858-43F5-B251-F7A237C781EB}" destId="{28374AC4-1147-4418-8100-C53556E68A84}" srcOrd="0" destOrd="0" presId="urn:microsoft.com/office/officeart/2005/8/layout/orgChart1"/>
    <dgm:cxn modelId="{6C020E89-AE73-4582-A04A-2D6AE7A4D9D5}" type="presParOf" srcId="{209CEF7A-E858-43F5-B251-F7A237C781EB}" destId="{5073684E-231C-44FE-9FAB-0E212E52B726}" srcOrd="1" destOrd="0" presId="urn:microsoft.com/office/officeart/2005/8/layout/orgChart1"/>
    <dgm:cxn modelId="{B4A4B426-9651-4D32-82DE-7E2523992267}" type="presParOf" srcId="{5D638FAC-7A97-4D9B-B535-44AA7FADC593}" destId="{9E111D92-273E-422C-8B2D-2AD78E035BDF}" srcOrd="1" destOrd="0" presId="urn:microsoft.com/office/officeart/2005/8/layout/orgChart1"/>
    <dgm:cxn modelId="{CF0445FA-61A8-4C9B-9900-318C5DAA02AF}" type="presParOf" srcId="{5D638FAC-7A97-4D9B-B535-44AA7FADC593}" destId="{77A09944-CBD2-49D2-BA74-B390FF974B80}" srcOrd="2" destOrd="0" presId="urn:microsoft.com/office/officeart/2005/8/layout/orgChart1"/>
    <dgm:cxn modelId="{3046D051-60BD-4A6F-8DE3-58A848BF87A1}" type="presParOf" srcId="{7E48DD80-6FA0-4D31-8B0F-2BC97E38186C}" destId="{3273059E-205D-485F-B34E-AD4A31330B69}" srcOrd="6" destOrd="0" presId="urn:microsoft.com/office/officeart/2005/8/layout/orgChart1"/>
    <dgm:cxn modelId="{864B4537-B795-4356-9CC2-2491503C328C}" type="presParOf" srcId="{7E48DD80-6FA0-4D31-8B0F-2BC97E38186C}" destId="{84BDF001-6329-4F6A-B242-309676649509}" srcOrd="7" destOrd="0" presId="urn:microsoft.com/office/officeart/2005/8/layout/orgChart1"/>
    <dgm:cxn modelId="{F43F5789-82E5-411E-BC25-9DE6A406CE0E}" type="presParOf" srcId="{84BDF001-6329-4F6A-B242-309676649509}" destId="{22C96A2B-668B-4B72-8E89-8225951A23FD}" srcOrd="0" destOrd="0" presId="urn:microsoft.com/office/officeart/2005/8/layout/orgChart1"/>
    <dgm:cxn modelId="{7542A97B-FD4F-4C47-808F-BAE8DA6531B8}" type="presParOf" srcId="{22C96A2B-668B-4B72-8E89-8225951A23FD}" destId="{E5FB62CA-D100-457F-BE59-2AED43573251}" srcOrd="0" destOrd="0" presId="urn:microsoft.com/office/officeart/2005/8/layout/orgChart1"/>
    <dgm:cxn modelId="{DB8445B1-B0E2-4875-9B0B-9DF093367E41}" type="presParOf" srcId="{22C96A2B-668B-4B72-8E89-8225951A23FD}" destId="{7D397754-9A8A-4CF2-8557-5FF97BF54AB0}" srcOrd="1" destOrd="0" presId="urn:microsoft.com/office/officeart/2005/8/layout/orgChart1"/>
    <dgm:cxn modelId="{DF0DCBFB-4372-472A-AAC1-DC2A501635F4}" type="presParOf" srcId="{84BDF001-6329-4F6A-B242-309676649509}" destId="{247B4888-A667-453B-8C89-7C4E4F7F8FF3}" srcOrd="1" destOrd="0" presId="urn:microsoft.com/office/officeart/2005/8/layout/orgChart1"/>
    <dgm:cxn modelId="{D948E498-C580-4DB8-A08F-A1ACA70AB414}" type="presParOf" srcId="{84BDF001-6329-4F6A-B242-309676649509}" destId="{4FD2C5A2-0811-4298-B751-E2E749B53EE5}" srcOrd="2" destOrd="0" presId="urn:microsoft.com/office/officeart/2005/8/layout/orgChart1"/>
    <dgm:cxn modelId="{CB585B28-9921-41E5-89A9-DB4DFA761E89}" type="presParOf" srcId="{7E48DD80-6FA0-4D31-8B0F-2BC97E38186C}" destId="{38321FA0-4AAF-4E27-A2C6-5251E5558295}" srcOrd="8" destOrd="0" presId="urn:microsoft.com/office/officeart/2005/8/layout/orgChart1"/>
    <dgm:cxn modelId="{403F8CE4-BC6D-4137-BA3A-0193CB836178}" type="presParOf" srcId="{7E48DD80-6FA0-4D31-8B0F-2BC97E38186C}" destId="{5194E363-A0BB-4B4C-BFF2-C7CC2CEAFED9}" srcOrd="9" destOrd="0" presId="urn:microsoft.com/office/officeart/2005/8/layout/orgChart1"/>
    <dgm:cxn modelId="{75A58309-5D05-4679-8907-ADA43D2BFC97}" type="presParOf" srcId="{5194E363-A0BB-4B4C-BFF2-C7CC2CEAFED9}" destId="{13FE2F19-8801-4F87-B233-116370334C63}" srcOrd="0" destOrd="0" presId="urn:microsoft.com/office/officeart/2005/8/layout/orgChart1"/>
    <dgm:cxn modelId="{67504328-0B5F-4BB7-9B69-BFDECF89273A}" type="presParOf" srcId="{13FE2F19-8801-4F87-B233-116370334C63}" destId="{0D07CFD7-4FC3-488D-A425-4BC94693896D}" srcOrd="0" destOrd="0" presId="urn:microsoft.com/office/officeart/2005/8/layout/orgChart1"/>
    <dgm:cxn modelId="{DFB7FA8D-6976-4A1B-8B50-58EBE806263E}" type="presParOf" srcId="{13FE2F19-8801-4F87-B233-116370334C63}" destId="{CB60F08C-A72D-4BFD-B7AB-383F346B1690}" srcOrd="1" destOrd="0" presId="urn:microsoft.com/office/officeart/2005/8/layout/orgChart1"/>
    <dgm:cxn modelId="{DF62539F-ED82-4D3D-A2E5-7D951FC64AEF}" type="presParOf" srcId="{5194E363-A0BB-4B4C-BFF2-C7CC2CEAFED9}" destId="{4EDB0E7B-3B38-42DC-9AA7-2A2324215908}" srcOrd="1" destOrd="0" presId="urn:microsoft.com/office/officeart/2005/8/layout/orgChart1"/>
    <dgm:cxn modelId="{49A4E3BE-E688-4EBD-B99F-871FC1089675}" type="presParOf" srcId="{5194E363-A0BB-4B4C-BFF2-C7CC2CEAFED9}" destId="{E91BAA40-654F-4A20-86EC-B88E20BF9CCE}" srcOrd="2" destOrd="0" presId="urn:microsoft.com/office/officeart/2005/8/layout/orgChart1"/>
    <dgm:cxn modelId="{05FFB265-E449-4659-89F7-E03B5E0A98FF}" type="presParOf" srcId="{7763B12B-518F-4C85-BF83-EE1C4066884B}" destId="{BD514AE8-2470-46A7-AE6F-244B2AF1090D}" srcOrd="2" destOrd="0" presId="urn:microsoft.com/office/officeart/2005/8/layout/orgChart1"/>
    <dgm:cxn modelId="{ED2C2542-4339-41FF-A01E-F9E2468B8340}" type="presParOf" srcId="{0B369EE1-C1D1-4456-9C2B-6F753585F3E5}" destId="{3D3C6ACF-DA09-4DD3-AAE2-85823B7C9E8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1460A-DE61-435F-B818-7C8CEA07633A}">
      <dsp:nvSpPr>
        <dsp:cNvPr id="0" name=""/>
        <dsp:cNvSpPr/>
      </dsp:nvSpPr>
      <dsp:spPr>
        <a:xfrm>
          <a:off x="2111" y="991183"/>
          <a:ext cx="1757403" cy="671881"/>
        </a:xfrm>
        <a:prstGeom prst="roundRect">
          <a:avLst>
            <a:gd name="adj" fmla="val 10000"/>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2"/>
              </a:solidFill>
            </a:rPr>
            <a:t>Sampel Berdasarkan Ukuran</a:t>
          </a:r>
          <a:endParaRPr lang="id-ID" sz="1600" kern="1200">
            <a:solidFill>
              <a:schemeClr val="bg2"/>
            </a:solidFill>
          </a:endParaRPr>
        </a:p>
      </dsp:txBody>
      <dsp:txXfrm>
        <a:off x="21790" y="1010862"/>
        <a:ext cx="1718045" cy="632523"/>
      </dsp:txXfrm>
    </dsp:sp>
    <dsp:sp modelId="{6AD7DDE6-E86B-4739-8E51-517F2C0122A1}">
      <dsp:nvSpPr>
        <dsp:cNvPr id="0" name=""/>
        <dsp:cNvSpPr/>
      </dsp:nvSpPr>
      <dsp:spPr>
        <a:xfrm rot="19457599">
          <a:off x="1678145" y="1044702"/>
          <a:ext cx="865699" cy="59589"/>
        </a:xfrm>
        <a:custGeom>
          <a:avLst/>
          <a:gdLst/>
          <a:ahLst/>
          <a:cxnLst/>
          <a:rect l="0" t="0" r="0" b="0"/>
          <a:pathLst>
            <a:path>
              <a:moveTo>
                <a:pt x="0" y="29794"/>
              </a:moveTo>
              <a:lnTo>
                <a:pt x="865699" y="29794"/>
              </a:lnTo>
            </a:path>
          </a:pathLst>
        </a:cu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2089353" y="1052855"/>
        <a:ext cx="43284" cy="43284"/>
      </dsp:txXfrm>
    </dsp:sp>
    <dsp:sp modelId="{362001D9-10B8-4401-B17A-1A204D04EAFC}">
      <dsp:nvSpPr>
        <dsp:cNvPr id="0" name=""/>
        <dsp:cNvSpPr/>
      </dsp:nvSpPr>
      <dsp:spPr>
        <a:xfrm>
          <a:off x="2462476" y="382520"/>
          <a:ext cx="2086248" cy="878701"/>
        </a:xfrm>
        <a:prstGeom prst="roundRect">
          <a:avLst>
            <a:gd name="adj" fmla="val 1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Sampel Besar</a:t>
          </a:r>
          <a:endParaRPr lang="id-ID" sz="2000" kern="1200"/>
        </a:p>
      </dsp:txBody>
      <dsp:txXfrm>
        <a:off x="2488212" y="408256"/>
        <a:ext cx="2034776" cy="827229"/>
      </dsp:txXfrm>
    </dsp:sp>
    <dsp:sp modelId="{C4492AEF-1C73-4CBC-85D6-689852CCB305}">
      <dsp:nvSpPr>
        <dsp:cNvPr id="0" name=""/>
        <dsp:cNvSpPr/>
      </dsp:nvSpPr>
      <dsp:spPr>
        <a:xfrm>
          <a:off x="4548724" y="792076"/>
          <a:ext cx="702961" cy="59589"/>
        </a:xfrm>
        <a:custGeom>
          <a:avLst/>
          <a:gdLst/>
          <a:ahLst/>
          <a:cxnLst/>
          <a:rect l="0" t="0" r="0" b="0"/>
          <a:pathLst>
            <a:path>
              <a:moveTo>
                <a:pt x="0" y="29794"/>
              </a:moveTo>
              <a:lnTo>
                <a:pt x="702961" y="29794"/>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4882631" y="804297"/>
        <a:ext cx="35148" cy="35148"/>
      </dsp:txXfrm>
    </dsp:sp>
    <dsp:sp modelId="{3B553636-83D7-49B3-B2EB-1BF0B4AA6CE9}">
      <dsp:nvSpPr>
        <dsp:cNvPr id="0" name=""/>
        <dsp:cNvSpPr/>
      </dsp:nvSpPr>
      <dsp:spPr>
        <a:xfrm>
          <a:off x="5251685" y="382520"/>
          <a:ext cx="1757403" cy="878701"/>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a:t>n </a:t>
          </a:r>
          <a:r>
            <a:rPr lang="en-US" sz="4600" u="sng" kern="1200"/>
            <a:t>&gt;</a:t>
          </a:r>
          <a:r>
            <a:rPr lang="en-US" sz="4600" u="none" kern="1200"/>
            <a:t> 30</a:t>
          </a:r>
          <a:endParaRPr lang="id-ID" sz="4600" u="none" kern="1200"/>
        </a:p>
      </dsp:txBody>
      <dsp:txXfrm>
        <a:off x="5277421" y="408256"/>
        <a:ext cx="1705931" cy="827229"/>
      </dsp:txXfrm>
    </dsp:sp>
    <dsp:sp modelId="{7DD54196-E03F-43D7-BD71-C3979D2F7A4B}">
      <dsp:nvSpPr>
        <dsp:cNvPr id="0" name=""/>
        <dsp:cNvSpPr/>
      </dsp:nvSpPr>
      <dsp:spPr>
        <a:xfrm rot="2142401">
          <a:off x="1678145" y="1549956"/>
          <a:ext cx="865699" cy="59589"/>
        </a:xfrm>
        <a:custGeom>
          <a:avLst/>
          <a:gdLst/>
          <a:ahLst/>
          <a:cxnLst/>
          <a:rect l="0" t="0" r="0" b="0"/>
          <a:pathLst>
            <a:path>
              <a:moveTo>
                <a:pt x="0" y="29794"/>
              </a:moveTo>
              <a:lnTo>
                <a:pt x="865699" y="29794"/>
              </a:lnTo>
            </a:path>
          </a:pathLst>
        </a:cu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2089353" y="1558108"/>
        <a:ext cx="43284" cy="43284"/>
      </dsp:txXfrm>
    </dsp:sp>
    <dsp:sp modelId="{F027F68B-D1AD-4B98-94C7-1797A8091DEE}">
      <dsp:nvSpPr>
        <dsp:cNvPr id="0" name=""/>
        <dsp:cNvSpPr/>
      </dsp:nvSpPr>
      <dsp:spPr>
        <a:xfrm>
          <a:off x="2462476" y="1393027"/>
          <a:ext cx="2028605" cy="878701"/>
        </a:xfrm>
        <a:prstGeom prst="roundRect">
          <a:avLst>
            <a:gd name="adj" fmla="val 10000"/>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Sampel Kecil</a:t>
          </a:r>
          <a:endParaRPr lang="id-ID" sz="2000" kern="1200"/>
        </a:p>
      </dsp:txBody>
      <dsp:txXfrm>
        <a:off x="2488212" y="1418763"/>
        <a:ext cx="1977133" cy="827229"/>
      </dsp:txXfrm>
    </dsp:sp>
    <dsp:sp modelId="{65786E00-4CA7-4834-8F07-543E4AB24AD6}">
      <dsp:nvSpPr>
        <dsp:cNvPr id="0" name=""/>
        <dsp:cNvSpPr/>
      </dsp:nvSpPr>
      <dsp:spPr>
        <a:xfrm>
          <a:off x="4491081" y="1802582"/>
          <a:ext cx="702961" cy="59589"/>
        </a:xfrm>
        <a:custGeom>
          <a:avLst/>
          <a:gdLst/>
          <a:ahLst/>
          <a:cxnLst/>
          <a:rect l="0" t="0" r="0" b="0"/>
          <a:pathLst>
            <a:path>
              <a:moveTo>
                <a:pt x="0" y="29794"/>
              </a:moveTo>
              <a:lnTo>
                <a:pt x="702961" y="29794"/>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4824988" y="1814803"/>
        <a:ext cx="35148" cy="35148"/>
      </dsp:txXfrm>
    </dsp:sp>
    <dsp:sp modelId="{B2C65D9D-ACC3-44DF-906F-1D58F691234A}">
      <dsp:nvSpPr>
        <dsp:cNvPr id="0" name=""/>
        <dsp:cNvSpPr/>
      </dsp:nvSpPr>
      <dsp:spPr>
        <a:xfrm>
          <a:off x="5194043" y="1393027"/>
          <a:ext cx="1757403" cy="878701"/>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US" sz="4600" kern="1200"/>
            <a:t>n &lt; 30</a:t>
          </a:r>
          <a:endParaRPr lang="id-ID" sz="4600" kern="1200"/>
        </a:p>
      </dsp:txBody>
      <dsp:txXfrm>
        <a:off x="5219779" y="1418763"/>
        <a:ext cx="1705931" cy="827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26211-BFE3-4535-AE09-50CD324D4693}">
      <dsp:nvSpPr>
        <dsp:cNvPr id="0" name=""/>
        <dsp:cNvSpPr/>
      </dsp:nvSpPr>
      <dsp:spPr>
        <a:xfrm>
          <a:off x="373546" y="750505"/>
          <a:ext cx="1205766" cy="1094687"/>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solidFill>
                <a:schemeClr val="bg2"/>
              </a:solidFill>
            </a:rPr>
            <a:t>Kelompok  Sampel</a:t>
          </a:r>
          <a:endParaRPr lang="id-ID" sz="1400" kern="1200">
            <a:solidFill>
              <a:schemeClr val="bg2"/>
            </a:solidFill>
          </a:endParaRPr>
        </a:p>
      </dsp:txBody>
      <dsp:txXfrm>
        <a:off x="405608" y="782567"/>
        <a:ext cx="1141642" cy="1030563"/>
      </dsp:txXfrm>
    </dsp:sp>
    <dsp:sp modelId="{0AEF1C78-E2A3-43DE-B913-E2650DBEBC3E}">
      <dsp:nvSpPr>
        <dsp:cNvPr id="0" name=""/>
        <dsp:cNvSpPr/>
      </dsp:nvSpPr>
      <dsp:spPr>
        <a:xfrm rot="19391005">
          <a:off x="1461680" y="902569"/>
          <a:ext cx="1179611" cy="83671"/>
        </a:xfrm>
        <a:custGeom>
          <a:avLst/>
          <a:gdLst/>
          <a:ahLst/>
          <a:cxnLst/>
          <a:rect l="0" t="0" r="0" b="0"/>
          <a:pathLst>
            <a:path>
              <a:moveTo>
                <a:pt x="0" y="41835"/>
              </a:moveTo>
              <a:lnTo>
                <a:pt x="1179611" y="41835"/>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2021995" y="914914"/>
        <a:ext cx="58980" cy="58980"/>
      </dsp:txXfrm>
    </dsp:sp>
    <dsp:sp modelId="{AFAFFDEA-71D9-4BE3-AFFB-F5B34BEA8AEF}">
      <dsp:nvSpPr>
        <dsp:cNvPr id="0" name=""/>
        <dsp:cNvSpPr/>
      </dsp:nvSpPr>
      <dsp:spPr>
        <a:xfrm>
          <a:off x="2523659" y="295799"/>
          <a:ext cx="2360867" cy="590323"/>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Sampel Probabilitas</a:t>
          </a:r>
          <a:endParaRPr lang="id-ID" sz="1500" kern="1200"/>
        </a:p>
      </dsp:txBody>
      <dsp:txXfrm>
        <a:off x="2540949" y="313089"/>
        <a:ext cx="2326287" cy="555743"/>
      </dsp:txXfrm>
    </dsp:sp>
    <dsp:sp modelId="{2F410033-C3A6-45CF-A3BF-35D55A8B009F}">
      <dsp:nvSpPr>
        <dsp:cNvPr id="0" name=""/>
        <dsp:cNvSpPr/>
      </dsp:nvSpPr>
      <dsp:spPr>
        <a:xfrm>
          <a:off x="4884527" y="549125"/>
          <a:ext cx="944347" cy="83671"/>
        </a:xfrm>
        <a:custGeom>
          <a:avLst/>
          <a:gdLst/>
          <a:ahLst/>
          <a:cxnLst/>
          <a:rect l="0" t="0" r="0" b="0"/>
          <a:pathLst>
            <a:path>
              <a:moveTo>
                <a:pt x="0" y="41835"/>
              </a:moveTo>
              <a:lnTo>
                <a:pt x="944347" y="41835"/>
              </a:lnTo>
            </a:path>
          </a:pathLst>
        </a:custGeom>
        <a:noFill/>
        <a:ln w="25400"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5333092" y="567352"/>
        <a:ext cx="47217" cy="47217"/>
      </dsp:txXfrm>
    </dsp:sp>
    <dsp:sp modelId="{F4E7D54B-0B2C-4CA0-ACC2-9383086C8254}">
      <dsp:nvSpPr>
        <dsp:cNvPr id="0" name=""/>
        <dsp:cNvSpPr/>
      </dsp:nvSpPr>
      <dsp:spPr>
        <a:xfrm>
          <a:off x="5828874" y="743"/>
          <a:ext cx="4589244" cy="118043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Suatu sampe yang dipilih sedemikian rupa dari populasi sehingga masing-masing anggota populasi </a:t>
          </a:r>
          <a:r>
            <a:rPr lang="en-US" sz="1500" u="sng" kern="1200"/>
            <a:t>memiliki probabilitas/peluang yang sama </a:t>
          </a:r>
          <a:r>
            <a:rPr lang="en-US" sz="1500" kern="1200"/>
            <a:t>untuk dijadikan sample</a:t>
          </a:r>
          <a:endParaRPr lang="id-ID" sz="1500" kern="1200"/>
        </a:p>
      </dsp:txBody>
      <dsp:txXfrm>
        <a:off x="5863448" y="35317"/>
        <a:ext cx="4520096" cy="1111285"/>
      </dsp:txXfrm>
    </dsp:sp>
    <dsp:sp modelId="{BB799059-8712-47E9-B812-4DD5AEA4E122}">
      <dsp:nvSpPr>
        <dsp:cNvPr id="0" name=""/>
        <dsp:cNvSpPr/>
      </dsp:nvSpPr>
      <dsp:spPr>
        <a:xfrm rot="2073901">
          <a:off x="1478099" y="1581318"/>
          <a:ext cx="1146772" cy="83671"/>
        </a:xfrm>
        <a:custGeom>
          <a:avLst/>
          <a:gdLst/>
          <a:ahLst/>
          <a:cxnLst/>
          <a:rect l="0" t="0" r="0" b="0"/>
          <a:pathLst>
            <a:path>
              <a:moveTo>
                <a:pt x="0" y="41835"/>
              </a:moveTo>
              <a:lnTo>
                <a:pt x="1146772" y="41835"/>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2022816" y="1594485"/>
        <a:ext cx="57338" cy="57338"/>
      </dsp:txXfrm>
    </dsp:sp>
    <dsp:sp modelId="{96C3035A-132A-47E8-AB21-5DA1D524DB30}">
      <dsp:nvSpPr>
        <dsp:cNvPr id="0" name=""/>
        <dsp:cNvSpPr/>
      </dsp:nvSpPr>
      <dsp:spPr>
        <a:xfrm>
          <a:off x="2523659" y="1597021"/>
          <a:ext cx="2360867" cy="702877"/>
        </a:xfrm>
        <a:prstGeom prst="roundRect">
          <a:avLst>
            <a:gd name="adj" fmla="val 10000"/>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Sampel Non Probabilitas</a:t>
          </a:r>
          <a:endParaRPr lang="id-ID" sz="1400" kern="1200"/>
        </a:p>
      </dsp:txBody>
      <dsp:txXfrm>
        <a:off x="2544246" y="1617608"/>
        <a:ext cx="2319693" cy="661703"/>
      </dsp:txXfrm>
    </dsp:sp>
    <dsp:sp modelId="{1247D895-FEEF-4D84-9155-2D7CFC5F151F}">
      <dsp:nvSpPr>
        <dsp:cNvPr id="0" name=""/>
        <dsp:cNvSpPr/>
      </dsp:nvSpPr>
      <dsp:spPr>
        <a:xfrm>
          <a:off x="4884527" y="1906624"/>
          <a:ext cx="944347" cy="83671"/>
        </a:xfrm>
        <a:custGeom>
          <a:avLst/>
          <a:gdLst/>
          <a:ahLst/>
          <a:cxnLst/>
          <a:rect l="0" t="0" r="0" b="0"/>
          <a:pathLst>
            <a:path>
              <a:moveTo>
                <a:pt x="0" y="41835"/>
              </a:moveTo>
              <a:lnTo>
                <a:pt x="944347" y="41835"/>
              </a:lnTo>
            </a:path>
          </a:pathLst>
        </a:custGeom>
        <a:noFill/>
        <a:ln w="25400"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d-ID" sz="500" kern="1200"/>
        </a:p>
      </dsp:txBody>
      <dsp:txXfrm>
        <a:off x="5333092" y="1924851"/>
        <a:ext cx="47217" cy="47217"/>
      </dsp:txXfrm>
    </dsp:sp>
    <dsp:sp modelId="{E3099361-5C18-4D5C-9F25-4E61C80F237A}">
      <dsp:nvSpPr>
        <dsp:cNvPr id="0" name=""/>
        <dsp:cNvSpPr/>
      </dsp:nvSpPr>
      <dsp:spPr>
        <a:xfrm>
          <a:off x="5828874" y="1358243"/>
          <a:ext cx="4580815" cy="118043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Suatu sampel yang dipilih sedemikian rupa dari populasi sehingga setiap anggota </a:t>
          </a:r>
          <a:r>
            <a:rPr lang="en-US" sz="1400" u="sng" kern="1200"/>
            <a:t>tidak memiliki probabilitas/peluang yang sama </a:t>
          </a:r>
          <a:r>
            <a:rPr lang="en-US" sz="1400" kern="1200"/>
            <a:t>untuk dijadikan sample.</a:t>
          </a:r>
          <a:endParaRPr lang="id-ID" sz="1400" kern="1200"/>
        </a:p>
      </dsp:txBody>
      <dsp:txXfrm>
        <a:off x="5863448" y="1392817"/>
        <a:ext cx="4511667" cy="11112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21FA0-4AAF-4E27-A2C6-5251E5558295}">
      <dsp:nvSpPr>
        <dsp:cNvPr id="0" name=""/>
        <dsp:cNvSpPr/>
      </dsp:nvSpPr>
      <dsp:spPr>
        <a:xfrm>
          <a:off x="3164288" y="1552970"/>
          <a:ext cx="436303" cy="3763099"/>
        </a:xfrm>
        <a:custGeom>
          <a:avLst/>
          <a:gdLst/>
          <a:ahLst/>
          <a:cxnLst/>
          <a:rect l="0" t="0" r="0" b="0"/>
          <a:pathLst>
            <a:path>
              <a:moveTo>
                <a:pt x="0" y="0"/>
              </a:moveTo>
              <a:lnTo>
                <a:pt x="0" y="4105813"/>
              </a:lnTo>
              <a:lnTo>
                <a:pt x="439083" y="4105813"/>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3273059E-205D-485F-B34E-AD4A31330B69}">
      <dsp:nvSpPr>
        <dsp:cNvPr id="0" name=""/>
        <dsp:cNvSpPr/>
      </dsp:nvSpPr>
      <dsp:spPr>
        <a:xfrm>
          <a:off x="3164288" y="1552970"/>
          <a:ext cx="342740" cy="2040479"/>
        </a:xfrm>
        <a:custGeom>
          <a:avLst/>
          <a:gdLst/>
          <a:ahLst/>
          <a:cxnLst/>
          <a:rect l="0" t="0" r="0" b="0"/>
          <a:pathLst>
            <a:path>
              <a:moveTo>
                <a:pt x="0" y="0"/>
              </a:moveTo>
              <a:lnTo>
                <a:pt x="0" y="3216462"/>
              </a:lnTo>
              <a:lnTo>
                <a:pt x="439083" y="3216462"/>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49816A8-B673-4869-A517-BD4DC97EA62B}">
      <dsp:nvSpPr>
        <dsp:cNvPr id="0" name=""/>
        <dsp:cNvSpPr/>
      </dsp:nvSpPr>
      <dsp:spPr>
        <a:xfrm>
          <a:off x="3164288" y="1552970"/>
          <a:ext cx="346405" cy="2940811"/>
        </a:xfrm>
        <a:custGeom>
          <a:avLst/>
          <a:gdLst/>
          <a:ahLst/>
          <a:cxnLst/>
          <a:rect l="0" t="0" r="0" b="0"/>
          <a:pathLst>
            <a:path>
              <a:moveTo>
                <a:pt x="0" y="0"/>
              </a:moveTo>
              <a:lnTo>
                <a:pt x="0" y="2327111"/>
              </a:lnTo>
              <a:lnTo>
                <a:pt x="439083" y="2327111"/>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263160B-52E2-41A4-8061-A3BDFF9FCE23}">
      <dsp:nvSpPr>
        <dsp:cNvPr id="0" name=""/>
        <dsp:cNvSpPr/>
      </dsp:nvSpPr>
      <dsp:spPr>
        <a:xfrm>
          <a:off x="3164288" y="1552970"/>
          <a:ext cx="347144" cy="1326808"/>
        </a:xfrm>
        <a:custGeom>
          <a:avLst/>
          <a:gdLst/>
          <a:ahLst/>
          <a:cxnLst/>
          <a:rect l="0" t="0" r="0" b="0"/>
          <a:pathLst>
            <a:path>
              <a:moveTo>
                <a:pt x="0" y="0"/>
              </a:moveTo>
              <a:lnTo>
                <a:pt x="0" y="1437760"/>
              </a:lnTo>
              <a:lnTo>
                <a:pt x="439083" y="1437760"/>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5435CF-B8E1-4A58-8009-706F864915BA}">
      <dsp:nvSpPr>
        <dsp:cNvPr id="0" name=""/>
        <dsp:cNvSpPr/>
      </dsp:nvSpPr>
      <dsp:spPr>
        <a:xfrm>
          <a:off x="3164288" y="1552970"/>
          <a:ext cx="372817" cy="465690"/>
        </a:xfrm>
        <a:custGeom>
          <a:avLst/>
          <a:gdLst/>
          <a:ahLst/>
          <a:cxnLst/>
          <a:rect l="0" t="0" r="0" b="0"/>
          <a:pathLst>
            <a:path>
              <a:moveTo>
                <a:pt x="0" y="0"/>
              </a:moveTo>
              <a:lnTo>
                <a:pt x="0" y="548410"/>
              </a:lnTo>
              <a:lnTo>
                <a:pt x="439083" y="548410"/>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7F2E1B1-B046-4811-8A2B-5899EB39ADA3}">
      <dsp:nvSpPr>
        <dsp:cNvPr id="0" name=""/>
        <dsp:cNvSpPr/>
      </dsp:nvSpPr>
      <dsp:spPr>
        <a:xfrm>
          <a:off x="2702203" y="834187"/>
          <a:ext cx="1456265" cy="212597"/>
        </a:xfrm>
        <a:custGeom>
          <a:avLst/>
          <a:gdLst/>
          <a:ahLst/>
          <a:cxnLst/>
          <a:rect l="0" t="0" r="0" b="0"/>
          <a:pathLst>
            <a:path>
              <a:moveTo>
                <a:pt x="0" y="0"/>
              </a:moveTo>
              <a:lnTo>
                <a:pt x="0" y="106298"/>
              </a:lnTo>
              <a:lnTo>
                <a:pt x="1456265" y="106298"/>
              </a:lnTo>
              <a:lnTo>
                <a:pt x="1456265" y="212597"/>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CB98ABA-6433-4297-A46F-89635BE8CA24}">
      <dsp:nvSpPr>
        <dsp:cNvPr id="0" name=""/>
        <dsp:cNvSpPr/>
      </dsp:nvSpPr>
      <dsp:spPr>
        <a:xfrm>
          <a:off x="273205" y="1552970"/>
          <a:ext cx="540789" cy="3749726"/>
        </a:xfrm>
        <a:custGeom>
          <a:avLst/>
          <a:gdLst/>
          <a:ahLst/>
          <a:cxnLst/>
          <a:rect l="0" t="0" r="0" b="0"/>
          <a:pathLst>
            <a:path>
              <a:moveTo>
                <a:pt x="0" y="0"/>
              </a:moveTo>
              <a:lnTo>
                <a:pt x="0" y="3563534"/>
              </a:lnTo>
              <a:lnTo>
                <a:pt x="501094" y="3563534"/>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BAD2B66-E674-4477-B66E-B78D90135284}">
      <dsp:nvSpPr>
        <dsp:cNvPr id="0" name=""/>
        <dsp:cNvSpPr/>
      </dsp:nvSpPr>
      <dsp:spPr>
        <a:xfrm>
          <a:off x="273205" y="1552970"/>
          <a:ext cx="491517" cy="2710803"/>
        </a:xfrm>
        <a:custGeom>
          <a:avLst/>
          <a:gdLst/>
          <a:ahLst/>
          <a:cxnLst/>
          <a:rect l="0" t="0" r="0" b="0"/>
          <a:pathLst>
            <a:path>
              <a:moveTo>
                <a:pt x="0" y="0"/>
              </a:moveTo>
              <a:lnTo>
                <a:pt x="0" y="2514542"/>
              </a:lnTo>
              <a:lnTo>
                <a:pt x="501094" y="2514542"/>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474A98F-AF7E-4D2D-B55C-2B29B03C3220}">
      <dsp:nvSpPr>
        <dsp:cNvPr id="0" name=""/>
        <dsp:cNvSpPr/>
      </dsp:nvSpPr>
      <dsp:spPr>
        <a:xfrm>
          <a:off x="273205" y="1552970"/>
          <a:ext cx="414931" cy="1562759"/>
        </a:xfrm>
        <a:custGeom>
          <a:avLst/>
          <a:gdLst/>
          <a:ahLst/>
          <a:cxnLst/>
          <a:rect l="0" t="0" r="0" b="0"/>
          <a:pathLst>
            <a:path>
              <a:moveTo>
                <a:pt x="0" y="0"/>
              </a:moveTo>
              <a:lnTo>
                <a:pt x="0" y="1465549"/>
              </a:lnTo>
              <a:lnTo>
                <a:pt x="501094" y="1465549"/>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E55526B-DA50-4E49-A8EA-C059935659C7}">
      <dsp:nvSpPr>
        <dsp:cNvPr id="0" name=""/>
        <dsp:cNvSpPr/>
      </dsp:nvSpPr>
      <dsp:spPr>
        <a:xfrm>
          <a:off x="273205" y="1552970"/>
          <a:ext cx="404989" cy="465690"/>
        </a:xfrm>
        <a:custGeom>
          <a:avLst/>
          <a:gdLst/>
          <a:ahLst/>
          <a:cxnLst/>
          <a:rect l="0" t="0" r="0" b="0"/>
          <a:pathLst>
            <a:path>
              <a:moveTo>
                <a:pt x="0" y="0"/>
              </a:moveTo>
              <a:lnTo>
                <a:pt x="0" y="576199"/>
              </a:lnTo>
              <a:lnTo>
                <a:pt x="501094" y="576199"/>
              </a:lnTo>
            </a:path>
          </a:pathLst>
        </a:custGeom>
        <a:noFill/>
        <a:ln w="2540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6F1C99E-CD9A-4E72-B699-4E1C52377C47}">
      <dsp:nvSpPr>
        <dsp:cNvPr id="0" name=""/>
        <dsp:cNvSpPr/>
      </dsp:nvSpPr>
      <dsp:spPr>
        <a:xfrm>
          <a:off x="1353178" y="834187"/>
          <a:ext cx="1349025" cy="212597"/>
        </a:xfrm>
        <a:custGeom>
          <a:avLst/>
          <a:gdLst/>
          <a:ahLst/>
          <a:cxnLst/>
          <a:rect l="0" t="0" r="0" b="0"/>
          <a:pathLst>
            <a:path>
              <a:moveTo>
                <a:pt x="1547075" y="0"/>
              </a:moveTo>
              <a:lnTo>
                <a:pt x="1547075" y="131523"/>
              </a:lnTo>
              <a:lnTo>
                <a:pt x="0" y="131523"/>
              </a:lnTo>
              <a:lnTo>
                <a:pt x="0" y="263047"/>
              </a:lnTo>
            </a:path>
          </a:pathLst>
        </a:custGeom>
        <a:noFill/>
        <a:ln w="25400" cap="flat" cmpd="sng" algn="ctr">
          <a:solidFill>
            <a:schemeClr val="accent6">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424A0EF-3C8B-41DB-BB9F-45331B1441EF}">
      <dsp:nvSpPr>
        <dsp:cNvPr id="0" name=""/>
        <dsp:cNvSpPr/>
      </dsp:nvSpPr>
      <dsp:spPr>
        <a:xfrm>
          <a:off x="1521981" y="328001"/>
          <a:ext cx="2360444" cy="506185"/>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bg2"/>
              </a:solidFill>
              <a:latin typeface="Century Gothic" panose="020B0502020202020204"/>
              <a:ea typeface="+mn-ea"/>
              <a:cs typeface="+mn-cs"/>
            </a:rPr>
            <a:t>Metode Sampling</a:t>
          </a:r>
          <a:endParaRPr lang="en-GB" sz="1800" kern="1200" dirty="0">
            <a:solidFill>
              <a:schemeClr val="bg2"/>
            </a:solidFill>
            <a:latin typeface="Century Gothic" panose="020B0502020202020204"/>
            <a:ea typeface="+mn-ea"/>
            <a:cs typeface="+mn-cs"/>
          </a:endParaRPr>
        </a:p>
      </dsp:txBody>
      <dsp:txXfrm>
        <a:off x="1521981" y="328001"/>
        <a:ext cx="2360444" cy="506185"/>
      </dsp:txXfrm>
    </dsp:sp>
    <dsp:sp modelId="{2F393CBE-DACD-4856-858B-8B7669544A63}">
      <dsp:nvSpPr>
        <dsp:cNvPr id="0" name=""/>
        <dsp:cNvSpPr/>
      </dsp:nvSpPr>
      <dsp:spPr>
        <a:xfrm>
          <a:off x="3211" y="1046785"/>
          <a:ext cx="2699933" cy="506185"/>
        </a:xfrm>
        <a:prstGeom prst="rect">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Probability Sampling</a:t>
          </a:r>
          <a:endParaRPr lang="en-GB" sz="1200" kern="1200" dirty="0">
            <a:latin typeface="Century Gothic" panose="020B0502020202020204"/>
            <a:ea typeface="+mn-ea"/>
            <a:cs typeface="+mn-cs"/>
          </a:endParaRPr>
        </a:p>
      </dsp:txBody>
      <dsp:txXfrm>
        <a:off x="3211" y="1046785"/>
        <a:ext cx="2699933" cy="506185"/>
      </dsp:txXfrm>
    </dsp:sp>
    <dsp:sp modelId="{B8F191ED-B865-4C04-9DB1-00F43C271A98}">
      <dsp:nvSpPr>
        <dsp:cNvPr id="0" name=""/>
        <dsp:cNvSpPr/>
      </dsp:nvSpPr>
      <dsp:spPr>
        <a:xfrm>
          <a:off x="678195" y="1765568"/>
          <a:ext cx="1962046"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Simple random sampling</a:t>
          </a:r>
          <a:endParaRPr lang="en-GB" sz="1200" kern="1200" dirty="0">
            <a:latin typeface="Century Gothic" panose="020B0502020202020204"/>
            <a:ea typeface="+mn-ea"/>
            <a:cs typeface="+mn-cs"/>
          </a:endParaRPr>
        </a:p>
      </dsp:txBody>
      <dsp:txXfrm>
        <a:off x="678195" y="1765568"/>
        <a:ext cx="1962046" cy="506185"/>
      </dsp:txXfrm>
    </dsp:sp>
    <dsp:sp modelId="{F31E83C6-BB53-45E5-AE72-0F66C296450B}">
      <dsp:nvSpPr>
        <dsp:cNvPr id="0" name=""/>
        <dsp:cNvSpPr/>
      </dsp:nvSpPr>
      <dsp:spPr>
        <a:xfrm>
          <a:off x="688136" y="2579586"/>
          <a:ext cx="2100082" cy="1072288"/>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Proportionate stratified random sampling</a:t>
          </a:r>
          <a:endParaRPr lang="en-GB" sz="1200" kern="1200" dirty="0">
            <a:latin typeface="Century Gothic" panose="020B0502020202020204"/>
            <a:ea typeface="+mn-ea"/>
            <a:cs typeface="+mn-cs"/>
          </a:endParaRPr>
        </a:p>
      </dsp:txBody>
      <dsp:txXfrm>
        <a:off x="688136" y="2579586"/>
        <a:ext cx="2100082" cy="1072288"/>
      </dsp:txXfrm>
    </dsp:sp>
    <dsp:sp modelId="{24FFA8C9-C9FE-4C8C-A93C-38DCDABF38AA}">
      <dsp:nvSpPr>
        <dsp:cNvPr id="0" name=""/>
        <dsp:cNvSpPr/>
      </dsp:nvSpPr>
      <dsp:spPr>
        <a:xfrm>
          <a:off x="764722" y="3881657"/>
          <a:ext cx="2100082" cy="764233"/>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Disproportionate stratified random sampling</a:t>
          </a:r>
          <a:endParaRPr lang="en-GB" sz="1200" kern="1200" dirty="0">
            <a:latin typeface="Century Gothic" panose="020B0502020202020204"/>
            <a:ea typeface="+mn-ea"/>
            <a:cs typeface="+mn-cs"/>
          </a:endParaRPr>
        </a:p>
      </dsp:txBody>
      <dsp:txXfrm>
        <a:off x="764722" y="3881657"/>
        <a:ext cx="2100082" cy="764233"/>
      </dsp:txXfrm>
    </dsp:sp>
    <dsp:sp modelId="{D3CF4E8F-03D7-4E91-A2F5-6E77EE27106A}">
      <dsp:nvSpPr>
        <dsp:cNvPr id="0" name=""/>
        <dsp:cNvSpPr/>
      </dsp:nvSpPr>
      <dsp:spPr>
        <a:xfrm>
          <a:off x="813994" y="5049604"/>
          <a:ext cx="2083520"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Area (cluster) Sampling</a:t>
          </a:r>
          <a:endParaRPr lang="en-GB" sz="1200" kern="1200" dirty="0">
            <a:latin typeface="Century Gothic" panose="020B0502020202020204"/>
            <a:ea typeface="+mn-ea"/>
            <a:cs typeface="+mn-cs"/>
          </a:endParaRPr>
        </a:p>
      </dsp:txBody>
      <dsp:txXfrm>
        <a:off x="813994" y="5049604"/>
        <a:ext cx="2083520" cy="506185"/>
      </dsp:txXfrm>
    </dsp:sp>
    <dsp:sp modelId="{6A8EE89D-4EA6-434D-9113-45CD747D032A}">
      <dsp:nvSpPr>
        <dsp:cNvPr id="0" name=""/>
        <dsp:cNvSpPr/>
      </dsp:nvSpPr>
      <dsp:spPr>
        <a:xfrm>
          <a:off x="2915742" y="1046785"/>
          <a:ext cx="2485452" cy="506185"/>
        </a:xfrm>
        <a:prstGeom prst="rect">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Non Probability Sampling</a:t>
          </a:r>
          <a:endParaRPr lang="en-GB" sz="1200" kern="1200" dirty="0">
            <a:latin typeface="Century Gothic" panose="020B0502020202020204"/>
            <a:ea typeface="+mn-ea"/>
            <a:cs typeface="+mn-cs"/>
          </a:endParaRPr>
        </a:p>
      </dsp:txBody>
      <dsp:txXfrm>
        <a:off x="2915742" y="1046785"/>
        <a:ext cx="2485452" cy="506185"/>
      </dsp:txXfrm>
    </dsp:sp>
    <dsp:sp modelId="{39E5C9DF-0C15-4A31-AB88-D28D51B60BB7}">
      <dsp:nvSpPr>
        <dsp:cNvPr id="0" name=""/>
        <dsp:cNvSpPr/>
      </dsp:nvSpPr>
      <dsp:spPr>
        <a:xfrm>
          <a:off x="3537105" y="1765568"/>
          <a:ext cx="1894885"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Sampling sistematis</a:t>
          </a:r>
          <a:endParaRPr lang="en-GB" sz="1200" kern="1200" dirty="0">
            <a:latin typeface="Century Gothic" panose="020B0502020202020204"/>
            <a:ea typeface="+mn-ea"/>
            <a:cs typeface="+mn-cs"/>
          </a:endParaRPr>
        </a:p>
      </dsp:txBody>
      <dsp:txXfrm>
        <a:off x="3537105" y="1765568"/>
        <a:ext cx="1894885" cy="506185"/>
      </dsp:txXfrm>
    </dsp:sp>
    <dsp:sp modelId="{FFB0DDE4-B2DF-4842-8B1E-2D732B0B14AF}">
      <dsp:nvSpPr>
        <dsp:cNvPr id="0" name=""/>
        <dsp:cNvSpPr/>
      </dsp:nvSpPr>
      <dsp:spPr>
        <a:xfrm>
          <a:off x="3511432" y="2626686"/>
          <a:ext cx="2063293"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Sampling kuota</a:t>
          </a:r>
          <a:endParaRPr lang="en-GB" sz="1200" kern="1200" dirty="0">
            <a:latin typeface="Century Gothic" panose="020B0502020202020204"/>
            <a:ea typeface="+mn-ea"/>
            <a:cs typeface="+mn-cs"/>
          </a:endParaRPr>
        </a:p>
      </dsp:txBody>
      <dsp:txXfrm>
        <a:off x="3511432" y="2626686"/>
        <a:ext cx="2063293" cy="506185"/>
      </dsp:txXfrm>
    </dsp:sp>
    <dsp:sp modelId="{28374AC4-1147-4418-8100-C53556E68A84}">
      <dsp:nvSpPr>
        <dsp:cNvPr id="0" name=""/>
        <dsp:cNvSpPr/>
      </dsp:nvSpPr>
      <dsp:spPr>
        <a:xfrm>
          <a:off x="3510693" y="4240689"/>
          <a:ext cx="2013899"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Purpose Sampling</a:t>
          </a:r>
          <a:endParaRPr lang="en-GB" sz="1200" kern="1200" dirty="0">
            <a:latin typeface="Century Gothic" panose="020B0502020202020204"/>
            <a:ea typeface="+mn-ea"/>
            <a:cs typeface="+mn-cs"/>
          </a:endParaRPr>
        </a:p>
      </dsp:txBody>
      <dsp:txXfrm>
        <a:off x="3510693" y="4240689"/>
        <a:ext cx="2013899" cy="506185"/>
      </dsp:txXfrm>
    </dsp:sp>
    <dsp:sp modelId="{E5FB62CA-D100-457F-BE59-2AED43573251}">
      <dsp:nvSpPr>
        <dsp:cNvPr id="0" name=""/>
        <dsp:cNvSpPr/>
      </dsp:nvSpPr>
      <dsp:spPr>
        <a:xfrm>
          <a:off x="3507028" y="3340357"/>
          <a:ext cx="2010599"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Sampling Jenuh</a:t>
          </a:r>
          <a:endParaRPr lang="en-GB" sz="1200" kern="1200" dirty="0">
            <a:latin typeface="Century Gothic" panose="020B0502020202020204"/>
            <a:ea typeface="+mn-ea"/>
            <a:cs typeface="+mn-cs"/>
          </a:endParaRPr>
        </a:p>
      </dsp:txBody>
      <dsp:txXfrm>
        <a:off x="3507028" y="3340357"/>
        <a:ext cx="2010599" cy="506185"/>
      </dsp:txXfrm>
    </dsp:sp>
    <dsp:sp modelId="{0D07CFD7-4FC3-488D-A425-4BC94693896D}">
      <dsp:nvSpPr>
        <dsp:cNvPr id="0" name=""/>
        <dsp:cNvSpPr/>
      </dsp:nvSpPr>
      <dsp:spPr>
        <a:xfrm>
          <a:off x="3600591" y="5062978"/>
          <a:ext cx="1963706" cy="506185"/>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Century Gothic" panose="020B0502020202020204"/>
              <a:ea typeface="+mn-ea"/>
              <a:cs typeface="+mn-cs"/>
            </a:rPr>
            <a:t>Snowball Sampling</a:t>
          </a:r>
          <a:endParaRPr lang="en-GB" sz="1200" kern="1200" dirty="0">
            <a:latin typeface="Century Gothic" panose="020B0502020202020204"/>
            <a:ea typeface="+mn-ea"/>
            <a:cs typeface="+mn-cs"/>
          </a:endParaRPr>
        </a:p>
      </dsp:txBody>
      <dsp:txXfrm>
        <a:off x="3600591" y="5062978"/>
        <a:ext cx="1963706" cy="5061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6164AA-AB14-88D5-FFBC-D79E5E86AE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a:extLst>
              <a:ext uri="{FF2B5EF4-FFF2-40B4-BE49-F238E27FC236}">
                <a16:creationId xmlns:a16="http://schemas.microsoft.com/office/drawing/2014/main" id="{51D5638E-9153-6E79-DF49-E33DCB11D3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D89E0B-B75E-4536-86F2-A376BD668AB7}" type="datetimeFigureOut">
              <a:rPr lang="id-ID" smtClean="0"/>
              <a:t>15/06/2023</a:t>
            </a:fld>
            <a:endParaRPr lang="id-ID"/>
          </a:p>
        </p:txBody>
      </p:sp>
      <p:sp>
        <p:nvSpPr>
          <p:cNvPr id="4" name="Footer Placeholder 3">
            <a:extLst>
              <a:ext uri="{FF2B5EF4-FFF2-40B4-BE49-F238E27FC236}">
                <a16:creationId xmlns:a16="http://schemas.microsoft.com/office/drawing/2014/main" id="{B7D10CF4-F5DC-2789-2DAA-F8FF7E8C99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a:extLst>
              <a:ext uri="{FF2B5EF4-FFF2-40B4-BE49-F238E27FC236}">
                <a16:creationId xmlns:a16="http://schemas.microsoft.com/office/drawing/2014/main" id="{60EE27A1-7704-5AE3-63B9-DF2ACC92FD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1A818E-349C-473F-BD74-C5486D40BEEF}" type="slidenum">
              <a:rPr lang="id-ID" smtClean="0"/>
              <a:t>‹#›</a:t>
            </a:fld>
            <a:endParaRPr lang="id-ID"/>
          </a:p>
        </p:txBody>
      </p:sp>
    </p:spTree>
    <p:extLst>
      <p:ext uri="{BB962C8B-B14F-4D97-AF65-F5344CB8AC3E}">
        <p14:creationId xmlns:p14="http://schemas.microsoft.com/office/powerpoint/2010/main" val="14377093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4C7C7-B328-460A-94C4-886E2B7F3963}" type="datetimeFigureOut">
              <a:rPr lang="id-ID" smtClean="0"/>
              <a:t>15/06/2023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42DAD-1AF8-4FEA-9E2F-89B5564E97DF}" type="slidenum">
              <a:rPr lang="id-ID" smtClean="0"/>
              <a:t>‹#›</a:t>
            </a:fld>
            <a:endParaRPr lang="id-ID"/>
          </a:p>
        </p:txBody>
      </p:sp>
    </p:spTree>
    <p:extLst>
      <p:ext uri="{BB962C8B-B14F-4D97-AF65-F5344CB8AC3E}">
        <p14:creationId xmlns:p14="http://schemas.microsoft.com/office/powerpoint/2010/main" val="11579592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21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943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080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304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3101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64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255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351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842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947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489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8695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370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689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351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205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312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2484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331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491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353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1732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064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851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841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132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4444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8306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116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7833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846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77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1479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121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377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114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893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08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16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10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418135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7596285" y="3514025"/>
            <a:ext cx="1185600" cy="395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25" name="Google Shape;25;p3"/>
          <p:cNvGrpSpPr/>
          <p:nvPr/>
        </p:nvGrpSpPr>
        <p:grpSpPr>
          <a:xfrm>
            <a:off x="0" y="-9451"/>
            <a:ext cx="11548531" cy="6867451"/>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28" name="Google Shape;28;p3"/>
          <p:cNvGrpSpPr/>
          <p:nvPr/>
        </p:nvGrpSpPr>
        <p:grpSpPr>
          <a:xfrm rot="10800000" flipH="1">
            <a:off x="-2" y="3899768"/>
            <a:ext cx="8785449" cy="2703024"/>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31" name="Google Shape;31;p3"/>
          <p:cNvGrpSpPr/>
          <p:nvPr/>
        </p:nvGrpSpPr>
        <p:grpSpPr>
          <a:xfrm>
            <a:off x="9262456" y="5963632"/>
            <a:ext cx="2937107" cy="894393"/>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9" name="Google Shape;39;p3"/>
          <p:cNvSpPr txBox="1">
            <a:spLocks noGrp="1"/>
          </p:cNvSpPr>
          <p:nvPr>
            <p:ph type="ctrTitle"/>
          </p:nvPr>
        </p:nvSpPr>
        <p:spPr>
          <a:xfrm>
            <a:off x="618033" y="3828197"/>
            <a:ext cx="5459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endParaRPr/>
          </a:p>
        </p:txBody>
      </p:sp>
      <p:sp>
        <p:nvSpPr>
          <p:cNvPr id="40" name="Google Shape;40;p3"/>
          <p:cNvSpPr txBox="1">
            <a:spLocks noGrp="1"/>
          </p:cNvSpPr>
          <p:nvPr>
            <p:ph type="subTitle" idx="1"/>
          </p:nvPr>
        </p:nvSpPr>
        <p:spPr>
          <a:xfrm>
            <a:off x="618033" y="5300599"/>
            <a:ext cx="5459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667">
                <a:solidFill>
                  <a:schemeClr val="accent5"/>
                </a:solidFill>
              </a:defRPr>
            </a:lvl1pPr>
            <a:lvl2pPr lvl="1" rtl="0">
              <a:spcBef>
                <a:spcPts val="1333"/>
              </a:spcBef>
              <a:spcAft>
                <a:spcPts val="0"/>
              </a:spcAft>
              <a:buClr>
                <a:schemeClr val="accent5"/>
              </a:buClr>
              <a:buSzPts val="2000"/>
              <a:buNone/>
              <a:defRPr sz="2667">
                <a:solidFill>
                  <a:schemeClr val="accent5"/>
                </a:solidFill>
              </a:defRPr>
            </a:lvl2pPr>
            <a:lvl3pPr lvl="2" rtl="0">
              <a:spcBef>
                <a:spcPts val="1333"/>
              </a:spcBef>
              <a:spcAft>
                <a:spcPts val="0"/>
              </a:spcAft>
              <a:buClr>
                <a:schemeClr val="accent5"/>
              </a:buClr>
              <a:buSzPts val="2000"/>
              <a:buNone/>
              <a:defRPr sz="2667">
                <a:solidFill>
                  <a:schemeClr val="accent5"/>
                </a:solidFill>
              </a:defRPr>
            </a:lvl3pPr>
            <a:lvl4pPr lvl="3" rtl="0">
              <a:spcBef>
                <a:spcPts val="1333"/>
              </a:spcBef>
              <a:spcAft>
                <a:spcPts val="0"/>
              </a:spcAft>
              <a:buClr>
                <a:schemeClr val="accent5"/>
              </a:buClr>
              <a:buSzPts val="2000"/>
              <a:buNone/>
              <a:defRPr sz="2667">
                <a:solidFill>
                  <a:schemeClr val="accent5"/>
                </a:solidFill>
              </a:defRPr>
            </a:lvl4pPr>
            <a:lvl5pPr lvl="4" rtl="0">
              <a:spcBef>
                <a:spcPts val="1333"/>
              </a:spcBef>
              <a:spcAft>
                <a:spcPts val="0"/>
              </a:spcAft>
              <a:buClr>
                <a:schemeClr val="accent5"/>
              </a:buClr>
              <a:buSzPts val="2000"/>
              <a:buNone/>
              <a:defRPr sz="2667">
                <a:solidFill>
                  <a:schemeClr val="accent5"/>
                </a:solidFill>
              </a:defRPr>
            </a:lvl5pPr>
            <a:lvl6pPr lvl="5" rtl="0">
              <a:spcBef>
                <a:spcPts val="1333"/>
              </a:spcBef>
              <a:spcAft>
                <a:spcPts val="0"/>
              </a:spcAft>
              <a:buClr>
                <a:schemeClr val="accent5"/>
              </a:buClr>
              <a:buSzPts val="2000"/>
              <a:buNone/>
              <a:defRPr sz="2667">
                <a:solidFill>
                  <a:schemeClr val="accent5"/>
                </a:solidFill>
              </a:defRPr>
            </a:lvl6pPr>
            <a:lvl7pPr lvl="6" rtl="0">
              <a:spcBef>
                <a:spcPts val="1333"/>
              </a:spcBef>
              <a:spcAft>
                <a:spcPts val="0"/>
              </a:spcAft>
              <a:buClr>
                <a:schemeClr val="accent5"/>
              </a:buClr>
              <a:buSzPts val="2000"/>
              <a:buNone/>
              <a:defRPr sz="2667">
                <a:solidFill>
                  <a:schemeClr val="accent5"/>
                </a:solidFill>
              </a:defRPr>
            </a:lvl7pPr>
            <a:lvl8pPr lvl="7" rtl="0">
              <a:spcBef>
                <a:spcPts val="1333"/>
              </a:spcBef>
              <a:spcAft>
                <a:spcPts val="0"/>
              </a:spcAft>
              <a:buClr>
                <a:schemeClr val="accent5"/>
              </a:buClr>
              <a:buSzPts val="2000"/>
              <a:buNone/>
              <a:defRPr sz="2667">
                <a:solidFill>
                  <a:schemeClr val="accent5"/>
                </a:solidFill>
              </a:defRPr>
            </a:lvl8pPr>
            <a:lvl9pPr lvl="8" rtl="0">
              <a:spcBef>
                <a:spcPts val="1333"/>
              </a:spcBef>
              <a:spcAft>
                <a:spcPts val="1333"/>
              </a:spcAft>
              <a:buClr>
                <a:schemeClr val="accent5"/>
              </a:buClr>
              <a:buSzPts val="2000"/>
              <a:buNone/>
              <a:defRPr sz="2667">
                <a:solidFill>
                  <a:schemeClr val="accent5"/>
                </a:solidFill>
              </a:defRPr>
            </a:lvl9pPr>
          </a:lstStyle>
          <a:p>
            <a:endParaRPr/>
          </a:p>
        </p:txBody>
      </p:sp>
      <p:sp>
        <p:nvSpPr>
          <p:cNvPr id="41"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89975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9262456" y="5963632"/>
            <a:ext cx="2937107" cy="894393"/>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1" name="Google Shape;51;p4"/>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52" name="Google Shape;52;p4"/>
          <p:cNvGrpSpPr/>
          <p:nvPr/>
        </p:nvGrpSpPr>
        <p:grpSpPr>
          <a:xfrm>
            <a:off x="0" y="-9451"/>
            <a:ext cx="11548531" cy="6867451"/>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55" name="Google Shape;55;p4"/>
          <p:cNvGrpSpPr/>
          <p:nvPr/>
        </p:nvGrpSpPr>
        <p:grpSpPr>
          <a:xfrm rot="10800000" flipH="1">
            <a:off x="2" y="1454351"/>
            <a:ext cx="11796669" cy="3949300"/>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sp>
        <p:nvSpPr>
          <p:cNvPr id="58" name="Google Shape;58;p4"/>
          <p:cNvSpPr txBox="1">
            <a:spLocks noGrp="1"/>
          </p:cNvSpPr>
          <p:nvPr>
            <p:ph type="body" idx="1"/>
          </p:nvPr>
        </p:nvSpPr>
        <p:spPr>
          <a:xfrm>
            <a:off x="1106367" y="1602667"/>
            <a:ext cx="6787600" cy="36600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640"/>
              </a:spcBef>
              <a:spcAft>
                <a:spcPts val="0"/>
              </a:spcAft>
              <a:buClr>
                <a:srgbClr val="FFFFFF"/>
              </a:buClr>
              <a:buSzPts val="3000"/>
              <a:buChar char="▻"/>
              <a:defRPr sz="4000" i="1">
                <a:solidFill>
                  <a:srgbClr val="FFFFFF"/>
                </a:solidFill>
              </a:defRPr>
            </a:lvl2pPr>
            <a:lvl3pPr marL="1828754" lvl="2" indent="-558786" rtl="0">
              <a:spcBef>
                <a:spcPts val="640"/>
              </a:spcBef>
              <a:spcAft>
                <a:spcPts val="0"/>
              </a:spcAft>
              <a:buClr>
                <a:srgbClr val="FFFFFF"/>
              </a:buClr>
              <a:buSzPts val="3000"/>
              <a:buChar char="▻"/>
              <a:defRPr sz="4000" i="1">
                <a:solidFill>
                  <a:srgbClr val="FFFFFF"/>
                </a:solidFill>
              </a:defRPr>
            </a:lvl3pPr>
            <a:lvl4pPr marL="2438339" lvl="3" indent="-558786" rtl="0">
              <a:spcBef>
                <a:spcPts val="480"/>
              </a:spcBef>
              <a:spcAft>
                <a:spcPts val="0"/>
              </a:spcAft>
              <a:buClr>
                <a:srgbClr val="FFFFFF"/>
              </a:buClr>
              <a:buSzPts val="3000"/>
              <a:buChar char="▻"/>
              <a:defRPr sz="4000" i="1">
                <a:solidFill>
                  <a:srgbClr val="FFFFFF"/>
                </a:solidFill>
              </a:defRPr>
            </a:lvl4pPr>
            <a:lvl5pPr marL="3047924" lvl="4" indent="-558786" rtl="0">
              <a:spcBef>
                <a:spcPts val="480"/>
              </a:spcBef>
              <a:spcAft>
                <a:spcPts val="0"/>
              </a:spcAft>
              <a:buClr>
                <a:srgbClr val="FFFFFF"/>
              </a:buClr>
              <a:buSzPts val="3000"/>
              <a:buChar char="▻"/>
              <a:defRPr sz="4000" i="1">
                <a:solidFill>
                  <a:srgbClr val="FFFFFF"/>
                </a:solidFill>
              </a:defRPr>
            </a:lvl5pPr>
            <a:lvl6pPr marL="3657509" lvl="5" indent="-558786" rtl="0">
              <a:spcBef>
                <a:spcPts val="480"/>
              </a:spcBef>
              <a:spcAft>
                <a:spcPts val="0"/>
              </a:spcAft>
              <a:buClr>
                <a:srgbClr val="FFFFFF"/>
              </a:buClr>
              <a:buSzPts val="3000"/>
              <a:buChar char="▻"/>
              <a:defRPr sz="4000" i="1">
                <a:solidFill>
                  <a:srgbClr val="FFFFFF"/>
                </a:solidFill>
              </a:defRPr>
            </a:lvl6pPr>
            <a:lvl7pPr marL="4267093" lvl="6" indent="-558786" rtl="0">
              <a:spcBef>
                <a:spcPts val="480"/>
              </a:spcBef>
              <a:spcAft>
                <a:spcPts val="0"/>
              </a:spcAft>
              <a:buClr>
                <a:srgbClr val="FFFFFF"/>
              </a:buClr>
              <a:buSzPts val="3000"/>
              <a:buChar char="▻"/>
              <a:defRPr sz="4000" i="1">
                <a:solidFill>
                  <a:srgbClr val="FFFFFF"/>
                </a:solidFill>
              </a:defRPr>
            </a:lvl7pPr>
            <a:lvl8pPr marL="4876678" lvl="7" indent="-558786" rtl="0">
              <a:spcBef>
                <a:spcPts val="480"/>
              </a:spcBef>
              <a:spcAft>
                <a:spcPts val="0"/>
              </a:spcAft>
              <a:buClr>
                <a:srgbClr val="FFFFFF"/>
              </a:buClr>
              <a:buSzPts val="3000"/>
              <a:buChar char="▻"/>
              <a:defRPr sz="4000" i="1">
                <a:solidFill>
                  <a:srgbClr val="FFFFFF"/>
                </a:solidFill>
              </a:defRPr>
            </a:lvl8pPr>
            <a:lvl9pPr marL="5486263" lvl="8" indent="-558786">
              <a:spcBef>
                <a:spcPts val="480"/>
              </a:spcBef>
              <a:spcAft>
                <a:spcPts val="0"/>
              </a:spcAft>
              <a:buClr>
                <a:srgbClr val="FFFFFF"/>
              </a:buClr>
              <a:buSzPts val="3000"/>
              <a:buChar char="▻"/>
              <a:defRPr sz="4000" i="1">
                <a:solidFill>
                  <a:srgbClr val="FFFFFF"/>
                </a:solidFill>
              </a:defRPr>
            </a:lvl9pPr>
          </a:lstStyle>
          <a:p>
            <a:endParaRPr/>
          </a:p>
        </p:txBody>
      </p:sp>
      <p:sp>
        <p:nvSpPr>
          <p:cNvPr id="59" name="Google Shape;59;p4"/>
          <p:cNvSpPr txBox="1"/>
          <p:nvPr/>
        </p:nvSpPr>
        <p:spPr>
          <a:xfrm>
            <a:off x="382133" y="1352767"/>
            <a:ext cx="9020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chemeClr val="accent5"/>
                </a:solidFill>
              </a:rPr>
              <a:t>“</a:t>
            </a:r>
            <a:endParaRPr sz="9600" b="1">
              <a:solidFill>
                <a:schemeClr val="accent5"/>
              </a:solidFill>
            </a:endParaRPr>
          </a:p>
        </p:txBody>
      </p:sp>
      <p:sp>
        <p:nvSpPr>
          <p:cNvPr id="60" name="Google Shape;60;p4"/>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08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9262456" y="5963632"/>
            <a:ext cx="2937107" cy="894393"/>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0" name="Google Shape;70;p5"/>
          <p:cNvGrpSpPr/>
          <p:nvPr/>
        </p:nvGrpSpPr>
        <p:grpSpPr>
          <a:xfrm>
            <a:off x="-6" y="54"/>
            <a:ext cx="9429907" cy="1769753"/>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sp>
        <p:nvSpPr>
          <p:cNvPr id="78" name="Google Shape;78;p5"/>
          <p:cNvSpPr txBox="1">
            <a:spLocks noGrp="1"/>
          </p:cNvSpPr>
          <p:nvPr>
            <p:ph type="title"/>
          </p:nvPr>
        </p:nvSpPr>
        <p:spPr>
          <a:xfrm>
            <a:off x="1085700" y="523433"/>
            <a:ext cx="7323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1085700" y="1769800"/>
            <a:ext cx="8176800" cy="4194000"/>
          </a:xfrm>
          <a:prstGeom prst="rect">
            <a:avLst/>
          </a:prstGeom>
        </p:spPr>
        <p:txBody>
          <a:bodyPr spcFirstLastPara="1" wrap="square" lIns="91425" tIns="91425" rIns="91425" bIns="91425" anchor="ctr" anchorCtr="0">
            <a:noAutofit/>
          </a:bodyPr>
          <a:lstStyle>
            <a:lvl1pPr marL="609585" lvl="0" indent="-507987">
              <a:spcBef>
                <a:spcPts val="800"/>
              </a:spcBef>
              <a:spcAft>
                <a:spcPts val="0"/>
              </a:spcAft>
              <a:buSzPts val="2400"/>
              <a:buChar char="▰"/>
              <a:defRPr/>
            </a:lvl1pPr>
            <a:lvl2pPr marL="1219170" lvl="1" indent="-507987">
              <a:spcBef>
                <a:spcPts val="1333"/>
              </a:spcBef>
              <a:spcAft>
                <a:spcPts val="0"/>
              </a:spcAft>
              <a:buSzPts val="2400"/>
              <a:buChar char="▻"/>
              <a:defRPr/>
            </a:lvl2pPr>
            <a:lvl3pPr marL="1828754" lvl="2" indent="-507987">
              <a:spcBef>
                <a:spcPts val="1333"/>
              </a:spcBef>
              <a:spcAft>
                <a:spcPts val="0"/>
              </a:spcAft>
              <a:buSzPts val="2400"/>
              <a:buChar char="▻"/>
              <a:defRPr/>
            </a:lvl3pPr>
            <a:lvl4pPr marL="2438339" lvl="3" indent="-507987">
              <a:spcBef>
                <a:spcPts val="1333"/>
              </a:spcBef>
              <a:spcAft>
                <a:spcPts val="0"/>
              </a:spcAft>
              <a:buSzPts val="2400"/>
              <a:buChar char="▻"/>
              <a:defRPr/>
            </a:lvl4pPr>
            <a:lvl5pPr marL="3047924" lvl="4" indent="-507987">
              <a:spcBef>
                <a:spcPts val="1333"/>
              </a:spcBef>
              <a:spcAft>
                <a:spcPts val="0"/>
              </a:spcAft>
              <a:buSzPts val="2400"/>
              <a:buChar char="▻"/>
              <a:defRPr/>
            </a:lvl5pPr>
            <a:lvl6pPr marL="3657509" lvl="5" indent="-507987">
              <a:spcBef>
                <a:spcPts val="1333"/>
              </a:spcBef>
              <a:spcAft>
                <a:spcPts val="0"/>
              </a:spcAft>
              <a:buSzPts val="2400"/>
              <a:buChar char="▻"/>
              <a:defRPr/>
            </a:lvl6pPr>
            <a:lvl7pPr marL="4267093" lvl="6" indent="-507987">
              <a:spcBef>
                <a:spcPts val="1333"/>
              </a:spcBef>
              <a:spcAft>
                <a:spcPts val="0"/>
              </a:spcAft>
              <a:buSzPts val="2400"/>
              <a:buChar char="▻"/>
              <a:defRPr/>
            </a:lvl7pPr>
            <a:lvl8pPr marL="4876678" lvl="7" indent="-507987">
              <a:spcBef>
                <a:spcPts val="1333"/>
              </a:spcBef>
              <a:spcAft>
                <a:spcPts val="0"/>
              </a:spcAft>
              <a:buSzPts val="2400"/>
              <a:buChar char="▻"/>
              <a:defRPr/>
            </a:lvl8pPr>
            <a:lvl9pPr marL="5486263" lvl="8" indent="-507987">
              <a:spcBef>
                <a:spcPts val="1333"/>
              </a:spcBef>
              <a:spcAft>
                <a:spcPts val="1333"/>
              </a:spcAft>
              <a:buSzPts val="2400"/>
              <a:buChar char="▻"/>
              <a:defRPr/>
            </a:lvl9pPr>
          </a:lstStyle>
          <a:p>
            <a:endParaRPr/>
          </a:p>
        </p:txBody>
      </p:sp>
      <p:sp>
        <p:nvSpPr>
          <p:cNvPr id="80" name="Google Shape;80;p5"/>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5310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endParaRP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6430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6" y="54"/>
            <a:ext cx="9429907" cy="1769753"/>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11" name="Google Shape;111;p7"/>
          <p:cNvGrpSpPr/>
          <p:nvPr/>
        </p:nvGrpSpPr>
        <p:grpSpPr>
          <a:xfrm>
            <a:off x="9262456" y="5963632"/>
            <a:ext cx="2937107" cy="894393"/>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9" name="Google Shape;119;p7"/>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1160600"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1" name="Google Shape;121;p7"/>
          <p:cNvSpPr txBox="1">
            <a:spLocks noGrp="1"/>
          </p:cNvSpPr>
          <p:nvPr>
            <p:ph type="body" idx="2"/>
          </p:nvPr>
        </p:nvSpPr>
        <p:spPr>
          <a:xfrm>
            <a:off x="4311516"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2" name="Google Shape;122;p7"/>
          <p:cNvSpPr txBox="1">
            <a:spLocks noGrp="1"/>
          </p:cNvSpPr>
          <p:nvPr>
            <p:ph type="body" idx="3"/>
          </p:nvPr>
        </p:nvSpPr>
        <p:spPr>
          <a:xfrm>
            <a:off x="7387533"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endParaRPr/>
          </a:p>
        </p:txBody>
      </p:sp>
      <p:sp>
        <p:nvSpPr>
          <p:cNvPr id="123" name="Google Shape;123;p7"/>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481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6" y="54"/>
            <a:ext cx="9429907" cy="1769753"/>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Arvo"/>
                  <a:ea typeface="Arvo"/>
                  <a:cs typeface="Arvo"/>
                  <a:sym typeface="Arvo"/>
                </a:endParaRPr>
              </a:p>
            </p:txBody>
          </p:sp>
        </p:grpSp>
      </p:grpSp>
      <p:grpSp>
        <p:nvGrpSpPr>
          <p:cNvPr id="133" name="Google Shape;133;p8"/>
          <p:cNvGrpSpPr/>
          <p:nvPr/>
        </p:nvGrpSpPr>
        <p:grpSpPr>
          <a:xfrm>
            <a:off x="9262456" y="5963632"/>
            <a:ext cx="2937107" cy="894393"/>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1" name="Google Shape;141;p8"/>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688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3"/>
        <p:cNvGrpSpPr/>
        <p:nvPr/>
      </p:nvGrpSpPr>
      <p:grpSpPr>
        <a:xfrm>
          <a:off x="0" y="0"/>
          <a:ext cx="0" cy="0"/>
          <a:chOff x="0" y="0"/>
          <a:chExt cx="0" cy="0"/>
        </a:xfrm>
      </p:grpSpPr>
      <p:grpSp>
        <p:nvGrpSpPr>
          <p:cNvPr id="144" name="Google Shape;144;p9"/>
          <p:cNvGrpSpPr/>
          <p:nvPr/>
        </p:nvGrpSpPr>
        <p:grpSpPr>
          <a:xfrm>
            <a:off x="3288185" y="5963632"/>
            <a:ext cx="8915767" cy="894393"/>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9"/>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9"/>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2" name="Google Shape;152;p9"/>
          <p:cNvSpPr txBox="1">
            <a:spLocks noGrp="1"/>
          </p:cNvSpPr>
          <p:nvPr>
            <p:ph type="body" idx="1"/>
          </p:nvPr>
        </p:nvSpPr>
        <p:spPr>
          <a:xfrm>
            <a:off x="3577067" y="6182000"/>
            <a:ext cx="8005600" cy="420800"/>
          </a:xfrm>
          <a:prstGeom prst="rect">
            <a:avLst/>
          </a:prstGeom>
        </p:spPr>
        <p:txBody>
          <a:bodyPr spcFirstLastPara="1" wrap="square" lIns="91425" tIns="91425" rIns="91425" bIns="91425" anchor="ctr" anchorCtr="0">
            <a:noAutofit/>
          </a:bodyPr>
          <a:lstStyle>
            <a:lvl1pPr marL="609585" lvl="0" indent="-304792">
              <a:spcBef>
                <a:spcPts val="0"/>
              </a:spcBef>
              <a:spcAft>
                <a:spcPts val="0"/>
              </a:spcAft>
              <a:buSzPts val="1300"/>
              <a:buNone/>
              <a:defRPr sz="1733"/>
            </a:lvl1pPr>
          </a:lstStyle>
          <a:p>
            <a:endParaRPr/>
          </a:p>
        </p:txBody>
      </p:sp>
      <p:sp>
        <p:nvSpPr>
          <p:cNvPr id="153" name="Google Shape;153;p9"/>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154" name="Google Shape;154;p9"/>
          <p:cNvGrpSpPr/>
          <p:nvPr/>
        </p:nvGrpSpPr>
        <p:grpSpPr>
          <a:xfrm rot="10800000">
            <a:off x="-11" y="-2"/>
            <a:ext cx="2937107" cy="894393"/>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9"/>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3710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11" y="-2"/>
            <a:ext cx="2937107" cy="894393"/>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71" name="Google Shape;171;p10"/>
          <p:cNvGrpSpPr/>
          <p:nvPr/>
        </p:nvGrpSpPr>
        <p:grpSpPr>
          <a:xfrm>
            <a:off x="9262456" y="5963632"/>
            <a:ext cx="2937107" cy="894393"/>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79" name="Google Shape;179;p10"/>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4665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1085700" y="1769800"/>
            <a:ext cx="8176800" cy="41940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lvl="0" algn="r">
              <a:buNone/>
              <a:defRPr sz="1600" b="1">
                <a:solidFill>
                  <a:schemeClr val="lt1"/>
                </a:solidFill>
                <a:latin typeface="Roboto Condensed"/>
                <a:ea typeface="Roboto Condensed"/>
                <a:cs typeface="Roboto Condensed"/>
                <a:sym typeface="Roboto Condensed"/>
              </a:defRPr>
            </a:lvl1pPr>
            <a:lvl2pPr lvl="1" algn="r">
              <a:buNone/>
              <a:defRPr sz="1600" b="1">
                <a:solidFill>
                  <a:schemeClr val="lt1"/>
                </a:solidFill>
                <a:latin typeface="Roboto Condensed"/>
                <a:ea typeface="Roboto Condensed"/>
                <a:cs typeface="Roboto Condensed"/>
                <a:sym typeface="Roboto Condensed"/>
              </a:defRPr>
            </a:lvl2pPr>
            <a:lvl3pPr lvl="2" algn="r">
              <a:buNone/>
              <a:defRPr sz="1600" b="1">
                <a:solidFill>
                  <a:schemeClr val="lt1"/>
                </a:solidFill>
                <a:latin typeface="Roboto Condensed"/>
                <a:ea typeface="Roboto Condensed"/>
                <a:cs typeface="Roboto Condensed"/>
                <a:sym typeface="Roboto Condensed"/>
              </a:defRPr>
            </a:lvl3pPr>
            <a:lvl4pPr lvl="3" algn="r">
              <a:buNone/>
              <a:defRPr sz="1600" b="1">
                <a:solidFill>
                  <a:schemeClr val="lt1"/>
                </a:solidFill>
                <a:latin typeface="Roboto Condensed"/>
                <a:ea typeface="Roboto Condensed"/>
                <a:cs typeface="Roboto Condensed"/>
                <a:sym typeface="Roboto Condensed"/>
              </a:defRPr>
            </a:lvl4pPr>
            <a:lvl5pPr lvl="4" algn="r">
              <a:buNone/>
              <a:defRPr sz="1600" b="1">
                <a:solidFill>
                  <a:schemeClr val="lt1"/>
                </a:solidFill>
                <a:latin typeface="Roboto Condensed"/>
                <a:ea typeface="Roboto Condensed"/>
                <a:cs typeface="Roboto Condensed"/>
                <a:sym typeface="Roboto Condensed"/>
              </a:defRPr>
            </a:lvl5pPr>
            <a:lvl6pPr lvl="5" algn="r">
              <a:buNone/>
              <a:defRPr sz="1600" b="1">
                <a:solidFill>
                  <a:schemeClr val="lt1"/>
                </a:solidFill>
                <a:latin typeface="Roboto Condensed"/>
                <a:ea typeface="Roboto Condensed"/>
                <a:cs typeface="Roboto Condensed"/>
                <a:sym typeface="Roboto Condensed"/>
              </a:defRPr>
            </a:lvl6pPr>
            <a:lvl7pPr lvl="6" algn="r">
              <a:buNone/>
              <a:defRPr sz="1600" b="1">
                <a:solidFill>
                  <a:schemeClr val="lt1"/>
                </a:solidFill>
                <a:latin typeface="Roboto Condensed"/>
                <a:ea typeface="Roboto Condensed"/>
                <a:cs typeface="Roboto Condensed"/>
                <a:sym typeface="Roboto Condensed"/>
              </a:defRPr>
            </a:lvl7pPr>
            <a:lvl8pPr lvl="7" algn="r">
              <a:buNone/>
              <a:defRPr sz="1600" b="1">
                <a:solidFill>
                  <a:schemeClr val="lt1"/>
                </a:solidFill>
                <a:latin typeface="Roboto Condensed"/>
                <a:ea typeface="Roboto Condensed"/>
                <a:cs typeface="Roboto Condensed"/>
                <a:sym typeface="Roboto Condensed"/>
              </a:defRPr>
            </a:lvl8pPr>
            <a:lvl9pPr lvl="8" algn="r">
              <a:buNone/>
              <a:defRPr sz="1600" b="1">
                <a:solidFill>
                  <a:schemeClr val="lt1"/>
                </a:solidFill>
                <a:latin typeface="Roboto Condensed"/>
                <a:ea typeface="Roboto Condensed"/>
                <a:cs typeface="Roboto Condensed"/>
                <a:sym typeface="Roboto Condense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6619676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9.emf"/><Relationship Id="rId11" Type="http://schemas.openxmlformats.org/officeDocument/2006/relationships/image" Target="../media/image14.png"/><Relationship Id="rId5" Type="http://schemas.openxmlformats.org/officeDocument/2006/relationships/package" Target="../embeddings/Microsoft_Excel_Worksheet2.xlsx"/><Relationship Id="rId10" Type="http://schemas.openxmlformats.org/officeDocument/2006/relationships/image" Target="../media/image10.emf"/><Relationship Id="rId4" Type="http://schemas.openxmlformats.org/officeDocument/2006/relationships/image" Target="../media/image13.png"/><Relationship Id="rId9" Type="http://schemas.openxmlformats.org/officeDocument/2006/relationships/package" Target="../embeddings/Microsoft_Excel_Worksheet3.xlsx"/></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package" Target="../embeddings/Microsoft_Excel_Worksheet4.xlsx"/><Relationship Id="rId7" Type="http://schemas.openxmlformats.org/officeDocument/2006/relationships/image" Target="../media/image16.emf"/><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package" Target="../embeddings/Microsoft_Excel_Worksheet5.xlsx"/><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2.png"/><Relationship Id="rId4" Type="http://schemas.openxmlformats.org/officeDocument/2006/relationships/image" Target="../media/image15.emf"/><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29.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35.emf"/><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package" Target="../embeddings/Microsoft_Excel_Worksheet7.xlsx"/><Relationship Id="rId5" Type="http://schemas.openxmlformats.org/officeDocument/2006/relationships/image" Target="../media/image440.png"/><Relationship Id="rId4" Type="http://schemas.openxmlformats.org/officeDocument/2006/relationships/image" Target="../media/image44.png"/><Relationship Id="rId9" Type="http://schemas.openxmlformats.org/officeDocument/2006/relationships/image" Target="../media/image47.png"/></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package" Target="../embeddings/Microsoft_Excel_Worksheet8.xlsx"/><Relationship Id="rId7"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image" Target="../media/image49.png"/><Relationship Id="rId4" Type="http://schemas.openxmlformats.org/officeDocument/2006/relationships/image" Target="../media/image36.emf"/></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59.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41022" y="1454400"/>
            <a:ext cx="7909089" cy="3949200"/>
          </a:xfrm>
          <a:prstGeom prst="rect">
            <a:avLst/>
          </a:prstGeom>
        </p:spPr>
        <p:txBody>
          <a:bodyPr spcFirstLastPara="1" wrap="square" lIns="121900" tIns="121900" rIns="121900" bIns="121900" anchor="ctr" anchorCtr="0">
            <a:noAutofit/>
          </a:bodyPr>
          <a:lstStyle/>
          <a:p>
            <a:pPr algn="ctr"/>
            <a:r>
              <a:rPr lang="en" sz="5400" u="sng"/>
              <a:t>Pertemuan 1-2</a:t>
            </a:r>
            <a:br>
              <a:rPr lang="en" sz="5400" u="sng"/>
            </a:br>
            <a:r>
              <a:rPr lang="en"/>
              <a:t>DISTRIBUSI SAMPLING</a:t>
            </a:r>
            <a:endParaRPr dirty="0"/>
          </a:p>
        </p:txBody>
      </p:sp>
      <p:sp>
        <p:nvSpPr>
          <p:cNvPr id="2" name="Text Placeholder 2">
            <a:extLst>
              <a:ext uri="{FF2B5EF4-FFF2-40B4-BE49-F238E27FC236}">
                <a16:creationId xmlns:a16="http://schemas.microsoft.com/office/drawing/2014/main" id="{AFDD5415-3999-BC37-050E-5ADCC4C30225}"/>
              </a:ext>
            </a:extLst>
          </p:cNvPr>
          <p:cNvSpPr txBox="1">
            <a:spLocks/>
          </p:cNvSpPr>
          <p:nvPr/>
        </p:nvSpPr>
        <p:spPr>
          <a:xfrm>
            <a:off x="4722829" y="6249971"/>
            <a:ext cx="8059917" cy="412562"/>
          </a:xfrm>
          <a:prstGeom prst="rect">
            <a:avLst/>
          </a:prstGeom>
        </p:spPr>
        <p:txBody>
          <a:bodyPr vert="horz" lIns="10800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600" b="1" kern="1200" baseline="0">
                <a:solidFill>
                  <a:schemeClr val="tx1"/>
                </a:solidFill>
                <a:effectLst/>
                <a:latin typeface="+mn-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ko-KR" sz="2000" b="1" i="0" u="none" strike="noStrike" kern="1200" cap="none" spc="0" normalizeH="0" baseline="0" noProof="0" dirty="0" err="1">
                <a:ln>
                  <a:noFill/>
                </a:ln>
                <a:solidFill>
                  <a:srgbClr val="263248">
                    <a:lumMod val="75000"/>
                    <a:lumOff val="25000"/>
                  </a:srgbClr>
                </a:solidFill>
                <a:effectLst/>
                <a:uLnTx/>
                <a:uFillTx/>
                <a:latin typeface="Arial"/>
                <a:ea typeface="맑은 고딕" panose="020B0503020000020004" pitchFamily="34" charset="-127"/>
                <a:cs typeface="Arial" pitchFamily="34" charset="0"/>
              </a:rPr>
              <a:t>Dosen</a:t>
            </a:r>
            <a:r>
              <a:rPr kumimoji="0" lang="en-US" altLang="ko-KR" sz="2000" b="1" i="0" u="none" strike="noStrike" kern="1200" cap="none" spc="0" normalizeH="0" baseline="0" noProof="0" dirty="0">
                <a:ln>
                  <a:noFill/>
                </a:ln>
                <a:solidFill>
                  <a:srgbClr val="263248">
                    <a:lumMod val="75000"/>
                    <a:lumOff val="25000"/>
                  </a:srgbClr>
                </a:solidFill>
                <a:effectLst/>
                <a:uLnTx/>
                <a:uFillTx/>
                <a:latin typeface="Arial"/>
                <a:ea typeface="맑은 고딕" panose="020B0503020000020004" pitchFamily="34" charset="-127"/>
                <a:cs typeface="Arial" pitchFamily="34" charset="0"/>
              </a:rPr>
              <a:t> : </a:t>
            </a:r>
            <a:r>
              <a:rPr kumimoji="0" lang="en-US" altLang="ko-KR" sz="2000" b="1" i="0" u="none" strike="noStrike" kern="1200" cap="none" spc="0" normalizeH="0" baseline="0" noProof="0" dirty="0" err="1">
                <a:ln>
                  <a:noFill/>
                </a:ln>
                <a:solidFill>
                  <a:srgbClr val="263248">
                    <a:lumMod val="75000"/>
                    <a:lumOff val="25000"/>
                  </a:srgbClr>
                </a:solidFill>
                <a:effectLst/>
                <a:uLnTx/>
                <a:uFillTx/>
                <a:latin typeface="Arial"/>
                <a:ea typeface="맑은 고딕" panose="020B0503020000020004" pitchFamily="34" charset="-127"/>
                <a:cs typeface="Arial" pitchFamily="34" charset="0"/>
              </a:rPr>
              <a:t>Puji</a:t>
            </a:r>
            <a:r>
              <a:rPr kumimoji="0" lang="en-US" altLang="ko-KR" sz="2000" b="1" i="0" u="none" strike="noStrike" kern="1200" cap="none" spc="0" normalizeH="0" baseline="0" noProof="0" dirty="0">
                <a:ln>
                  <a:noFill/>
                </a:ln>
                <a:solidFill>
                  <a:srgbClr val="263248">
                    <a:lumMod val="75000"/>
                    <a:lumOff val="25000"/>
                  </a:srgbClr>
                </a:solidFill>
                <a:effectLst/>
                <a:uLnTx/>
                <a:uFillTx/>
                <a:latin typeface="Arial"/>
                <a:ea typeface="맑은 고딕" panose="020B0503020000020004" pitchFamily="34" charset="-127"/>
                <a:cs typeface="Arial" pitchFamily="34" charset="0"/>
              </a:rPr>
              <a:t> </a:t>
            </a:r>
            <a:r>
              <a:rPr kumimoji="0" lang="en-US" altLang="ko-KR" sz="2000" b="1" i="0" u="none" strike="noStrike" kern="1200" cap="none" spc="0" normalizeH="0" baseline="0" noProof="0" dirty="0" err="1">
                <a:ln>
                  <a:noFill/>
                </a:ln>
                <a:solidFill>
                  <a:srgbClr val="263248">
                    <a:lumMod val="75000"/>
                    <a:lumOff val="25000"/>
                  </a:srgbClr>
                </a:solidFill>
                <a:effectLst/>
                <a:uLnTx/>
                <a:uFillTx/>
                <a:latin typeface="Arial"/>
                <a:ea typeface="맑은 고딕" panose="020B0503020000020004" pitchFamily="34" charset="-127"/>
                <a:cs typeface="Arial" pitchFamily="34" charset="0"/>
              </a:rPr>
              <a:t>Rahayu</a:t>
            </a:r>
            <a:r>
              <a:rPr kumimoji="0" lang="en-US" altLang="ko-KR" sz="2000" b="1" i="0" u="none" strike="noStrike" kern="1200" cap="none" spc="0" normalizeH="0" baseline="0" noProof="0" dirty="0">
                <a:ln>
                  <a:noFill/>
                </a:ln>
                <a:solidFill>
                  <a:srgbClr val="263248">
                    <a:lumMod val="75000"/>
                    <a:lumOff val="25000"/>
                  </a:srgbClr>
                </a:solidFill>
                <a:effectLst/>
                <a:uLnTx/>
                <a:uFillTx/>
                <a:latin typeface="Arial"/>
                <a:ea typeface="맑은 고딕" panose="020B0503020000020004" pitchFamily="34" charset="-127"/>
                <a:cs typeface="Arial" pitchFamily="34" charset="0"/>
              </a:rPr>
              <a:t> </a:t>
            </a:r>
            <a:r>
              <a:rPr kumimoji="0" lang="en-US" altLang="ko-KR" sz="2000" b="1" i="0" u="none" strike="noStrike" kern="1200" cap="none" spc="0" normalizeH="0" baseline="0" noProof="0" dirty="0" err="1">
                <a:ln>
                  <a:noFill/>
                </a:ln>
                <a:solidFill>
                  <a:srgbClr val="263248">
                    <a:lumMod val="75000"/>
                    <a:lumOff val="25000"/>
                  </a:srgbClr>
                </a:solidFill>
                <a:effectLst/>
                <a:uLnTx/>
                <a:uFillTx/>
                <a:latin typeface="Arial"/>
                <a:ea typeface="맑은 고딕" panose="020B0503020000020004" pitchFamily="34" charset="-127"/>
                <a:cs typeface="Arial" pitchFamily="34" charset="0"/>
              </a:rPr>
              <a:t>Setyaningsih</a:t>
            </a:r>
            <a:r>
              <a:rPr kumimoji="0" lang="en-US" altLang="ko-KR" sz="2000" b="1" i="0" u="none" strike="noStrike" kern="1200" cap="none" spc="0" normalizeH="0" baseline="0" noProof="0" dirty="0">
                <a:ln>
                  <a:noFill/>
                </a:ln>
                <a:solidFill>
                  <a:srgbClr val="263248">
                    <a:lumMod val="75000"/>
                    <a:lumOff val="25000"/>
                  </a:srgbClr>
                </a:solidFill>
                <a:effectLst/>
                <a:uLnTx/>
                <a:uFillTx/>
                <a:latin typeface="Arial"/>
                <a:ea typeface="맑은 고딕" panose="020B0503020000020004" pitchFamily="34" charset="-127"/>
                <a:cs typeface="Arial" pitchFamily="34" charset="0"/>
              </a:rPr>
              <a:t>, S.E, </a:t>
            </a:r>
            <a:r>
              <a:rPr kumimoji="0" lang="en-US" altLang="ko-KR" sz="2000" b="1" i="0" u="none" strike="noStrike" kern="1200" cap="none" spc="0" normalizeH="0" baseline="0" noProof="0" dirty="0" err="1">
                <a:ln>
                  <a:noFill/>
                </a:ln>
                <a:solidFill>
                  <a:srgbClr val="263248">
                    <a:lumMod val="75000"/>
                    <a:lumOff val="25000"/>
                  </a:srgbClr>
                </a:solidFill>
                <a:effectLst/>
                <a:uLnTx/>
                <a:uFillTx/>
                <a:latin typeface="Arial"/>
                <a:ea typeface="맑은 고딕" panose="020B0503020000020004" pitchFamily="34" charset="-127"/>
                <a:cs typeface="Arial" pitchFamily="34" charset="0"/>
              </a:rPr>
              <a:t>M.Ak</a:t>
            </a:r>
            <a:endParaRPr kumimoji="0" lang="en-US" altLang="ko-KR" sz="2000" b="1" i="0" u="none" strike="noStrike" kern="1200" cap="none" spc="0" normalizeH="0" baseline="0" noProof="0" dirty="0">
              <a:ln>
                <a:noFill/>
              </a:ln>
              <a:solidFill>
                <a:srgbClr val="263248">
                  <a:lumMod val="75000"/>
                  <a:lumOff val="25000"/>
                </a:srgbClr>
              </a:solidFill>
              <a:effectLst/>
              <a:uLnTx/>
              <a:uFillTx/>
              <a:latin typeface="Arial"/>
              <a:ea typeface="맑은 고딕" panose="020B0503020000020004" pitchFamily="34" charset="-127"/>
              <a:cs typeface="Arial" pitchFamily="34" charset="0"/>
            </a:endParaRPr>
          </a:p>
        </p:txBody>
      </p:sp>
      <p:pic>
        <p:nvPicPr>
          <p:cNvPr id="3" name="Picture 2" descr="Makna Dibalik Logo Universitas Gunadarma – Ivan Barata">
            <a:extLst>
              <a:ext uri="{FF2B5EF4-FFF2-40B4-BE49-F238E27FC236}">
                <a16:creationId xmlns:a16="http://schemas.microsoft.com/office/drawing/2014/main" id="{66DA9FB7-2CD2-9DD7-4E15-C53206E2E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85740" cy="1454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3702DA-F553-2A6C-9DC2-77FE0661A4D7}"/>
              </a:ext>
            </a:extLst>
          </p:cNvPr>
          <p:cNvSpPr txBox="1"/>
          <p:nvPr/>
        </p:nvSpPr>
        <p:spPr>
          <a:xfrm>
            <a:off x="6371817" y="195467"/>
            <a:ext cx="5509097"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 sz="3200" b="0" i="0" u="sng" strike="noStrike" kern="1200" cap="none" spc="0" normalizeH="0" baseline="0" noProof="0">
                <a:ln>
                  <a:noFill/>
                </a:ln>
                <a:solidFill>
                  <a:srgbClr val="263248"/>
                </a:solidFill>
                <a:effectLst/>
                <a:uLnTx/>
                <a:uFillTx/>
                <a:latin typeface="Arial"/>
                <a:ea typeface="+mn-ea"/>
                <a:cs typeface="+mn-cs"/>
              </a:rPr>
              <a:t>STATISTIK 2</a:t>
            </a:r>
            <a:endParaRPr kumimoji="0" lang="id-ID" sz="3200" b="0" i="0" u="none" strike="noStrike" kern="1200" cap="none" spc="0" normalizeH="0" baseline="0" noProof="0" dirty="0">
              <a:ln>
                <a:noFill/>
              </a:ln>
              <a:solidFill>
                <a:srgbClr val="263248"/>
              </a:solidFill>
              <a:effectLst/>
              <a:uLnTx/>
              <a:uFillTx/>
              <a:latin typeface="Arial"/>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9777" y="1896463"/>
            <a:ext cx="6592180"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A. SIMPLE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311167" y="2506239"/>
            <a:ext cx="11340363"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Digunakan kasus perusahaan reksadana, pada tahun 2013 ada 82 perusahaan reksadana di Indonesia. Misal yang diambil sampel hanya 10% yaitu 8,2 (=8 perusahaan). Bagaimana cara mengambil sampel 8 tadi ?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Jika digunakan dengan simple random sampling maka dapat dilakukan dengan cara Sistem kocokan seperti arisan </a:t>
            </a: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 Semua perusahaan dibuat gulungan (arisan) kemudian dikocok, diambillah 8 perusahaan . Atau sekarang sudah ada aplikasi kocokan secara system yang bisa digunakan. Cara ini tidak efisien apabila jumlah populasi ribuan.</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271730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9776" y="1896463"/>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B. PROPORTIONATE STRATIFIED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354753" y="2429915"/>
            <a:ext cx="11340363"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Teknik ini digunakan bila populasi mempunyai anggota/unsur yang tidak homogen dan berstrata secara proporsional.</a:t>
            </a:r>
          </a:p>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Untuk mendapat sampel yang representative, pengambilan subyek setiap strata ditentukan seimbang atau sebanding dengan banyaknya subyek dari masing-masing strata.</a:t>
            </a:r>
          </a:p>
          <a:p>
            <a:pPr>
              <a:lnSpc>
                <a:spcPct val="80000"/>
              </a:lnSpc>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pic>
        <p:nvPicPr>
          <p:cNvPr id="5" name="Picture 4">
            <a:extLst>
              <a:ext uri="{FF2B5EF4-FFF2-40B4-BE49-F238E27FC236}">
                <a16:creationId xmlns:a16="http://schemas.microsoft.com/office/drawing/2014/main" id="{B9CDAEAA-12DF-74F6-A559-C87472906486}"/>
              </a:ext>
            </a:extLst>
          </p:cNvPr>
          <p:cNvPicPr>
            <a:picLocks noChangeAspect="1"/>
          </p:cNvPicPr>
          <p:nvPr/>
        </p:nvPicPr>
        <p:blipFill>
          <a:blip r:embed="rId3"/>
          <a:stretch>
            <a:fillRect/>
          </a:stretch>
        </p:blipFill>
        <p:spPr>
          <a:xfrm>
            <a:off x="2358446" y="4389475"/>
            <a:ext cx="4465707" cy="2171888"/>
          </a:xfrm>
          <a:prstGeom prst="rect">
            <a:avLst/>
          </a:prstGeom>
        </p:spPr>
      </p:pic>
    </p:spTree>
    <p:extLst>
      <p:ext uri="{BB962C8B-B14F-4D97-AF65-F5344CB8AC3E}">
        <p14:creationId xmlns:p14="http://schemas.microsoft.com/office/powerpoint/2010/main" val="314194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9776" y="1896463"/>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B. PROPORTIONATE STRATIFIED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354753" y="2429915"/>
            <a:ext cx="11340363"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Jumlah karyawan PT. XYZ sebesar 125 orang. Besar sampel yang akan diambil 95 orang.</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Populasi karyawan terbagi dalam 3 bagian sebagai berikut :</a:t>
            </a:r>
          </a:p>
          <a:p>
            <a:pPr marL="536575" indent="-87313">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Marketing = 15 orang = 12%</a:t>
            </a:r>
          </a:p>
          <a:p>
            <a:pPr marL="536575" indent="-87313">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Produksi 	= 75 orang =60%</a:t>
            </a:r>
          </a:p>
          <a:p>
            <a:pPr marL="536575" indent="-87313">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Penjualan 	= 35 orang=28%</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Maka jumlah sampel yang akan diambil untuk masing-masing strata adalah :</a:t>
            </a:r>
          </a:p>
          <a:p>
            <a:pPr marL="449263"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Marketing 	= 15 / 125 x 95 = 11,4 ≈ 11 orang</a:t>
            </a:r>
          </a:p>
          <a:p>
            <a:pPr marL="449263"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Produksi    	= 75 / 125 x 95	= 57 orang</a:t>
            </a:r>
          </a:p>
          <a:p>
            <a:pPr marL="449263"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Penjualan	= 35 / 125 x 95	= 26,6 ≈ 27 orang</a:t>
            </a:r>
          </a:p>
        </p:txBody>
      </p:sp>
    </p:spTree>
    <p:extLst>
      <p:ext uri="{BB962C8B-B14F-4D97-AF65-F5344CB8AC3E}">
        <p14:creationId xmlns:p14="http://schemas.microsoft.com/office/powerpoint/2010/main" val="179321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B. PROPORTIONATE STRATIFIED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130629" y="2139380"/>
            <a:ext cx="11901713" cy="2231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Seorang investor ingin mengetahui kinerja perusahaan pada sector keuangan yang berada di BEI tahun 2008. Sektor keuangan terdiri dari perusahaan perbankan 27 buah, perusahaan asuransi 19, perusahana efek 9, perusahaan keuangan lainnya 19.</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Apabila akan diambil 15 perusahaan sebaga sampel dengan metode proportionate stratified random, maka berapa jumlah sampel setiap kelompoknya ?</a:t>
            </a:r>
          </a:p>
        </p:txBody>
      </p:sp>
      <p:graphicFrame>
        <p:nvGraphicFramePr>
          <p:cNvPr id="3" name="Table 5">
            <a:extLst>
              <a:ext uri="{FF2B5EF4-FFF2-40B4-BE49-F238E27FC236}">
                <a16:creationId xmlns:a16="http://schemas.microsoft.com/office/drawing/2014/main" id="{1C816FBE-6161-0DAB-C42E-DC56BBCC87D4}"/>
              </a:ext>
            </a:extLst>
          </p:cNvPr>
          <p:cNvGraphicFramePr>
            <a:graphicFrameLocks noGrp="1"/>
          </p:cNvGraphicFramePr>
          <p:nvPr>
            <p:extLst>
              <p:ext uri="{D42A27DB-BD31-4B8C-83A1-F6EECF244321}">
                <p14:modId xmlns:p14="http://schemas.microsoft.com/office/powerpoint/2010/main" val="1136524422"/>
              </p:ext>
            </p:extLst>
          </p:nvPr>
        </p:nvGraphicFramePr>
        <p:xfrm>
          <a:off x="803633" y="4410864"/>
          <a:ext cx="8665029" cy="2266176"/>
        </p:xfrm>
        <a:graphic>
          <a:graphicData uri="http://schemas.openxmlformats.org/drawingml/2006/table">
            <a:tbl>
              <a:tblPr firstRow="1" bandRow="1">
                <a:tableStyleId>{7DF18680-E054-41AD-8BC1-D1AEF772440D}</a:tableStyleId>
              </a:tblPr>
              <a:tblGrid>
                <a:gridCol w="2786743">
                  <a:extLst>
                    <a:ext uri="{9D8B030D-6E8A-4147-A177-3AD203B41FA5}">
                      <a16:colId xmlns:a16="http://schemas.microsoft.com/office/drawing/2014/main" val="2490959697"/>
                    </a:ext>
                  </a:extLst>
                </a:gridCol>
                <a:gridCol w="2307771">
                  <a:extLst>
                    <a:ext uri="{9D8B030D-6E8A-4147-A177-3AD203B41FA5}">
                      <a16:colId xmlns:a16="http://schemas.microsoft.com/office/drawing/2014/main" val="3632594424"/>
                    </a:ext>
                  </a:extLst>
                </a:gridCol>
                <a:gridCol w="1422400">
                  <a:extLst>
                    <a:ext uri="{9D8B030D-6E8A-4147-A177-3AD203B41FA5}">
                      <a16:colId xmlns:a16="http://schemas.microsoft.com/office/drawing/2014/main" val="1094759221"/>
                    </a:ext>
                  </a:extLst>
                </a:gridCol>
                <a:gridCol w="2148115">
                  <a:extLst>
                    <a:ext uri="{9D8B030D-6E8A-4147-A177-3AD203B41FA5}">
                      <a16:colId xmlns:a16="http://schemas.microsoft.com/office/drawing/2014/main" val="1523841443"/>
                    </a:ext>
                  </a:extLst>
                </a:gridCol>
              </a:tblGrid>
              <a:tr h="377696">
                <a:tc>
                  <a:txBody>
                    <a:bodyPr/>
                    <a:lstStyle/>
                    <a:p>
                      <a:pPr algn="ctr"/>
                      <a:r>
                        <a:rPr lang="en-US"/>
                        <a:t>Kelompok</a:t>
                      </a:r>
                      <a:endParaRPr lang="id-ID"/>
                    </a:p>
                  </a:txBody>
                  <a:tcPr/>
                </a:tc>
                <a:tc>
                  <a:txBody>
                    <a:bodyPr/>
                    <a:lstStyle/>
                    <a:p>
                      <a:pPr algn="ctr"/>
                      <a:r>
                        <a:rPr lang="en-US"/>
                        <a:t>Jml Perusahaan</a:t>
                      </a:r>
                      <a:endParaRPr lang="id-ID"/>
                    </a:p>
                  </a:txBody>
                  <a:tcPr/>
                </a:tc>
                <a:tc>
                  <a:txBody>
                    <a:bodyPr/>
                    <a:lstStyle/>
                    <a:p>
                      <a:pPr algn="ctr"/>
                      <a:r>
                        <a:rPr lang="en-US"/>
                        <a:t>Proporsi</a:t>
                      </a:r>
                      <a:endParaRPr lang="id-ID"/>
                    </a:p>
                  </a:txBody>
                  <a:tcPr/>
                </a:tc>
                <a:tc>
                  <a:txBody>
                    <a:bodyPr/>
                    <a:lstStyle/>
                    <a:p>
                      <a:pPr algn="ctr"/>
                      <a:r>
                        <a:rPr lang="en-US"/>
                        <a:t>Sampel</a:t>
                      </a:r>
                      <a:endParaRPr lang="id-ID"/>
                    </a:p>
                  </a:txBody>
                  <a:tcPr/>
                </a:tc>
                <a:extLst>
                  <a:ext uri="{0D108BD9-81ED-4DB2-BD59-A6C34878D82A}">
                    <a16:rowId xmlns:a16="http://schemas.microsoft.com/office/drawing/2014/main" val="3002126446"/>
                  </a:ext>
                </a:extLst>
              </a:tr>
              <a:tr h="377696">
                <a:tc>
                  <a:txBody>
                    <a:bodyPr/>
                    <a:lstStyle/>
                    <a:p>
                      <a:r>
                        <a:rPr lang="en-US"/>
                        <a:t>Perbankan</a:t>
                      </a:r>
                      <a:endParaRPr lang="id-ID"/>
                    </a:p>
                  </a:txBody>
                  <a:tcPr/>
                </a:tc>
                <a:tc>
                  <a:txBody>
                    <a:bodyPr/>
                    <a:lstStyle/>
                    <a:p>
                      <a:pPr algn="ctr"/>
                      <a:r>
                        <a:rPr lang="en-US"/>
                        <a:t>27</a:t>
                      </a:r>
                      <a:endParaRPr lang="id-ID"/>
                    </a:p>
                  </a:txBody>
                  <a:tcPr/>
                </a:tc>
                <a:tc>
                  <a:txBody>
                    <a:bodyPr/>
                    <a:lstStyle/>
                    <a:p>
                      <a:pPr algn="ctr"/>
                      <a:r>
                        <a:rPr lang="en-US"/>
                        <a:t>44%</a:t>
                      </a:r>
                      <a:endParaRPr lang="id-ID"/>
                    </a:p>
                  </a:txBody>
                  <a:tcPr/>
                </a:tc>
                <a:tc>
                  <a:txBody>
                    <a:bodyPr/>
                    <a:lstStyle/>
                    <a:p>
                      <a:pPr algn="l"/>
                      <a:r>
                        <a:rPr lang="en-US"/>
                        <a:t>27/74x 15 = 5</a:t>
                      </a:r>
                      <a:endParaRPr lang="id-ID"/>
                    </a:p>
                  </a:txBody>
                  <a:tcPr/>
                </a:tc>
                <a:extLst>
                  <a:ext uri="{0D108BD9-81ED-4DB2-BD59-A6C34878D82A}">
                    <a16:rowId xmlns:a16="http://schemas.microsoft.com/office/drawing/2014/main" val="1510929165"/>
                  </a:ext>
                </a:extLst>
              </a:tr>
              <a:tr h="377696">
                <a:tc>
                  <a:txBody>
                    <a:bodyPr/>
                    <a:lstStyle/>
                    <a:p>
                      <a:r>
                        <a:rPr lang="en-US"/>
                        <a:t>Asuransi</a:t>
                      </a:r>
                      <a:endParaRPr lang="id-ID"/>
                    </a:p>
                  </a:txBody>
                  <a:tcPr/>
                </a:tc>
                <a:tc>
                  <a:txBody>
                    <a:bodyPr/>
                    <a:lstStyle/>
                    <a:p>
                      <a:pPr algn="ctr"/>
                      <a:r>
                        <a:rPr lang="en-US"/>
                        <a:t>19</a:t>
                      </a:r>
                      <a:endParaRPr lang="id-ID"/>
                    </a:p>
                  </a:txBody>
                  <a:tcPr/>
                </a:tc>
                <a:tc>
                  <a:txBody>
                    <a:bodyPr/>
                    <a:lstStyle/>
                    <a:p>
                      <a:pPr algn="ctr"/>
                      <a:r>
                        <a:rPr lang="en-US"/>
                        <a:t>31%</a:t>
                      </a:r>
                      <a:endParaRPr lang="id-ID"/>
                    </a:p>
                  </a:txBody>
                  <a:tcPr/>
                </a:tc>
                <a:tc>
                  <a:txBody>
                    <a:bodyPr/>
                    <a:lstStyle/>
                    <a:p>
                      <a:pPr algn="l"/>
                      <a:r>
                        <a:rPr lang="en-US"/>
                        <a:t>31% x 19 = 6</a:t>
                      </a:r>
                      <a:endParaRPr lang="id-ID"/>
                    </a:p>
                  </a:txBody>
                  <a:tcPr/>
                </a:tc>
                <a:extLst>
                  <a:ext uri="{0D108BD9-81ED-4DB2-BD59-A6C34878D82A}">
                    <a16:rowId xmlns:a16="http://schemas.microsoft.com/office/drawing/2014/main" val="3528537470"/>
                  </a:ext>
                </a:extLst>
              </a:tr>
              <a:tr h="377696">
                <a:tc>
                  <a:txBody>
                    <a:bodyPr/>
                    <a:lstStyle/>
                    <a:p>
                      <a:r>
                        <a:rPr lang="en-US"/>
                        <a:t>Efek</a:t>
                      </a:r>
                      <a:endParaRPr lang="id-ID"/>
                    </a:p>
                  </a:txBody>
                  <a:tcPr/>
                </a:tc>
                <a:tc>
                  <a:txBody>
                    <a:bodyPr/>
                    <a:lstStyle/>
                    <a:p>
                      <a:pPr algn="ctr"/>
                      <a:r>
                        <a:rPr lang="en-US"/>
                        <a:t>9</a:t>
                      </a:r>
                      <a:endParaRPr lang="id-ID"/>
                    </a:p>
                  </a:txBody>
                  <a:tcPr/>
                </a:tc>
                <a:tc>
                  <a:txBody>
                    <a:bodyPr/>
                    <a:lstStyle/>
                    <a:p>
                      <a:pPr algn="ctr"/>
                      <a:r>
                        <a:rPr lang="en-US"/>
                        <a:t>15%</a:t>
                      </a:r>
                      <a:endParaRPr lang="id-ID"/>
                    </a:p>
                  </a:txBody>
                  <a:tcPr/>
                </a:tc>
                <a:tc>
                  <a:txBody>
                    <a:bodyPr/>
                    <a:lstStyle/>
                    <a:p>
                      <a:pPr algn="l"/>
                      <a:r>
                        <a:rPr lang="en-US"/>
                        <a:t>15% x 9 = 2</a:t>
                      </a:r>
                      <a:endParaRPr lang="id-ID"/>
                    </a:p>
                  </a:txBody>
                  <a:tcPr/>
                </a:tc>
                <a:extLst>
                  <a:ext uri="{0D108BD9-81ED-4DB2-BD59-A6C34878D82A}">
                    <a16:rowId xmlns:a16="http://schemas.microsoft.com/office/drawing/2014/main" val="1744449647"/>
                  </a:ext>
                </a:extLst>
              </a:tr>
              <a:tr h="377696">
                <a:tc>
                  <a:txBody>
                    <a:bodyPr/>
                    <a:lstStyle/>
                    <a:p>
                      <a:r>
                        <a:rPr lang="en-US"/>
                        <a:t>Keuangan Lainnya</a:t>
                      </a:r>
                      <a:endParaRPr lang="id-ID"/>
                    </a:p>
                  </a:txBody>
                  <a:tcPr/>
                </a:tc>
                <a:tc>
                  <a:txBody>
                    <a:bodyPr/>
                    <a:lstStyle/>
                    <a:p>
                      <a:pPr algn="ctr"/>
                      <a:r>
                        <a:rPr lang="en-US"/>
                        <a:t>19</a:t>
                      </a:r>
                      <a:endParaRPr lang="id-ID"/>
                    </a:p>
                  </a:txBody>
                  <a:tcPr/>
                </a:tc>
                <a:tc>
                  <a:txBody>
                    <a:bodyPr/>
                    <a:lstStyle/>
                    <a:p>
                      <a:pPr algn="ctr"/>
                      <a:r>
                        <a:rPr lang="en-US"/>
                        <a:t>10%</a:t>
                      </a:r>
                      <a:endParaRPr lang="id-ID"/>
                    </a:p>
                  </a:txBody>
                  <a:tcPr/>
                </a:tc>
                <a:tc>
                  <a:txBody>
                    <a:bodyPr/>
                    <a:lstStyle/>
                    <a:p>
                      <a:pPr algn="l"/>
                      <a:r>
                        <a:rPr lang="en-US"/>
                        <a:t>10% x 19 = 1</a:t>
                      </a:r>
                      <a:endParaRPr lang="id-ID"/>
                    </a:p>
                  </a:txBody>
                  <a:tcPr/>
                </a:tc>
                <a:extLst>
                  <a:ext uri="{0D108BD9-81ED-4DB2-BD59-A6C34878D82A}">
                    <a16:rowId xmlns:a16="http://schemas.microsoft.com/office/drawing/2014/main" val="738403827"/>
                  </a:ext>
                </a:extLst>
              </a:tr>
              <a:tr h="377696">
                <a:tc>
                  <a:txBody>
                    <a:bodyPr/>
                    <a:lstStyle/>
                    <a:p>
                      <a:r>
                        <a:rPr lang="en-US"/>
                        <a:t>Jumlah</a:t>
                      </a:r>
                      <a:endParaRPr lang="id-ID"/>
                    </a:p>
                  </a:txBody>
                  <a:tcPr/>
                </a:tc>
                <a:tc>
                  <a:txBody>
                    <a:bodyPr/>
                    <a:lstStyle/>
                    <a:p>
                      <a:pPr algn="ctr"/>
                      <a:r>
                        <a:rPr lang="en-US"/>
                        <a:t>74</a:t>
                      </a:r>
                      <a:endParaRPr lang="id-ID"/>
                    </a:p>
                  </a:txBody>
                  <a:tcPr/>
                </a:tc>
                <a:tc>
                  <a:txBody>
                    <a:bodyPr/>
                    <a:lstStyle/>
                    <a:p>
                      <a:pPr algn="ctr"/>
                      <a:r>
                        <a:rPr lang="en-US"/>
                        <a:t>100%</a:t>
                      </a:r>
                      <a:endParaRPr lang="id-ID"/>
                    </a:p>
                  </a:txBody>
                  <a:tcPr/>
                </a:tc>
                <a:tc>
                  <a:txBody>
                    <a:bodyPr/>
                    <a:lstStyle/>
                    <a:p>
                      <a:pPr algn="l"/>
                      <a:endParaRPr lang="id-ID"/>
                    </a:p>
                  </a:txBody>
                  <a:tcPr/>
                </a:tc>
                <a:extLst>
                  <a:ext uri="{0D108BD9-81ED-4DB2-BD59-A6C34878D82A}">
                    <a16:rowId xmlns:a16="http://schemas.microsoft.com/office/drawing/2014/main" val="1085496941"/>
                  </a:ext>
                </a:extLst>
              </a:tr>
            </a:tbl>
          </a:graphicData>
        </a:graphic>
      </p:graphicFrame>
    </p:spTree>
    <p:extLst>
      <p:ext uri="{BB962C8B-B14F-4D97-AF65-F5344CB8AC3E}">
        <p14:creationId xmlns:p14="http://schemas.microsoft.com/office/powerpoint/2010/main" val="454757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9776" y="1896463"/>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C. DISPROPORTIONATE STRATIFIED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354753" y="2429915"/>
            <a:ext cx="11340363" cy="41728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Digunakan bila populasi berstrata namun kurang proporsional.</a:t>
            </a:r>
          </a:p>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Penentuan sampel dilakukan TIDAK dengan mengambil sampel dalam proporsi yang sama bagi setiap sub strata/kelompok, namun untuk mencapai jumlah tertentu dari masing-masing strata.</a:t>
            </a:r>
          </a:p>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536575" indent="0">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Populasi karyawan PT XYZ berdasarkan tingkat pendidikannya adalah</a:t>
            </a:r>
          </a:p>
          <a:p>
            <a:pPr marL="536575" indent="0">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S1 : 3 orang =3/163=1,8%</a:t>
            </a:r>
          </a:p>
          <a:p>
            <a:pPr marL="536575" indent="0">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D3 : 100 orang=61,3%</a:t>
            </a:r>
          </a:p>
          <a:p>
            <a:pPr marL="536575" indent="0">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SMA 60 orang= 36,9%</a:t>
            </a:r>
          </a:p>
          <a:p>
            <a:pPr marL="536575" indent="0">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maka lulusan S1 tersebut harus diambil semua untuk dijadikan sampel.</a:t>
            </a:r>
          </a:p>
          <a:p>
            <a:pPr>
              <a:lnSpc>
                <a:spcPct val="80000"/>
              </a:lnSpc>
            </a:pPr>
            <a:endPar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a:lnSpc>
                <a:spcPct val="80000"/>
              </a:lnSpc>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142188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C. CLUSTER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54752" y="2393504"/>
            <a:ext cx="11340363"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Digunakan bila objek yang akan diteliti sangat luas.</a:t>
            </a:r>
          </a:p>
          <a:p>
            <a:pPr marL="623888" indent="-87313">
              <a:lnSpc>
                <a:spcPct val="80000"/>
              </a:lnSpc>
              <a:buNone/>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misal penduduk suatu negara/ propinsi/ kabupaten </a:t>
            </a:r>
          </a:p>
          <a:p>
            <a:pPr>
              <a:lnSpc>
                <a:spcPct val="80000"/>
              </a:lnSpc>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Teknik sampling area yang digunakan melalui 2 tahap yaitu :</a:t>
            </a:r>
          </a:p>
          <a:p>
            <a:pPr marL="987425" indent="-363538">
              <a:lnSpc>
                <a:spcPct val="80000"/>
              </a:lnSpc>
              <a:buAutoNum type="arabicPeriod"/>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Menentukan sampel daerah.</a:t>
            </a:r>
          </a:p>
          <a:p>
            <a:pPr marL="987425" indent="-363538">
              <a:lnSpc>
                <a:spcPct val="80000"/>
              </a:lnSpc>
              <a:buAutoNum type="arabicPeriod"/>
            </a:pPr>
            <a:r>
              <a:rPr lang="en-US" altLang="ko-KR" sz="28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Menentukan orang-orang di daerah tersebut sebagai sampel secara sampling juga.</a:t>
            </a:r>
          </a:p>
          <a:p>
            <a:pPr>
              <a:lnSpc>
                <a:spcPct val="80000"/>
              </a:lnSpc>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pic>
        <p:nvPicPr>
          <p:cNvPr id="11" name="Picture 10">
            <a:extLst>
              <a:ext uri="{FF2B5EF4-FFF2-40B4-BE49-F238E27FC236}">
                <a16:creationId xmlns:a16="http://schemas.microsoft.com/office/drawing/2014/main" id="{9DC46F40-7449-53C4-5250-9A74D5BDA871}"/>
              </a:ext>
            </a:extLst>
          </p:cNvPr>
          <p:cNvPicPr>
            <a:picLocks noChangeAspect="1"/>
          </p:cNvPicPr>
          <p:nvPr/>
        </p:nvPicPr>
        <p:blipFill>
          <a:blip r:embed="rId3"/>
          <a:stretch>
            <a:fillRect/>
          </a:stretch>
        </p:blipFill>
        <p:spPr>
          <a:xfrm>
            <a:off x="4258238" y="4963886"/>
            <a:ext cx="4818544" cy="1894114"/>
          </a:xfrm>
          <a:prstGeom prst="rect">
            <a:avLst/>
          </a:prstGeom>
        </p:spPr>
      </p:pic>
    </p:spTree>
    <p:extLst>
      <p:ext uri="{BB962C8B-B14F-4D97-AF65-F5344CB8AC3E}">
        <p14:creationId xmlns:p14="http://schemas.microsoft.com/office/powerpoint/2010/main" val="79211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C. CLUSTER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54752" y="2393504"/>
            <a:ext cx="11340363" cy="2538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Cluster 1 Kalimantan (21 lemb keuangan, 10 bank, 6 asuransi, 3 efek, 2 keuangan lainnya)</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Cluster 2 Sumatra (17 lemb keuangan, 6 bank, 6 asuransi, 3 efek, 2 keuangan lainnya)</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Cluster 3 jawa (20 lemb keuangan, 8 bank, 7 asuransi, 3 efek, 2 keuangan lainnya)</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Bagaimana cara memilih sample clusternya ?</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3" name="Rectangle 3">
            <a:extLst>
              <a:ext uri="{FF2B5EF4-FFF2-40B4-BE49-F238E27FC236}">
                <a16:creationId xmlns:a16="http://schemas.microsoft.com/office/drawing/2014/main" id="{7F439BD7-6748-706F-13AC-72EE38D5B3A4}"/>
              </a:ext>
            </a:extLst>
          </p:cNvPr>
          <p:cNvSpPr txBox="1">
            <a:spLocks noChangeArrowheads="1"/>
          </p:cNvSpPr>
          <p:nvPr/>
        </p:nvSpPr>
        <p:spPr>
          <a:xfrm>
            <a:off x="1494971" y="5132321"/>
            <a:ext cx="10384569" cy="1271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u="sng" kern="0">
                <a:solidFill>
                  <a:srgbClr val="FF0000"/>
                </a:solidFill>
                <a:latin typeface="Bahnschrift SemiCondensed" panose="020B0502040204020203" pitchFamily="34" charset="0"/>
                <a:ea typeface="굴림" panose="020B0600000101010101" pitchFamily="34" charset="-127"/>
                <a:cs typeface="Calibri" panose="020F0502020204030204" pitchFamily="34" charset="0"/>
              </a:rPr>
              <a:t>Metode Simple Random</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Memilih 1 cluster secara acak dari 3 cluster yang tersedia. Bisa menggunakan system kocokan, table acak dsb) </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158809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91578" y="1757854"/>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C. CLUSTER SAMPLING</a:t>
            </a:r>
            <a:endParaRPr lang="id-ID" sz="2800" kern="0">
              <a:solidFill>
                <a:schemeClr val="accent2">
                  <a:lumMod val="75000"/>
                </a:schemeClr>
              </a:solidFill>
            </a:endParaRPr>
          </a:p>
        </p:txBody>
      </p:sp>
      <p:grpSp>
        <p:nvGrpSpPr>
          <p:cNvPr id="216" name="Group 215">
            <a:extLst>
              <a:ext uri="{FF2B5EF4-FFF2-40B4-BE49-F238E27FC236}">
                <a16:creationId xmlns:a16="http://schemas.microsoft.com/office/drawing/2014/main" id="{62C5F97E-DE3D-85A0-13E1-8ADD422B46BE}"/>
              </a:ext>
            </a:extLst>
          </p:cNvPr>
          <p:cNvGrpSpPr/>
          <p:nvPr/>
        </p:nvGrpSpPr>
        <p:grpSpPr>
          <a:xfrm>
            <a:off x="1000079" y="2552462"/>
            <a:ext cx="6556335" cy="4231037"/>
            <a:chOff x="1000079" y="2552462"/>
            <a:chExt cx="6556335" cy="4231037"/>
          </a:xfrm>
        </p:grpSpPr>
        <p:sp>
          <p:nvSpPr>
            <p:cNvPr id="3" name="Rectangle 3">
              <a:extLst>
                <a:ext uri="{FF2B5EF4-FFF2-40B4-BE49-F238E27FC236}">
                  <a16:creationId xmlns:a16="http://schemas.microsoft.com/office/drawing/2014/main" id="{7F439BD7-6748-706F-13AC-72EE38D5B3A4}"/>
                </a:ext>
              </a:extLst>
            </p:cNvPr>
            <p:cNvSpPr txBox="1">
              <a:spLocks noChangeArrowheads="1"/>
            </p:cNvSpPr>
            <p:nvPr/>
          </p:nvSpPr>
          <p:spPr>
            <a:xfrm>
              <a:off x="2410430" y="4502847"/>
              <a:ext cx="3759804" cy="6228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spcBef>
                  <a:spcPts val="0"/>
                </a:spcBef>
                <a:buNone/>
              </a:pPr>
              <a:r>
                <a:rPr lang="en-US" altLang="ko-KR" sz="1600" kern="0">
                  <a:solidFill>
                    <a:schemeClr val="tx1"/>
                  </a:solidFill>
                  <a:latin typeface="Bahnschrift SemiCondensed" panose="020B0502040204020203" pitchFamily="34" charset="0"/>
                  <a:ea typeface="굴림" panose="020B0600000101010101" pitchFamily="34" charset="-127"/>
                  <a:cs typeface="Calibri" panose="020F0502020204030204" pitchFamily="34" charset="0"/>
                </a:rPr>
                <a:t>Masing-masing cluster diambil sampelnya dengan cara stratified random sampling</a:t>
              </a:r>
            </a:p>
            <a:p>
              <a:pPr marL="135464" indent="0">
                <a:spcBef>
                  <a:spcPts val="0"/>
                </a:spcBef>
                <a:buNone/>
              </a:pPr>
              <a:endParaRPr lang="en-US" altLang="ko-KR" sz="2400" kern="0">
                <a:solidFill>
                  <a:schemeClr val="tx1"/>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spcBef>
                  <a:spcPts val="0"/>
                </a:spcBef>
                <a:buNone/>
              </a:pPr>
              <a:endParaRPr lang="en-US" altLang="ko-KR" sz="2400" kern="0">
                <a:solidFill>
                  <a:schemeClr val="tx1"/>
                </a:solidFill>
                <a:latin typeface="Bahnschrift SemiCondensed" panose="020B0502040204020203" pitchFamily="34" charset="0"/>
                <a:ea typeface="굴림" panose="020B0600000101010101" pitchFamily="34" charset="-127"/>
                <a:cs typeface="Calibri" panose="020F0502020204030204" pitchFamily="34" charset="0"/>
              </a:endParaRPr>
            </a:p>
          </p:txBody>
        </p:sp>
        <p:grpSp>
          <p:nvGrpSpPr>
            <p:cNvPr id="177" name="Group 176">
              <a:extLst>
                <a:ext uri="{FF2B5EF4-FFF2-40B4-BE49-F238E27FC236}">
                  <a16:creationId xmlns:a16="http://schemas.microsoft.com/office/drawing/2014/main" id="{7652EE9B-6064-764E-7022-C9FACD56414A}"/>
                </a:ext>
              </a:extLst>
            </p:cNvPr>
            <p:cNvGrpSpPr/>
            <p:nvPr/>
          </p:nvGrpSpPr>
          <p:grpSpPr>
            <a:xfrm>
              <a:off x="1000079" y="2552462"/>
              <a:ext cx="6556335" cy="1371155"/>
              <a:chOff x="1277380" y="2251886"/>
              <a:chExt cx="6556335" cy="1371155"/>
            </a:xfrm>
          </p:grpSpPr>
          <p:grpSp>
            <p:nvGrpSpPr>
              <p:cNvPr id="174" name="Group 173">
                <a:extLst>
                  <a:ext uri="{FF2B5EF4-FFF2-40B4-BE49-F238E27FC236}">
                    <a16:creationId xmlns:a16="http://schemas.microsoft.com/office/drawing/2014/main" id="{4F5B3306-0B72-1E07-D181-7E29EA8B2B59}"/>
                  </a:ext>
                </a:extLst>
              </p:cNvPr>
              <p:cNvGrpSpPr/>
              <p:nvPr/>
            </p:nvGrpSpPr>
            <p:grpSpPr>
              <a:xfrm>
                <a:off x="1277380" y="2267061"/>
                <a:ext cx="1564751" cy="1320820"/>
                <a:chOff x="1277380" y="2267061"/>
                <a:chExt cx="1564751" cy="1320820"/>
              </a:xfrm>
            </p:grpSpPr>
            <p:grpSp>
              <p:nvGrpSpPr>
                <p:cNvPr id="40" name="Group 39">
                  <a:extLst>
                    <a:ext uri="{FF2B5EF4-FFF2-40B4-BE49-F238E27FC236}">
                      <a16:creationId xmlns:a16="http://schemas.microsoft.com/office/drawing/2014/main" id="{64473AAB-141F-BB6E-371C-0E9C3189668F}"/>
                    </a:ext>
                  </a:extLst>
                </p:cNvPr>
                <p:cNvGrpSpPr/>
                <p:nvPr/>
              </p:nvGrpSpPr>
              <p:grpSpPr>
                <a:xfrm>
                  <a:off x="1277380" y="2630720"/>
                  <a:ext cx="1564751" cy="957161"/>
                  <a:chOff x="3450309" y="3449245"/>
                  <a:chExt cx="1564751" cy="957161"/>
                </a:xfrm>
              </p:grpSpPr>
              <p:sp>
                <p:nvSpPr>
                  <p:cNvPr id="27" name="Rectangle 26">
                    <a:extLst>
                      <a:ext uri="{FF2B5EF4-FFF2-40B4-BE49-F238E27FC236}">
                        <a16:creationId xmlns:a16="http://schemas.microsoft.com/office/drawing/2014/main" id="{9836F54D-24D0-194F-7FD9-DC4B968B8ABD}"/>
                      </a:ext>
                    </a:extLst>
                  </p:cNvPr>
                  <p:cNvSpPr/>
                  <p:nvPr/>
                </p:nvSpPr>
                <p:spPr>
                  <a:xfrm>
                    <a:off x="3450309" y="3449245"/>
                    <a:ext cx="1564751" cy="9571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nvGrpSpPr>
                  <p:cNvPr id="28" name="Group 27">
                    <a:extLst>
                      <a:ext uri="{FF2B5EF4-FFF2-40B4-BE49-F238E27FC236}">
                        <a16:creationId xmlns:a16="http://schemas.microsoft.com/office/drawing/2014/main" id="{75AE2760-DC79-DBA3-1C25-2E5CCA195257}"/>
                      </a:ext>
                    </a:extLst>
                  </p:cNvPr>
                  <p:cNvGrpSpPr/>
                  <p:nvPr/>
                </p:nvGrpSpPr>
                <p:grpSpPr>
                  <a:xfrm>
                    <a:off x="3650629" y="3542569"/>
                    <a:ext cx="1154978" cy="659872"/>
                    <a:chOff x="1644780" y="3060489"/>
                    <a:chExt cx="1154978" cy="659872"/>
                  </a:xfrm>
                </p:grpSpPr>
                <p:sp>
                  <p:nvSpPr>
                    <p:cNvPr id="29" name="Isosceles Triangle 28">
                      <a:extLst>
                        <a:ext uri="{FF2B5EF4-FFF2-40B4-BE49-F238E27FC236}">
                          <a16:creationId xmlns:a16="http://schemas.microsoft.com/office/drawing/2014/main" id="{9920AF6A-C1D0-7C08-6F6B-44FE297A24C9}"/>
                        </a:ext>
                      </a:extLst>
                    </p:cNvPr>
                    <p:cNvSpPr/>
                    <p:nvPr/>
                  </p:nvSpPr>
                  <p:spPr>
                    <a:xfrm>
                      <a:off x="2057399" y="3520594"/>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0" name="Group 29">
                      <a:extLst>
                        <a:ext uri="{FF2B5EF4-FFF2-40B4-BE49-F238E27FC236}">
                          <a16:creationId xmlns:a16="http://schemas.microsoft.com/office/drawing/2014/main" id="{EF53A985-36D0-69B7-031F-EA9A2C30B363}"/>
                        </a:ext>
                      </a:extLst>
                    </p:cNvPr>
                    <p:cNvGrpSpPr/>
                    <p:nvPr/>
                  </p:nvGrpSpPr>
                  <p:grpSpPr>
                    <a:xfrm>
                      <a:off x="1644780" y="3060489"/>
                      <a:ext cx="1154978" cy="659872"/>
                      <a:chOff x="1588219" y="3469067"/>
                      <a:chExt cx="1154978" cy="659872"/>
                    </a:xfrm>
                  </p:grpSpPr>
                  <p:sp>
                    <p:nvSpPr>
                      <p:cNvPr id="31" name="Isosceles Triangle 30">
                        <a:extLst>
                          <a:ext uri="{FF2B5EF4-FFF2-40B4-BE49-F238E27FC236}">
                            <a16:creationId xmlns:a16="http://schemas.microsoft.com/office/drawing/2014/main" id="{C1040F5A-5E31-94EF-0CE6-19D3CFF61182}"/>
                          </a:ext>
                        </a:extLst>
                      </p:cNvPr>
                      <p:cNvSpPr/>
                      <p:nvPr/>
                    </p:nvSpPr>
                    <p:spPr>
                      <a:xfrm>
                        <a:off x="2139884" y="365288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Isosceles Triangle 31">
                        <a:extLst>
                          <a:ext uri="{FF2B5EF4-FFF2-40B4-BE49-F238E27FC236}">
                            <a16:creationId xmlns:a16="http://schemas.microsoft.com/office/drawing/2014/main" id="{64C81838-3917-489D-5A48-A5EFCEFADB4B}"/>
                          </a:ext>
                        </a:extLst>
                      </p:cNvPr>
                      <p:cNvSpPr/>
                      <p:nvPr/>
                    </p:nvSpPr>
                    <p:spPr>
                      <a:xfrm>
                        <a:off x="2322135" y="3573547"/>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Isosceles Triangle 32">
                        <a:extLst>
                          <a:ext uri="{FF2B5EF4-FFF2-40B4-BE49-F238E27FC236}">
                            <a16:creationId xmlns:a16="http://schemas.microsoft.com/office/drawing/2014/main" id="{5D097FDA-CD01-AB1E-9A6B-050F237D7839}"/>
                          </a:ext>
                        </a:extLst>
                      </p:cNvPr>
                      <p:cNvSpPr/>
                      <p:nvPr/>
                    </p:nvSpPr>
                    <p:spPr>
                      <a:xfrm>
                        <a:off x="1589593" y="3902910"/>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Isosceles Triangle 33">
                        <a:extLst>
                          <a:ext uri="{FF2B5EF4-FFF2-40B4-BE49-F238E27FC236}">
                            <a16:creationId xmlns:a16="http://schemas.microsoft.com/office/drawing/2014/main" id="{22B1F107-CB26-8CA4-CC70-39F2752F587B}"/>
                          </a:ext>
                        </a:extLst>
                      </p:cNvPr>
                      <p:cNvSpPr/>
                      <p:nvPr/>
                    </p:nvSpPr>
                    <p:spPr>
                      <a:xfrm>
                        <a:off x="1939564" y="3469067"/>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Isosceles Triangle 34">
                        <a:extLst>
                          <a:ext uri="{FF2B5EF4-FFF2-40B4-BE49-F238E27FC236}">
                            <a16:creationId xmlns:a16="http://schemas.microsoft.com/office/drawing/2014/main" id="{5C5C0D6C-FFB3-42D2-575D-158BACF33DA6}"/>
                          </a:ext>
                        </a:extLst>
                      </p:cNvPr>
                      <p:cNvSpPr/>
                      <p:nvPr/>
                    </p:nvSpPr>
                    <p:spPr>
                      <a:xfrm>
                        <a:off x="2411691" y="394511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Isosceles Triangle 35">
                        <a:extLst>
                          <a:ext uri="{FF2B5EF4-FFF2-40B4-BE49-F238E27FC236}">
                            <a16:creationId xmlns:a16="http://schemas.microsoft.com/office/drawing/2014/main" id="{A615F455-24DB-11FC-43F9-20EEF1AA2157}"/>
                          </a:ext>
                        </a:extLst>
                      </p:cNvPr>
                      <p:cNvSpPr/>
                      <p:nvPr/>
                    </p:nvSpPr>
                    <p:spPr>
                      <a:xfrm>
                        <a:off x="2620648" y="374479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Isosceles Triangle 36">
                        <a:extLst>
                          <a:ext uri="{FF2B5EF4-FFF2-40B4-BE49-F238E27FC236}">
                            <a16:creationId xmlns:a16="http://schemas.microsoft.com/office/drawing/2014/main" id="{51B73DC7-5357-3B34-F4E6-079F7B2831D2}"/>
                          </a:ext>
                        </a:extLst>
                      </p:cNvPr>
                      <p:cNvSpPr/>
                      <p:nvPr/>
                    </p:nvSpPr>
                    <p:spPr>
                      <a:xfrm>
                        <a:off x="1793056" y="3689026"/>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Isosceles Triangle 37">
                        <a:extLst>
                          <a:ext uri="{FF2B5EF4-FFF2-40B4-BE49-F238E27FC236}">
                            <a16:creationId xmlns:a16="http://schemas.microsoft.com/office/drawing/2014/main" id="{0C4950B2-7A34-9D66-B526-0F001044CC9D}"/>
                          </a:ext>
                        </a:extLst>
                      </p:cNvPr>
                      <p:cNvSpPr/>
                      <p:nvPr/>
                    </p:nvSpPr>
                    <p:spPr>
                      <a:xfrm>
                        <a:off x="2292284" y="380528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Isosceles Triangle 38">
                        <a:extLst>
                          <a:ext uri="{FF2B5EF4-FFF2-40B4-BE49-F238E27FC236}">
                            <a16:creationId xmlns:a16="http://schemas.microsoft.com/office/drawing/2014/main" id="{A56C1B63-FFA3-5AA8-AED3-7F6E0D5721BA}"/>
                          </a:ext>
                        </a:extLst>
                      </p:cNvPr>
                      <p:cNvSpPr/>
                      <p:nvPr/>
                    </p:nvSpPr>
                    <p:spPr>
                      <a:xfrm>
                        <a:off x="1588219" y="3635997"/>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grpSp>
            <p:sp>
              <p:nvSpPr>
                <p:cNvPr id="171" name="TextBox 170">
                  <a:extLst>
                    <a:ext uri="{FF2B5EF4-FFF2-40B4-BE49-F238E27FC236}">
                      <a16:creationId xmlns:a16="http://schemas.microsoft.com/office/drawing/2014/main" id="{CF625406-F010-7CA6-0ED8-890BF4BCBF0F}"/>
                    </a:ext>
                  </a:extLst>
                </p:cNvPr>
                <p:cNvSpPr txBox="1"/>
                <p:nvPr/>
              </p:nvSpPr>
              <p:spPr>
                <a:xfrm>
                  <a:off x="1325952" y="2267061"/>
                  <a:ext cx="1406825" cy="369332"/>
                </a:xfrm>
                <a:prstGeom prst="rect">
                  <a:avLst/>
                </a:prstGeom>
                <a:noFill/>
              </p:spPr>
              <p:txBody>
                <a:bodyPr wrap="square" rtlCol="0">
                  <a:spAutoFit/>
                </a:bodyPr>
                <a:lstStyle/>
                <a:p>
                  <a:r>
                    <a:rPr lang="en-US"/>
                    <a:t>Kalimantan</a:t>
                  </a:r>
                  <a:endParaRPr lang="id-ID"/>
                </a:p>
              </p:txBody>
            </p:sp>
          </p:grpSp>
          <p:grpSp>
            <p:nvGrpSpPr>
              <p:cNvPr id="175" name="Group 174">
                <a:extLst>
                  <a:ext uri="{FF2B5EF4-FFF2-40B4-BE49-F238E27FC236}">
                    <a16:creationId xmlns:a16="http://schemas.microsoft.com/office/drawing/2014/main" id="{E43828C3-D62A-6862-4740-6CF39F0B134C}"/>
                  </a:ext>
                </a:extLst>
              </p:cNvPr>
              <p:cNvGrpSpPr/>
              <p:nvPr/>
            </p:nvGrpSpPr>
            <p:grpSpPr>
              <a:xfrm>
                <a:off x="3408948" y="2259115"/>
                <a:ext cx="1970202" cy="1363926"/>
                <a:chOff x="3408948" y="2259115"/>
                <a:chExt cx="1970202" cy="1363926"/>
              </a:xfrm>
            </p:grpSpPr>
            <p:grpSp>
              <p:nvGrpSpPr>
                <p:cNvPr id="135" name="Group 134">
                  <a:extLst>
                    <a:ext uri="{FF2B5EF4-FFF2-40B4-BE49-F238E27FC236}">
                      <a16:creationId xmlns:a16="http://schemas.microsoft.com/office/drawing/2014/main" id="{E492388A-0065-76AC-F666-9BB45141F82B}"/>
                    </a:ext>
                  </a:extLst>
                </p:cNvPr>
                <p:cNvGrpSpPr/>
                <p:nvPr/>
              </p:nvGrpSpPr>
              <p:grpSpPr>
                <a:xfrm>
                  <a:off x="3408948" y="2665880"/>
                  <a:ext cx="1970202" cy="957161"/>
                  <a:chOff x="6305582" y="2610671"/>
                  <a:chExt cx="1970202" cy="1045734"/>
                </a:xfrm>
              </p:grpSpPr>
              <p:sp>
                <p:nvSpPr>
                  <p:cNvPr id="41" name="Rectangle 40">
                    <a:extLst>
                      <a:ext uri="{FF2B5EF4-FFF2-40B4-BE49-F238E27FC236}">
                        <a16:creationId xmlns:a16="http://schemas.microsoft.com/office/drawing/2014/main" id="{4ADB876A-041F-FDF3-D7DA-6389456B6FB8}"/>
                      </a:ext>
                    </a:extLst>
                  </p:cNvPr>
                  <p:cNvSpPr/>
                  <p:nvPr/>
                </p:nvSpPr>
                <p:spPr>
                  <a:xfrm>
                    <a:off x="6305582" y="2610671"/>
                    <a:ext cx="1970202" cy="1045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nvGrpSpPr>
                  <p:cNvPr id="134" name="Group 133">
                    <a:extLst>
                      <a:ext uri="{FF2B5EF4-FFF2-40B4-BE49-F238E27FC236}">
                        <a16:creationId xmlns:a16="http://schemas.microsoft.com/office/drawing/2014/main" id="{B24CAFD6-EF9D-8AFD-CF4E-031DC7D2D332}"/>
                      </a:ext>
                    </a:extLst>
                  </p:cNvPr>
                  <p:cNvGrpSpPr/>
                  <p:nvPr/>
                </p:nvGrpSpPr>
                <p:grpSpPr>
                  <a:xfrm>
                    <a:off x="6440324" y="2741755"/>
                    <a:ext cx="1656576" cy="789961"/>
                    <a:chOff x="7329060" y="2608314"/>
                    <a:chExt cx="1758096" cy="1024386"/>
                  </a:xfrm>
                </p:grpSpPr>
                <p:grpSp>
                  <p:nvGrpSpPr>
                    <p:cNvPr id="57" name="Group 56">
                      <a:extLst>
                        <a:ext uri="{FF2B5EF4-FFF2-40B4-BE49-F238E27FC236}">
                          <a16:creationId xmlns:a16="http://schemas.microsoft.com/office/drawing/2014/main" id="{2AD97560-0F8D-2E55-86DD-0B0775D850BE}"/>
                        </a:ext>
                      </a:extLst>
                    </p:cNvPr>
                    <p:cNvGrpSpPr/>
                    <p:nvPr/>
                  </p:nvGrpSpPr>
                  <p:grpSpPr>
                    <a:xfrm>
                      <a:off x="7329060" y="2608314"/>
                      <a:ext cx="1758096" cy="839129"/>
                      <a:chOff x="3860059" y="2211368"/>
                      <a:chExt cx="1758096" cy="839129"/>
                    </a:xfrm>
                  </p:grpSpPr>
                  <p:sp>
                    <p:nvSpPr>
                      <p:cNvPr id="58" name="Oval 57">
                        <a:extLst>
                          <a:ext uri="{FF2B5EF4-FFF2-40B4-BE49-F238E27FC236}">
                            <a16:creationId xmlns:a16="http://schemas.microsoft.com/office/drawing/2014/main" id="{7D43D647-F869-8711-6D5E-840437AA0EDB}"/>
                          </a:ext>
                        </a:extLst>
                      </p:cNvPr>
                      <p:cNvSpPr/>
                      <p:nvPr/>
                    </p:nvSpPr>
                    <p:spPr>
                      <a:xfrm>
                        <a:off x="4758217" y="2580638"/>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59" name="Oval 58">
                        <a:extLst>
                          <a:ext uri="{FF2B5EF4-FFF2-40B4-BE49-F238E27FC236}">
                            <a16:creationId xmlns:a16="http://schemas.microsoft.com/office/drawing/2014/main" id="{AB87B78F-1349-D880-D36B-C4E2BBCCF572}"/>
                          </a:ext>
                        </a:extLst>
                      </p:cNvPr>
                      <p:cNvSpPr/>
                      <p:nvPr/>
                    </p:nvSpPr>
                    <p:spPr>
                      <a:xfrm>
                        <a:off x="4492165" y="2253336"/>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60" name="Oval 59">
                        <a:extLst>
                          <a:ext uri="{FF2B5EF4-FFF2-40B4-BE49-F238E27FC236}">
                            <a16:creationId xmlns:a16="http://schemas.microsoft.com/office/drawing/2014/main" id="{902624A0-8E15-2CAC-2802-12EE26EEC759}"/>
                          </a:ext>
                        </a:extLst>
                      </p:cNvPr>
                      <p:cNvSpPr/>
                      <p:nvPr/>
                    </p:nvSpPr>
                    <p:spPr>
                      <a:xfrm>
                        <a:off x="5245004" y="2589377"/>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61" name="Oval 60">
                        <a:extLst>
                          <a:ext uri="{FF2B5EF4-FFF2-40B4-BE49-F238E27FC236}">
                            <a16:creationId xmlns:a16="http://schemas.microsoft.com/office/drawing/2014/main" id="{4A0B5D3E-ACF5-30BA-2474-A6493A5FA813}"/>
                          </a:ext>
                        </a:extLst>
                      </p:cNvPr>
                      <p:cNvSpPr/>
                      <p:nvPr/>
                    </p:nvSpPr>
                    <p:spPr>
                      <a:xfrm>
                        <a:off x="4946752" y="2211368"/>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62" name="Oval 61">
                        <a:extLst>
                          <a:ext uri="{FF2B5EF4-FFF2-40B4-BE49-F238E27FC236}">
                            <a16:creationId xmlns:a16="http://schemas.microsoft.com/office/drawing/2014/main" id="{CF23F189-811F-57C0-9D05-69F2C288B9F1}"/>
                          </a:ext>
                        </a:extLst>
                      </p:cNvPr>
                      <p:cNvSpPr/>
                      <p:nvPr/>
                    </p:nvSpPr>
                    <p:spPr>
                      <a:xfrm>
                        <a:off x="5343984" y="2244417"/>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63" name="Oval 62">
                        <a:extLst>
                          <a:ext uri="{FF2B5EF4-FFF2-40B4-BE49-F238E27FC236}">
                            <a16:creationId xmlns:a16="http://schemas.microsoft.com/office/drawing/2014/main" id="{FFEE9BFA-6BAA-0D15-69D0-B71EAF083102}"/>
                          </a:ext>
                        </a:extLst>
                      </p:cNvPr>
                      <p:cNvSpPr/>
                      <p:nvPr/>
                    </p:nvSpPr>
                    <p:spPr>
                      <a:xfrm>
                        <a:off x="4175062" y="2812378"/>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8" name="Oval 127">
                        <a:extLst>
                          <a:ext uri="{FF2B5EF4-FFF2-40B4-BE49-F238E27FC236}">
                            <a16:creationId xmlns:a16="http://schemas.microsoft.com/office/drawing/2014/main" id="{5AA4745D-8237-32D4-A916-827534C09077}"/>
                          </a:ext>
                        </a:extLst>
                      </p:cNvPr>
                      <p:cNvSpPr/>
                      <p:nvPr/>
                    </p:nvSpPr>
                    <p:spPr>
                      <a:xfrm>
                        <a:off x="3860059" y="2602845"/>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29" name="Oval 128">
                        <a:extLst>
                          <a:ext uri="{FF2B5EF4-FFF2-40B4-BE49-F238E27FC236}">
                            <a16:creationId xmlns:a16="http://schemas.microsoft.com/office/drawing/2014/main" id="{BE25C033-2C36-2FEF-F63D-0A595B2E9B86}"/>
                          </a:ext>
                        </a:extLst>
                      </p:cNvPr>
                      <p:cNvSpPr/>
                      <p:nvPr/>
                    </p:nvSpPr>
                    <p:spPr>
                      <a:xfrm>
                        <a:off x="4104360" y="2276586"/>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30" name="Oval 129">
                        <a:extLst>
                          <a:ext uri="{FF2B5EF4-FFF2-40B4-BE49-F238E27FC236}">
                            <a16:creationId xmlns:a16="http://schemas.microsoft.com/office/drawing/2014/main" id="{CDE5E4E5-A96C-C35E-6395-D3FA3E65CC75}"/>
                          </a:ext>
                        </a:extLst>
                      </p:cNvPr>
                      <p:cNvSpPr/>
                      <p:nvPr/>
                    </p:nvSpPr>
                    <p:spPr>
                      <a:xfrm>
                        <a:off x="4356271" y="2528486"/>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31" name="Oval 130">
                        <a:extLst>
                          <a:ext uri="{FF2B5EF4-FFF2-40B4-BE49-F238E27FC236}">
                            <a16:creationId xmlns:a16="http://schemas.microsoft.com/office/drawing/2014/main" id="{51379362-7695-87A5-AFFB-DC0B28EF0444}"/>
                          </a:ext>
                        </a:extLst>
                      </p:cNvPr>
                      <p:cNvSpPr/>
                      <p:nvPr/>
                    </p:nvSpPr>
                    <p:spPr>
                      <a:xfrm>
                        <a:off x="5448473" y="2848249"/>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grpSp>
                <p:sp>
                  <p:nvSpPr>
                    <p:cNvPr id="132" name="Oval 131">
                      <a:extLst>
                        <a:ext uri="{FF2B5EF4-FFF2-40B4-BE49-F238E27FC236}">
                          <a16:creationId xmlns:a16="http://schemas.microsoft.com/office/drawing/2014/main" id="{CF13B2C2-40F8-C5FF-C275-975FEAFBDBCE}"/>
                        </a:ext>
                      </a:extLst>
                    </p:cNvPr>
                    <p:cNvSpPr/>
                    <p:nvPr/>
                  </p:nvSpPr>
                  <p:spPr>
                    <a:xfrm flipH="1">
                      <a:off x="7884249" y="3429001"/>
                      <a:ext cx="169681"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33" name="Oval 132">
                      <a:extLst>
                        <a:ext uri="{FF2B5EF4-FFF2-40B4-BE49-F238E27FC236}">
                          <a16:creationId xmlns:a16="http://schemas.microsoft.com/office/drawing/2014/main" id="{4A41EED0-E362-43F0-BE82-8A1ACE79FF09}"/>
                        </a:ext>
                      </a:extLst>
                    </p:cNvPr>
                    <p:cNvSpPr/>
                    <p:nvPr/>
                  </p:nvSpPr>
                  <p:spPr>
                    <a:xfrm>
                      <a:off x="8314005" y="3430452"/>
                      <a:ext cx="169682" cy="20224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grpSp>
            </p:grpSp>
            <p:sp>
              <p:nvSpPr>
                <p:cNvPr id="172" name="TextBox 171">
                  <a:extLst>
                    <a:ext uri="{FF2B5EF4-FFF2-40B4-BE49-F238E27FC236}">
                      <a16:creationId xmlns:a16="http://schemas.microsoft.com/office/drawing/2014/main" id="{80A2AF22-E722-77D0-9C33-BDAC96CF636F}"/>
                    </a:ext>
                  </a:extLst>
                </p:cNvPr>
                <p:cNvSpPr txBox="1"/>
                <p:nvPr/>
              </p:nvSpPr>
              <p:spPr>
                <a:xfrm>
                  <a:off x="3667415" y="2259115"/>
                  <a:ext cx="1406825" cy="369332"/>
                </a:xfrm>
                <a:prstGeom prst="rect">
                  <a:avLst/>
                </a:prstGeom>
                <a:noFill/>
              </p:spPr>
              <p:txBody>
                <a:bodyPr wrap="square" rtlCol="0">
                  <a:spAutoFit/>
                </a:bodyPr>
                <a:lstStyle/>
                <a:p>
                  <a:r>
                    <a:rPr lang="en-US"/>
                    <a:t>Sumatra</a:t>
                  </a:r>
                  <a:endParaRPr lang="id-ID"/>
                </a:p>
              </p:txBody>
            </p:sp>
          </p:grpSp>
          <p:grpSp>
            <p:nvGrpSpPr>
              <p:cNvPr id="176" name="Group 175">
                <a:extLst>
                  <a:ext uri="{FF2B5EF4-FFF2-40B4-BE49-F238E27FC236}">
                    <a16:creationId xmlns:a16="http://schemas.microsoft.com/office/drawing/2014/main" id="{F06C9EA7-4991-7B1F-0E04-E2AE8FE73A74}"/>
                  </a:ext>
                </a:extLst>
              </p:cNvPr>
              <p:cNvGrpSpPr/>
              <p:nvPr/>
            </p:nvGrpSpPr>
            <p:grpSpPr>
              <a:xfrm>
                <a:off x="5863513" y="2251886"/>
                <a:ext cx="1970202" cy="1323152"/>
                <a:chOff x="5863513" y="2251886"/>
                <a:chExt cx="1970202" cy="1323152"/>
              </a:xfrm>
            </p:grpSpPr>
            <p:grpSp>
              <p:nvGrpSpPr>
                <p:cNvPr id="169" name="Group 168">
                  <a:extLst>
                    <a:ext uri="{FF2B5EF4-FFF2-40B4-BE49-F238E27FC236}">
                      <a16:creationId xmlns:a16="http://schemas.microsoft.com/office/drawing/2014/main" id="{2089C74B-5FBF-A61C-BA28-AA4F7D36EEB2}"/>
                    </a:ext>
                  </a:extLst>
                </p:cNvPr>
                <p:cNvGrpSpPr/>
                <p:nvPr/>
              </p:nvGrpSpPr>
              <p:grpSpPr>
                <a:xfrm>
                  <a:off x="5863513" y="2642163"/>
                  <a:ext cx="1970202" cy="932875"/>
                  <a:chOff x="8568798" y="2641821"/>
                  <a:chExt cx="1902431" cy="913153"/>
                </a:xfrm>
              </p:grpSpPr>
              <p:sp>
                <p:nvSpPr>
                  <p:cNvPr id="155" name="Rectangle 154">
                    <a:extLst>
                      <a:ext uri="{FF2B5EF4-FFF2-40B4-BE49-F238E27FC236}">
                        <a16:creationId xmlns:a16="http://schemas.microsoft.com/office/drawing/2014/main" id="{F4608017-4A40-873B-9D56-455EF04B99BA}"/>
                      </a:ext>
                    </a:extLst>
                  </p:cNvPr>
                  <p:cNvSpPr/>
                  <p:nvPr/>
                </p:nvSpPr>
                <p:spPr>
                  <a:xfrm>
                    <a:off x="8568798" y="2641821"/>
                    <a:ext cx="1902431" cy="9131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nvGrpSpPr>
                  <p:cNvPr id="156" name="Group 155">
                    <a:extLst>
                      <a:ext uri="{FF2B5EF4-FFF2-40B4-BE49-F238E27FC236}">
                        <a16:creationId xmlns:a16="http://schemas.microsoft.com/office/drawing/2014/main" id="{69EBCAC5-ADB5-14AB-206D-442584677C05}"/>
                      </a:ext>
                    </a:extLst>
                  </p:cNvPr>
                  <p:cNvGrpSpPr/>
                  <p:nvPr/>
                </p:nvGrpSpPr>
                <p:grpSpPr>
                  <a:xfrm>
                    <a:off x="8703572" y="2709295"/>
                    <a:ext cx="1665851" cy="815989"/>
                    <a:chOff x="6120684" y="2624333"/>
                    <a:chExt cx="1665851" cy="815989"/>
                  </a:xfrm>
                </p:grpSpPr>
                <p:sp>
                  <p:nvSpPr>
                    <p:cNvPr id="157" name="Diamond 156">
                      <a:extLst>
                        <a:ext uri="{FF2B5EF4-FFF2-40B4-BE49-F238E27FC236}">
                          <a16:creationId xmlns:a16="http://schemas.microsoft.com/office/drawing/2014/main" id="{CB4DD563-A1A7-F27A-B393-83B4EDD77B5E}"/>
                        </a:ext>
                      </a:extLst>
                    </p:cNvPr>
                    <p:cNvSpPr/>
                    <p:nvPr/>
                  </p:nvSpPr>
                  <p:spPr>
                    <a:xfrm>
                      <a:off x="6453957" y="2624333"/>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8" name="Diamond 157">
                      <a:extLst>
                        <a:ext uri="{FF2B5EF4-FFF2-40B4-BE49-F238E27FC236}">
                          <a16:creationId xmlns:a16="http://schemas.microsoft.com/office/drawing/2014/main" id="{1E04F5E8-E4D7-0577-74D6-42533A57F73F}"/>
                        </a:ext>
                      </a:extLst>
                    </p:cNvPr>
                    <p:cNvSpPr/>
                    <p:nvPr/>
                  </p:nvSpPr>
                  <p:spPr>
                    <a:xfrm>
                      <a:off x="6878716" y="3091685"/>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Diamond 158">
                      <a:extLst>
                        <a:ext uri="{FF2B5EF4-FFF2-40B4-BE49-F238E27FC236}">
                          <a16:creationId xmlns:a16="http://schemas.microsoft.com/office/drawing/2014/main" id="{484A0049-F479-0D9F-EFE8-CE6171E2D1F2}"/>
                        </a:ext>
                      </a:extLst>
                    </p:cNvPr>
                    <p:cNvSpPr/>
                    <p:nvPr/>
                  </p:nvSpPr>
                  <p:spPr>
                    <a:xfrm>
                      <a:off x="7257767" y="3152175"/>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0" name="Group 159">
                      <a:extLst>
                        <a:ext uri="{FF2B5EF4-FFF2-40B4-BE49-F238E27FC236}">
                          <a16:creationId xmlns:a16="http://schemas.microsoft.com/office/drawing/2014/main" id="{B21F9617-19CF-3AD3-A798-745CEFA10AAA}"/>
                        </a:ext>
                      </a:extLst>
                    </p:cNvPr>
                    <p:cNvGrpSpPr/>
                    <p:nvPr/>
                  </p:nvGrpSpPr>
                  <p:grpSpPr>
                    <a:xfrm>
                      <a:off x="6120684" y="2624333"/>
                      <a:ext cx="1665851" cy="815989"/>
                      <a:chOff x="6096000" y="2621707"/>
                      <a:chExt cx="1665851" cy="815989"/>
                    </a:xfrm>
                  </p:grpSpPr>
                  <p:sp>
                    <p:nvSpPr>
                      <p:cNvPr id="161" name="Diamond 160">
                        <a:extLst>
                          <a:ext uri="{FF2B5EF4-FFF2-40B4-BE49-F238E27FC236}">
                            <a16:creationId xmlns:a16="http://schemas.microsoft.com/office/drawing/2014/main" id="{A2C5CA87-302B-13BB-15D0-2700FDB4571E}"/>
                          </a:ext>
                        </a:extLst>
                      </p:cNvPr>
                      <p:cNvSpPr/>
                      <p:nvPr/>
                    </p:nvSpPr>
                    <p:spPr>
                      <a:xfrm>
                        <a:off x="6096000" y="2724044"/>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2" name="Diamond 161">
                        <a:extLst>
                          <a:ext uri="{FF2B5EF4-FFF2-40B4-BE49-F238E27FC236}">
                            <a16:creationId xmlns:a16="http://schemas.microsoft.com/office/drawing/2014/main" id="{DC6FF4CB-8C14-CF80-F340-6D2CF2846804}"/>
                          </a:ext>
                        </a:extLst>
                      </p:cNvPr>
                      <p:cNvSpPr/>
                      <p:nvPr/>
                    </p:nvSpPr>
                    <p:spPr>
                      <a:xfrm>
                        <a:off x="6245483" y="3045912"/>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3" name="Diamond 162">
                        <a:extLst>
                          <a:ext uri="{FF2B5EF4-FFF2-40B4-BE49-F238E27FC236}">
                            <a16:creationId xmlns:a16="http://schemas.microsoft.com/office/drawing/2014/main" id="{5946CC44-411F-37DA-E66B-83072F0FEA97}"/>
                          </a:ext>
                        </a:extLst>
                      </p:cNvPr>
                      <p:cNvSpPr/>
                      <p:nvPr/>
                    </p:nvSpPr>
                    <p:spPr>
                      <a:xfrm>
                        <a:off x="6654775" y="2850156"/>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4" name="Diamond 163">
                        <a:extLst>
                          <a:ext uri="{FF2B5EF4-FFF2-40B4-BE49-F238E27FC236}">
                            <a16:creationId xmlns:a16="http://schemas.microsoft.com/office/drawing/2014/main" id="{2CC857F1-7A9B-9958-A229-FDDD39567626}"/>
                          </a:ext>
                        </a:extLst>
                      </p:cNvPr>
                      <p:cNvSpPr/>
                      <p:nvPr/>
                    </p:nvSpPr>
                    <p:spPr>
                      <a:xfrm>
                        <a:off x="6497683" y="3222251"/>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5" name="Diamond 164">
                        <a:extLst>
                          <a:ext uri="{FF2B5EF4-FFF2-40B4-BE49-F238E27FC236}">
                            <a16:creationId xmlns:a16="http://schemas.microsoft.com/office/drawing/2014/main" id="{0B8CEAF9-8D2B-F2BB-BC5F-B3962B352AA8}"/>
                          </a:ext>
                        </a:extLst>
                      </p:cNvPr>
                      <p:cNvSpPr/>
                      <p:nvPr/>
                    </p:nvSpPr>
                    <p:spPr>
                      <a:xfrm>
                        <a:off x="7079480" y="2830815"/>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6" name="Diamond 165">
                        <a:extLst>
                          <a:ext uri="{FF2B5EF4-FFF2-40B4-BE49-F238E27FC236}">
                            <a16:creationId xmlns:a16="http://schemas.microsoft.com/office/drawing/2014/main" id="{ED8CD314-DB60-B3FA-AB89-D59ADFED8441}"/>
                          </a:ext>
                        </a:extLst>
                      </p:cNvPr>
                      <p:cNvSpPr/>
                      <p:nvPr/>
                    </p:nvSpPr>
                    <p:spPr>
                      <a:xfrm>
                        <a:off x="6850356" y="2634711"/>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7" name="Diamond 166">
                        <a:extLst>
                          <a:ext uri="{FF2B5EF4-FFF2-40B4-BE49-F238E27FC236}">
                            <a16:creationId xmlns:a16="http://schemas.microsoft.com/office/drawing/2014/main" id="{8CBAB4C0-44B6-010B-DFDA-433DE1771887}"/>
                          </a:ext>
                        </a:extLst>
                      </p:cNvPr>
                      <p:cNvSpPr/>
                      <p:nvPr/>
                    </p:nvSpPr>
                    <p:spPr>
                      <a:xfrm>
                        <a:off x="7328872" y="2621707"/>
                        <a:ext cx="237398"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8" name="Diamond 167">
                        <a:extLst>
                          <a:ext uri="{FF2B5EF4-FFF2-40B4-BE49-F238E27FC236}">
                            <a16:creationId xmlns:a16="http://schemas.microsoft.com/office/drawing/2014/main" id="{6412334C-9D7C-CAB7-9B03-6AD62C814F25}"/>
                          </a:ext>
                        </a:extLst>
                      </p:cNvPr>
                      <p:cNvSpPr/>
                      <p:nvPr/>
                    </p:nvSpPr>
                    <p:spPr>
                      <a:xfrm>
                        <a:off x="7504185" y="2885645"/>
                        <a:ext cx="257666" cy="215445"/>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grpSp>
            <p:sp>
              <p:nvSpPr>
                <p:cNvPr id="173" name="TextBox 172">
                  <a:extLst>
                    <a:ext uri="{FF2B5EF4-FFF2-40B4-BE49-F238E27FC236}">
                      <a16:creationId xmlns:a16="http://schemas.microsoft.com/office/drawing/2014/main" id="{F0B980AB-7E40-2656-3618-254C0A953901}"/>
                    </a:ext>
                  </a:extLst>
                </p:cNvPr>
                <p:cNvSpPr txBox="1"/>
                <p:nvPr/>
              </p:nvSpPr>
              <p:spPr>
                <a:xfrm>
                  <a:off x="6214326" y="2251886"/>
                  <a:ext cx="1406825" cy="369332"/>
                </a:xfrm>
                <a:prstGeom prst="rect">
                  <a:avLst/>
                </a:prstGeom>
                <a:noFill/>
              </p:spPr>
              <p:txBody>
                <a:bodyPr wrap="square" rtlCol="0">
                  <a:spAutoFit/>
                </a:bodyPr>
                <a:lstStyle/>
                <a:p>
                  <a:r>
                    <a:rPr lang="en-US"/>
                    <a:t>Jawa</a:t>
                  </a:r>
                  <a:endParaRPr lang="id-ID"/>
                </a:p>
              </p:txBody>
            </p:sp>
          </p:grpSp>
        </p:grpSp>
        <p:grpSp>
          <p:nvGrpSpPr>
            <p:cNvPr id="211" name="Group 210">
              <a:extLst>
                <a:ext uri="{FF2B5EF4-FFF2-40B4-BE49-F238E27FC236}">
                  <a16:creationId xmlns:a16="http://schemas.microsoft.com/office/drawing/2014/main" id="{C26A441B-FC57-4F99-AD5A-8B482994FE4C}"/>
                </a:ext>
              </a:extLst>
            </p:cNvPr>
            <p:cNvGrpSpPr/>
            <p:nvPr/>
          </p:nvGrpSpPr>
          <p:grpSpPr>
            <a:xfrm>
              <a:off x="3207525" y="5826338"/>
              <a:ext cx="1970202" cy="957161"/>
              <a:chOff x="3293146" y="5645639"/>
              <a:chExt cx="1970202" cy="957161"/>
            </a:xfrm>
          </p:grpSpPr>
          <p:sp>
            <p:nvSpPr>
              <p:cNvPr id="178" name="Rectangle 177">
                <a:extLst>
                  <a:ext uri="{FF2B5EF4-FFF2-40B4-BE49-F238E27FC236}">
                    <a16:creationId xmlns:a16="http://schemas.microsoft.com/office/drawing/2014/main" id="{D5125418-00B7-C14A-8120-5FA338599360}"/>
                  </a:ext>
                </a:extLst>
              </p:cNvPr>
              <p:cNvSpPr/>
              <p:nvPr/>
            </p:nvSpPr>
            <p:spPr>
              <a:xfrm>
                <a:off x="3293146" y="5645639"/>
                <a:ext cx="1970202" cy="95716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grpSp>
            <p:nvGrpSpPr>
              <p:cNvPr id="210" name="Group 209">
                <a:extLst>
                  <a:ext uri="{FF2B5EF4-FFF2-40B4-BE49-F238E27FC236}">
                    <a16:creationId xmlns:a16="http://schemas.microsoft.com/office/drawing/2014/main" id="{47E614FC-2562-C544-BD9F-FCAE00A2ABFD}"/>
                  </a:ext>
                </a:extLst>
              </p:cNvPr>
              <p:cNvGrpSpPr/>
              <p:nvPr/>
            </p:nvGrpSpPr>
            <p:grpSpPr>
              <a:xfrm>
                <a:off x="3444686" y="5716505"/>
                <a:ext cx="1792675" cy="815428"/>
                <a:chOff x="6408624" y="5207715"/>
                <a:chExt cx="1792675" cy="815428"/>
              </a:xfrm>
            </p:grpSpPr>
            <p:sp>
              <p:nvSpPr>
                <p:cNvPr id="183" name="Oval 182">
                  <a:extLst>
                    <a:ext uri="{FF2B5EF4-FFF2-40B4-BE49-F238E27FC236}">
                      <a16:creationId xmlns:a16="http://schemas.microsoft.com/office/drawing/2014/main" id="{8D0A095B-FF44-DD6A-4731-BFBE5424B13F}"/>
                    </a:ext>
                  </a:extLst>
                </p:cNvPr>
                <p:cNvSpPr/>
                <p:nvPr/>
              </p:nvSpPr>
              <p:spPr>
                <a:xfrm>
                  <a:off x="7283194" y="5880388"/>
                  <a:ext cx="159884" cy="14275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87" name="Diamond 186">
                  <a:extLst>
                    <a:ext uri="{FF2B5EF4-FFF2-40B4-BE49-F238E27FC236}">
                      <a16:creationId xmlns:a16="http://schemas.microsoft.com/office/drawing/2014/main" id="{4F4AC723-95E2-3343-295B-81C82A31640A}"/>
                    </a:ext>
                  </a:extLst>
                </p:cNvPr>
                <p:cNvSpPr/>
                <p:nvPr/>
              </p:nvSpPr>
              <p:spPr>
                <a:xfrm>
                  <a:off x="7558038" y="5731668"/>
                  <a:ext cx="266845" cy="220098"/>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09" name="Group 208">
                  <a:extLst>
                    <a:ext uri="{FF2B5EF4-FFF2-40B4-BE49-F238E27FC236}">
                      <a16:creationId xmlns:a16="http://schemas.microsoft.com/office/drawing/2014/main" id="{0F1841A1-4267-5BC6-230B-8B2D37CAEF16}"/>
                    </a:ext>
                  </a:extLst>
                </p:cNvPr>
                <p:cNvGrpSpPr/>
                <p:nvPr/>
              </p:nvGrpSpPr>
              <p:grpSpPr>
                <a:xfrm>
                  <a:off x="6408624" y="5207715"/>
                  <a:ext cx="1792675" cy="801950"/>
                  <a:chOff x="5961371" y="5598241"/>
                  <a:chExt cx="1792675" cy="801950"/>
                </a:xfrm>
              </p:grpSpPr>
              <p:sp>
                <p:nvSpPr>
                  <p:cNvPr id="179" name="Isosceles Triangle 178">
                    <a:extLst>
                      <a:ext uri="{FF2B5EF4-FFF2-40B4-BE49-F238E27FC236}">
                        <a16:creationId xmlns:a16="http://schemas.microsoft.com/office/drawing/2014/main" id="{00F69133-A7AF-15A1-135D-8704D5C6DDCE}"/>
                      </a:ext>
                    </a:extLst>
                  </p:cNvPr>
                  <p:cNvSpPr/>
                  <p:nvPr/>
                </p:nvSpPr>
                <p:spPr>
                  <a:xfrm>
                    <a:off x="6244840" y="577966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0" name="Isosceles Triangle 179">
                    <a:extLst>
                      <a:ext uri="{FF2B5EF4-FFF2-40B4-BE49-F238E27FC236}">
                        <a16:creationId xmlns:a16="http://schemas.microsoft.com/office/drawing/2014/main" id="{D8C58DB5-8886-F6C4-D068-7DEE7DEF79FE}"/>
                      </a:ext>
                    </a:extLst>
                  </p:cNvPr>
                  <p:cNvSpPr/>
                  <p:nvPr/>
                </p:nvSpPr>
                <p:spPr>
                  <a:xfrm>
                    <a:off x="6183565" y="6216370"/>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1" name="Isosceles Triangle 180">
                    <a:extLst>
                      <a:ext uri="{FF2B5EF4-FFF2-40B4-BE49-F238E27FC236}">
                        <a16:creationId xmlns:a16="http://schemas.microsoft.com/office/drawing/2014/main" id="{1FEB0C7F-A824-2E92-604B-C53B59E56176}"/>
                      </a:ext>
                    </a:extLst>
                  </p:cNvPr>
                  <p:cNvSpPr/>
                  <p:nvPr/>
                </p:nvSpPr>
                <p:spPr>
                  <a:xfrm>
                    <a:off x="5961371" y="5779668"/>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2" name="Isosceles Triangle 181">
                    <a:extLst>
                      <a:ext uri="{FF2B5EF4-FFF2-40B4-BE49-F238E27FC236}">
                        <a16:creationId xmlns:a16="http://schemas.microsoft.com/office/drawing/2014/main" id="{F4455F41-2C3C-0481-5CEB-1E62AEC471B3}"/>
                      </a:ext>
                    </a:extLst>
                  </p:cNvPr>
                  <p:cNvSpPr/>
                  <p:nvPr/>
                </p:nvSpPr>
                <p:spPr>
                  <a:xfrm>
                    <a:off x="6440285" y="6204295"/>
                    <a:ext cx="122549" cy="183821"/>
                  </a:xfrm>
                  <a:prstGeom prst="triangle">
                    <a:avLst/>
                  </a:prstGeom>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4" name="Oval 183">
                    <a:extLst>
                      <a:ext uri="{FF2B5EF4-FFF2-40B4-BE49-F238E27FC236}">
                        <a16:creationId xmlns:a16="http://schemas.microsoft.com/office/drawing/2014/main" id="{D7A451EB-FA23-6C47-ED08-408E5939FEFC}"/>
                      </a:ext>
                    </a:extLst>
                  </p:cNvPr>
                  <p:cNvSpPr/>
                  <p:nvPr/>
                </p:nvSpPr>
                <p:spPr>
                  <a:xfrm>
                    <a:off x="6677354" y="5708290"/>
                    <a:ext cx="159884" cy="14275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85" name="Oval 184">
                    <a:extLst>
                      <a:ext uri="{FF2B5EF4-FFF2-40B4-BE49-F238E27FC236}">
                        <a16:creationId xmlns:a16="http://schemas.microsoft.com/office/drawing/2014/main" id="{A5D01E2B-F3A4-50BD-5E33-F0924398BD66}"/>
                      </a:ext>
                    </a:extLst>
                  </p:cNvPr>
                  <p:cNvSpPr/>
                  <p:nvPr/>
                </p:nvSpPr>
                <p:spPr>
                  <a:xfrm>
                    <a:off x="6562834" y="5971996"/>
                    <a:ext cx="159884" cy="14275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
                <p:nvSpPr>
                  <p:cNvPr id="186" name="Diamond 185">
                    <a:extLst>
                      <a:ext uri="{FF2B5EF4-FFF2-40B4-BE49-F238E27FC236}">
                        <a16:creationId xmlns:a16="http://schemas.microsoft.com/office/drawing/2014/main" id="{5FD9841A-72F2-EFFC-8415-0F66A1568C69}"/>
                      </a:ext>
                    </a:extLst>
                  </p:cNvPr>
                  <p:cNvSpPr/>
                  <p:nvPr/>
                </p:nvSpPr>
                <p:spPr>
                  <a:xfrm>
                    <a:off x="6867307" y="5871578"/>
                    <a:ext cx="266845" cy="220098"/>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8" name="Diamond 187">
                    <a:extLst>
                      <a:ext uri="{FF2B5EF4-FFF2-40B4-BE49-F238E27FC236}">
                        <a16:creationId xmlns:a16="http://schemas.microsoft.com/office/drawing/2014/main" id="{A328EBDF-638E-8659-689F-57067CD96F0D}"/>
                      </a:ext>
                    </a:extLst>
                  </p:cNvPr>
                  <p:cNvSpPr/>
                  <p:nvPr/>
                </p:nvSpPr>
                <p:spPr>
                  <a:xfrm>
                    <a:off x="7339313" y="5779668"/>
                    <a:ext cx="281311" cy="244310"/>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0" name="Diamond 189">
                    <a:extLst>
                      <a:ext uri="{FF2B5EF4-FFF2-40B4-BE49-F238E27FC236}">
                        <a16:creationId xmlns:a16="http://schemas.microsoft.com/office/drawing/2014/main" id="{CC1F0762-64AD-4002-262F-2DD467093B55}"/>
                      </a:ext>
                    </a:extLst>
                  </p:cNvPr>
                  <p:cNvSpPr/>
                  <p:nvPr/>
                </p:nvSpPr>
                <p:spPr>
                  <a:xfrm>
                    <a:off x="7487201" y="6071951"/>
                    <a:ext cx="266845" cy="220098"/>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1" name="Diamond 190">
                    <a:extLst>
                      <a:ext uri="{FF2B5EF4-FFF2-40B4-BE49-F238E27FC236}">
                        <a16:creationId xmlns:a16="http://schemas.microsoft.com/office/drawing/2014/main" id="{6A8ACDBA-6948-5FC5-B2B6-CC5AABF9ECBA}"/>
                      </a:ext>
                    </a:extLst>
                  </p:cNvPr>
                  <p:cNvSpPr/>
                  <p:nvPr/>
                </p:nvSpPr>
                <p:spPr>
                  <a:xfrm rot="196349">
                    <a:off x="7103310" y="5598241"/>
                    <a:ext cx="266845" cy="220098"/>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93" name="Oval 192">
                  <a:extLst>
                    <a:ext uri="{FF2B5EF4-FFF2-40B4-BE49-F238E27FC236}">
                      <a16:creationId xmlns:a16="http://schemas.microsoft.com/office/drawing/2014/main" id="{05CED64A-5AC5-3352-383E-EE8B8401F9B3}"/>
                    </a:ext>
                  </a:extLst>
                </p:cNvPr>
                <p:cNvSpPr/>
                <p:nvPr/>
              </p:nvSpPr>
              <p:spPr>
                <a:xfrm>
                  <a:off x="6444487" y="5791474"/>
                  <a:ext cx="119246" cy="13808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grpSp>
        </p:grpSp>
        <p:sp>
          <p:nvSpPr>
            <p:cNvPr id="212" name="Arrow: Right 211">
              <a:extLst>
                <a:ext uri="{FF2B5EF4-FFF2-40B4-BE49-F238E27FC236}">
                  <a16:creationId xmlns:a16="http://schemas.microsoft.com/office/drawing/2014/main" id="{D5728F50-33F9-8AF0-755F-2B1914077D7D}"/>
                </a:ext>
              </a:extLst>
            </p:cNvPr>
            <p:cNvSpPr/>
            <p:nvPr/>
          </p:nvSpPr>
          <p:spPr>
            <a:xfrm rot="1459377">
              <a:off x="1544091" y="4083394"/>
              <a:ext cx="1093143" cy="31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3" name="Arrow: Right 212">
              <a:extLst>
                <a:ext uri="{FF2B5EF4-FFF2-40B4-BE49-F238E27FC236}">
                  <a16:creationId xmlns:a16="http://schemas.microsoft.com/office/drawing/2014/main" id="{84103E41-F468-A2F0-D570-7E535E64BE1F}"/>
                </a:ext>
              </a:extLst>
            </p:cNvPr>
            <p:cNvSpPr/>
            <p:nvPr/>
          </p:nvSpPr>
          <p:spPr>
            <a:xfrm rot="5400000">
              <a:off x="3859955" y="4157911"/>
              <a:ext cx="532272" cy="31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4" name="Arrow: Right 213">
              <a:extLst>
                <a:ext uri="{FF2B5EF4-FFF2-40B4-BE49-F238E27FC236}">
                  <a16:creationId xmlns:a16="http://schemas.microsoft.com/office/drawing/2014/main" id="{5E90266B-279C-59A2-FF8B-9D08270C1AF9}"/>
                </a:ext>
              </a:extLst>
            </p:cNvPr>
            <p:cNvSpPr/>
            <p:nvPr/>
          </p:nvSpPr>
          <p:spPr>
            <a:xfrm rot="8870850">
              <a:off x="5737918" y="4098578"/>
              <a:ext cx="1010087" cy="314760"/>
            </a:xfrm>
            <a:prstGeom prst="rightArrow">
              <a:avLst>
                <a:gd name="adj1" fmla="val 5130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5" name="Arrow: Right 214">
              <a:extLst>
                <a:ext uri="{FF2B5EF4-FFF2-40B4-BE49-F238E27FC236}">
                  <a16:creationId xmlns:a16="http://schemas.microsoft.com/office/drawing/2014/main" id="{0951C0C4-704F-362B-F757-7E923E3ED0BC}"/>
                </a:ext>
              </a:extLst>
            </p:cNvPr>
            <p:cNvSpPr/>
            <p:nvPr/>
          </p:nvSpPr>
          <p:spPr>
            <a:xfrm rot="5400000">
              <a:off x="3906947" y="5266248"/>
              <a:ext cx="532272" cy="314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7" name="TextBox 216">
            <a:extLst>
              <a:ext uri="{FF2B5EF4-FFF2-40B4-BE49-F238E27FC236}">
                <a16:creationId xmlns:a16="http://schemas.microsoft.com/office/drawing/2014/main" id="{69A37537-21BD-5455-CA9B-C75702686C2A}"/>
              </a:ext>
            </a:extLst>
          </p:cNvPr>
          <p:cNvSpPr txBox="1"/>
          <p:nvPr/>
        </p:nvSpPr>
        <p:spPr>
          <a:xfrm>
            <a:off x="904973" y="2262433"/>
            <a:ext cx="4411745" cy="369332"/>
          </a:xfrm>
          <a:prstGeom prst="rect">
            <a:avLst/>
          </a:prstGeom>
          <a:noFill/>
        </p:spPr>
        <p:txBody>
          <a:bodyPr wrap="square" rtlCol="0">
            <a:spAutoFit/>
          </a:bodyPr>
          <a:lstStyle/>
          <a:p>
            <a:r>
              <a:rPr lang="en-US">
                <a:solidFill>
                  <a:srgbClr val="FF0000"/>
                </a:solidFill>
                <a:latin typeface="Bahnschrift SemiBold" panose="020B0502040204020203" pitchFamily="34" charset="0"/>
              </a:rPr>
              <a:t>Dengan Stratified Random Sampling</a:t>
            </a:r>
            <a:endParaRPr lang="id-ID">
              <a:solidFill>
                <a:srgbClr val="FF0000"/>
              </a:solidFill>
              <a:latin typeface="Bahnschrift SemiBold" panose="020B0502040204020203" pitchFamily="34" charset="0"/>
            </a:endParaRPr>
          </a:p>
        </p:txBody>
      </p:sp>
    </p:spTree>
    <p:extLst>
      <p:ext uri="{BB962C8B-B14F-4D97-AF65-F5344CB8AC3E}">
        <p14:creationId xmlns:p14="http://schemas.microsoft.com/office/powerpoint/2010/main" val="1286204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2. NON-PROBABILITY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A. SYSTEMATIC RANDOM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49728" y="2386913"/>
            <a:ext cx="11340363" cy="1217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Penarikan sampel dikatakan systematic apabila setiap unsur/anggota dalam populasi disusun dengan cara tettentu- secara alphabet - besar ke kecil atau sebaliknya – kemudian dipilih titik awal secara acak lalu dipilih sampelnya.</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3" name="Rectangle 3">
            <a:extLst>
              <a:ext uri="{FF2B5EF4-FFF2-40B4-BE49-F238E27FC236}">
                <a16:creationId xmlns:a16="http://schemas.microsoft.com/office/drawing/2014/main" id="{7F439BD7-6748-706F-13AC-72EE38D5B3A4}"/>
              </a:ext>
            </a:extLst>
          </p:cNvPr>
          <p:cNvSpPr txBox="1">
            <a:spLocks noChangeArrowheads="1"/>
          </p:cNvSpPr>
          <p:nvPr/>
        </p:nvSpPr>
        <p:spPr>
          <a:xfrm>
            <a:off x="1183887" y="3732286"/>
            <a:ext cx="10384569" cy="2449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Apabila akan dipilih 5 perusahaan reksadana dari 82 perusanaan reksadana yang ada. Jika akan menggunakan metode sistematis, langkah yang diperlukan sebagai berikut :</a:t>
            </a:r>
          </a:p>
          <a:p>
            <a:pPr marL="592664" indent="-457200">
              <a:lnSpc>
                <a:spcPct val="80000"/>
              </a:lnSpc>
              <a:buClr>
                <a:schemeClr val="tx2">
                  <a:lumMod val="50000"/>
                </a:schemeClr>
              </a:buClr>
              <a:buAutoNum type="arabicPeriod"/>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Memberikan nomor urutan misalkan sesuai alphabet A-Z</a:t>
            </a:r>
          </a:p>
          <a:p>
            <a:pPr marL="592664" indent="-457200">
              <a:lnSpc>
                <a:spcPct val="80000"/>
              </a:lnSpc>
              <a:buClr>
                <a:schemeClr val="tx2">
                  <a:lumMod val="50000"/>
                </a:schemeClr>
              </a:buClr>
              <a:buAutoNum type="arabicPeriod"/>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Jumlah populasi ada 82 dan sampel 5 maka jarak antar sampelnya 82/5 = 16,4 ~ 16</a:t>
            </a:r>
          </a:p>
          <a:p>
            <a:pPr marL="592664" indent="-457200">
              <a:lnSpc>
                <a:spcPct val="80000"/>
              </a:lnSpc>
              <a:buClr>
                <a:schemeClr val="tx2">
                  <a:lumMod val="50000"/>
                </a:schemeClr>
              </a:buClr>
              <a:buAutoNum type="arabicPeriod"/>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Maka nomor urut yang didapat untuk dijadikan sampel adalah 1, 17, 33, 49 dan 65. (tinggal di cek no urut tersebut untuk perusahaan yang mana)</a:t>
            </a:r>
          </a:p>
          <a:p>
            <a:pPr marL="135464" indent="0">
              <a:lnSpc>
                <a:spcPct val="80000"/>
              </a:lnSpc>
              <a:buNone/>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49298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2. NON-PROBABILITY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B. QUATE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49728" y="2386913"/>
            <a:ext cx="11340363" cy="14780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Pengambilan sample dari populasi yang mempunyai ciri-ciri tertentu sampai jumlah atau quota yang diinginkan terpenuhi.</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Tujuan penarikan sampel kuota </a:t>
            </a: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 untuk memperbaiki keterwakilan seluruh komponen dalam populasi.</a:t>
            </a: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3" name="Rectangle 3">
            <a:extLst>
              <a:ext uri="{FF2B5EF4-FFF2-40B4-BE49-F238E27FC236}">
                <a16:creationId xmlns:a16="http://schemas.microsoft.com/office/drawing/2014/main" id="{7F439BD7-6748-706F-13AC-72EE38D5B3A4}"/>
              </a:ext>
            </a:extLst>
          </p:cNvPr>
          <p:cNvSpPr txBox="1">
            <a:spLocks noChangeArrowheads="1"/>
          </p:cNvSpPr>
          <p:nvPr/>
        </p:nvSpPr>
        <p:spPr>
          <a:xfrm>
            <a:off x="1085700" y="4123550"/>
            <a:ext cx="10801500" cy="247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spcBef>
                <a:spcPts val="0"/>
              </a:spcBef>
              <a:buNone/>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Apabila akan dilakukan penelitian terhadap kinerja perbankan dari populasi sebanyak 120 bank dan ditentukan kuotanya 50 bank. Kalo pengumpulan data belum mencapai 50 maka penelitian dianggap belum selesai dan harus diteruskan sampai kuota terpenuhi.</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Agar sample tersebut bisa menggambarkan keterwakilan populasi perbankan, maka setiap kelompok harus mempunyai kuota misalnya 15% bank beraset besar, 36% beraset sedang dan 49% beraset kecil.</a:t>
            </a:r>
          </a:p>
          <a:p>
            <a:pPr marL="358775" indent="-223838">
              <a:lnSpc>
                <a:spcPct val="80000"/>
              </a:lnSpc>
              <a:spcBef>
                <a:spcPts val="0"/>
              </a:spcBef>
              <a:buClr>
                <a:schemeClr val="accent2">
                  <a:lumMod val="60000"/>
                  <a:lumOff val="40000"/>
                </a:schemeClr>
              </a:buClr>
              <a:buFont typeface="Wingdings" panose="05000000000000000000" pitchFamily="2" charset="2"/>
              <a:buChar char="§"/>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Bank Besar = 15% x 50 = 7 bank</a:t>
            </a:r>
          </a:p>
          <a:p>
            <a:pPr marL="358775" indent="-223838">
              <a:lnSpc>
                <a:spcPct val="80000"/>
              </a:lnSpc>
              <a:spcBef>
                <a:spcPts val="0"/>
              </a:spcBef>
              <a:buClr>
                <a:schemeClr val="accent2">
                  <a:lumMod val="60000"/>
                  <a:lumOff val="40000"/>
                </a:schemeClr>
              </a:buClr>
              <a:buFont typeface="Wingdings" panose="05000000000000000000" pitchFamily="2" charset="2"/>
              <a:buChar char="§"/>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Bank Sedang = 36% x 50 = 18 bank</a:t>
            </a:r>
          </a:p>
          <a:p>
            <a:pPr marL="358775" indent="-223838">
              <a:lnSpc>
                <a:spcPct val="80000"/>
              </a:lnSpc>
              <a:spcBef>
                <a:spcPts val="0"/>
              </a:spcBef>
              <a:buClr>
                <a:schemeClr val="accent2">
                  <a:lumMod val="60000"/>
                  <a:lumOff val="40000"/>
                </a:schemeClr>
              </a:buClr>
              <a:buFont typeface="Wingdings" panose="05000000000000000000" pitchFamily="2" charset="2"/>
              <a:buChar char="§"/>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Bank Kecil = 49% x 50 = 25</a:t>
            </a:r>
          </a:p>
          <a:p>
            <a:pPr marL="135464" indent="0">
              <a:lnSpc>
                <a:spcPct val="80000"/>
              </a:lnSpc>
              <a:spcBef>
                <a:spcPts val="0"/>
              </a:spcBef>
              <a:buNone/>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29351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POPULASI &amp; SAMPEL</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651386"/>
            <a:ext cx="11380020" cy="5136092"/>
          </a:xfrm>
          <a:prstGeom prst="rect">
            <a:avLst/>
          </a:prstGeom>
        </p:spPr>
        <p:txBody>
          <a:bodyPr spcFirstLastPara="1" wrap="square" lIns="121900" tIns="121900" rIns="121900" bIns="121900" anchor="t" anchorCtr="0">
            <a:noAutofit/>
          </a:bodyPr>
          <a:lstStyle/>
          <a:p>
            <a:pPr marL="0" indent="0">
              <a:buClr>
                <a:schemeClr val="dk1"/>
              </a:buClr>
              <a:buSzPct val="76000"/>
              <a:buNone/>
            </a:pPr>
            <a:r>
              <a:rPr lang="en-US" sz="2800" b="1" u="sng">
                <a:latin typeface="Bahnschrift SemiCondensed" panose="020B0502040204020203" pitchFamily="34" charset="0"/>
              </a:rPr>
              <a:t>Populasi </a:t>
            </a:r>
            <a:endParaRPr lang="en-US" sz="2800" b="1" u="sng">
              <a:latin typeface="Bahnschrift SemiCondensed" panose="020B0502040204020203" pitchFamily="34" charset="0"/>
              <a:sym typeface="Wingdings" panose="05000000000000000000" pitchFamily="2" charset="2"/>
            </a:endParaRPr>
          </a:p>
          <a:p>
            <a:pPr marL="0" indent="0">
              <a:buClr>
                <a:schemeClr val="dk1"/>
              </a:buClr>
              <a:buSzPct val="76000"/>
              <a:buNone/>
            </a:pPr>
            <a:r>
              <a:rPr lang="en-US" sz="2800">
                <a:latin typeface="Bahnschrift SemiCondensed" panose="020B0502040204020203" pitchFamily="34" charset="0"/>
                <a:sym typeface="Wingdings" panose="05000000000000000000" pitchFamily="2" charset="2"/>
              </a:rPr>
              <a:t>Merupakan totalitas dari semua obyek/individu yang memiliki karakteristik tertentu, jelas dan lengkap yang akan diteliti.</a:t>
            </a:r>
          </a:p>
          <a:p>
            <a:pPr marL="0" indent="0">
              <a:buClr>
                <a:schemeClr val="dk1"/>
              </a:buClr>
              <a:buSzPct val="76000"/>
              <a:buNone/>
            </a:pPr>
            <a:r>
              <a:rPr lang="en-US" sz="2800" b="1" u="sng">
                <a:latin typeface="Bahnschrift SemiCondensed" panose="020B0502040204020203" pitchFamily="34" charset="0"/>
              </a:rPr>
              <a:t>Sampel</a:t>
            </a:r>
          </a:p>
          <a:p>
            <a:pPr marL="0" indent="0">
              <a:buClr>
                <a:schemeClr val="dk1"/>
              </a:buClr>
              <a:buSzPct val="76000"/>
              <a:buNone/>
            </a:pPr>
            <a:r>
              <a:rPr lang="en-US" sz="2800">
                <a:latin typeface="Bahnschrift SemiCondensed" panose="020B0502040204020203" pitchFamily="34" charset="0"/>
              </a:rPr>
              <a:t>Bagian dari populasi yang diambil melalui cara-cara tertentu yang juga memiliki karakteristik tertentu, jelas dan lengkap yang bisa mewakili populasi.</a:t>
            </a:r>
            <a:endParaRPr sz="2800" dirty="0">
              <a:latin typeface="Bahnschrift SemiCondensed" panose="020B0502040204020203" pitchFamily="34" charset="0"/>
            </a:endParaRPr>
          </a:p>
          <a:p>
            <a:pPr marL="0" indent="0">
              <a:spcAft>
                <a:spcPts val="1333"/>
              </a:spcAft>
              <a:buSzPct val="76000"/>
              <a:buNone/>
            </a:pPr>
            <a:r>
              <a:rPr lang="id-ID" sz="2800" b="1" u="sng">
                <a:latin typeface="Bahnschrift SemiCondensed" panose="020B0502040204020203" pitchFamily="34" charset="0"/>
              </a:rPr>
              <a:t>Sampling </a:t>
            </a:r>
            <a:endParaRPr lang="en-US" sz="2800" b="1" u="sng">
              <a:latin typeface="Bahnschrift SemiCondensed" panose="020B0502040204020203" pitchFamily="34" charset="0"/>
            </a:endParaRPr>
          </a:p>
          <a:p>
            <a:pPr marL="0" indent="0">
              <a:spcAft>
                <a:spcPts val="1333"/>
              </a:spcAft>
              <a:buSzPct val="76000"/>
              <a:buNone/>
            </a:pPr>
            <a:r>
              <a:rPr lang="id-ID" sz="2800">
                <a:latin typeface="Bahnschrift SemiCondensed" panose="020B0502040204020203" pitchFamily="34" charset="0"/>
              </a:rPr>
              <a:t>cara atau teknik yang dipergunakan untuk mengambil sampel</a:t>
            </a:r>
            <a:r>
              <a:rPr lang="en-US" sz="2800">
                <a:latin typeface="Bahnschrift SemiCondensed" panose="020B0502040204020203" pitchFamily="34" charset="0"/>
              </a:rPr>
              <a:t> </a:t>
            </a:r>
            <a:r>
              <a:rPr lang="id-ID" sz="2800">
                <a:latin typeface="Bahnschrift SemiCondensed" panose="020B0502040204020203" pitchFamily="34" charset="0"/>
              </a:rPr>
              <a:t>(random</a:t>
            </a:r>
            <a:r>
              <a:rPr lang="en-US" sz="2800">
                <a:latin typeface="Bahnschrift SemiCondensed" panose="020B0502040204020203" pitchFamily="34" charset="0"/>
              </a:rPr>
              <a:t> </a:t>
            </a:r>
            <a:r>
              <a:rPr lang="id-ID" sz="2800">
                <a:latin typeface="Bahnschrift SemiCondensed" panose="020B0502040204020203" pitchFamily="34" charset="0"/>
              </a:rPr>
              <a:t>sampling/ probability sampling dan non random sampling/ non probability sampling)</a:t>
            </a: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412750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2. NON-PROBABILITY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C. PURPOSIVE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49728" y="2386913"/>
            <a:ext cx="11340363" cy="974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Teknik pengambilan sampel dengan pertimbangan-pertimbangan tertentu. Biasanya teknik ini digunakan untuk studi kasus.</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3" name="Rectangle 3">
            <a:extLst>
              <a:ext uri="{FF2B5EF4-FFF2-40B4-BE49-F238E27FC236}">
                <a16:creationId xmlns:a16="http://schemas.microsoft.com/office/drawing/2014/main" id="{7F439BD7-6748-706F-13AC-72EE38D5B3A4}"/>
              </a:ext>
            </a:extLst>
          </p:cNvPr>
          <p:cNvSpPr txBox="1">
            <a:spLocks noChangeArrowheads="1"/>
          </p:cNvSpPr>
          <p:nvPr/>
        </p:nvSpPr>
        <p:spPr>
          <a:xfrm>
            <a:off x="803633" y="3496565"/>
            <a:ext cx="10801500" cy="2479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spcBef>
                <a:spcPts val="0"/>
              </a:spcBef>
              <a:buNone/>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Penelitian tentang budaya Badui </a:t>
            </a: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 peneliti memilih secara sengaja yaitu orang badui.</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Penelitian tentang terigu  peneliti sengaja memilih PT&gt; Bogasari dengan alasan merupakan perusahaan yang paling besar dan dominan dalam industry terigu dengan pangsa pasar lebih dari 40%.</a:t>
            </a: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spcBef>
                <a:spcPts val="0"/>
              </a:spcBef>
              <a:buNone/>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272466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2. NON-PROBABILITY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4752" y="1736339"/>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D. SAMPEL JENUH</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349728" y="2386913"/>
            <a:ext cx="11340363" cy="29007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Teknik sampling jika semua anggota populasi digunakan sebagai sampel.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Hal ini dilakukan jika jumlah populasi kurang dari 30.</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buNone/>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Jika terdapat 28 orang yang terseleksi sebagai peserta pertukaran pelajar ke Swiss, maka dalam hal ini, jumlah responden kurang dari 30 orang sehingga semua populasi dapat dijadikan sampel.</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2655579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2. NON-PROBABILITY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194655" y="1745095"/>
            <a:ext cx="11335339"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E. SNOWBALL SAMPLING</a:t>
            </a:r>
            <a:endParaRPr lang="id-ID" sz="2800" kern="0">
              <a:solidFill>
                <a:schemeClr val="accent2">
                  <a:lumMod val="75000"/>
                </a:schemeClr>
              </a:solidFill>
            </a:endParaRPr>
          </a:p>
        </p:txBody>
      </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94709" y="2386913"/>
            <a:ext cx="4165711" cy="3947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buClr>
                <a:schemeClr val="accent2">
                  <a:lumMod val="60000"/>
                  <a:lumOff val="40000"/>
                </a:schemeClr>
              </a:buClr>
              <a:buFont typeface="Wingdings" panose="05000000000000000000" pitchFamily="2" charset="2"/>
              <a:buChar char="q"/>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Teknik sampling yang semula berjumlah sedikit kemudian anggota sampel (responden) menunjuk temannnya untuk menjadi sampel sehingga jumlahnya akan semakin banyak.</a:t>
            </a:r>
          </a:p>
          <a:p>
            <a:pPr>
              <a:lnSpc>
                <a:spcPct val="80000"/>
              </a:lnSpc>
              <a:buClr>
                <a:schemeClr val="accent2">
                  <a:lumMod val="60000"/>
                  <a:lumOff val="40000"/>
                </a:schemeClr>
              </a:buClr>
              <a:buFont typeface="Wingdings" panose="05000000000000000000" pitchFamily="2" charset="2"/>
              <a:buChar char="q"/>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Pada penelitian kualitatif banyak menggunakan snowball sampling purposive sampling</a:t>
            </a:r>
          </a:p>
          <a:p>
            <a:pPr marL="135464" indent="0">
              <a:lnSpc>
                <a:spcPct val="80000"/>
              </a:lnSpc>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grpSp>
        <p:nvGrpSpPr>
          <p:cNvPr id="3" name="Group 2">
            <a:extLst>
              <a:ext uri="{FF2B5EF4-FFF2-40B4-BE49-F238E27FC236}">
                <a16:creationId xmlns:a16="http://schemas.microsoft.com/office/drawing/2014/main" id="{41F56824-E579-C6EE-27CE-5A7AE2362936}"/>
              </a:ext>
            </a:extLst>
          </p:cNvPr>
          <p:cNvGrpSpPr>
            <a:grpSpLocks/>
          </p:cNvGrpSpPr>
          <p:nvPr/>
        </p:nvGrpSpPr>
        <p:grpSpPr bwMode="auto">
          <a:xfrm>
            <a:off x="5279951" y="1856130"/>
            <a:ext cx="6357982" cy="4357717"/>
            <a:chOff x="1578" y="8558"/>
            <a:chExt cx="7380" cy="3780"/>
          </a:xfrm>
          <a:solidFill>
            <a:srgbClr val="7030A0"/>
          </a:solidFill>
        </p:grpSpPr>
        <p:sp>
          <p:nvSpPr>
            <p:cNvPr id="4" name="Oval 3">
              <a:extLst>
                <a:ext uri="{FF2B5EF4-FFF2-40B4-BE49-F238E27FC236}">
                  <a16:creationId xmlns:a16="http://schemas.microsoft.com/office/drawing/2014/main" id="{EB5C2E8D-1409-C1E2-F9E0-BB256A69DE1D}"/>
                </a:ext>
              </a:extLst>
            </p:cNvPr>
            <p:cNvSpPr>
              <a:spLocks noChangeArrowheads="1"/>
            </p:cNvSpPr>
            <p:nvPr/>
          </p:nvSpPr>
          <p:spPr bwMode="auto">
            <a:xfrm>
              <a:off x="4998" y="855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solidFill>
                    <a:srgbClr val="FFFF00"/>
                  </a:solidFill>
                  <a:latin typeface="Times New Roman" pitchFamily="18" charset="0"/>
                </a:rPr>
                <a:t>A</a:t>
              </a:r>
              <a:endParaRPr lang="en-US" sz="2000">
                <a:solidFill>
                  <a:srgbClr val="FFFF00"/>
                </a:solidFill>
              </a:endParaRPr>
            </a:p>
          </p:txBody>
        </p:sp>
        <p:sp>
          <p:nvSpPr>
            <p:cNvPr id="6" name="Oval 4">
              <a:extLst>
                <a:ext uri="{FF2B5EF4-FFF2-40B4-BE49-F238E27FC236}">
                  <a16:creationId xmlns:a16="http://schemas.microsoft.com/office/drawing/2014/main" id="{7F512950-5588-A1B0-3CBB-2F5CAD5CE70F}"/>
                </a:ext>
              </a:extLst>
            </p:cNvPr>
            <p:cNvSpPr>
              <a:spLocks noChangeArrowheads="1"/>
            </p:cNvSpPr>
            <p:nvPr/>
          </p:nvSpPr>
          <p:spPr bwMode="auto">
            <a:xfrm>
              <a:off x="571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G</a:t>
              </a:r>
              <a:endParaRPr lang="en-US" sz="2000"/>
            </a:p>
          </p:txBody>
        </p:sp>
        <p:sp>
          <p:nvSpPr>
            <p:cNvPr id="7" name="Oval 5">
              <a:extLst>
                <a:ext uri="{FF2B5EF4-FFF2-40B4-BE49-F238E27FC236}">
                  <a16:creationId xmlns:a16="http://schemas.microsoft.com/office/drawing/2014/main" id="{C29EDF8F-7831-B797-6661-F3FE739C43F2}"/>
                </a:ext>
              </a:extLst>
            </p:cNvPr>
            <p:cNvSpPr>
              <a:spLocks noChangeArrowheads="1"/>
            </p:cNvSpPr>
            <p:nvPr/>
          </p:nvSpPr>
          <p:spPr bwMode="auto">
            <a:xfrm>
              <a:off x="715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H</a:t>
              </a:r>
              <a:endParaRPr lang="en-US" sz="2000"/>
            </a:p>
          </p:txBody>
        </p:sp>
        <p:sp>
          <p:nvSpPr>
            <p:cNvPr id="8" name="Oval 6">
              <a:extLst>
                <a:ext uri="{FF2B5EF4-FFF2-40B4-BE49-F238E27FC236}">
                  <a16:creationId xmlns:a16="http://schemas.microsoft.com/office/drawing/2014/main" id="{CE3001C9-740E-F9BD-9123-DF8B27F8D3A3}"/>
                </a:ext>
              </a:extLst>
            </p:cNvPr>
            <p:cNvSpPr>
              <a:spLocks noChangeArrowheads="1"/>
            </p:cNvSpPr>
            <p:nvPr/>
          </p:nvSpPr>
          <p:spPr bwMode="auto">
            <a:xfrm>
              <a:off x="8163"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I</a:t>
              </a:r>
              <a:endParaRPr lang="en-US" sz="2000"/>
            </a:p>
          </p:txBody>
        </p:sp>
        <p:sp>
          <p:nvSpPr>
            <p:cNvPr id="9" name="Oval 7">
              <a:extLst>
                <a:ext uri="{FF2B5EF4-FFF2-40B4-BE49-F238E27FC236}">
                  <a16:creationId xmlns:a16="http://schemas.microsoft.com/office/drawing/2014/main" id="{057B8575-EDA7-FDE5-221B-455F749F8F38}"/>
                </a:ext>
              </a:extLst>
            </p:cNvPr>
            <p:cNvSpPr>
              <a:spLocks noChangeArrowheads="1"/>
            </p:cNvSpPr>
            <p:nvPr/>
          </p:nvSpPr>
          <p:spPr bwMode="auto">
            <a:xfrm>
              <a:off x="445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F</a:t>
              </a:r>
              <a:endParaRPr lang="en-US" sz="2000"/>
            </a:p>
          </p:txBody>
        </p:sp>
        <p:sp>
          <p:nvSpPr>
            <p:cNvPr id="10" name="Oval 8">
              <a:extLst>
                <a:ext uri="{FF2B5EF4-FFF2-40B4-BE49-F238E27FC236}">
                  <a16:creationId xmlns:a16="http://schemas.microsoft.com/office/drawing/2014/main" id="{22588792-E3A4-E7B0-BC1D-79410B0D843A}"/>
                </a:ext>
              </a:extLst>
            </p:cNvPr>
            <p:cNvSpPr>
              <a:spLocks noChangeArrowheads="1"/>
            </p:cNvSpPr>
            <p:nvPr/>
          </p:nvSpPr>
          <p:spPr bwMode="auto">
            <a:xfrm>
              <a:off x="301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E</a:t>
              </a:r>
              <a:endParaRPr lang="en-US" sz="2000"/>
            </a:p>
          </p:txBody>
        </p:sp>
        <p:sp>
          <p:nvSpPr>
            <p:cNvPr id="11" name="Oval 9">
              <a:extLst>
                <a:ext uri="{FF2B5EF4-FFF2-40B4-BE49-F238E27FC236}">
                  <a16:creationId xmlns:a16="http://schemas.microsoft.com/office/drawing/2014/main" id="{934EEDFD-CDF0-8E2B-67DC-FAC8C3DB8721}"/>
                </a:ext>
              </a:extLst>
            </p:cNvPr>
            <p:cNvSpPr>
              <a:spLocks noChangeArrowheads="1"/>
            </p:cNvSpPr>
            <p:nvPr/>
          </p:nvSpPr>
          <p:spPr bwMode="auto">
            <a:xfrm>
              <a:off x="1578" y="1071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D</a:t>
              </a:r>
              <a:endParaRPr lang="en-US" sz="2000"/>
            </a:p>
          </p:txBody>
        </p:sp>
        <p:sp>
          <p:nvSpPr>
            <p:cNvPr id="12" name="Oval 10">
              <a:extLst>
                <a:ext uri="{FF2B5EF4-FFF2-40B4-BE49-F238E27FC236}">
                  <a16:creationId xmlns:a16="http://schemas.microsoft.com/office/drawing/2014/main" id="{5B64CED0-ABEF-4506-F59F-5492FFBC09D5}"/>
                </a:ext>
              </a:extLst>
            </p:cNvPr>
            <p:cNvSpPr>
              <a:spLocks noChangeArrowheads="1"/>
            </p:cNvSpPr>
            <p:nvPr/>
          </p:nvSpPr>
          <p:spPr bwMode="auto">
            <a:xfrm>
              <a:off x="7158" y="945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solidFill>
                    <a:srgbClr val="FFFF00"/>
                  </a:solidFill>
                  <a:latin typeface="Times New Roman" pitchFamily="18" charset="0"/>
                </a:rPr>
                <a:t>C</a:t>
              </a:r>
              <a:endParaRPr lang="en-US" sz="2000">
                <a:solidFill>
                  <a:srgbClr val="FFFF00"/>
                </a:solidFill>
              </a:endParaRPr>
            </a:p>
          </p:txBody>
        </p:sp>
        <p:sp>
          <p:nvSpPr>
            <p:cNvPr id="13" name="Oval 11">
              <a:extLst>
                <a:ext uri="{FF2B5EF4-FFF2-40B4-BE49-F238E27FC236}">
                  <a16:creationId xmlns:a16="http://schemas.microsoft.com/office/drawing/2014/main" id="{41E6D9F2-357F-A536-8B69-14FDF0EB5FF9}"/>
                </a:ext>
              </a:extLst>
            </p:cNvPr>
            <p:cNvSpPr>
              <a:spLocks noChangeArrowheads="1"/>
            </p:cNvSpPr>
            <p:nvPr/>
          </p:nvSpPr>
          <p:spPr bwMode="auto">
            <a:xfrm>
              <a:off x="3018" y="9458"/>
              <a:ext cx="720" cy="540"/>
            </a:xfrm>
            <a:prstGeom prst="ellipse">
              <a:avLst/>
            </a:prstGeom>
            <a:grpFill/>
            <a:ln>
              <a:headEnd/>
              <a:tailEnd/>
            </a:ln>
          </p:spPr>
          <p:style>
            <a:lnRef idx="0">
              <a:schemeClr val="accent6"/>
            </a:lnRef>
            <a:fillRef idx="3">
              <a:schemeClr val="accent6"/>
            </a:fillRef>
            <a:effectRef idx="3">
              <a:schemeClr val="accent6"/>
            </a:effectRef>
            <a:fontRef idx="minor">
              <a:schemeClr val="lt1"/>
            </a:fontRef>
          </p:style>
          <p:txBody>
            <a:bodyPr/>
            <a:lstStyle/>
            <a:p>
              <a:pPr algn="ctr">
                <a:defRPr/>
              </a:pPr>
              <a:r>
                <a:rPr lang="en-US" sz="2000" b="1">
                  <a:solidFill>
                    <a:srgbClr val="FFFF00"/>
                  </a:solidFill>
                  <a:latin typeface="Times New Roman" pitchFamily="18" charset="0"/>
                </a:rPr>
                <a:t>B</a:t>
              </a:r>
              <a:endParaRPr lang="en-US" sz="2000">
                <a:solidFill>
                  <a:srgbClr val="FFFF00"/>
                </a:solidFill>
              </a:endParaRPr>
            </a:p>
          </p:txBody>
        </p:sp>
        <p:sp>
          <p:nvSpPr>
            <p:cNvPr id="14" name="Line 12">
              <a:extLst>
                <a:ext uri="{FF2B5EF4-FFF2-40B4-BE49-F238E27FC236}">
                  <a16:creationId xmlns:a16="http://schemas.microsoft.com/office/drawing/2014/main" id="{51B45147-8FA3-FCA2-146D-9136E0AA8AC8}"/>
                </a:ext>
              </a:extLst>
            </p:cNvPr>
            <p:cNvSpPr>
              <a:spLocks noChangeShapeType="1"/>
            </p:cNvSpPr>
            <p:nvPr/>
          </p:nvSpPr>
          <p:spPr bwMode="auto">
            <a:xfrm flipH="1">
              <a:off x="3738" y="8918"/>
              <a:ext cx="126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15" name="Line 13">
              <a:extLst>
                <a:ext uri="{FF2B5EF4-FFF2-40B4-BE49-F238E27FC236}">
                  <a16:creationId xmlns:a16="http://schemas.microsoft.com/office/drawing/2014/main" id="{76DB5BD3-A95D-6136-87AD-0F3086ADCD65}"/>
                </a:ext>
              </a:extLst>
            </p:cNvPr>
            <p:cNvSpPr>
              <a:spLocks noChangeShapeType="1"/>
            </p:cNvSpPr>
            <p:nvPr/>
          </p:nvSpPr>
          <p:spPr bwMode="auto">
            <a:xfrm>
              <a:off x="5718" y="8918"/>
              <a:ext cx="144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16" name="Line 14">
              <a:extLst>
                <a:ext uri="{FF2B5EF4-FFF2-40B4-BE49-F238E27FC236}">
                  <a16:creationId xmlns:a16="http://schemas.microsoft.com/office/drawing/2014/main" id="{524B4C51-AE95-B57E-F78A-65D6EDECC60A}"/>
                </a:ext>
              </a:extLst>
            </p:cNvPr>
            <p:cNvSpPr>
              <a:spLocks noChangeShapeType="1"/>
            </p:cNvSpPr>
            <p:nvPr/>
          </p:nvSpPr>
          <p:spPr bwMode="auto">
            <a:xfrm flipH="1">
              <a:off x="2298" y="9998"/>
              <a:ext cx="108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17" name="Line 15">
              <a:extLst>
                <a:ext uri="{FF2B5EF4-FFF2-40B4-BE49-F238E27FC236}">
                  <a16:creationId xmlns:a16="http://schemas.microsoft.com/office/drawing/2014/main" id="{201508EF-E60F-F55E-886C-A82E77FB89CA}"/>
                </a:ext>
              </a:extLst>
            </p:cNvPr>
            <p:cNvSpPr>
              <a:spLocks noChangeShapeType="1"/>
            </p:cNvSpPr>
            <p:nvPr/>
          </p:nvSpPr>
          <p:spPr bwMode="auto">
            <a:xfrm>
              <a:off x="3378" y="9998"/>
              <a:ext cx="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18" name="Line 16">
              <a:extLst>
                <a:ext uri="{FF2B5EF4-FFF2-40B4-BE49-F238E27FC236}">
                  <a16:creationId xmlns:a16="http://schemas.microsoft.com/office/drawing/2014/main" id="{F13B4F4E-FDF0-C615-8B36-16304D303ECF}"/>
                </a:ext>
              </a:extLst>
            </p:cNvPr>
            <p:cNvSpPr>
              <a:spLocks noChangeShapeType="1"/>
            </p:cNvSpPr>
            <p:nvPr/>
          </p:nvSpPr>
          <p:spPr bwMode="auto">
            <a:xfrm>
              <a:off x="3378" y="9998"/>
              <a:ext cx="108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19" name="Line 17">
              <a:extLst>
                <a:ext uri="{FF2B5EF4-FFF2-40B4-BE49-F238E27FC236}">
                  <a16:creationId xmlns:a16="http://schemas.microsoft.com/office/drawing/2014/main" id="{05617432-0896-3EEC-41D7-0D8C7DD4B6A9}"/>
                </a:ext>
              </a:extLst>
            </p:cNvPr>
            <p:cNvSpPr>
              <a:spLocks noChangeShapeType="1"/>
            </p:cNvSpPr>
            <p:nvPr/>
          </p:nvSpPr>
          <p:spPr bwMode="auto">
            <a:xfrm flipH="1">
              <a:off x="6438" y="9998"/>
              <a:ext cx="108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0" name="Line 18">
              <a:extLst>
                <a:ext uri="{FF2B5EF4-FFF2-40B4-BE49-F238E27FC236}">
                  <a16:creationId xmlns:a16="http://schemas.microsoft.com/office/drawing/2014/main" id="{C21ED755-3B2D-BC2C-6C01-57CD5F4D3794}"/>
                </a:ext>
              </a:extLst>
            </p:cNvPr>
            <p:cNvSpPr>
              <a:spLocks noChangeShapeType="1"/>
            </p:cNvSpPr>
            <p:nvPr/>
          </p:nvSpPr>
          <p:spPr bwMode="auto">
            <a:xfrm>
              <a:off x="7518" y="9998"/>
              <a:ext cx="0" cy="72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1" name="Line 19">
              <a:extLst>
                <a:ext uri="{FF2B5EF4-FFF2-40B4-BE49-F238E27FC236}">
                  <a16:creationId xmlns:a16="http://schemas.microsoft.com/office/drawing/2014/main" id="{C061B9AD-6AB8-A1BD-3B68-85E500EEE03E}"/>
                </a:ext>
              </a:extLst>
            </p:cNvPr>
            <p:cNvSpPr>
              <a:spLocks noChangeShapeType="1"/>
            </p:cNvSpPr>
            <p:nvPr/>
          </p:nvSpPr>
          <p:spPr bwMode="auto">
            <a:xfrm>
              <a:off x="7518" y="9998"/>
              <a:ext cx="659" cy="825"/>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2" name="Oval 20">
              <a:extLst>
                <a:ext uri="{FF2B5EF4-FFF2-40B4-BE49-F238E27FC236}">
                  <a16:creationId xmlns:a16="http://schemas.microsoft.com/office/drawing/2014/main" id="{70F38B0E-C968-FD19-74E3-D86D415DC916}"/>
                </a:ext>
              </a:extLst>
            </p:cNvPr>
            <p:cNvSpPr>
              <a:spLocks noChangeArrowheads="1"/>
            </p:cNvSpPr>
            <p:nvPr/>
          </p:nvSpPr>
          <p:spPr bwMode="auto">
            <a:xfrm>
              <a:off x="301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K</a:t>
              </a:r>
              <a:endParaRPr lang="en-US" sz="2000"/>
            </a:p>
          </p:txBody>
        </p:sp>
        <p:sp>
          <p:nvSpPr>
            <p:cNvPr id="23" name="Oval 21">
              <a:extLst>
                <a:ext uri="{FF2B5EF4-FFF2-40B4-BE49-F238E27FC236}">
                  <a16:creationId xmlns:a16="http://schemas.microsoft.com/office/drawing/2014/main" id="{74D02C5E-0868-FFCD-B9DC-791DDAB13098}"/>
                </a:ext>
              </a:extLst>
            </p:cNvPr>
            <p:cNvSpPr>
              <a:spLocks noChangeArrowheads="1"/>
            </p:cNvSpPr>
            <p:nvPr/>
          </p:nvSpPr>
          <p:spPr bwMode="auto">
            <a:xfrm>
              <a:off x="409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L</a:t>
              </a:r>
              <a:endParaRPr lang="en-US" sz="2000"/>
            </a:p>
          </p:txBody>
        </p:sp>
        <p:sp>
          <p:nvSpPr>
            <p:cNvPr id="24" name="Oval 22">
              <a:extLst>
                <a:ext uri="{FF2B5EF4-FFF2-40B4-BE49-F238E27FC236}">
                  <a16:creationId xmlns:a16="http://schemas.microsoft.com/office/drawing/2014/main" id="{9C4776C6-492C-4458-E2F6-4000451AA143}"/>
                </a:ext>
              </a:extLst>
            </p:cNvPr>
            <p:cNvSpPr>
              <a:spLocks noChangeArrowheads="1"/>
            </p:cNvSpPr>
            <p:nvPr/>
          </p:nvSpPr>
          <p:spPr bwMode="auto">
            <a:xfrm>
              <a:off x="193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J</a:t>
              </a:r>
              <a:endParaRPr lang="en-US" sz="2000"/>
            </a:p>
          </p:txBody>
        </p:sp>
        <p:sp>
          <p:nvSpPr>
            <p:cNvPr id="25" name="Line 23">
              <a:extLst>
                <a:ext uri="{FF2B5EF4-FFF2-40B4-BE49-F238E27FC236}">
                  <a16:creationId xmlns:a16="http://schemas.microsoft.com/office/drawing/2014/main" id="{46D32381-03D4-6284-46DF-52110CC56F8E}"/>
                </a:ext>
              </a:extLst>
            </p:cNvPr>
            <p:cNvSpPr>
              <a:spLocks noChangeShapeType="1"/>
            </p:cNvSpPr>
            <p:nvPr/>
          </p:nvSpPr>
          <p:spPr bwMode="auto">
            <a:xfrm flipH="1">
              <a:off x="2658" y="11258"/>
              <a:ext cx="72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6" name="Line 24">
              <a:extLst>
                <a:ext uri="{FF2B5EF4-FFF2-40B4-BE49-F238E27FC236}">
                  <a16:creationId xmlns:a16="http://schemas.microsoft.com/office/drawing/2014/main" id="{AD7DF373-383C-3481-FC0D-3157423F65B9}"/>
                </a:ext>
              </a:extLst>
            </p:cNvPr>
            <p:cNvSpPr>
              <a:spLocks noChangeShapeType="1"/>
            </p:cNvSpPr>
            <p:nvPr/>
          </p:nvSpPr>
          <p:spPr bwMode="auto">
            <a:xfrm>
              <a:off x="3378" y="11258"/>
              <a:ext cx="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7" name="Line 25">
              <a:extLst>
                <a:ext uri="{FF2B5EF4-FFF2-40B4-BE49-F238E27FC236}">
                  <a16:creationId xmlns:a16="http://schemas.microsoft.com/office/drawing/2014/main" id="{06DC5438-DBFA-64EE-4E2A-B893DE3AE791}"/>
                </a:ext>
              </a:extLst>
            </p:cNvPr>
            <p:cNvSpPr>
              <a:spLocks noChangeShapeType="1"/>
            </p:cNvSpPr>
            <p:nvPr/>
          </p:nvSpPr>
          <p:spPr bwMode="auto">
            <a:xfrm>
              <a:off x="3378" y="11258"/>
              <a:ext cx="72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28" name="Oval 26">
              <a:extLst>
                <a:ext uri="{FF2B5EF4-FFF2-40B4-BE49-F238E27FC236}">
                  <a16:creationId xmlns:a16="http://schemas.microsoft.com/office/drawing/2014/main" id="{506F2254-2F03-E64D-25BB-C6839E53402A}"/>
                </a:ext>
              </a:extLst>
            </p:cNvPr>
            <p:cNvSpPr>
              <a:spLocks noChangeArrowheads="1"/>
            </p:cNvSpPr>
            <p:nvPr/>
          </p:nvSpPr>
          <p:spPr bwMode="auto">
            <a:xfrm>
              <a:off x="805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N</a:t>
              </a:r>
              <a:endParaRPr lang="en-US" sz="2000"/>
            </a:p>
          </p:txBody>
        </p:sp>
        <p:sp>
          <p:nvSpPr>
            <p:cNvPr id="29" name="Oval 27">
              <a:extLst>
                <a:ext uri="{FF2B5EF4-FFF2-40B4-BE49-F238E27FC236}">
                  <a16:creationId xmlns:a16="http://schemas.microsoft.com/office/drawing/2014/main" id="{AC928468-E55B-D448-6E65-6656F22D80A2}"/>
                </a:ext>
              </a:extLst>
            </p:cNvPr>
            <p:cNvSpPr>
              <a:spLocks noChangeArrowheads="1"/>
            </p:cNvSpPr>
            <p:nvPr/>
          </p:nvSpPr>
          <p:spPr bwMode="auto">
            <a:xfrm>
              <a:off x="715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N</a:t>
              </a:r>
              <a:endParaRPr lang="en-US" sz="2000"/>
            </a:p>
          </p:txBody>
        </p:sp>
        <p:sp>
          <p:nvSpPr>
            <p:cNvPr id="30" name="Oval 28">
              <a:extLst>
                <a:ext uri="{FF2B5EF4-FFF2-40B4-BE49-F238E27FC236}">
                  <a16:creationId xmlns:a16="http://schemas.microsoft.com/office/drawing/2014/main" id="{5EA87F86-FD6F-47A7-0592-56055F6A329D}"/>
                </a:ext>
              </a:extLst>
            </p:cNvPr>
            <p:cNvSpPr>
              <a:spLocks noChangeArrowheads="1"/>
            </p:cNvSpPr>
            <p:nvPr/>
          </p:nvSpPr>
          <p:spPr bwMode="auto">
            <a:xfrm>
              <a:off x="6258" y="11798"/>
              <a:ext cx="720" cy="540"/>
            </a:xfrm>
            <a:prstGeom prst="ellipse">
              <a:avLst/>
            </a:prstGeom>
            <a:grpFill/>
            <a:ln>
              <a:headEnd/>
              <a:tailEnd/>
            </a:ln>
          </p:spPr>
          <p:style>
            <a:lnRef idx="0">
              <a:schemeClr val="accent4"/>
            </a:lnRef>
            <a:fillRef idx="3">
              <a:schemeClr val="accent4"/>
            </a:fillRef>
            <a:effectRef idx="3">
              <a:schemeClr val="accent4"/>
            </a:effectRef>
            <a:fontRef idx="minor">
              <a:schemeClr val="lt1"/>
            </a:fontRef>
          </p:style>
          <p:txBody>
            <a:bodyPr/>
            <a:lstStyle/>
            <a:p>
              <a:pPr algn="ctr">
                <a:defRPr/>
              </a:pPr>
              <a:r>
                <a:rPr lang="en-US" sz="2000" b="1">
                  <a:latin typeface="Times New Roman" pitchFamily="18" charset="0"/>
                </a:rPr>
                <a:t>M</a:t>
              </a:r>
              <a:endParaRPr lang="en-US" sz="2000"/>
            </a:p>
          </p:txBody>
        </p:sp>
        <p:sp>
          <p:nvSpPr>
            <p:cNvPr id="31" name="Line 29">
              <a:extLst>
                <a:ext uri="{FF2B5EF4-FFF2-40B4-BE49-F238E27FC236}">
                  <a16:creationId xmlns:a16="http://schemas.microsoft.com/office/drawing/2014/main" id="{82209EC9-AFD6-0776-328F-AB1D78899D94}"/>
                </a:ext>
              </a:extLst>
            </p:cNvPr>
            <p:cNvSpPr>
              <a:spLocks noChangeShapeType="1"/>
            </p:cNvSpPr>
            <p:nvPr/>
          </p:nvSpPr>
          <p:spPr bwMode="auto">
            <a:xfrm flipH="1">
              <a:off x="6978" y="11258"/>
              <a:ext cx="54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2" name="Line 30">
              <a:extLst>
                <a:ext uri="{FF2B5EF4-FFF2-40B4-BE49-F238E27FC236}">
                  <a16:creationId xmlns:a16="http://schemas.microsoft.com/office/drawing/2014/main" id="{B24E7843-8970-2B3B-E3D6-9CBD63AE97BE}"/>
                </a:ext>
              </a:extLst>
            </p:cNvPr>
            <p:cNvSpPr>
              <a:spLocks noChangeShapeType="1"/>
            </p:cNvSpPr>
            <p:nvPr/>
          </p:nvSpPr>
          <p:spPr bwMode="auto">
            <a:xfrm>
              <a:off x="7518" y="11258"/>
              <a:ext cx="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3" name="Line 31">
              <a:extLst>
                <a:ext uri="{FF2B5EF4-FFF2-40B4-BE49-F238E27FC236}">
                  <a16:creationId xmlns:a16="http://schemas.microsoft.com/office/drawing/2014/main" id="{5F6F55E6-24AE-CA86-9A2B-062CCDEFD25C}"/>
                </a:ext>
              </a:extLst>
            </p:cNvPr>
            <p:cNvSpPr>
              <a:spLocks noChangeShapeType="1"/>
            </p:cNvSpPr>
            <p:nvPr/>
          </p:nvSpPr>
          <p:spPr bwMode="auto">
            <a:xfrm>
              <a:off x="7518" y="11258"/>
              <a:ext cx="540" cy="54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4" name="Line 32">
              <a:extLst>
                <a:ext uri="{FF2B5EF4-FFF2-40B4-BE49-F238E27FC236}">
                  <a16:creationId xmlns:a16="http://schemas.microsoft.com/office/drawing/2014/main" id="{AA6BA034-431A-808B-2EC6-75D76CBF1522}"/>
                </a:ext>
              </a:extLst>
            </p:cNvPr>
            <p:cNvSpPr>
              <a:spLocks noChangeShapeType="1"/>
            </p:cNvSpPr>
            <p:nvPr/>
          </p:nvSpPr>
          <p:spPr bwMode="auto">
            <a:xfrm flipH="1">
              <a:off x="1578" y="11258"/>
              <a:ext cx="36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5" name="Line 33">
              <a:extLst>
                <a:ext uri="{FF2B5EF4-FFF2-40B4-BE49-F238E27FC236}">
                  <a16:creationId xmlns:a16="http://schemas.microsoft.com/office/drawing/2014/main" id="{37B90DFC-655A-AD6C-0389-1AD0A8C0769B}"/>
                </a:ext>
              </a:extLst>
            </p:cNvPr>
            <p:cNvSpPr>
              <a:spLocks noChangeShapeType="1"/>
            </p:cNvSpPr>
            <p:nvPr/>
          </p:nvSpPr>
          <p:spPr bwMode="auto">
            <a:xfrm>
              <a:off x="193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6" name="Line 34">
              <a:extLst>
                <a:ext uri="{FF2B5EF4-FFF2-40B4-BE49-F238E27FC236}">
                  <a16:creationId xmlns:a16="http://schemas.microsoft.com/office/drawing/2014/main" id="{EF519D96-1903-0EC9-D77C-5E942A835159}"/>
                </a:ext>
              </a:extLst>
            </p:cNvPr>
            <p:cNvSpPr>
              <a:spLocks noChangeShapeType="1"/>
            </p:cNvSpPr>
            <p:nvPr/>
          </p:nvSpPr>
          <p:spPr bwMode="auto">
            <a:xfrm flipH="1">
              <a:off x="4458" y="11258"/>
              <a:ext cx="36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7" name="Line 35">
              <a:extLst>
                <a:ext uri="{FF2B5EF4-FFF2-40B4-BE49-F238E27FC236}">
                  <a16:creationId xmlns:a16="http://schemas.microsoft.com/office/drawing/2014/main" id="{735DB3C4-D098-6983-587E-C10E5A89ECF6}"/>
                </a:ext>
              </a:extLst>
            </p:cNvPr>
            <p:cNvSpPr>
              <a:spLocks noChangeShapeType="1"/>
            </p:cNvSpPr>
            <p:nvPr/>
          </p:nvSpPr>
          <p:spPr bwMode="auto">
            <a:xfrm>
              <a:off x="4803" y="11258"/>
              <a:ext cx="36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8" name="Line 36">
              <a:extLst>
                <a:ext uri="{FF2B5EF4-FFF2-40B4-BE49-F238E27FC236}">
                  <a16:creationId xmlns:a16="http://schemas.microsoft.com/office/drawing/2014/main" id="{F5535456-60C2-943E-A14A-85457DDC13EF}"/>
                </a:ext>
              </a:extLst>
            </p:cNvPr>
            <p:cNvSpPr>
              <a:spLocks noChangeShapeType="1"/>
            </p:cNvSpPr>
            <p:nvPr/>
          </p:nvSpPr>
          <p:spPr bwMode="auto">
            <a:xfrm flipH="1">
              <a:off x="859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39" name="Line 37">
              <a:extLst>
                <a:ext uri="{FF2B5EF4-FFF2-40B4-BE49-F238E27FC236}">
                  <a16:creationId xmlns:a16="http://schemas.microsoft.com/office/drawing/2014/main" id="{D83888A2-8CD9-2E24-383A-72C569097335}"/>
                </a:ext>
              </a:extLst>
            </p:cNvPr>
            <p:cNvSpPr>
              <a:spLocks noChangeShapeType="1"/>
            </p:cNvSpPr>
            <p:nvPr/>
          </p:nvSpPr>
          <p:spPr bwMode="auto">
            <a:xfrm>
              <a:off x="877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40" name="Line 38">
              <a:extLst>
                <a:ext uri="{FF2B5EF4-FFF2-40B4-BE49-F238E27FC236}">
                  <a16:creationId xmlns:a16="http://schemas.microsoft.com/office/drawing/2014/main" id="{085C5447-A093-6A6C-E514-878AF50C3A51}"/>
                </a:ext>
              </a:extLst>
            </p:cNvPr>
            <p:cNvSpPr>
              <a:spLocks noChangeShapeType="1"/>
            </p:cNvSpPr>
            <p:nvPr/>
          </p:nvSpPr>
          <p:spPr bwMode="auto">
            <a:xfrm flipH="1">
              <a:off x="589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sp>
          <p:nvSpPr>
            <p:cNvPr id="41" name="Line 39">
              <a:extLst>
                <a:ext uri="{FF2B5EF4-FFF2-40B4-BE49-F238E27FC236}">
                  <a16:creationId xmlns:a16="http://schemas.microsoft.com/office/drawing/2014/main" id="{3194C689-9EAB-A881-A007-760620464EC9}"/>
                </a:ext>
              </a:extLst>
            </p:cNvPr>
            <p:cNvSpPr>
              <a:spLocks noChangeShapeType="1"/>
            </p:cNvSpPr>
            <p:nvPr/>
          </p:nvSpPr>
          <p:spPr bwMode="auto">
            <a:xfrm>
              <a:off x="6078" y="11258"/>
              <a:ext cx="180" cy="360"/>
            </a:xfrm>
            <a:prstGeom prst="line">
              <a:avLst/>
            </a:prstGeom>
            <a:grpFill/>
            <a:ln w="9525">
              <a:solidFill>
                <a:srgbClr val="993300"/>
              </a:solidFill>
              <a:round/>
              <a:headEnd/>
              <a:tailEnd type="triangle" w="med" len="med"/>
            </a:ln>
          </p:spPr>
          <p:txBody>
            <a:bodyPr/>
            <a:lstStyle/>
            <a:p>
              <a:pPr>
                <a:defRPr/>
              </a:pPr>
              <a:endParaRPr lang="en-US" sz="2000">
                <a:latin typeface="Arial" charset="0"/>
              </a:endParaRPr>
            </a:p>
          </p:txBody>
        </p:sp>
      </p:grpSp>
    </p:spTree>
    <p:extLst>
      <p:ext uri="{BB962C8B-B14F-4D97-AF65-F5344CB8AC3E}">
        <p14:creationId xmlns:p14="http://schemas.microsoft.com/office/powerpoint/2010/main" val="2837410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60533" y="765489"/>
            <a:ext cx="7011200" cy="467404"/>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SOAL</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 name="Rectangle 3">
            <a:extLst>
              <a:ext uri="{FF2B5EF4-FFF2-40B4-BE49-F238E27FC236}">
                <a16:creationId xmlns:a16="http://schemas.microsoft.com/office/drawing/2014/main" id="{EEB62FBC-D8A6-2B71-43CE-A3C39E61835E}"/>
              </a:ext>
            </a:extLst>
          </p:cNvPr>
          <p:cNvSpPr txBox="1">
            <a:spLocks noChangeArrowheads="1"/>
          </p:cNvSpPr>
          <p:nvPr/>
        </p:nvSpPr>
        <p:spPr>
          <a:xfrm>
            <a:off x="237505" y="1795548"/>
            <a:ext cx="11716990" cy="1811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buNone/>
            </a:pPr>
            <a:r>
              <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rPr>
              <a:t>Dirjen Industi Deperindag ingin mengetahui permasalahan produksi yang dialami oleh 53 perusahaan bimbingannya. Untuk keperluan hal tersebut dilakukan survey terhadap </a:t>
            </a:r>
            <a:r>
              <a:rPr lang="en-US" altLang="ko-KR" sz="2400" kern="0">
                <a:solidFill>
                  <a:schemeClr val="accent1">
                    <a:lumMod val="75000"/>
                  </a:schemeClr>
                </a:solidFill>
                <a:highlight>
                  <a:srgbClr val="FFFF00"/>
                </a:highlight>
                <a:latin typeface="Bahnschrift SemiCondensed" panose="020B0502040204020203" pitchFamily="34" charset="0"/>
                <a:ea typeface="굴림" panose="020B0600000101010101" pitchFamily="34" charset="-127"/>
                <a:cs typeface="Calibri" panose="020F0502020204030204" pitchFamily="34" charset="0"/>
              </a:rPr>
              <a:t>25 </a:t>
            </a:r>
            <a:r>
              <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rPr>
              <a:t>perusahaan dengna menggunakan metode proportionate stratified random sampling.</a:t>
            </a:r>
          </a:p>
          <a:p>
            <a:pPr marL="135464" indent="0">
              <a:lnSpc>
                <a:spcPct val="80000"/>
              </a:lnSpc>
              <a:buNone/>
            </a:pPr>
            <a:r>
              <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rPr>
              <a:t>Berikut jumlah perusahaan untuk masing-masing strata. Tentukan berapa jumlah sampel setiap stratanya .</a:t>
            </a:r>
          </a:p>
        </p:txBody>
      </p:sp>
      <p:graphicFrame>
        <p:nvGraphicFramePr>
          <p:cNvPr id="42" name="Object 41">
            <a:extLst>
              <a:ext uri="{FF2B5EF4-FFF2-40B4-BE49-F238E27FC236}">
                <a16:creationId xmlns:a16="http://schemas.microsoft.com/office/drawing/2014/main" id="{E4764BB5-386D-E5E8-BE8D-8ED75E4001B6}"/>
              </a:ext>
            </a:extLst>
          </p:cNvPr>
          <p:cNvGraphicFramePr>
            <a:graphicFrameLocks noChangeAspect="1"/>
          </p:cNvGraphicFramePr>
          <p:nvPr>
            <p:extLst>
              <p:ext uri="{D42A27DB-BD31-4B8C-83A1-F6EECF244321}">
                <p14:modId xmlns:p14="http://schemas.microsoft.com/office/powerpoint/2010/main" val="1486666235"/>
              </p:ext>
            </p:extLst>
          </p:nvPr>
        </p:nvGraphicFramePr>
        <p:xfrm>
          <a:off x="1711678" y="3607266"/>
          <a:ext cx="3816350" cy="3162300"/>
        </p:xfrm>
        <a:graphic>
          <a:graphicData uri="http://schemas.openxmlformats.org/presentationml/2006/ole">
            <mc:AlternateContent xmlns:mc="http://schemas.openxmlformats.org/markup-compatibility/2006">
              <mc:Choice xmlns:v="urn:schemas-microsoft-com:vml" Requires="v">
                <p:oleObj name="Worksheet" r:id="rId3" imgW="2667071" imgH="2209690" progId="Excel.Sheet.12">
                  <p:embed/>
                </p:oleObj>
              </mc:Choice>
              <mc:Fallback>
                <p:oleObj name="Worksheet" r:id="rId3" imgW="2667071" imgH="2209690" progId="Excel.Sheet.12">
                  <p:embed/>
                  <p:pic>
                    <p:nvPicPr>
                      <p:cNvPr id="42" name="Object 41">
                        <a:extLst>
                          <a:ext uri="{FF2B5EF4-FFF2-40B4-BE49-F238E27FC236}">
                            <a16:creationId xmlns:a16="http://schemas.microsoft.com/office/drawing/2014/main" id="{E4764BB5-386D-E5E8-BE8D-8ED75E4001B6}"/>
                          </a:ext>
                        </a:extLst>
                      </p:cNvPr>
                      <p:cNvPicPr/>
                      <p:nvPr/>
                    </p:nvPicPr>
                    <p:blipFill>
                      <a:blip r:embed="rId4"/>
                      <a:stretch>
                        <a:fillRect/>
                      </a:stretch>
                    </p:blipFill>
                    <p:spPr>
                      <a:xfrm>
                        <a:off x="1711678" y="3607266"/>
                        <a:ext cx="3816350" cy="3162300"/>
                      </a:xfrm>
                      <a:prstGeom prst="rect">
                        <a:avLst/>
                      </a:prstGeom>
                    </p:spPr>
                  </p:pic>
                </p:oleObj>
              </mc:Fallback>
            </mc:AlternateContent>
          </a:graphicData>
        </a:graphic>
      </p:graphicFrame>
    </p:spTree>
    <p:extLst>
      <p:ext uri="{BB962C8B-B14F-4D97-AF65-F5344CB8AC3E}">
        <p14:creationId xmlns:p14="http://schemas.microsoft.com/office/powerpoint/2010/main" val="3609789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539826"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KESALAHAN PENARIKAN SAMPEL</a:t>
            </a:r>
            <a:br>
              <a:rPr lang="en" sz="3600">
                <a:latin typeface="Bahnschrift SemiBold" panose="020B0502040204020203" pitchFamily="34" charset="0"/>
              </a:rPr>
            </a:br>
            <a:r>
              <a:rPr lang="en" sz="2800" i="1">
                <a:latin typeface="Bahnschrift SemiBold" panose="020B0502040204020203" pitchFamily="34" charset="0"/>
              </a:rPr>
              <a:t>(</a:t>
            </a:r>
            <a:r>
              <a:rPr lang="id-ID" sz="2800" i="1">
                <a:latin typeface="Bahnschrift SemiBold" panose="020B0502040204020203" pitchFamily="34" charset="0"/>
              </a:rPr>
              <a:t>Sampling</a:t>
            </a:r>
            <a:r>
              <a:rPr lang="en" sz="2800" i="1">
                <a:latin typeface="Bahnschrift SemiBold" panose="020B0502040204020203" pitchFamily="34" charset="0"/>
              </a:rPr>
              <a:t> Error)</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281791" y="2806264"/>
            <a:ext cx="11380020" cy="1108343"/>
          </a:xfrm>
          <a:prstGeom prst="rect">
            <a:avLst/>
          </a:prstGeom>
        </p:spPr>
        <p:txBody>
          <a:bodyPr spcFirstLastPara="1" wrap="square" lIns="121900" tIns="121900" rIns="121900" bIns="121900" anchor="t" anchorCtr="0">
            <a:noAutofit/>
          </a:bodyPr>
          <a:lstStyle/>
          <a:p>
            <a:pPr marL="0" indent="0">
              <a:spcAft>
                <a:spcPts val="1333"/>
              </a:spcAft>
              <a:buSzPct val="76000"/>
              <a:buNone/>
            </a:pPr>
            <a:r>
              <a:rPr lang="en-US" sz="2800">
                <a:latin typeface="Bahnschrift SemiCondensed" panose="020B0502040204020203" pitchFamily="34" charset="0"/>
                <a:sym typeface="Wingdings" panose="05000000000000000000" pitchFamily="2" charset="2"/>
              </a:rPr>
              <a:t>Kesalahan penarikan sampel adalah perbedaan antara nilai statistic sampel dengan nilai parameter dari populasi.</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Rectangle 3">
            <a:extLst>
              <a:ext uri="{FF2B5EF4-FFF2-40B4-BE49-F238E27FC236}">
                <a16:creationId xmlns:a16="http://schemas.microsoft.com/office/drawing/2014/main" id="{69CD2696-887C-9E25-D3A0-5992200B7D82}"/>
              </a:ext>
            </a:extLst>
          </p:cNvPr>
          <p:cNvSpPr txBox="1">
            <a:spLocks noChangeArrowheads="1"/>
          </p:cNvSpPr>
          <p:nvPr/>
        </p:nvSpPr>
        <p:spPr>
          <a:xfrm>
            <a:off x="1085700" y="1747725"/>
            <a:ext cx="10576111" cy="10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spcBef>
                <a:spcPts val="0"/>
              </a:spcBef>
              <a:buNone/>
            </a:pPr>
            <a:r>
              <a:rPr lang="en-US" altLang="ko-KR" sz="2000" kern="0">
                <a:solidFill>
                  <a:srgbClr val="FF0000"/>
                </a:solidFill>
                <a:latin typeface="Bahnschrift SemiCondensed" panose="020B0502040204020203" pitchFamily="34" charset="0"/>
                <a:ea typeface="굴림" panose="020B0600000101010101" pitchFamily="34" charset="-127"/>
                <a:cs typeface="Calibri" panose="020F0502020204030204" pitchFamily="34" charset="0"/>
              </a:rPr>
              <a:t>Remember :</a:t>
            </a:r>
          </a:p>
          <a:p>
            <a:pPr marL="135464" indent="0">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Indikator dari sample </a:t>
            </a: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 statistic</a:t>
            </a:r>
          </a:p>
          <a:p>
            <a:pPr marL="135464" indent="0">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Indikator dari populasi  parameter</a:t>
            </a: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spcBef>
                <a:spcPts val="0"/>
              </a:spcBef>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marL="135464" indent="0">
              <a:spcBef>
                <a:spcPts val="0"/>
              </a:spcBef>
              <a:buNone/>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3" name="Rectangle 3">
            <a:extLst>
              <a:ext uri="{FF2B5EF4-FFF2-40B4-BE49-F238E27FC236}">
                <a16:creationId xmlns:a16="http://schemas.microsoft.com/office/drawing/2014/main" id="{5CF8764D-C55E-5ADA-682A-84284BE0ADB6}"/>
              </a:ext>
            </a:extLst>
          </p:cNvPr>
          <p:cNvSpPr txBox="1">
            <a:spLocks noChangeArrowheads="1"/>
          </p:cNvSpPr>
          <p:nvPr/>
        </p:nvSpPr>
        <p:spPr>
          <a:xfrm>
            <a:off x="174197" y="4176137"/>
            <a:ext cx="5797604" cy="17890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lnSpc>
                <a:spcPct val="80000"/>
              </a:lnSpc>
              <a:spcBef>
                <a:spcPts val="0"/>
              </a:spcBef>
              <a:buNone/>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Contoh </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Bank Indonesi ingin melihat kinerja dari 5 bank daerah (BPD) dengan melihat laba yang diperoleh dari Desember 2012 dengan hanya mengambil sample sebanyak 2 bank saja.</a:t>
            </a:r>
          </a:p>
          <a:p>
            <a:pPr marL="135464" indent="0">
              <a:lnSpc>
                <a:spcPct val="80000"/>
              </a:lnSpc>
              <a:spcBef>
                <a:spcPts val="0"/>
              </a:spcBef>
              <a:buNone/>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Hitunglah kesalahan sampel yang mungkin terjadi akibat proses pengambilan sampel tersebut.</a:t>
            </a:r>
          </a:p>
          <a:p>
            <a:pPr marL="135464" indent="0">
              <a:lnSpc>
                <a:spcPct val="80000"/>
              </a:lnSpc>
              <a:spcBef>
                <a:spcPts val="0"/>
              </a:spcBef>
              <a:buNone/>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graphicFrame>
        <p:nvGraphicFramePr>
          <p:cNvPr id="4" name="Table 4">
            <a:extLst>
              <a:ext uri="{FF2B5EF4-FFF2-40B4-BE49-F238E27FC236}">
                <a16:creationId xmlns:a16="http://schemas.microsoft.com/office/drawing/2014/main" id="{26D93B94-07E8-125C-B1A5-38233B8EA8B4}"/>
              </a:ext>
            </a:extLst>
          </p:cNvPr>
          <p:cNvGraphicFramePr>
            <a:graphicFrameLocks noGrp="1"/>
          </p:cNvGraphicFramePr>
          <p:nvPr>
            <p:extLst>
              <p:ext uri="{D42A27DB-BD31-4B8C-83A1-F6EECF244321}">
                <p14:modId xmlns:p14="http://schemas.microsoft.com/office/powerpoint/2010/main" val="3386915796"/>
              </p:ext>
            </p:extLst>
          </p:nvPr>
        </p:nvGraphicFramePr>
        <p:xfrm>
          <a:off x="6096000" y="4259060"/>
          <a:ext cx="3445576" cy="2225040"/>
        </p:xfrm>
        <a:graphic>
          <a:graphicData uri="http://schemas.openxmlformats.org/drawingml/2006/table">
            <a:tbl>
              <a:tblPr firstRow="1" bandRow="1">
                <a:tableStyleId>{F2DE63D5-997A-4646-A377-4702673A728D}</a:tableStyleId>
              </a:tblPr>
              <a:tblGrid>
                <a:gridCol w="1494228">
                  <a:extLst>
                    <a:ext uri="{9D8B030D-6E8A-4147-A177-3AD203B41FA5}">
                      <a16:colId xmlns:a16="http://schemas.microsoft.com/office/drawing/2014/main" val="4105789114"/>
                    </a:ext>
                  </a:extLst>
                </a:gridCol>
                <a:gridCol w="1951348">
                  <a:extLst>
                    <a:ext uri="{9D8B030D-6E8A-4147-A177-3AD203B41FA5}">
                      <a16:colId xmlns:a16="http://schemas.microsoft.com/office/drawing/2014/main" val="1872526508"/>
                    </a:ext>
                  </a:extLst>
                </a:gridCol>
              </a:tblGrid>
              <a:tr h="370840">
                <a:tc>
                  <a:txBody>
                    <a:bodyPr/>
                    <a:lstStyle/>
                    <a:p>
                      <a:pPr algn="ctr"/>
                      <a:r>
                        <a:rPr lang="en-US" sz="1400">
                          <a:solidFill>
                            <a:schemeClr val="accent2">
                              <a:lumMod val="75000"/>
                            </a:schemeClr>
                          </a:solidFill>
                          <a:latin typeface="Bahnschrift SemiBold" panose="020B0502040204020203" pitchFamily="34" charset="0"/>
                        </a:rPr>
                        <a:t>Bank BPD</a:t>
                      </a:r>
                      <a:endParaRPr lang="id-ID" sz="1400">
                        <a:solidFill>
                          <a:schemeClr val="accent2">
                            <a:lumMod val="75000"/>
                          </a:schemeClr>
                        </a:solidFill>
                        <a:latin typeface="Bahnschrift SemiBold" panose="020B0502040204020203" pitchFamily="34" charset="0"/>
                      </a:endParaRPr>
                    </a:p>
                  </a:txBody>
                  <a:tcPr/>
                </a:tc>
                <a:tc>
                  <a:txBody>
                    <a:bodyPr/>
                    <a:lstStyle/>
                    <a:p>
                      <a:pPr algn="ctr"/>
                      <a:r>
                        <a:rPr lang="en-US" sz="1400">
                          <a:solidFill>
                            <a:schemeClr val="accent2">
                              <a:lumMod val="75000"/>
                            </a:schemeClr>
                          </a:solidFill>
                          <a:latin typeface="Bahnschrift SemiBold" panose="020B0502040204020203" pitchFamily="34" charset="0"/>
                        </a:rPr>
                        <a:t>Laba (dalam Jutaan)</a:t>
                      </a:r>
                      <a:endParaRPr lang="id-ID" sz="1400">
                        <a:solidFill>
                          <a:schemeClr val="accent2">
                            <a:lumMod val="75000"/>
                          </a:schemeClr>
                        </a:solidFill>
                        <a:latin typeface="Bahnschrift SemiBold" panose="020B0502040204020203" pitchFamily="34" charset="0"/>
                      </a:endParaRPr>
                    </a:p>
                  </a:txBody>
                  <a:tcPr/>
                </a:tc>
                <a:extLst>
                  <a:ext uri="{0D108BD9-81ED-4DB2-BD59-A6C34878D82A}">
                    <a16:rowId xmlns:a16="http://schemas.microsoft.com/office/drawing/2014/main" val="1088098705"/>
                  </a:ext>
                </a:extLst>
              </a:tr>
              <a:tr h="370840">
                <a:tc>
                  <a:txBody>
                    <a:bodyPr/>
                    <a:lstStyle/>
                    <a:p>
                      <a:r>
                        <a:rPr lang="en-US" sz="1400">
                          <a:latin typeface="Bahnschrift SemiBold" panose="020B0502040204020203" pitchFamily="34" charset="0"/>
                        </a:rPr>
                        <a:t>Bank DKI</a:t>
                      </a:r>
                    </a:p>
                  </a:txBody>
                  <a:tcPr/>
                </a:tc>
                <a:tc>
                  <a:txBody>
                    <a:bodyPr/>
                    <a:lstStyle/>
                    <a:p>
                      <a:pPr algn="ctr"/>
                      <a:r>
                        <a:rPr lang="en-US" sz="1400">
                          <a:latin typeface="Bahnschrift SemiBold" panose="020B0502040204020203" pitchFamily="34" charset="0"/>
                        </a:rPr>
                        <a:t>339.284</a:t>
                      </a:r>
                      <a:endParaRPr lang="id-ID" sz="1400">
                        <a:latin typeface="Bahnschrift SemiBold" panose="020B0502040204020203" pitchFamily="34" charset="0"/>
                      </a:endParaRPr>
                    </a:p>
                  </a:txBody>
                  <a:tcPr/>
                </a:tc>
                <a:extLst>
                  <a:ext uri="{0D108BD9-81ED-4DB2-BD59-A6C34878D82A}">
                    <a16:rowId xmlns:a16="http://schemas.microsoft.com/office/drawing/2014/main" val="4085839096"/>
                  </a:ext>
                </a:extLst>
              </a:tr>
              <a:tr h="370840">
                <a:tc>
                  <a:txBody>
                    <a:bodyPr/>
                    <a:lstStyle/>
                    <a:p>
                      <a:r>
                        <a:rPr lang="en-US" sz="1400">
                          <a:latin typeface="Bahnschrift SemiBold" panose="020B0502040204020203" pitchFamily="34" charset="0"/>
                        </a:rPr>
                        <a:t>BPD Yogya</a:t>
                      </a:r>
                      <a:endParaRPr lang="id-ID" sz="1400">
                        <a:latin typeface="Bahnschrift SemiBold" panose="020B0502040204020203" pitchFamily="34" charset="0"/>
                      </a:endParaRPr>
                    </a:p>
                  </a:txBody>
                  <a:tcPr/>
                </a:tc>
                <a:tc>
                  <a:txBody>
                    <a:bodyPr/>
                    <a:lstStyle/>
                    <a:p>
                      <a:pPr algn="ctr"/>
                      <a:r>
                        <a:rPr lang="en-US" sz="1400">
                          <a:latin typeface="Bahnschrift SemiBold" panose="020B0502040204020203" pitchFamily="34" charset="0"/>
                        </a:rPr>
                        <a:t>102.631</a:t>
                      </a:r>
                      <a:endParaRPr lang="id-ID" sz="1400">
                        <a:latin typeface="Bahnschrift SemiBold" panose="020B0502040204020203" pitchFamily="34" charset="0"/>
                      </a:endParaRPr>
                    </a:p>
                  </a:txBody>
                  <a:tcPr/>
                </a:tc>
                <a:extLst>
                  <a:ext uri="{0D108BD9-81ED-4DB2-BD59-A6C34878D82A}">
                    <a16:rowId xmlns:a16="http://schemas.microsoft.com/office/drawing/2014/main" val="736580029"/>
                  </a:ext>
                </a:extLst>
              </a:tr>
              <a:tr h="370840">
                <a:tc>
                  <a:txBody>
                    <a:bodyPr/>
                    <a:lstStyle/>
                    <a:p>
                      <a:r>
                        <a:rPr lang="en-US" sz="1400">
                          <a:latin typeface="Bahnschrift SemiBold" panose="020B0502040204020203" pitchFamily="34" charset="0"/>
                        </a:rPr>
                        <a:t>BPD Jateng</a:t>
                      </a:r>
                      <a:endParaRPr lang="id-ID" sz="1400">
                        <a:latin typeface="Bahnschrift SemiBold" panose="020B0502040204020203" pitchFamily="34" charset="0"/>
                      </a:endParaRPr>
                    </a:p>
                  </a:txBody>
                  <a:tcPr/>
                </a:tc>
                <a:tc>
                  <a:txBody>
                    <a:bodyPr/>
                    <a:lstStyle/>
                    <a:p>
                      <a:pPr algn="ctr"/>
                      <a:r>
                        <a:rPr lang="en-US" sz="1400">
                          <a:latin typeface="Bahnschrift SemiBold" panose="020B0502040204020203" pitchFamily="34" charset="0"/>
                        </a:rPr>
                        <a:t>563.106</a:t>
                      </a:r>
                      <a:endParaRPr lang="id-ID" sz="1400">
                        <a:latin typeface="Bahnschrift SemiBold" panose="020B0502040204020203" pitchFamily="34" charset="0"/>
                      </a:endParaRPr>
                    </a:p>
                  </a:txBody>
                  <a:tcPr/>
                </a:tc>
                <a:extLst>
                  <a:ext uri="{0D108BD9-81ED-4DB2-BD59-A6C34878D82A}">
                    <a16:rowId xmlns:a16="http://schemas.microsoft.com/office/drawing/2014/main" val="3781901288"/>
                  </a:ext>
                </a:extLst>
              </a:tr>
              <a:tr h="370840">
                <a:tc>
                  <a:txBody>
                    <a:bodyPr/>
                    <a:lstStyle/>
                    <a:p>
                      <a:r>
                        <a:rPr lang="en-US" sz="1400">
                          <a:latin typeface="Bahnschrift SemiBold" panose="020B0502040204020203" pitchFamily="34" charset="0"/>
                        </a:rPr>
                        <a:t>BPD Jatim</a:t>
                      </a:r>
                      <a:endParaRPr lang="id-ID" sz="1400">
                        <a:latin typeface="Bahnschrift SemiBold" panose="020B0502040204020203" pitchFamily="34" charset="0"/>
                      </a:endParaRPr>
                    </a:p>
                  </a:txBody>
                  <a:tcPr/>
                </a:tc>
                <a:tc>
                  <a:txBody>
                    <a:bodyPr/>
                    <a:lstStyle/>
                    <a:p>
                      <a:pPr algn="ctr"/>
                      <a:r>
                        <a:rPr lang="en-US" sz="1400">
                          <a:latin typeface="Bahnschrift SemiBold" panose="020B0502040204020203" pitchFamily="34" charset="0"/>
                        </a:rPr>
                        <a:t>724.639</a:t>
                      </a:r>
                      <a:endParaRPr lang="id-ID" sz="1400">
                        <a:latin typeface="Bahnschrift SemiBold" panose="020B0502040204020203" pitchFamily="34" charset="0"/>
                      </a:endParaRPr>
                    </a:p>
                  </a:txBody>
                  <a:tcPr/>
                </a:tc>
                <a:extLst>
                  <a:ext uri="{0D108BD9-81ED-4DB2-BD59-A6C34878D82A}">
                    <a16:rowId xmlns:a16="http://schemas.microsoft.com/office/drawing/2014/main" val="1840698259"/>
                  </a:ext>
                </a:extLst>
              </a:tr>
              <a:tr h="370840">
                <a:tc>
                  <a:txBody>
                    <a:bodyPr/>
                    <a:lstStyle/>
                    <a:p>
                      <a:r>
                        <a:rPr lang="en-US" sz="1400">
                          <a:latin typeface="Bahnschrift SemiBold" panose="020B0502040204020203" pitchFamily="34" charset="0"/>
                        </a:rPr>
                        <a:t>BPD Sumut</a:t>
                      </a:r>
                      <a:endParaRPr lang="id-ID" sz="1400">
                        <a:latin typeface="Bahnschrift SemiBold" panose="020B0502040204020203" pitchFamily="34" charset="0"/>
                      </a:endParaRPr>
                    </a:p>
                  </a:txBody>
                  <a:tcPr/>
                </a:tc>
                <a:tc>
                  <a:txBody>
                    <a:bodyPr/>
                    <a:lstStyle/>
                    <a:p>
                      <a:pPr algn="ctr"/>
                      <a:r>
                        <a:rPr lang="en-US" sz="1400">
                          <a:latin typeface="Bahnschrift SemiBold" panose="020B0502040204020203" pitchFamily="34" charset="0"/>
                        </a:rPr>
                        <a:t>421.776</a:t>
                      </a:r>
                      <a:endParaRPr lang="id-ID" sz="1400">
                        <a:latin typeface="Bahnschrift SemiBold" panose="020B0502040204020203" pitchFamily="34" charset="0"/>
                      </a:endParaRPr>
                    </a:p>
                  </a:txBody>
                  <a:tcPr/>
                </a:tc>
                <a:extLst>
                  <a:ext uri="{0D108BD9-81ED-4DB2-BD59-A6C34878D82A}">
                    <a16:rowId xmlns:a16="http://schemas.microsoft.com/office/drawing/2014/main" val="3737149998"/>
                  </a:ext>
                </a:extLst>
              </a:tr>
            </a:tbl>
          </a:graphicData>
        </a:graphic>
      </p:graphicFrame>
    </p:spTree>
    <p:extLst>
      <p:ext uri="{BB962C8B-B14F-4D97-AF65-F5344CB8AC3E}">
        <p14:creationId xmlns:p14="http://schemas.microsoft.com/office/powerpoint/2010/main" val="3868919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84841" y="301658"/>
            <a:ext cx="2460396" cy="369332"/>
          </a:xfrm>
          <a:prstGeom prst="rect">
            <a:avLst/>
          </a:prstGeom>
          <a:noFill/>
        </p:spPr>
        <p:txBody>
          <a:bodyPr wrap="square" rtlCol="0">
            <a:spAutoFit/>
          </a:bodyPr>
          <a:lstStyle/>
          <a:p>
            <a:r>
              <a:rPr lang="en-US" i="1">
                <a:solidFill>
                  <a:schemeClr val="bg1"/>
                </a:solidFill>
              </a:rPr>
              <a:t>Kesalahan Sampling</a:t>
            </a:r>
            <a:endParaRPr lang="id-ID" i="1">
              <a:solidFill>
                <a:schemeClr val="bg1"/>
              </a:solidFill>
            </a:endParaRPr>
          </a:p>
        </p:txBody>
      </p:sp>
      <p:sp>
        <p:nvSpPr>
          <p:cNvPr id="3" name="Rectangle 3">
            <a:extLst>
              <a:ext uri="{FF2B5EF4-FFF2-40B4-BE49-F238E27FC236}">
                <a16:creationId xmlns:a16="http://schemas.microsoft.com/office/drawing/2014/main" id="{8006B597-4974-F55B-1C47-8B4F13254C3A}"/>
              </a:ext>
            </a:extLst>
          </p:cNvPr>
          <p:cNvSpPr txBox="1">
            <a:spLocks noChangeArrowheads="1"/>
          </p:cNvSpPr>
          <p:nvPr/>
        </p:nvSpPr>
        <p:spPr>
          <a:xfrm>
            <a:off x="3175000" y="255200"/>
            <a:ext cx="7230250" cy="552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spcBef>
                <a:spcPts val="0"/>
              </a:spcBef>
              <a:buNone/>
            </a:pPr>
            <a:r>
              <a:rPr lang="en-US" altLang="ko-KR" sz="20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Jawab :</a:t>
            </a:r>
            <a:endPar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endParaRPr>
          </a:p>
        </p:txBody>
      </p:sp>
      <p:graphicFrame>
        <p:nvGraphicFramePr>
          <p:cNvPr id="4" name="Object 3">
            <a:extLst>
              <a:ext uri="{FF2B5EF4-FFF2-40B4-BE49-F238E27FC236}">
                <a16:creationId xmlns:a16="http://schemas.microsoft.com/office/drawing/2014/main" id="{F5BF9F4B-6B19-F0DD-3FDD-5BB56C8551DE}"/>
              </a:ext>
            </a:extLst>
          </p:cNvPr>
          <p:cNvGraphicFramePr>
            <a:graphicFrameLocks noChangeAspect="1"/>
          </p:cNvGraphicFramePr>
          <p:nvPr>
            <p:extLst>
              <p:ext uri="{D42A27DB-BD31-4B8C-83A1-F6EECF244321}">
                <p14:modId xmlns:p14="http://schemas.microsoft.com/office/powerpoint/2010/main" val="3030653869"/>
              </p:ext>
            </p:extLst>
          </p:nvPr>
        </p:nvGraphicFramePr>
        <p:xfrm>
          <a:off x="6096000" y="552099"/>
          <a:ext cx="5508625" cy="5753801"/>
        </p:xfrm>
        <a:graphic>
          <a:graphicData uri="http://schemas.openxmlformats.org/presentationml/2006/ole">
            <mc:AlternateContent xmlns:mc="http://schemas.openxmlformats.org/markup-compatibility/2006">
              <mc:Choice xmlns:v="urn:schemas-microsoft-com:vml" Requires="v">
                <p:oleObj name="Worksheet" r:id="rId3" imgW="5029200" imgH="5249976" progId="Excel.Sheet.12">
                  <p:embed/>
                </p:oleObj>
              </mc:Choice>
              <mc:Fallback>
                <p:oleObj name="Worksheet" r:id="rId3" imgW="5029200" imgH="5249976" progId="Excel.Sheet.12">
                  <p:embed/>
                  <p:pic>
                    <p:nvPicPr>
                      <p:cNvPr id="4" name="Object 3">
                        <a:extLst>
                          <a:ext uri="{FF2B5EF4-FFF2-40B4-BE49-F238E27FC236}">
                            <a16:creationId xmlns:a16="http://schemas.microsoft.com/office/drawing/2014/main" id="{F5BF9F4B-6B19-F0DD-3FDD-5BB56C8551DE}"/>
                          </a:ext>
                        </a:extLst>
                      </p:cNvPr>
                      <p:cNvPicPr/>
                      <p:nvPr/>
                    </p:nvPicPr>
                    <p:blipFill>
                      <a:blip r:embed="rId4"/>
                      <a:stretch>
                        <a:fillRect/>
                      </a:stretch>
                    </p:blipFill>
                    <p:spPr>
                      <a:xfrm>
                        <a:off x="6096000" y="552099"/>
                        <a:ext cx="5508625" cy="5753801"/>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1ECE237C-7F91-E0EC-BC86-ADD46CA4CA15}"/>
              </a:ext>
            </a:extLst>
          </p:cNvPr>
          <p:cNvGrpSpPr/>
          <p:nvPr/>
        </p:nvGrpSpPr>
        <p:grpSpPr>
          <a:xfrm>
            <a:off x="184961" y="1104514"/>
            <a:ext cx="5733239" cy="1590621"/>
            <a:chOff x="184961" y="1104514"/>
            <a:chExt cx="5657039" cy="1590621"/>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D269359-0ACE-2BD2-A172-9DAD57F87920}"/>
                    </a:ext>
                  </a:extLst>
                </p:cNvPr>
                <p:cNvSpPr txBox="1"/>
                <p:nvPr/>
              </p:nvSpPr>
              <p:spPr>
                <a:xfrm>
                  <a:off x="582027" y="2125235"/>
                  <a:ext cx="4866158" cy="569900"/>
                </a:xfrm>
                <a:prstGeom prst="rect">
                  <a:avLst/>
                </a:prstGeom>
                <a:noFill/>
              </p:spPr>
              <p:txBody>
                <a:bodyPr wrap="square" lIns="0" tIns="0" rIns="0" bIns="0" rtlCol="0">
                  <a:spAutoFit/>
                </a:bodyPr>
                <a:lstStyle/>
                <a:p>
                  <a14:m>
                    <m:oMath xmlns:m="http://schemas.openxmlformats.org/officeDocument/2006/math">
                      <m:sSubSup>
                        <m:sSubSupPr>
                          <m:ctrlPr>
                            <a:rPr lang="id-ID" sz="2400" i="1" smtClean="0">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𝑛</m:t>
                          </m:r>
                        </m:sub>
                        <m:sup>
                          <m:r>
                            <a:rPr lang="en-US" sz="2400" i="1">
                              <a:latin typeface="Cambria Math" panose="02040503050406030204" pitchFamily="18" charset="0"/>
                            </a:rPr>
                            <m:t>𝑁</m:t>
                          </m:r>
                        </m:sup>
                      </m:sSubSup>
                      <m:r>
                        <a:rPr lang="en-US" sz="2400" i="1">
                          <a:latin typeface="Cambria Math" panose="02040503050406030204" pitchFamily="18" charset="0"/>
                        </a:rPr>
                        <m:t> </m:t>
                      </m:r>
                    </m:oMath>
                  </a14:m>
                  <a:r>
                    <a:rPr lang="en-US" sz="2400"/>
                    <a:t>= </a:t>
                  </a:r>
                  <a14:m>
                    <m:oMath xmlns:m="http://schemas.openxmlformats.org/officeDocument/2006/math">
                      <m:f>
                        <m:fPr>
                          <m:ctrlPr>
                            <a:rPr lang="id-ID" sz="2400" i="1" smtClean="0">
                              <a:latin typeface="Cambria Math" panose="02040503050406030204" pitchFamily="18" charset="0"/>
                            </a:rPr>
                          </m:ctrlPr>
                        </m:fPr>
                        <m:num>
                          <m:r>
                            <a:rPr lang="en-US" sz="2400" b="0" i="1" smtClean="0">
                              <a:latin typeface="Cambria Math" panose="02040503050406030204" pitchFamily="18" charset="0"/>
                            </a:rPr>
                            <m:t>𝑁</m:t>
                          </m:r>
                          <m:r>
                            <a:rPr lang="en-US" sz="2400" b="0" i="1" smtClean="0">
                              <a:latin typeface="Cambria Math" panose="02040503050406030204" pitchFamily="18" charset="0"/>
                            </a:rPr>
                            <m:t>!</m:t>
                          </m:r>
                        </m:num>
                        <m:den>
                          <m:r>
                            <a:rPr lang="en-US" sz="2400" b="0" i="1" smtClean="0">
                              <a:latin typeface="Cambria Math" panose="02040503050406030204" pitchFamily="18" charset="0"/>
                            </a:rPr>
                            <m:t>𝑛</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r>
                                <a:rPr lang="en-US" sz="2400" b="0" i="1" smtClean="0">
                                  <a:latin typeface="Cambria Math" panose="02040503050406030204" pitchFamily="18" charset="0"/>
                                </a:rPr>
                                <m:t>−</m:t>
                              </m:r>
                              <m:r>
                                <a:rPr lang="en-US" sz="2400" b="0" i="1" smtClean="0">
                                  <a:latin typeface="Cambria Math" panose="02040503050406030204" pitchFamily="18" charset="0"/>
                                </a:rPr>
                                <m:t>𝑛</m:t>
                              </m:r>
                            </m:e>
                          </m:d>
                          <m:r>
                            <a:rPr lang="en-US" sz="2400" b="0" i="1" smtClean="0">
                              <a:latin typeface="Cambria Math" panose="02040503050406030204" pitchFamily="18" charset="0"/>
                            </a:rPr>
                            <m:t>!</m:t>
                          </m:r>
                        </m:den>
                      </m:f>
                    </m:oMath>
                  </a14:m>
                  <a:r>
                    <a:rPr lang="en-US" sz="240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5−2</m:t>
                              </m:r>
                            </m:e>
                          </m:d>
                          <m:r>
                            <a:rPr lang="en-US" sz="2400" b="0" i="1" smtClean="0">
                              <a:latin typeface="Cambria Math" panose="02040503050406030204" pitchFamily="18" charset="0"/>
                            </a:rPr>
                            <m:t>!</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5!</m:t>
                          </m:r>
                        </m:num>
                        <m:den>
                          <m:r>
                            <a:rPr lang="en-US" sz="2400" i="1">
                              <a:latin typeface="Cambria Math" panose="02040503050406030204" pitchFamily="18" charset="0"/>
                            </a:rPr>
                            <m:t>2!</m:t>
                          </m:r>
                          <m:r>
                            <a:rPr lang="en-US" sz="2400" b="0" i="1" smtClean="0">
                              <a:latin typeface="Cambria Math" panose="02040503050406030204" pitchFamily="18" charset="0"/>
                            </a:rPr>
                            <m:t>3</m:t>
                          </m:r>
                          <m:r>
                            <a:rPr lang="en-US" sz="2400" i="1">
                              <a:latin typeface="Cambria Math" panose="02040503050406030204" pitchFamily="18" charset="0"/>
                            </a:rPr>
                            <m:t>!</m:t>
                          </m:r>
                        </m:den>
                      </m:f>
                      <m:r>
                        <a:rPr lang="en-US" sz="2400" b="0" i="1" smtClean="0">
                          <a:latin typeface="Cambria Math" panose="02040503050406030204" pitchFamily="18" charset="0"/>
                        </a:rPr>
                        <m:t>=10</m:t>
                      </m:r>
                    </m:oMath>
                  </a14:m>
                  <a:endParaRPr lang="id-ID" sz="2400"/>
                </a:p>
              </p:txBody>
            </p:sp>
          </mc:Choice>
          <mc:Fallback xmlns="">
            <p:sp>
              <p:nvSpPr>
                <p:cNvPr id="7" name="TextBox 6">
                  <a:extLst>
                    <a:ext uri="{FF2B5EF4-FFF2-40B4-BE49-F238E27FC236}">
                      <a16:creationId xmlns:a16="http://schemas.microsoft.com/office/drawing/2014/main" id="{3D269359-0ACE-2BD2-A172-9DAD57F87920}"/>
                    </a:ext>
                  </a:extLst>
                </p:cNvPr>
                <p:cNvSpPr txBox="1">
                  <a:spLocks noRot="1" noChangeAspect="1" noMove="1" noResize="1" noEditPoints="1" noAdjustHandles="1" noChangeArrowheads="1" noChangeShapeType="1" noTextEdit="1"/>
                </p:cNvSpPr>
                <p:nvPr/>
              </p:nvSpPr>
              <p:spPr>
                <a:xfrm>
                  <a:off x="582027" y="2125235"/>
                  <a:ext cx="4866158" cy="569900"/>
                </a:xfrm>
                <a:prstGeom prst="rect">
                  <a:avLst/>
                </a:prstGeom>
                <a:blipFill>
                  <a:blip r:embed="rId5"/>
                  <a:stretch>
                    <a:fillRect t="-3226" b="-10753"/>
                  </a:stretch>
                </a:blipFill>
              </p:spPr>
              <p:txBody>
                <a:bodyPr/>
                <a:lstStyle/>
                <a:p>
                  <a:r>
                    <a:rPr lang="id-ID">
                      <a:noFill/>
                    </a:rPr>
                    <a:t> </a:t>
                  </a:r>
                </a:p>
              </p:txBody>
            </p:sp>
          </mc:Fallback>
        </mc:AlternateContent>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184961" y="1104514"/>
              <a:ext cx="5657039" cy="56990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2000" kern="0">
                  <a:latin typeface="Bahnschrift SemiBold" panose="020B0502040204020203" pitchFamily="34" charset="0"/>
                  <a:sym typeface="Wingdings" panose="05000000000000000000" pitchFamily="2" charset="2"/>
                </a:rPr>
                <a:t>Langkah-langkahnya :</a:t>
              </a:r>
            </a:p>
            <a:p>
              <a:pPr>
                <a:spcAft>
                  <a:spcPts val="1333"/>
                </a:spcAft>
                <a:buSzPct val="76000"/>
              </a:pPr>
              <a:r>
                <a:rPr lang="sv-SE" sz="2000" kern="0">
                  <a:latin typeface="Bahnschrift SemiBold" panose="020B0502040204020203" pitchFamily="34" charset="0"/>
                  <a:sym typeface="Wingdings" panose="05000000000000000000" pitchFamily="2" charset="2"/>
                </a:rPr>
                <a:t>1. Menghitung kombinasi</a:t>
              </a:r>
            </a:p>
            <a:p>
              <a:pPr>
                <a:spcAft>
                  <a:spcPts val="1333"/>
                </a:spcAft>
                <a:buSzPct val="76000"/>
              </a:pPr>
              <a:endParaRPr lang="sv-SE" sz="2000" kern="0">
                <a:latin typeface="Bahnschrift SemiBold" panose="020B0502040204020203" pitchFamily="34" charset="0"/>
              </a:endParaRPr>
            </a:p>
            <a:p>
              <a:pPr>
                <a:spcAft>
                  <a:spcPts val="1333"/>
                </a:spcAft>
                <a:buSzPct val="76000"/>
              </a:pPr>
              <a:endParaRPr lang="sv-SE" sz="2000" kern="0">
                <a:latin typeface="Bahnschrift SemiBold" panose="020B0502040204020203" pitchFamily="34" charset="0"/>
              </a:endParaRPr>
            </a:p>
            <a:p>
              <a:pPr>
                <a:spcAft>
                  <a:spcPts val="1333"/>
                </a:spcAft>
                <a:buSzPct val="76000"/>
              </a:pPr>
              <a:endParaRPr lang="sv-SE" sz="2000" kern="0" dirty="0">
                <a:latin typeface="Bahnschrift SemiBold" panose="020B0502040204020203" pitchFamily="34" charset="0"/>
              </a:endParaRPr>
            </a:p>
          </p:txBody>
        </p:sp>
      </p:grpSp>
      <mc:AlternateContent xmlns:mc="http://schemas.openxmlformats.org/markup-compatibility/2006" xmlns:a14="http://schemas.microsoft.com/office/drawing/2010/main">
        <mc:Choice Requires="a14">
          <p:sp>
            <p:nvSpPr>
              <p:cNvPr id="14" name="Google Shape;193;p12">
                <a:extLst>
                  <a:ext uri="{FF2B5EF4-FFF2-40B4-BE49-F238E27FC236}">
                    <a16:creationId xmlns:a16="http://schemas.microsoft.com/office/drawing/2014/main" id="{CE218D48-3D0F-4B90-E1B7-B3F1B3F9C60C}"/>
                  </a:ext>
                </a:extLst>
              </p:cNvPr>
              <p:cNvSpPr txBox="1">
                <a:spLocks/>
              </p:cNvSpPr>
              <p:nvPr/>
            </p:nvSpPr>
            <p:spPr>
              <a:xfrm>
                <a:off x="184960" y="2974766"/>
                <a:ext cx="5911040" cy="169906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6700" indent="-266700">
                  <a:spcAft>
                    <a:spcPts val="1333"/>
                  </a:spcAft>
                  <a:buSzPct val="76000"/>
                </a:pPr>
                <a:r>
                  <a:rPr lang="sv-SE" sz="2000" kern="0">
                    <a:latin typeface="Bahnschrift SemiBold" panose="020B0502040204020203" pitchFamily="34" charset="0"/>
                    <a:sym typeface="Wingdings" panose="05000000000000000000" pitchFamily="2" charset="2"/>
                  </a:rPr>
                  <a:t>2. Menghitung rata-rata dari setiap kombinasi (</a:t>
                </a:r>
                <a14:m>
                  <m:oMath xmlns:m="http://schemas.openxmlformats.org/officeDocument/2006/math">
                    <m:acc>
                      <m:accPr>
                        <m:chr m:val="̅"/>
                        <m:ctrlPr>
                          <a:rPr lang="sv-SE" sz="2000" i="1" kern="0" smtClean="0">
                            <a:latin typeface="Cambria Math" panose="02040503050406030204" pitchFamily="18" charset="0"/>
                            <a:sym typeface="Wingdings" panose="05000000000000000000" pitchFamily="2" charset="2"/>
                          </a:rPr>
                        </m:ctrlPr>
                      </m:accPr>
                      <m:e>
                        <m:r>
                          <a:rPr lang="en-US" sz="2000" b="0" i="1" kern="0" smtClean="0">
                            <a:latin typeface="Cambria Math" panose="02040503050406030204" pitchFamily="18" charset="0"/>
                            <a:sym typeface="Wingdings" panose="05000000000000000000" pitchFamily="2" charset="2"/>
                          </a:rPr>
                          <m:t>𝑋</m:t>
                        </m:r>
                        <m:r>
                          <a:rPr lang="en-US" sz="2000" b="0" i="1" kern="0" smtClean="0">
                            <a:latin typeface="Cambria Math" panose="02040503050406030204" pitchFamily="18" charset="0"/>
                            <a:sym typeface="Wingdings" panose="05000000000000000000" pitchFamily="2" charset="2"/>
                          </a:rPr>
                          <m:t>)</m:t>
                        </m:r>
                      </m:e>
                    </m:acc>
                  </m:oMath>
                </a14:m>
                <a:r>
                  <a:rPr lang="sv-SE" sz="2000" kern="0">
                    <a:latin typeface="Bahnschrift SemiBold" panose="020B0502040204020203" pitchFamily="34" charset="0"/>
                    <a:sym typeface="Wingdings" panose="05000000000000000000" pitchFamily="2" charset="2"/>
                  </a:rPr>
                  <a:t> dan rata-rata dari populasi (</a:t>
                </a:r>
                <a:r>
                  <a:rPr lang="el-GR" sz="2000" ker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μ</a:t>
                </a:r>
                <a:r>
                  <a:rPr lang="en-US" sz="2000" ker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sv-SE" sz="2000" kern="0">
                    <a:latin typeface="Bahnschrift SemiBold" panose="020B0502040204020203" pitchFamily="34" charset="0"/>
                    <a:sym typeface="Wingdings" panose="05000000000000000000" pitchFamily="2" charset="2"/>
                  </a:rPr>
                  <a:t>.</a:t>
                </a:r>
              </a:p>
              <a:p>
                <a:pPr marL="266700" indent="-266700">
                  <a:spcAft>
                    <a:spcPts val="1333"/>
                  </a:spcAft>
                  <a:buSzPct val="76000"/>
                </a:pPr>
                <a:r>
                  <a:rPr lang="sv-SE" sz="2000" kern="0">
                    <a:latin typeface="Bahnschrift SemiBold" panose="020B0502040204020203" pitchFamily="34" charset="0"/>
                    <a:sym typeface="Wingdings" panose="05000000000000000000" pitchFamily="2" charset="2"/>
                  </a:rPr>
                  <a:t>3. Hitung kesalahan penarikan sampel dengan rumus (</a:t>
                </a:r>
                <a14:m>
                  <m:oMath xmlns:m="http://schemas.openxmlformats.org/officeDocument/2006/math">
                    <m:acc>
                      <m:accPr>
                        <m:chr m:val="̅"/>
                        <m:ctrlPr>
                          <a:rPr lang="sv-SE" sz="2000" i="1" kern="0">
                            <a:latin typeface="Cambria Math" panose="02040503050406030204" pitchFamily="18" charset="0"/>
                            <a:sym typeface="Wingdings" panose="05000000000000000000" pitchFamily="2" charset="2"/>
                          </a:rPr>
                        </m:ctrlPr>
                      </m:accPr>
                      <m:e>
                        <m:r>
                          <a:rPr lang="en-US" sz="2000" i="1" kern="0">
                            <a:latin typeface="Cambria Math" panose="02040503050406030204" pitchFamily="18" charset="0"/>
                            <a:sym typeface="Wingdings" panose="05000000000000000000" pitchFamily="2" charset="2"/>
                          </a:rPr>
                          <m:t>𝑋</m:t>
                        </m:r>
                      </m:e>
                    </m:acc>
                    <m:r>
                      <a:rPr lang="en-US" sz="2000" b="0" i="1" kern="0" smtClean="0">
                        <a:latin typeface="Cambria Math" panose="02040503050406030204" pitchFamily="18" charset="0"/>
                        <a:sym typeface="Wingdings" panose="05000000000000000000" pitchFamily="2" charset="2"/>
                      </a:rPr>
                      <m:t>− </m:t>
                    </m:r>
                  </m:oMath>
                </a14:m>
                <a:r>
                  <a:rPr lang="el-GR" sz="2000" ker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μ</a:t>
                </a:r>
                <a:r>
                  <a:rPr lang="en-US" sz="2000" kern="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sv-SE" sz="2000" kern="0">
                  <a:latin typeface="Bahnschrift SemiBold" panose="020B0502040204020203" pitchFamily="34" charset="0"/>
                  <a:sym typeface="Wingdings" panose="05000000000000000000" pitchFamily="2" charset="2"/>
                </a:endParaRPr>
              </a:p>
              <a:p>
                <a:pPr marL="266700" indent="-266700">
                  <a:spcAft>
                    <a:spcPts val="1333"/>
                  </a:spcAft>
                  <a:buSzPct val="76000"/>
                </a:pPr>
                <a:endParaRPr lang="sv-SE" sz="2000" kern="0">
                  <a:latin typeface="Bahnschrift SemiBold" panose="020B0502040204020203" pitchFamily="34" charset="0"/>
                  <a:sym typeface="Wingdings" panose="05000000000000000000" pitchFamily="2" charset="2"/>
                </a:endParaRPr>
              </a:p>
              <a:p>
                <a:pPr marL="266700" indent="-266700">
                  <a:spcAft>
                    <a:spcPts val="1333"/>
                  </a:spcAft>
                  <a:buSzPct val="76000"/>
                </a:pPr>
                <a:endParaRPr lang="sv-SE" sz="2000" kern="0">
                  <a:latin typeface="Bahnschrift SemiBold" panose="020B0502040204020203" pitchFamily="34" charset="0"/>
                  <a:sym typeface="Wingdings" panose="05000000000000000000" pitchFamily="2" charset="2"/>
                </a:endParaRPr>
              </a:p>
              <a:p>
                <a:pPr>
                  <a:spcAft>
                    <a:spcPts val="1333"/>
                  </a:spcAft>
                  <a:buSzPct val="76000"/>
                </a:pPr>
                <a:endParaRPr lang="sv-SE" sz="2000" kern="0">
                  <a:latin typeface="Bahnschrift SemiBold" panose="020B0502040204020203" pitchFamily="34" charset="0"/>
                  <a:sym typeface="Wingdings" panose="05000000000000000000" pitchFamily="2" charset="2"/>
                </a:endParaRPr>
              </a:p>
              <a:p>
                <a:pPr>
                  <a:spcAft>
                    <a:spcPts val="1333"/>
                  </a:spcAft>
                  <a:buSzPct val="76000"/>
                </a:pPr>
                <a:endParaRPr lang="sv-SE" sz="2000" kern="0">
                  <a:latin typeface="Bahnschrift SemiBold" panose="020B0502040204020203" pitchFamily="34" charset="0"/>
                </a:endParaRPr>
              </a:p>
              <a:p>
                <a:pPr>
                  <a:spcAft>
                    <a:spcPts val="1333"/>
                  </a:spcAft>
                  <a:buSzPct val="76000"/>
                </a:pPr>
                <a:endParaRPr lang="sv-SE" sz="2000" kern="0">
                  <a:latin typeface="Bahnschrift SemiBold" panose="020B0502040204020203" pitchFamily="34" charset="0"/>
                </a:endParaRPr>
              </a:p>
              <a:p>
                <a:pPr>
                  <a:spcAft>
                    <a:spcPts val="1333"/>
                  </a:spcAft>
                  <a:buSzPct val="76000"/>
                </a:pPr>
                <a:endParaRPr lang="sv-SE" sz="2000" kern="0" dirty="0">
                  <a:latin typeface="Bahnschrift SemiBold" panose="020B0502040204020203" pitchFamily="34" charset="0"/>
                </a:endParaRPr>
              </a:p>
            </p:txBody>
          </p:sp>
        </mc:Choice>
        <mc:Fallback xmlns="">
          <p:sp>
            <p:nvSpPr>
              <p:cNvPr id="14" name="Google Shape;193;p12">
                <a:extLst>
                  <a:ext uri="{FF2B5EF4-FFF2-40B4-BE49-F238E27FC236}">
                    <a16:creationId xmlns:a16="http://schemas.microsoft.com/office/drawing/2014/main" id="{CE218D48-3D0F-4B90-E1B7-B3F1B3F9C60C}"/>
                  </a:ext>
                </a:extLst>
              </p:cNvPr>
              <p:cNvSpPr txBox="1">
                <a:spLocks noRot="1" noChangeAspect="1" noMove="1" noResize="1" noEditPoints="1" noAdjustHandles="1" noChangeArrowheads="1" noChangeShapeType="1" noTextEdit="1"/>
              </p:cNvSpPr>
              <p:nvPr/>
            </p:nvSpPr>
            <p:spPr>
              <a:xfrm>
                <a:off x="184960" y="2974766"/>
                <a:ext cx="5911040" cy="1699065"/>
              </a:xfrm>
              <a:prstGeom prst="rect">
                <a:avLst/>
              </a:prstGeom>
              <a:blipFill>
                <a:blip r:embed="rId6"/>
                <a:stretch>
                  <a:fillRect l="-515"/>
                </a:stretch>
              </a:blipFill>
            </p:spPr>
            <p:txBody>
              <a:bodyPr/>
              <a:lstStyle/>
              <a:p>
                <a:r>
                  <a:rPr lang="id-ID">
                    <a:noFill/>
                  </a:rPr>
                  <a:t> </a:t>
                </a:r>
              </a:p>
            </p:txBody>
          </p:sp>
        </mc:Fallback>
      </mc:AlternateContent>
      <p:sp>
        <p:nvSpPr>
          <p:cNvPr id="17" name="Rectangle: Rounded Corners 16">
            <a:extLst>
              <a:ext uri="{FF2B5EF4-FFF2-40B4-BE49-F238E27FC236}">
                <a16:creationId xmlns:a16="http://schemas.microsoft.com/office/drawing/2014/main" id="{CC69770C-5C68-5A78-B56A-78AF5654333F}"/>
              </a:ext>
            </a:extLst>
          </p:cNvPr>
          <p:cNvSpPr/>
          <p:nvPr/>
        </p:nvSpPr>
        <p:spPr>
          <a:xfrm>
            <a:off x="507748" y="4999142"/>
            <a:ext cx="5011332" cy="14684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id-ID" u="sng">
                <a:solidFill>
                  <a:schemeClr val="accent1">
                    <a:lumMod val="50000"/>
                  </a:schemeClr>
                </a:solidFill>
              </a:rPr>
              <a:t>Dari tabel disamping, maka </a:t>
            </a:r>
            <a:endParaRPr lang="en-US" u="sng">
              <a:solidFill>
                <a:schemeClr val="accent1">
                  <a:lumMod val="50000"/>
                </a:schemeClr>
              </a:solidFill>
            </a:endParaRPr>
          </a:p>
          <a:p>
            <a:r>
              <a:rPr lang="id-ID">
                <a:solidFill>
                  <a:schemeClr val="accent1">
                    <a:lumMod val="50000"/>
                  </a:schemeClr>
                </a:solidFill>
              </a:rPr>
              <a:t>kombinasi 1 dan 7  memberikan kesalahan sampel kecil.</a:t>
            </a:r>
          </a:p>
          <a:p>
            <a:r>
              <a:rPr lang="id-ID">
                <a:solidFill>
                  <a:schemeClr val="accent1">
                    <a:lumMod val="50000"/>
                  </a:schemeClr>
                </a:solidFill>
              </a:rPr>
              <a:t>Kombinasi 8 dan 10 memberikan kesalahan sample cukup besar</a:t>
            </a:r>
          </a:p>
        </p:txBody>
      </p:sp>
    </p:spTree>
    <p:extLst>
      <p:ext uri="{BB962C8B-B14F-4D97-AF65-F5344CB8AC3E}">
        <p14:creationId xmlns:p14="http://schemas.microsoft.com/office/powerpoint/2010/main" val="4117601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539826"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DISTRIBUSI SAMPEL RATA-RATA</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226478" y="1651386"/>
            <a:ext cx="11380020" cy="3130535"/>
          </a:xfrm>
          <a:prstGeom prst="rect">
            <a:avLst/>
          </a:prstGeom>
        </p:spPr>
        <p:txBody>
          <a:bodyPr spcFirstLastPara="1" wrap="square" lIns="121900" tIns="121900" rIns="121900" bIns="121900" anchor="t" anchorCtr="0">
            <a:noAutofit/>
          </a:bodyPr>
          <a:lstStyle/>
          <a:p>
            <a:pPr marL="457200" indent="-457200">
              <a:spcBef>
                <a:spcPts val="0"/>
              </a:spcBef>
              <a:buClr>
                <a:schemeClr val="accent2">
                  <a:lumMod val="75000"/>
                </a:schemeClr>
              </a:buClr>
              <a:buSzPct val="76000"/>
              <a:buFont typeface="Wingdings" panose="05000000000000000000" pitchFamily="2" charset="2"/>
              <a:buChar char="q"/>
            </a:pPr>
            <a:r>
              <a:rPr lang="en-US" sz="2800">
                <a:latin typeface="Bahnschrift SemiCondensed" panose="020B0502040204020203" pitchFamily="34" charset="0"/>
                <a:sym typeface="Wingdings" panose="05000000000000000000" pitchFamily="2" charset="2"/>
              </a:rPr>
              <a:t>Kesalahan penarikan sampel dapat diketahui apabila rata-rata sampel sangat bervariasi dari sampel ke sampel yang lain.</a:t>
            </a:r>
          </a:p>
          <a:p>
            <a:pPr marL="457200" indent="-457200">
              <a:spcBef>
                <a:spcPts val="0"/>
              </a:spcBef>
              <a:buClr>
                <a:schemeClr val="accent2">
                  <a:lumMod val="75000"/>
                </a:schemeClr>
              </a:buClr>
              <a:buSzPct val="76000"/>
              <a:buFont typeface="Wingdings" panose="05000000000000000000" pitchFamily="2" charset="2"/>
              <a:buChar char="q"/>
            </a:pPr>
            <a:r>
              <a:rPr lang="en-US" sz="2800">
                <a:latin typeface="Bahnschrift SemiCondensed" panose="020B0502040204020203" pitchFamily="34" charset="0"/>
                <a:sym typeface="Wingdings" panose="05000000000000000000" pitchFamily="2" charset="2"/>
              </a:rPr>
              <a:t>Sebuah populasi dapat dipastikan bahwa hanya ada nilai rata-rata dan standar deviasi tunggal  </a:t>
            </a:r>
            <a:r>
              <a:rPr lang="en-US" sz="2800" i="1">
                <a:solidFill>
                  <a:srgbClr val="FF0000"/>
                </a:solidFill>
                <a:latin typeface="Bahnschrift SemiCondensed" panose="020B0502040204020203" pitchFamily="34" charset="0"/>
                <a:sym typeface="Wingdings" panose="05000000000000000000" pitchFamily="2" charset="2"/>
              </a:rPr>
              <a:t>determinate variable</a:t>
            </a:r>
            <a:r>
              <a:rPr lang="en-US" sz="2800" i="1">
                <a:latin typeface="Bahnschrift SemiCondensed" panose="020B0502040204020203" pitchFamily="34" charset="0"/>
                <a:sym typeface="Wingdings" panose="05000000000000000000" pitchFamily="2" charset="2"/>
              </a:rPr>
              <a:t>.</a:t>
            </a:r>
          </a:p>
          <a:p>
            <a:pPr marL="457200" indent="-457200">
              <a:spcBef>
                <a:spcPts val="0"/>
              </a:spcBef>
              <a:buClr>
                <a:schemeClr val="accent2">
                  <a:lumMod val="75000"/>
                </a:schemeClr>
              </a:buClr>
              <a:buSzPct val="76000"/>
              <a:buFont typeface="Wingdings" panose="05000000000000000000" pitchFamily="2" charset="2"/>
              <a:buChar char="q"/>
            </a:pPr>
            <a:r>
              <a:rPr lang="en-US" sz="2800">
                <a:latin typeface="Bahnschrift SemiCondensed" panose="020B0502040204020203" pitchFamily="34" charset="0"/>
                <a:sym typeface="Wingdings" panose="05000000000000000000" pitchFamily="2" charset="2"/>
              </a:rPr>
              <a:t>Sample mempunyai banyak nilai statistic dari setiap kombinasinya dan variabelnya bersifat random, maka nilai-nilai statisticnya dapat mempunyai </a:t>
            </a:r>
            <a:r>
              <a:rPr lang="en-US" sz="2800" i="1">
                <a:solidFill>
                  <a:srgbClr val="FF0000"/>
                </a:solidFill>
                <a:latin typeface="Bahnschrift SemiCondensed" panose="020B0502040204020203" pitchFamily="34" charset="0"/>
                <a:sym typeface="Wingdings" panose="05000000000000000000" pitchFamily="2" charset="2"/>
              </a:rPr>
              <a:t>distribusi probabilitas</a:t>
            </a:r>
            <a:r>
              <a:rPr lang="en-US" sz="2800">
                <a:latin typeface="Bahnschrift SemiCondensed" panose="020B0502040204020203" pitchFamily="34" charset="0"/>
                <a:sym typeface="Wingdings" panose="05000000000000000000" pitchFamily="2" charset="2"/>
              </a:rPr>
              <a:t>.</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Rectangle: Rounded Corners 1">
            <a:extLst>
              <a:ext uri="{FF2B5EF4-FFF2-40B4-BE49-F238E27FC236}">
                <a16:creationId xmlns:a16="http://schemas.microsoft.com/office/drawing/2014/main" id="{AF5424BA-DA6D-A6C8-38C9-DA180E6BBD8A}"/>
              </a:ext>
            </a:extLst>
          </p:cNvPr>
          <p:cNvSpPr/>
          <p:nvPr/>
        </p:nvSpPr>
        <p:spPr>
          <a:xfrm>
            <a:off x="226478" y="5124342"/>
            <a:ext cx="8728096" cy="15526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u="sng">
                <a:solidFill>
                  <a:schemeClr val="accent2">
                    <a:lumMod val="75000"/>
                  </a:schemeClr>
                </a:solidFill>
                <a:latin typeface="Bahnschrift SemiBold" panose="020B0502040204020203" pitchFamily="34" charset="0"/>
              </a:rPr>
              <a:t>Distribusi sampel dari rata-rata hitung sampel</a:t>
            </a:r>
          </a:p>
          <a:p>
            <a:r>
              <a:rPr lang="en-US" b="1">
                <a:solidFill>
                  <a:schemeClr val="accent2">
                    <a:lumMod val="75000"/>
                  </a:schemeClr>
                </a:solidFill>
                <a:latin typeface="Bahnschrift SemiBold" panose="020B0502040204020203" pitchFamily="34" charset="0"/>
              </a:rPr>
              <a:t>Suatu distribusi probabilitas yang terdiri dari seluruh kemungkinan rata-rata hitung sample daru suatu ukuran sample tertentu yang dipilih dari populasi dan probabilitas terjadinya dihubungkan dengan setiap rata-rata hitung sample.</a:t>
            </a:r>
            <a:endParaRPr lang="id-ID" b="1">
              <a:solidFill>
                <a:schemeClr val="accent2">
                  <a:lumMod val="75000"/>
                </a:schemeClr>
              </a:solidFill>
              <a:latin typeface="Bahnschrift SemiBold" panose="020B0502040204020203" pitchFamily="34" charset="0"/>
            </a:endParaRPr>
          </a:p>
        </p:txBody>
      </p:sp>
    </p:spTree>
    <p:extLst>
      <p:ext uri="{BB962C8B-B14F-4D97-AF65-F5344CB8AC3E}">
        <p14:creationId xmlns:p14="http://schemas.microsoft.com/office/powerpoint/2010/main" val="1904136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539826"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DISTRIBUSI SAMPEL RATA-RATA &amp; PROPORSI</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771665"/>
            <a:ext cx="11380020" cy="1962135"/>
          </a:xfrm>
          <a:prstGeom prst="rect">
            <a:avLst/>
          </a:prstGeom>
        </p:spPr>
        <p:txBody>
          <a:bodyPr spcFirstLastPara="1" wrap="square" lIns="121900" tIns="121900" rIns="121900" bIns="121900" anchor="t" anchorCtr="0">
            <a:noAutofit/>
          </a:bodyPr>
          <a:lstStyle/>
          <a:p>
            <a:pPr marL="0" indent="0">
              <a:spcBef>
                <a:spcPts val="0"/>
              </a:spcBef>
              <a:buSzPct val="76000"/>
              <a:buNone/>
            </a:pPr>
            <a:r>
              <a:rPr lang="en-US" sz="2800">
                <a:latin typeface="Bahnschrift SemiCondensed" panose="020B0502040204020203" pitchFamily="34" charset="0"/>
                <a:sym typeface="Wingdings" panose="05000000000000000000" pitchFamily="2" charset="2"/>
              </a:rPr>
              <a:t>Contoh 1 :</a:t>
            </a:r>
          </a:p>
          <a:p>
            <a:pPr marL="0" indent="0">
              <a:spcBef>
                <a:spcPts val="0"/>
              </a:spcBef>
              <a:buSzPct val="76000"/>
              <a:buNone/>
            </a:pPr>
            <a:r>
              <a:rPr lang="en-US" sz="2800">
                <a:latin typeface="Bahnschrift SemiCondensed" panose="020B0502040204020203" pitchFamily="34" charset="0"/>
              </a:rPr>
              <a:t>Untuk melihat apakah suatu asset dianggap produktif atau tidak, biasanya digunakan nilai return on asset (ROA). Berikut ini ROA sampai 2012 dari beberapa bank yang relative besar di Indonesia.</a:t>
            </a:r>
          </a:p>
          <a:p>
            <a:pPr marL="0" indent="0">
              <a:spcBef>
                <a:spcPts val="0"/>
              </a:spcBef>
              <a:buSzPct val="76000"/>
              <a:buNone/>
            </a:pPr>
            <a:endParaRPr lang="id-ID" sz="2800">
              <a:latin typeface="Bahnschrift SemiCondensed" panose="020B0502040204020203" pitchFamily="34" charset="0"/>
            </a:endParaRPr>
          </a:p>
          <a:p>
            <a:pPr marL="0" indent="0">
              <a:spcBef>
                <a:spcPts val="0"/>
              </a:spcBef>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2" name="Table 2">
            <a:extLst>
              <a:ext uri="{FF2B5EF4-FFF2-40B4-BE49-F238E27FC236}">
                <a16:creationId xmlns:a16="http://schemas.microsoft.com/office/drawing/2014/main" id="{28A89E95-4AED-A0D5-6844-C505AF0D6D19}"/>
              </a:ext>
            </a:extLst>
          </p:cNvPr>
          <p:cNvGraphicFramePr>
            <a:graphicFrameLocks noGrp="1"/>
          </p:cNvGraphicFramePr>
          <p:nvPr>
            <p:extLst>
              <p:ext uri="{D42A27DB-BD31-4B8C-83A1-F6EECF244321}">
                <p14:modId xmlns:p14="http://schemas.microsoft.com/office/powerpoint/2010/main" val="828504673"/>
              </p:ext>
            </p:extLst>
          </p:nvPr>
        </p:nvGraphicFramePr>
        <p:xfrm>
          <a:off x="292100" y="3960432"/>
          <a:ext cx="2607786" cy="2225040"/>
        </p:xfrm>
        <a:graphic>
          <a:graphicData uri="http://schemas.openxmlformats.org/drawingml/2006/table">
            <a:tbl>
              <a:tblPr firstRow="1" bandRow="1">
                <a:tableStyleId>{F2DE63D5-997A-4646-A377-4702673A728D}</a:tableStyleId>
              </a:tblPr>
              <a:tblGrid>
                <a:gridCol w="1325086">
                  <a:extLst>
                    <a:ext uri="{9D8B030D-6E8A-4147-A177-3AD203B41FA5}">
                      <a16:colId xmlns:a16="http://schemas.microsoft.com/office/drawing/2014/main" val="198297779"/>
                    </a:ext>
                  </a:extLst>
                </a:gridCol>
                <a:gridCol w="1282700">
                  <a:extLst>
                    <a:ext uri="{9D8B030D-6E8A-4147-A177-3AD203B41FA5}">
                      <a16:colId xmlns:a16="http://schemas.microsoft.com/office/drawing/2014/main" val="749011536"/>
                    </a:ext>
                  </a:extLst>
                </a:gridCol>
              </a:tblGrid>
              <a:tr h="370840">
                <a:tc>
                  <a:txBody>
                    <a:bodyPr/>
                    <a:lstStyle/>
                    <a:p>
                      <a:pPr algn="ctr"/>
                      <a:r>
                        <a:rPr lang="en-US" sz="1600">
                          <a:solidFill>
                            <a:schemeClr val="accent2">
                              <a:lumMod val="75000"/>
                            </a:schemeClr>
                          </a:solidFill>
                        </a:rPr>
                        <a:t>Bank</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ROA (%)</a:t>
                      </a:r>
                      <a:endParaRPr lang="id-ID" sz="1600">
                        <a:solidFill>
                          <a:schemeClr val="accent2">
                            <a:lumMod val="75000"/>
                          </a:schemeClr>
                        </a:solidFill>
                      </a:endParaRPr>
                    </a:p>
                  </a:txBody>
                  <a:tcPr/>
                </a:tc>
                <a:extLst>
                  <a:ext uri="{0D108BD9-81ED-4DB2-BD59-A6C34878D82A}">
                    <a16:rowId xmlns:a16="http://schemas.microsoft.com/office/drawing/2014/main" val="4168425222"/>
                  </a:ext>
                </a:extLst>
              </a:tr>
              <a:tr h="370840">
                <a:tc>
                  <a:txBody>
                    <a:bodyPr/>
                    <a:lstStyle/>
                    <a:p>
                      <a:r>
                        <a:rPr lang="en-US" sz="1600">
                          <a:solidFill>
                            <a:schemeClr val="accent2">
                              <a:lumMod val="75000"/>
                            </a:schemeClr>
                          </a:solidFill>
                        </a:rPr>
                        <a:t>BRI</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5,15%</a:t>
                      </a:r>
                      <a:endParaRPr lang="id-ID" sz="1600">
                        <a:solidFill>
                          <a:schemeClr val="accent2">
                            <a:lumMod val="75000"/>
                          </a:schemeClr>
                        </a:solidFill>
                      </a:endParaRPr>
                    </a:p>
                  </a:txBody>
                  <a:tcPr/>
                </a:tc>
                <a:extLst>
                  <a:ext uri="{0D108BD9-81ED-4DB2-BD59-A6C34878D82A}">
                    <a16:rowId xmlns:a16="http://schemas.microsoft.com/office/drawing/2014/main" val="986174953"/>
                  </a:ext>
                </a:extLst>
              </a:tr>
              <a:tr h="370840">
                <a:tc>
                  <a:txBody>
                    <a:bodyPr/>
                    <a:lstStyle/>
                    <a:p>
                      <a:r>
                        <a:rPr lang="en-US" sz="1600">
                          <a:solidFill>
                            <a:schemeClr val="accent2">
                              <a:lumMod val="75000"/>
                            </a:schemeClr>
                          </a:solidFill>
                        </a:rPr>
                        <a:t>Mandiri</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3,55%</a:t>
                      </a:r>
                      <a:endParaRPr lang="id-ID" sz="1600">
                        <a:solidFill>
                          <a:schemeClr val="accent2">
                            <a:lumMod val="75000"/>
                          </a:schemeClr>
                        </a:solidFill>
                      </a:endParaRPr>
                    </a:p>
                  </a:txBody>
                  <a:tcPr/>
                </a:tc>
                <a:extLst>
                  <a:ext uri="{0D108BD9-81ED-4DB2-BD59-A6C34878D82A}">
                    <a16:rowId xmlns:a16="http://schemas.microsoft.com/office/drawing/2014/main" val="2040881514"/>
                  </a:ext>
                </a:extLst>
              </a:tr>
              <a:tr h="370840">
                <a:tc>
                  <a:txBody>
                    <a:bodyPr/>
                    <a:lstStyle/>
                    <a:p>
                      <a:r>
                        <a:rPr lang="en-US" sz="1600">
                          <a:solidFill>
                            <a:schemeClr val="accent2">
                              <a:lumMod val="75000"/>
                            </a:schemeClr>
                          </a:solidFill>
                        </a:rPr>
                        <a:t>CIMB Niaga</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3,11%</a:t>
                      </a:r>
                      <a:endParaRPr lang="id-ID" sz="1600">
                        <a:solidFill>
                          <a:schemeClr val="accent2">
                            <a:lumMod val="75000"/>
                          </a:schemeClr>
                        </a:solidFill>
                      </a:endParaRPr>
                    </a:p>
                  </a:txBody>
                  <a:tcPr/>
                </a:tc>
                <a:extLst>
                  <a:ext uri="{0D108BD9-81ED-4DB2-BD59-A6C34878D82A}">
                    <a16:rowId xmlns:a16="http://schemas.microsoft.com/office/drawing/2014/main" val="1789401127"/>
                  </a:ext>
                </a:extLst>
              </a:tr>
              <a:tr h="370840">
                <a:tc>
                  <a:txBody>
                    <a:bodyPr/>
                    <a:lstStyle/>
                    <a:p>
                      <a:r>
                        <a:rPr lang="en-US" sz="1600">
                          <a:solidFill>
                            <a:schemeClr val="accent2">
                              <a:lumMod val="75000"/>
                            </a:schemeClr>
                          </a:solidFill>
                        </a:rPr>
                        <a:t>Danamon</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3,18%</a:t>
                      </a:r>
                      <a:endParaRPr lang="id-ID" sz="1600">
                        <a:solidFill>
                          <a:schemeClr val="accent2">
                            <a:lumMod val="75000"/>
                          </a:schemeClr>
                        </a:solidFill>
                      </a:endParaRPr>
                    </a:p>
                  </a:txBody>
                  <a:tcPr/>
                </a:tc>
                <a:extLst>
                  <a:ext uri="{0D108BD9-81ED-4DB2-BD59-A6C34878D82A}">
                    <a16:rowId xmlns:a16="http://schemas.microsoft.com/office/drawing/2014/main" val="2815730594"/>
                  </a:ext>
                </a:extLst>
              </a:tr>
              <a:tr h="370840">
                <a:tc>
                  <a:txBody>
                    <a:bodyPr/>
                    <a:lstStyle/>
                    <a:p>
                      <a:r>
                        <a:rPr lang="en-US" sz="1600">
                          <a:solidFill>
                            <a:schemeClr val="accent2">
                              <a:lumMod val="75000"/>
                            </a:schemeClr>
                          </a:solidFill>
                        </a:rPr>
                        <a:t>BII</a:t>
                      </a:r>
                      <a:endParaRPr lang="id-ID" sz="1600">
                        <a:solidFill>
                          <a:schemeClr val="accent2">
                            <a:lumMod val="75000"/>
                          </a:schemeClr>
                        </a:solidFill>
                      </a:endParaRPr>
                    </a:p>
                  </a:txBody>
                  <a:tcPr/>
                </a:tc>
                <a:tc>
                  <a:txBody>
                    <a:bodyPr/>
                    <a:lstStyle/>
                    <a:p>
                      <a:pPr algn="ctr"/>
                      <a:r>
                        <a:rPr lang="en-US" sz="1600">
                          <a:solidFill>
                            <a:schemeClr val="accent2">
                              <a:lumMod val="75000"/>
                            </a:schemeClr>
                          </a:solidFill>
                        </a:rPr>
                        <a:t>1,49%</a:t>
                      </a:r>
                      <a:endParaRPr lang="id-ID" sz="1600">
                        <a:solidFill>
                          <a:schemeClr val="accent2">
                            <a:lumMod val="75000"/>
                          </a:schemeClr>
                        </a:solidFill>
                      </a:endParaRPr>
                    </a:p>
                  </a:txBody>
                  <a:tcPr/>
                </a:tc>
                <a:extLst>
                  <a:ext uri="{0D108BD9-81ED-4DB2-BD59-A6C34878D82A}">
                    <a16:rowId xmlns:a16="http://schemas.microsoft.com/office/drawing/2014/main" val="2531891875"/>
                  </a:ext>
                </a:extLst>
              </a:tr>
            </a:tbl>
          </a:graphicData>
        </a:graphic>
      </p:graphicFrame>
      <p:sp>
        <p:nvSpPr>
          <p:cNvPr id="3" name="Google Shape;193;p12">
            <a:extLst>
              <a:ext uri="{FF2B5EF4-FFF2-40B4-BE49-F238E27FC236}">
                <a16:creationId xmlns:a16="http://schemas.microsoft.com/office/drawing/2014/main" id="{F64D69EB-EECC-DDD9-DBE8-886383A6E5A9}"/>
              </a:ext>
            </a:extLst>
          </p:cNvPr>
          <p:cNvSpPr txBox="1">
            <a:spLocks/>
          </p:cNvSpPr>
          <p:nvPr/>
        </p:nvSpPr>
        <p:spPr>
          <a:xfrm>
            <a:off x="3035300" y="3581400"/>
            <a:ext cx="8864600" cy="3175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en-US" sz="2400" kern="0">
                <a:latin typeface="Bahnschrift SemiCondensed" panose="020B0502040204020203" pitchFamily="34" charset="0"/>
                <a:sym typeface="Wingdings" panose="05000000000000000000" pitchFamily="2" charset="2"/>
              </a:rPr>
              <a:t>Berdasarkan data diatas :</a:t>
            </a:r>
          </a:p>
          <a:p>
            <a:pPr marL="457200" indent="-457200">
              <a:spcBef>
                <a:spcPts val="0"/>
              </a:spcBef>
              <a:buClr>
                <a:schemeClr val="accent2">
                  <a:lumMod val="75000"/>
                </a:schemeClr>
              </a:buClr>
              <a:buSzPct val="76000"/>
              <a:buFont typeface="Roboto Condensed Light"/>
              <a:buAutoNum type="alphaLcPeriod"/>
            </a:pPr>
            <a:r>
              <a:rPr lang="en-US" sz="2400" kern="0">
                <a:latin typeface="Bahnschrift SemiCondensed" panose="020B0502040204020203" pitchFamily="34" charset="0"/>
                <a:sym typeface="Wingdings" panose="05000000000000000000" pitchFamily="2" charset="2"/>
              </a:rPr>
              <a:t>Hitunglah berapa nilai rata-rata populasi</a:t>
            </a:r>
          </a:p>
          <a:p>
            <a:pPr marL="457200" indent="-457200">
              <a:spcBef>
                <a:spcPts val="0"/>
              </a:spcBef>
              <a:buClr>
                <a:schemeClr val="accent2">
                  <a:lumMod val="75000"/>
                </a:schemeClr>
              </a:buClr>
              <a:buSzPct val="76000"/>
              <a:buFont typeface="Roboto Condensed Light"/>
              <a:buAutoNum type="alphaLcPeriod"/>
            </a:pPr>
            <a:r>
              <a:rPr lang="en-US" sz="2400" kern="0">
                <a:latin typeface="Bahnschrift SemiCondensed" panose="020B0502040204020203" pitchFamily="34" charset="0"/>
                <a:sym typeface="Wingdings" panose="05000000000000000000" pitchFamily="2" charset="2"/>
              </a:rPr>
              <a:t>Hitunglah nilai rata-rata sampel apabia diambil 2 bank dari 5 bank yang ada sebagi sampel. Bagaimana kesimpulan dari nilai rata-rata populasi dan rata-rata sampel.</a:t>
            </a:r>
          </a:p>
          <a:p>
            <a:pPr marL="457200" indent="-457200">
              <a:spcBef>
                <a:spcPts val="0"/>
              </a:spcBef>
              <a:buClr>
                <a:schemeClr val="accent2">
                  <a:lumMod val="75000"/>
                </a:schemeClr>
              </a:buClr>
              <a:buSzPct val="76000"/>
              <a:buFont typeface="Roboto Condensed Light"/>
              <a:buAutoNum type="alphaLcPeriod"/>
            </a:pPr>
            <a:r>
              <a:rPr lang="en-US" sz="2400" kern="0">
                <a:latin typeface="Bahnschrift SemiCondensed" panose="020B0502040204020203" pitchFamily="34" charset="0"/>
                <a:sym typeface="Wingdings" panose="05000000000000000000" pitchFamily="2" charset="2"/>
              </a:rPr>
              <a:t>Buatlah distribusi sampel dari rata-rata hitung dan buatlah diagram poligonnya untuk populasi dan sampel</a:t>
            </a:r>
          </a:p>
          <a:p>
            <a:pPr marL="457200" indent="-457200">
              <a:spcBef>
                <a:spcPts val="0"/>
              </a:spcBef>
              <a:buClr>
                <a:schemeClr val="accent2">
                  <a:lumMod val="75000"/>
                </a:schemeClr>
              </a:buClr>
              <a:buSzPct val="76000"/>
              <a:buFont typeface="Roboto Condensed Light"/>
              <a:buAutoNum type="alphaLcPeriod"/>
            </a:pPr>
            <a:r>
              <a:rPr lang="en-US" sz="2400" kern="0">
                <a:latin typeface="Bahnschrift SemiCondensed" panose="020B0502040204020203" pitchFamily="34" charset="0"/>
                <a:sym typeface="Wingdings" panose="05000000000000000000" pitchFamily="2" charset="2"/>
              </a:rPr>
              <a:t>Hitunglah standar deviasi untuk populasi dan sampel.</a:t>
            </a:r>
            <a:endParaRPr lang="en-US" sz="2800" kern="0">
              <a:latin typeface="Bahnschrift SemiCondensed" panose="020B0502040204020203" pitchFamily="34" charset="0"/>
            </a:endParaRPr>
          </a:p>
        </p:txBody>
      </p:sp>
    </p:spTree>
    <p:extLst>
      <p:ext uri="{BB962C8B-B14F-4D97-AF65-F5344CB8AC3E}">
        <p14:creationId xmlns:p14="http://schemas.microsoft.com/office/powerpoint/2010/main" val="58497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p:sp>
        <p:nvSpPr>
          <p:cNvPr id="3" name="Rectangle 3">
            <a:extLst>
              <a:ext uri="{FF2B5EF4-FFF2-40B4-BE49-F238E27FC236}">
                <a16:creationId xmlns:a16="http://schemas.microsoft.com/office/drawing/2014/main" id="{8006B597-4974-F55B-1C47-8B4F13254C3A}"/>
              </a:ext>
            </a:extLst>
          </p:cNvPr>
          <p:cNvSpPr txBox="1">
            <a:spLocks noChangeArrowheads="1"/>
          </p:cNvSpPr>
          <p:nvPr/>
        </p:nvSpPr>
        <p:spPr>
          <a:xfrm>
            <a:off x="3037596" y="170681"/>
            <a:ext cx="7230250" cy="552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spcBef>
                <a:spcPts val="0"/>
              </a:spcBef>
              <a:buNone/>
            </a:pPr>
            <a:r>
              <a:rPr lang="en-US" altLang="ko-KR" sz="20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Jawab :</a:t>
            </a:r>
            <a:endPar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endParaRPr>
          </a:p>
        </p:txBody>
      </p:sp>
      <p:grpSp>
        <p:nvGrpSpPr>
          <p:cNvPr id="6" name="Group 5">
            <a:extLst>
              <a:ext uri="{FF2B5EF4-FFF2-40B4-BE49-F238E27FC236}">
                <a16:creationId xmlns:a16="http://schemas.microsoft.com/office/drawing/2014/main" id="{9935AAC3-8A98-DCD8-1764-CD0403AB90F2}"/>
              </a:ext>
            </a:extLst>
          </p:cNvPr>
          <p:cNvGrpSpPr/>
          <p:nvPr/>
        </p:nvGrpSpPr>
        <p:grpSpPr>
          <a:xfrm>
            <a:off x="184960" y="866541"/>
            <a:ext cx="5733239" cy="1148007"/>
            <a:chOff x="184961" y="1104514"/>
            <a:chExt cx="5733239" cy="1148007"/>
          </a:xfrm>
        </p:grpSpPr>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184961" y="1104514"/>
              <a:ext cx="5733239" cy="56990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a. Nilai Rata-rata dari populasi</a:t>
              </a:r>
              <a:endParaRPr lang="sv-SE" sz="1600" kern="0" dirty="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9F6A87-4D3D-012F-10B6-E15F2B3BFF86}"/>
                    </a:ext>
                  </a:extLst>
                </p:cNvPr>
                <p:cNvSpPr txBox="1"/>
                <p:nvPr/>
              </p:nvSpPr>
              <p:spPr>
                <a:xfrm>
                  <a:off x="376625" y="1751102"/>
                  <a:ext cx="4804976" cy="5014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1400" b="0" i="1" kern="0" smtClean="0">
                            <a:latin typeface="Cambria Math" panose="02040503050406030204" pitchFamily="18" charset="0"/>
                          </a:rPr>
                          <m:t>μ</m:t>
                        </m:r>
                        <m:r>
                          <a:rPr lang="en-US" sz="1400" b="0" i="1" kern="0" smtClean="0">
                            <a:latin typeface="Cambria Math" panose="02040503050406030204" pitchFamily="18" charset="0"/>
                          </a:rPr>
                          <m:t>=</m:t>
                        </m:r>
                        <m:f>
                          <m:fPr>
                            <m:ctrlPr>
                              <a:rPr lang="sv-SE" sz="1400" i="1" kern="0" smtClean="0">
                                <a:latin typeface="Cambria Math" panose="02040503050406030204" pitchFamily="18" charset="0"/>
                              </a:rPr>
                            </m:ctrlPr>
                          </m:fPr>
                          <m:num>
                            <m:r>
                              <a:rPr lang="sv-SE" sz="1400" i="1" kern="0" smtClean="0">
                                <a:latin typeface="Cambria Math" panose="02040503050406030204" pitchFamily="18" charset="0"/>
                              </a:rPr>
                              <m:t>Ʃ</m:t>
                            </m:r>
                            <m:r>
                              <a:rPr lang="en-US" sz="1400" b="0" i="1" kern="0" smtClean="0">
                                <a:latin typeface="Cambria Math" panose="02040503050406030204" pitchFamily="18" charset="0"/>
                              </a:rPr>
                              <m:t>𝑥</m:t>
                            </m:r>
                          </m:num>
                          <m:den>
                            <m:r>
                              <a:rPr lang="en-US" sz="1400" b="0" i="1" kern="0" smtClean="0">
                                <a:latin typeface="Cambria Math" panose="02040503050406030204" pitchFamily="18" charset="0"/>
                              </a:rPr>
                              <m:t>𝑛</m:t>
                            </m:r>
                          </m:den>
                        </m:f>
                        <m:r>
                          <a:rPr lang="en-US" sz="1400" b="0" i="1" kern="0" smtClean="0">
                            <a:latin typeface="Cambria Math" panose="02040503050406030204" pitchFamily="18" charset="0"/>
                          </a:rPr>
                          <m:t>=</m:t>
                        </m:r>
                        <m:f>
                          <m:fPr>
                            <m:ctrlPr>
                              <a:rPr lang="sv-SE" sz="1400" i="1" kern="0">
                                <a:latin typeface="Cambria Math" panose="02040503050406030204" pitchFamily="18" charset="0"/>
                              </a:rPr>
                            </m:ctrlPr>
                          </m:fPr>
                          <m:num>
                            <m:r>
                              <a:rPr lang="en-US" sz="1400" b="0" i="1" kern="0" smtClean="0">
                                <a:latin typeface="Cambria Math" panose="02040503050406030204" pitchFamily="18" charset="0"/>
                              </a:rPr>
                              <m:t>5,15+3,55+3,11+3,18+1,49</m:t>
                            </m:r>
                          </m:num>
                          <m:den>
                            <m:r>
                              <a:rPr lang="en-US" sz="1400" b="0" i="1" kern="0" smtClean="0">
                                <a:latin typeface="Cambria Math" panose="02040503050406030204" pitchFamily="18" charset="0"/>
                              </a:rPr>
                              <m:t>5</m:t>
                            </m:r>
                          </m:den>
                        </m:f>
                        <m:r>
                          <a:rPr lang="en-US" sz="1400" b="0" i="1" kern="0" smtClean="0">
                            <a:latin typeface="Cambria Math" panose="02040503050406030204" pitchFamily="18" charset="0"/>
                          </a:rPr>
                          <m:t>=</m:t>
                        </m:r>
                        <m:f>
                          <m:fPr>
                            <m:ctrlPr>
                              <a:rPr lang="sv-SE" sz="1400" i="1" kern="0">
                                <a:latin typeface="Cambria Math" panose="02040503050406030204" pitchFamily="18" charset="0"/>
                              </a:rPr>
                            </m:ctrlPr>
                          </m:fPr>
                          <m:num>
                            <m:r>
                              <a:rPr lang="en-US" sz="1400" b="0" i="1" kern="0" smtClean="0">
                                <a:latin typeface="Cambria Math" panose="02040503050406030204" pitchFamily="18" charset="0"/>
                              </a:rPr>
                              <m:t>16,48</m:t>
                            </m:r>
                          </m:num>
                          <m:den>
                            <m:r>
                              <a:rPr lang="en-US" sz="1400" b="0" i="1" kern="0" smtClean="0">
                                <a:latin typeface="Cambria Math" panose="02040503050406030204" pitchFamily="18" charset="0"/>
                              </a:rPr>
                              <m:t>5</m:t>
                            </m:r>
                          </m:den>
                        </m:f>
                        <m:r>
                          <a:rPr lang="en-US" sz="1400" b="0" i="1" kern="0" smtClean="0">
                            <a:latin typeface="Cambria Math" panose="02040503050406030204" pitchFamily="18" charset="0"/>
                          </a:rPr>
                          <m:t>=3,30</m:t>
                        </m:r>
                      </m:oMath>
                    </m:oMathPara>
                  </a14:m>
                  <a:endParaRPr lang="sv-SE" sz="1400" kern="0">
                    <a:latin typeface="Bahnschrift SemiBold" panose="020B0502040204020203" pitchFamily="34" charset="0"/>
                  </a:endParaRPr>
                </a:p>
              </p:txBody>
            </p:sp>
          </mc:Choice>
          <mc:Fallback xmlns="">
            <p:sp>
              <p:nvSpPr>
                <p:cNvPr id="5" name="TextBox 4">
                  <a:extLst>
                    <a:ext uri="{FF2B5EF4-FFF2-40B4-BE49-F238E27FC236}">
                      <a16:creationId xmlns:a16="http://schemas.microsoft.com/office/drawing/2014/main" id="{129F6A87-4D3D-012F-10B6-E15F2B3BFF86}"/>
                    </a:ext>
                  </a:extLst>
                </p:cNvPr>
                <p:cNvSpPr txBox="1">
                  <a:spLocks noRot="1" noChangeAspect="1" noMove="1" noResize="1" noEditPoints="1" noAdjustHandles="1" noChangeArrowheads="1" noChangeShapeType="1" noTextEdit="1"/>
                </p:cNvSpPr>
                <p:nvPr/>
              </p:nvSpPr>
              <p:spPr>
                <a:xfrm>
                  <a:off x="376625" y="1751102"/>
                  <a:ext cx="4804976" cy="501419"/>
                </a:xfrm>
                <a:prstGeom prst="rect">
                  <a:avLst/>
                </a:prstGeom>
                <a:blipFill>
                  <a:blip r:embed="rId3"/>
                  <a:stretch>
                    <a:fillRect b="-2439"/>
                  </a:stretch>
                </a:blipFill>
              </p:spPr>
              <p:txBody>
                <a:bodyPr/>
                <a:lstStyle/>
                <a:p>
                  <a:r>
                    <a:rPr lang="id-ID">
                      <a:noFill/>
                    </a:rPr>
                    <a:t> </a:t>
                  </a:r>
                </a:p>
              </p:txBody>
            </p:sp>
          </mc:Fallback>
        </mc:AlternateContent>
      </p:grpSp>
      <p:grpSp>
        <p:nvGrpSpPr>
          <p:cNvPr id="10" name="Group 9">
            <a:extLst>
              <a:ext uri="{FF2B5EF4-FFF2-40B4-BE49-F238E27FC236}">
                <a16:creationId xmlns:a16="http://schemas.microsoft.com/office/drawing/2014/main" id="{8DC4D959-ADB8-5BD5-2898-135BA915F32E}"/>
              </a:ext>
            </a:extLst>
          </p:cNvPr>
          <p:cNvGrpSpPr/>
          <p:nvPr/>
        </p:nvGrpSpPr>
        <p:grpSpPr>
          <a:xfrm>
            <a:off x="184960" y="1985956"/>
            <a:ext cx="5911040" cy="1360325"/>
            <a:chOff x="184960" y="2579467"/>
            <a:chExt cx="5911040" cy="1272170"/>
          </a:xfrm>
        </p:grpSpPr>
        <p:sp>
          <p:nvSpPr>
            <p:cNvPr id="14" name="Google Shape;193;p12">
              <a:extLst>
                <a:ext uri="{FF2B5EF4-FFF2-40B4-BE49-F238E27FC236}">
                  <a16:creationId xmlns:a16="http://schemas.microsoft.com/office/drawing/2014/main" id="{CE218D48-3D0F-4B90-E1B7-B3F1B3F9C60C}"/>
                </a:ext>
              </a:extLst>
            </p:cNvPr>
            <p:cNvSpPr txBox="1">
              <a:spLocks/>
            </p:cNvSpPr>
            <p:nvPr/>
          </p:nvSpPr>
          <p:spPr>
            <a:xfrm>
              <a:off x="184960" y="2579467"/>
              <a:ext cx="5911040" cy="88843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6700" indent="-266700">
                <a:spcAft>
                  <a:spcPts val="1333"/>
                </a:spcAft>
                <a:buSzPct val="76000"/>
              </a:pPr>
              <a:r>
                <a:rPr lang="sv-SE" sz="1600" kern="0">
                  <a:latin typeface="Bahnschrift SemiBold" panose="020B0502040204020203" pitchFamily="34" charset="0"/>
                  <a:sym typeface="Wingdings" panose="05000000000000000000" pitchFamily="2" charset="2"/>
                </a:rPr>
                <a:t>b. Menghitung nilai rata-rata populasi</a:t>
              </a:r>
            </a:p>
            <a:p>
              <a:pPr>
                <a:spcAft>
                  <a:spcPts val="1333"/>
                </a:spcAft>
                <a:buSzPct val="76000"/>
              </a:pPr>
              <a:r>
                <a:rPr lang="sv-SE" sz="1600" kern="0">
                  <a:latin typeface="Bahnschrift SemiBold" panose="020B0502040204020203" pitchFamily="34" charset="0"/>
                  <a:sym typeface="Wingdings" panose="05000000000000000000" pitchFamily="2" charset="2"/>
                </a:rPr>
                <a:t>1. Kombinasi</a:t>
              </a:r>
              <a:endParaRPr lang="sv-SE" sz="1600" kern="0" dirty="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0659528-B507-CBF4-6BC0-E36E854B9811}"/>
                    </a:ext>
                  </a:extLst>
                </p:cNvPr>
                <p:cNvSpPr txBox="1"/>
                <p:nvPr/>
              </p:nvSpPr>
              <p:spPr>
                <a:xfrm>
                  <a:off x="585788" y="3496285"/>
                  <a:ext cx="4931705" cy="355352"/>
                </a:xfrm>
                <a:prstGeom prst="rect">
                  <a:avLst/>
                </a:prstGeom>
                <a:noFill/>
              </p:spPr>
              <p:txBody>
                <a:bodyPr wrap="square" lIns="0" tIns="0" rIns="0" bIns="0" rtlCol="0">
                  <a:spAutoFit/>
                </a:bodyPr>
                <a:lstStyle/>
                <a:p>
                  <a14:m>
                    <m:oMath xmlns:m="http://schemas.openxmlformats.org/officeDocument/2006/math">
                      <m:sSubSup>
                        <m:sSubSupPr>
                          <m:ctrlPr>
                            <a:rPr lang="id-ID" sz="1600" i="1" smtClean="0">
                              <a:latin typeface="Cambria Math" panose="02040503050406030204" pitchFamily="18" charset="0"/>
                            </a:rPr>
                          </m:ctrlPr>
                        </m:sSubSupPr>
                        <m:e>
                          <m:r>
                            <a:rPr lang="en-US" sz="1600" i="1">
                              <a:latin typeface="Cambria Math" panose="02040503050406030204" pitchFamily="18" charset="0"/>
                            </a:rPr>
                            <m:t>𝐶</m:t>
                          </m:r>
                        </m:e>
                        <m:sub>
                          <m:r>
                            <a:rPr lang="en-US" sz="1600" i="1">
                              <a:latin typeface="Cambria Math" panose="02040503050406030204" pitchFamily="18" charset="0"/>
                            </a:rPr>
                            <m:t>𝑛</m:t>
                          </m:r>
                        </m:sub>
                        <m:sup>
                          <m:r>
                            <a:rPr lang="en-US" sz="1600" i="1">
                              <a:latin typeface="Cambria Math" panose="02040503050406030204" pitchFamily="18" charset="0"/>
                            </a:rPr>
                            <m:t>𝑁</m:t>
                          </m:r>
                        </m:sup>
                      </m:sSubSup>
                      <m:r>
                        <a:rPr lang="en-US" sz="1600" i="1">
                          <a:latin typeface="Cambria Math" panose="02040503050406030204" pitchFamily="18" charset="0"/>
                        </a:rPr>
                        <m:t> </m:t>
                      </m:r>
                    </m:oMath>
                  </a14:m>
                  <a:r>
                    <a:rPr lang="en-US" sz="1600"/>
                    <a:t>= </a:t>
                  </a:r>
                  <a14:m>
                    <m:oMath xmlns:m="http://schemas.openxmlformats.org/officeDocument/2006/math">
                      <m:f>
                        <m:fPr>
                          <m:ctrlPr>
                            <a:rPr lang="id-ID" sz="1600" i="1" smtClean="0">
                              <a:latin typeface="Cambria Math" panose="02040503050406030204" pitchFamily="18" charset="0"/>
                            </a:rPr>
                          </m:ctrlPr>
                        </m:fPr>
                        <m:num>
                          <m:r>
                            <a:rPr lang="en-US" sz="1600" b="0" i="1" smtClean="0">
                              <a:latin typeface="Cambria Math" panose="02040503050406030204" pitchFamily="18" charset="0"/>
                            </a:rPr>
                            <m:t>𝑁</m:t>
                          </m:r>
                          <m:r>
                            <a:rPr lang="en-US" sz="1600" b="0" i="1" smtClean="0">
                              <a:latin typeface="Cambria Math" panose="02040503050406030204" pitchFamily="18" charset="0"/>
                            </a:rPr>
                            <m:t>!</m:t>
                          </m:r>
                        </m:num>
                        <m:den>
                          <m:r>
                            <a:rPr lang="en-US" sz="1600" b="0" i="1" smtClean="0">
                              <a:latin typeface="Cambria Math" panose="02040503050406030204" pitchFamily="18" charset="0"/>
                            </a:rPr>
                            <m:t>𝑛</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m:t>
                              </m:r>
                              <m:r>
                                <a:rPr lang="en-US" sz="1600" b="0" i="1" smtClean="0">
                                  <a:latin typeface="Cambria Math" panose="02040503050406030204" pitchFamily="18" charset="0"/>
                                </a:rPr>
                                <m:t>−</m:t>
                              </m:r>
                              <m:r>
                                <a:rPr lang="en-US" sz="1600" b="0" i="1" smtClean="0">
                                  <a:latin typeface="Cambria Math" panose="02040503050406030204" pitchFamily="18" charset="0"/>
                                </a:rPr>
                                <m:t>𝑛</m:t>
                              </m:r>
                            </m:e>
                          </m:d>
                          <m:r>
                            <a:rPr lang="en-US" sz="1600" b="0" i="1" smtClean="0">
                              <a:latin typeface="Cambria Math" panose="02040503050406030204" pitchFamily="18" charset="0"/>
                            </a:rPr>
                            <m:t>!</m:t>
                          </m:r>
                        </m:den>
                      </m:f>
                    </m:oMath>
                  </a14:m>
                  <a:r>
                    <a:rPr lang="en-US" sz="1600"/>
                    <a:t>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2!</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5−2</m:t>
                              </m:r>
                            </m:e>
                          </m:d>
                          <m:r>
                            <a:rPr lang="en-US" sz="1600" b="0" i="1" smtClean="0">
                              <a:latin typeface="Cambria Math" panose="02040503050406030204" pitchFamily="18" charset="0"/>
                            </a:rPr>
                            <m:t>!</m:t>
                          </m:r>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5!</m:t>
                          </m:r>
                        </m:num>
                        <m:den>
                          <m:r>
                            <a:rPr lang="en-US" sz="1600" i="1">
                              <a:latin typeface="Cambria Math" panose="02040503050406030204" pitchFamily="18" charset="0"/>
                            </a:rPr>
                            <m:t>2!</m:t>
                          </m:r>
                          <m:r>
                            <a:rPr lang="en-US" sz="1600" b="0" i="1" smtClean="0">
                              <a:latin typeface="Cambria Math" panose="02040503050406030204" pitchFamily="18" charset="0"/>
                            </a:rPr>
                            <m:t>3</m:t>
                          </m:r>
                          <m:r>
                            <a:rPr lang="en-US" sz="1600" i="1">
                              <a:latin typeface="Cambria Math" panose="02040503050406030204" pitchFamily="18" charset="0"/>
                            </a:rPr>
                            <m:t>!</m:t>
                          </m:r>
                        </m:den>
                      </m:f>
                      <m:r>
                        <a:rPr lang="en-US" sz="1600" b="0" i="1" smtClean="0">
                          <a:latin typeface="Cambria Math" panose="02040503050406030204" pitchFamily="18" charset="0"/>
                        </a:rPr>
                        <m:t>=10</m:t>
                      </m:r>
                    </m:oMath>
                  </a14:m>
                  <a:endParaRPr lang="id-ID" sz="1600"/>
                </a:p>
              </p:txBody>
            </p:sp>
          </mc:Choice>
          <mc:Fallback xmlns="">
            <p:sp>
              <p:nvSpPr>
                <p:cNvPr id="8" name="TextBox 7">
                  <a:extLst>
                    <a:ext uri="{FF2B5EF4-FFF2-40B4-BE49-F238E27FC236}">
                      <a16:creationId xmlns:a16="http://schemas.microsoft.com/office/drawing/2014/main" id="{60659528-B507-CBF4-6BC0-E36E854B9811}"/>
                    </a:ext>
                  </a:extLst>
                </p:cNvPr>
                <p:cNvSpPr txBox="1">
                  <a:spLocks noRot="1" noChangeAspect="1" noMove="1" noResize="1" noEditPoints="1" noAdjustHandles="1" noChangeArrowheads="1" noChangeShapeType="1" noTextEdit="1"/>
                </p:cNvSpPr>
                <p:nvPr/>
              </p:nvSpPr>
              <p:spPr>
                <a:xfrm>
                  <a:off x="585788" y="3496285"/>
                  <a:ext cx="4931705" cy="355352"/>
                </a:xfrm>
                <a:prstGeom prst="rect">
                  <a:avLst/>
                </a:prstGeom>
                <a:blipFill>
                  <a:blip r:embed="rId4"/>
                  <a:stretch>
                    <a:fillRect l="-1360" t="-3226" b="-11290"/>
                  </a:stretch>
                </a:blipFill>
              </p:spPr>
              <p:txBody>
                <a:bodyPr/>
                <a:lstStyle/>
                <a:p>
                  <a:r>
                    <a:rPr lang="id-ID">
                      <a:noFill/>
                    </a:rPr>
                    <a:t> </a:t>
                  </a:r>
                </a:p>
              </p:txBody>
            </p:sp>
          </mc:Fallback>
        </mc:AlternateContent>
      </p:grpSp>
      <p:graphicFrame>
        <p:nvGraphicFramePr>
          <p:cNvPr id="15" name="Object 14">
            <a:extLst>
              <a:ext uri="{FF2B5EF4-FFF2-40B4-BE49-F238E27FC236}">
                <a16:creationId xmlns:a16="http://schemas.microsoft.com/office/drawing/2014/main" id="{AFDCA19D-8A85-7313-8968-B0E126B8ECE9}"/>
              </a:ext>
            </a:extLst>
          </p:cNvPr>
          <p:cNvGraphicFramePr>
            <a:graphicFrameLocks noChangeAspect="1"/>
          </p:cNvGraphicFramePr>
          <p:nvPr>
            <p:extLst>
              <p:ext uri="{D42A27DB-BD31-4B8C-83A1-F6EECF244321}">
                <p14:modId xmlns:p14="http://schemas.microsoft.com/office/powerpoint/2010/main" val="1408972853"/>
              </p:ext>
            </p:extLst>
          </p:nvPr>
        </p:nvGraphicFramePr>
        <p:xfrm>
          <a:off x="585788" y="4057650"/>
          <a:ext cx="4470400" cy="2524125"/>
        </p:xfrm>
        <a:graphic>
          <a:graphicData uri="http://schemas.openxmlformats.org/presentationml/2006/ole">
            <mc:AlternateContent xmlns:mc="http://schemas.openxmlformats.org/markup-compatibility/2006">
              <mc:Choice xmlns:v="urn:schemas-microsoft-com:vml" Requires="v">
                <p:oleObj name="Worksheet" r:id="rId5" imgW="4823354" imgH="2720434" progId="Excel.Sheet.12">
                  <p:embed/>
                </p:oleObj>
              </mc:Choice>
              <mc:Fallback>
                <p:oleObj name="Worksheet" r:id="rId5" imgW="4823354" imgH="2720434" progId="Excel.Sheet.12">
                  <p:embed/>
                  <p:pic>
                    <p:nvPicPr>
                      <p:cNvPr id="15" name="Object 14">
                        <a:extLst>
                          <a:ext uri="{FF2B5EF4-FFF2-40B4-BE49-F238E27FC236}">
                            <a16:creationId xmlns:a16="http://schemas.microsoft.com/office/drawing/2014/main" id="{AFDCA19D-8A85-7313-8968-B0E126B8ECE9}"/>
                          </a:ext>
                        </a:extLst>
                      </p:cNvPr>
                      <p:cNvPicPr/>
                      <p:nvPr/>
                    </p:nvPicPr>
                    <p:blipFill>
                      <a:blip r:embed="rId6"/>
                      <a:stretch>
                        <a:fillRect/>
                      </a:stretch>
                    </p:blipFill>
                    <p:spPr>
                      <a:xfrm>
                        <a:off x="585788" y="4057650"/>
                        <a:ext cx="4470400" cy="2524125"/>
                      </a:xfrm>
                      <a:prstGeom prst="rect">
                        <a:avLst/>
                      </a:prstGeom>
                    </p:spPr>
                  </p:pic>
                </p:oleObj>
              </mc:Fallback>
            </mc:AlternateContent>
          </a:graphicData>
        </a:graphic>
      </p:graphicFrame>
      <p:sp>
        <p:nvSpPr>
          <p:cNvPr id="16" name="Google Shape;193;p12">
            <a:extLst>
              <a:ext uri="{FF2B5EF4-FFF2-40B4-BE49-F238E27FC236}">
                <a16:creationId xmlns:a16="http://schemas.microsoft.com/office/drawing/2014/main" id="{E43BA476-8FA6-AD9E-40AA-053F33C451F4}"/>
              </a:ext>
            </a:extLst>
          </p:cNvPr>
          <p:cNvSpPr txBox="1">
            <a:spLocks/>
          </p:cNvSpPr>
          <p:nvPr/>
        </p:nvSpPr>
        <p:spPr>
          <a:xfrm>
            <a:off x="210746" y="3545288"/>
            <a:ext cx="5199808" cy="349492"/>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6700" indent="-266700">
              <a:buSzPct val="76000"/>
            </a:pPr>
            <a:r>
              <a:rPr lang="sv-SE" sz="1600" kern="0">
                <a:latin typeface="Bahnschrift SemiBold" panose="020B0502040204020203" pitchFamily="34" charset="0"/>
                <a:sym typeface="Wingdings" panose="05000000000000000000" pitchFamily="2" charset="2"/>
              </a:rPr>
              <a:t>2. Perhitungan rata-rata dari setiap sampel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0131DC9-9381-E83A-C636-C967A9A78EBF}"/>
                  </a:ext>
                </a:extLst>
              </p:cNvPr>
              <p:cNvSpPr txBox="1"/>
              <p:nvPr/>
            </p:nvSpPr>
            <p:spPr>
              <a:xfrm>
                <a:off x="5810775" y="424651"/>
                <a:ext cx="3232558" cy="10680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1600" b="0" i="1" kern="0" smtClean="0">
                              <a:latin typeface="Cambria Math" panose="02040503050406030204" pitchFamily="18" charset="0"/>
                              <a:sym typeface="Wingdings" panose="05000000000000000000" pitchFamily="2" charset="2"/>
                            </a:rPr>
                          </m:ctrlPr>
                        </m:accPr>
                        <m:e>
                          <m:r>
                            <a:rPr lang="en-US" sz="1600" b="0" i="1" kern="0" smtClean="0">
                              <a:latin typeface="Cambria Math" panose="02040503050406030204" pitchFamily="18" charset="0"/>
                              <a:sym typeface="Wingdings" panose="05000000000000000000" pitchFamily="2" charset="2"/>
                            </a:rPr>
                            <m:t>𝑋</m:t>
                          </m:r>
                        </m:e>
                      </m:acc>
                      <m:r>
                        <a:rPr lang="en-US" sz="1600" b="0" i="1" kern="0" smtClean="0">
                          <a:latin typeface="Cambria Math" panose="02040503050406030204" pitchFamily="18" charset="0"/>
                          <a:sym typeface="Wingdings" panose="05000000000000000000" pitchFamily="2" charset="2"/>
                        </a:rPr>
                        <m:t>=</m:t>
                      </m:r>
                      <m:f>
                        <m:fPr>
                          <m:ctrlPr>
                            <a:rPr lang="sv-SE" sz="1600" i="1" kern="0" smtClean="0">
                              <a:latin typeface="Cambria Math" panose="02040503050406030204" pitchFamily="18" charset="0"/>
                              <a:sym typeface="Wingdings" panose="05000000000000000000" pitchFamily="2" charset="2"/>
                            </a:rPr>
                          </m:ctrlPr>
                        </m:fPr>
                        <m:num>
                          <m:r>
                            <a:rPr lang="en-US" sz="1600" b="0" i="1" kern="0" smtClean="0">
                              <a:latin typeface="Cambria Math" panose="02040503050406030204" pitchFamily="18" charset="0"/>
                              <a:sym typeface="Wingdings" panose="05000000000000000000" pitchFamily="2" charset="2"/>
                            </a:rPr>
                            <m:t>1</m:t>
                          </m:r>
                        </m:num>
                        <m:den>
                          <m:sSubSup>
                            <m:sSubSupPr>
                              <m:ctrlPr>
                                <a:rPr lang="sv-SE" sz="1600" i="1" kern="0" smtClean="0">
                                  <a:latin typeface="Cambria Math" panose="02040503050406030204" pitchFamily="18" charset="0"/>
                                  <a:sym typeface="Wingdings" panose="05000000000000000000" pitchFamily="2" charset="2"/>
                                </a:rPr>
                              </m:ctrlPr>
                            </m:sSubSupPr>
                            <m:e>
                              <m:r>
                                <a:rPr lang="en-US" sz="1600" b="0" i="1" kern="0" smtClean="0">
                                  <a:latin typeface="Cambria Math" panose="02040503050406030204" pitchFamily="18" charset="0"/>
                                  <a:sym typeface="Wingdings" panose="05000000000000000000" pitchFamily="2" charset="2"/>
                                </a:rPr>
                                <m:t>𝐶</m:t>
                              </m:r>
                            </m:e>
                            <m:sub>
                              <m:r>
                                <a:rPr lang="en-US" sz="1600" b="0" i="1" kern="0" smtClean="0">
                                  <a:latin typeface="Cambria Math" panose="02040503050406030204" pitchFamily="18" charset="0"/>
                                  <a:sym typeface="Wingdings" panose="05000000000000000000" pitchFamily="2" charset="2"/>
                                </a:rPr>
                                <m:t>𝑛</m:t>
                              </m:r>
                            </m:sub>
                            <m:sup>
                              <m:r>
                                <a:rPr lang="en-US" sz="1600" b="0" i="1" kern="0" smtClean="0">
                                  <a:latin typeface="Cambria Math" panose="02040503050406030204" pitchFamily="18" charset="0"/>
                                  <a:sym typeface="Wingdings" panose="05000000000000000000" pitchFamily="2" charset="2"/>
                                </a:rPr>
                                <m:t>𝑁</m:t>
                              </m:r>
                            </m:sup>
                          </m:sSubSup>
                        </m:den>
                      </m:f>
                      <m:r>
                        <a:rPr lang="sv-SE" sz="1600" i="1" kern="0" smtClean="0">
                          <a:latin typeface="Cambria Math" panose="02040503050406030204" pitchFamily="18" charset="0"/>
                          <a:sym typeface="Wingdings" panose="05000000000000000000" pitchFamily="2" charset="2"/>
                        </a:rPr>
                        <m:t>Ʃ</m:t>
                      </m:r>
                      <m:acc>
                        <m:accPr>
                          <m:chr m:val="̅"/>
                          <m:ctrlPr>
                            <a:rPr lang="sv-SE" sz="1600" i="1" kern="0" smtClean="0">
                              <a:latin typeface="Cambria Math" panose="02040503050406030204" pitchFamily="18" charset="0"/>
                              <a:sym typeface="Wingdings" panose="05000000000000000000" pitchFamily="2" charset="2"/>
                            </a:rPr>
                          </m:ctrlPr>
                        </m:accPr>
                        <m:e>
                          <m:r>
                            <a:rPr lang="en-US" sz="1600" b="0" i="1" kern="0" smtClean="0">
                              <a:latin typeface="Cambria Math" panose="02040503050406030204" pitchFamily="18" charset="0"/>
                              <a:sym typeface="Wingdings" panose="05000000000000000000" pitchFamily="2" charset="2"/>
                            </a:rPr>
                            <m:t>𝑋</m:t>
                          </m:r>
                        </m:e>
                      </m:acc>
                    </m:oMath>
                  </m:oMathPara>
                </a14:m>
                <a:endParaRPr lang="en-US" sz="1600"/>
              </a:p>
              <a:p>
                <a:pPr/>
                <a14:m>
                  <m:oMathPara xmlns:m="http://schemas.openxmlformats.org/officeDocument/2006/math">
                    <m:oMathParaPr>
                      <m:jc m:val="left"/>
                    </m:oMathParaPr>
                    <m:oMath xmlns:m="http://schemas.openxmlformats.org/officeDocument/2006/math">
                      <m:acc>
                        <m:accPr>
                          <m:chr m:val="̿"/>
                          <m:ctrlPr>
                            <a:rPr lang="en-US" sz="1600" b="0" i="1" kern="0" smtClean="0">
                              <a:latin typeface="Cambria Math" panose="02040503050406030204" pitchFamily="18" charset="0"/>
                              <a:sym typeface="Wingdings" panose="05000000000000000000" pitchFamily="2" charset="2"/>
                            </a:rPr>
                          </m:ctrlPr>
                        </m:accPr>
                        <m:e>
                          <m:r>
                            <a:rPr lang="en-US" sz="1600" b="0" i="1" kern="0" smtClean="0">
                              <a:latin typeface="Cambria Math" panose="02040503050406030204" pitchFamily="18" charset="0"/>
                              <a:sym typeface="Wingdings" panose="05000000000000000000" pitchFamily="2" charset="2"/>
                            </a:rPr>
                            <m:t>𝑋</m:t>
                          </m:r>
                        </m:e>
                      </m:acc>
                      <m:r>
                        <a:rPr lang="en-US" sz="1600" b="0" i="1" kern="0" smtClean="0">
                          <a:latin typeface="Cambria Math" panose="02040503050406030204" pitchFamily="18" charset="0"/>
                          <a:sym typeface="Wingdings" panose="05000000000000000000" pitchFamily="2" charset="2"/>
                        </a:rPr>
                        <m:t>=</m:t>
                      </m:r>
                      <m:f>
                        <m:fPr>
                          <m:ctrlPr>
                            <a:rPr lang="sv-SE" sz="1600" i="1" kern="0" smtClean="0">
                              <a:latin typeface="Cambria Math" panose="02040503050406030204" pitchFamily="18" charset="0"/>
                              <a:sym typeface="Wingdings" panose="05000000000000000000" pitchFamily="2" charset="2"/>
                            </a:rPr>
                          </m:ctrlPr>
                        </m:fPr>
                        <m:num>
                          <m:r>
                            <a:rPr lang="en-US" sz="1600" b="0" i="1" kern="0" smtClean="0">
                              <a:latin typeface="Cambria Math" panose="02040503050406030204" pitchFamily="18" charset="0"/>
                              <a:sym typeface="Wingdings" panose="05000000000000000000" pitchFamily="2" charset="2"/>
                            </a:rPr>
                            <m:t>1</m:t>
                          </m:r>
                        </m:num>
                        <m:den>
                          <m:r>
                            <a:rPr lang="en-US" sz="1600" i="1" kern="0" smtClean="0">
                              <a:latin typeface="Cambria Math" panose="02040503050406030204" pitchFamily="18" charset="0"/>
                              <a:sym typeface="Wingdings" panose="05000000000000000000" pitchFamily="2" charset="2"/>
                            </a:rPr>
                            <m:t>1</m:t>
                          </m:r>
                          <m:r>
                            <a:rPr lang="en-US" sz="1600" b="0" i="1" kern="0" smtClean="0">
                              <a:latin typeface="Cambria Math" panose="02040503050406030204" pitchFamily="18" charset="0"/>
                              <a:sym typeface="Wingdings" panose="05000000000000000000" pitchFamily="2" charset="2"/>
                            </a:rPr>
                            <m:t>0</m:t>
                          </m:r>
                        </m:den>
                      </m:f>
                      <m:d>
                        <m:dPr>
                          <m:ctrlPr>
                            <a:rPr lang="en-US" sz="1600" b="0" i="1" kern="0" smtClean="0">
                              <a:latin typeface="Cambria Math" panose="02040503050406030204" pitchFamily="18" charset="0"/>
                              <a:sym typeface="Wingdings" panose="05000000000000000000" pitchFamily="2" charset="2"/>
                            </a:rPr>
                          </m:ctrlPr>
                        </m:dPr>
                        <m:e>
                          <m:r>
                            <a:rPr lang="en-US" sz="1600" b="0" i="1" kern="0" smtClean="0">
                              <a:latin typeface="Cambria Math" panose="02040503050406030204" pitchFamily="18" charset="0"/>
                              <a:sym typeface="Wingdings" panose="05000000000000000000" pitchFamily="2" charset="2"/>
                            </a:rPr>
                            <m:t>32,96</m:t>
                          </m:r>
                        </m:e>
                      </m:d>
                      <m:r>
                        <a:rPr lang="en-US" sz="1600" b="0" i="1" kern="0" smtClean="0">
                          <a:latin typeface="Cambria Math" panose="02040503050406030204" pitchFamily="18" charset="0"/>
                          <a:sym typeface="Wingdings" panose="05000000000000000000" pitchFamily="2" charset="2"/>
                        </a:rPr>
                        <m:t>=3,29 ~ 3,3</m:t>
                      </m:r>
                    </m:oMath>
                  </m:oMathPara>
                </a14:m>
                <a:endParaRPr lang="id-ID" sz="1600"/>
              </a:p>
            </p:txBody>
          </p:sp>
        </mc:Choice>
        <mc:Fallback xmlns="">
          <p:sp>
            <p:nvSpPr>
              <p:cNvPr id="18" name="TextBox 17">
                <a:extLst>
                  <a:ext uri="{FF2B5EF4-FFF2-40B4-BE49-F238E27FC236}">
                    <a16:creationId xmlns:a16="http://schemas.microsoft.com/office/drawing/2014/main" id="{A0131DC9-9381-E83A-C636-C967A9A78EBF}"/>
                  </a:ext>
                </a:extLst>
              </p:cNvPr>
              <p:cNvSpPr txBox="1">
                <a:spLocks noRot="1" noChangeAspect="1" noMove="1" noResize="1" noEditPoints="1" noAdjustHandles="1" noChangeArrowheads="1" noChangeShapeType="1" noTextEdit="1"/>
              </p:cNvSpPr>
              <p:nvPr/>
            </p:nvSpPr>
            <p:spPr>
              <a:xfrm>
                <a:off x="5810775" y="424651"/>
                <a:ext cx="3232558" cy="1068049"/>
              </a:xfrm>
              <a:prstGeom prst="rect">
                <a:avLst/>
              </a:prstGeom>
              <a:blipFill>
                <a:blip r:embed="rId7"/>
                <a:stretch>
                  <a:fillRect/>
                </a:stretch>
              </a:blipFill>
            </p:spPr>
            <p:txBody>
              <a:bodyPr/>
              <a:lstStyle/>
              <a:p>
                <a:r>
                  <a:rPr lang="id-ID">
                    <a:noFill/>
                  </a:rPr>
                  <a:t> </a:t>
                </a:r>
              </a:p>
            </p:txBody>
          </p:sp>
        </mc:Fallback>
      </mc:AlternateContent>
      <p:sp>
        <p:nvSpPr>
          <p:cNvPr id="20" name="Google Shape;193;p12">
            <a:extLst>
              <a:ext uri="{FF2B5EF4-FFF2-40B4-BE49-F238E27FC236}">
                <a16:creationId xmlns:a16="http://schemas.microsoft.com/office/drawing/2014/main" id="{42F9F192-1691-488E-BD55-67B0F34D2A8C}"/>
              </a:ext>
            </a:extLst>
          </p:cNvPr>
          <p:cNvSpPr txBox="1">
            <a:spLocks/>
          </p:cNvSpPr>
          <p:nvPr/>
        </p:nvSpPr>
        <p:spPr>
          <a:xfrm>
            <a:off x="5517431" y="119672"/>
            <a:ext cx="5199808" cy="349492"/>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6700" indent="-266700">
              <a:buSzPct val="76000"/>
            </a:pPr>
            <a:r>
              <a:rPr lang="sv-SE" sz="1600" kern="0">
                <a:latin typeface="Bahnschrift SemiBold" panose="020B0502040204020203" pitchFamily="34" charset="0"/>
                <a:sym typeface="Wingdings" panose="05000000000000000000" pitchFamily="2" charset="2"/>
              </a:rPr>
              <a:t>3. Nilai rata-rata dari rata-rata hitung sampel</a:t>
            </a:r>
          </a:p>
        </p:txBody>
      </p:sp>
      <mc:AlternateContent xmlns:mc="http://schemas.openxmlformats.org/markup-compatibility/2006" xmlns:a14="http://schemas.microsoft.com/office/drawing/2010/main">
        <mc:Choice Requires="a14">
          <p:sp>
            <p:nvSpPr>
              <p:cNvPr id="21" name="Google Shape;193;p12">
                <a:extLst>
                  <a:ext uri="{FF2B5EF4-FFF2-40B4-BE49-F238E27FC236}">
                    <a16:creationId xmlns:a16="http://schemas.microsoft.com/office/drawing/2014/main" id="{77D2B4A1-0363-39B0-50F7-54E67EE242A2}"/>
                  </a:ext>
                </a:extLst>
              </p:cNvPr>
              <p:cNvSpPr txBox="1">
                <a:spLocks/>
              </p:cNvSpPr>
              <p:nvPr/>
            </p:nvSpPr>
            <p:spPr>
              <a:xfrm>
                <a:off x="5741267" y="1436442"/>
                <a:ext cx="5911041" cy="1199261"/>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ct val="76000"/>
                </a:pPr>
                <a:r>
                  <a:rPr lang="sv-SE" sz="1600" kern="0">
                    <a:latin typeface="Bahnschrift SemiBold" panose="020B0502040204020203" pitchFamily="34" charset="0"/>
                    <a:sym typeface="Wingdings" panose="05000000000000000000" pitchFamily="2" charset="2"/>
                  </a:rPr>
                  <a:t>Dari point a diperoleh nilai rata-rata hitung populasi (</a:t>
                </a:r>
                <a:r>
                  <a:rPr lang="el-GR" sz="1600" kern="0">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μ</a:t>
                </a:r>
                <a:r>
                  <a:rPr lang="en-US" sz="1600" kern="0">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 = 3,30 dan dari point b nilai rata-rata hitung sampel (</a:t>
                </a:r>
                <a14:m>
                  <m:oMath xmlns:m="http://schemas.openxmlformats.org/officeDocument/2006/math">
                    <m:acc>
                      <m:accPr>
                        <m:chr m:val="̅"/>
                        <m:ctrlPr>
                          <a:rPr lang="en-US" sz="1600" i="1" kern="0" smtClea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accPr>
                      <m:e>
                        <m:r>
                          <a:rPr lang="en-US" sz="1600" b="0" i="1" kern="0" smtClea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𝑋</m:t>
                        </m:r>
                      </m:e>
                    </m:acc>
                  </m:oMath>
                </a14:m>
                <a:r>
                  <a:rPr lang="en-US" sz="1600" kern="0">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 ) = 3,30 maka dapat disimpulkan bahwa nilai parameter sama dengan nilai statistic.</a:t>
                </a:r>
                <a:endParaRPr lang="sv-SE" sz="1600" kern="0">
                  <a:latin typeface="Bahnschrift SemiBold" panose="020B0502040204020203" pitchFamily="34" charset="0"/>
                  <a:sym typeface="Wingdings" panose="05000000000000000000" pitchFamily="2" charset="2"/>
                </a:endParaRPr>
              </a:p>
            </p:txBody>
          </p:sp>
        </mc:Choice>
        <mc:Fallback xmlns="">
          <p:sp>
            <p:nvSpPr>
              <p:cNvPr id="21" name="Google Shape;193;p12">
                <a:extLst>
                  <a:ext uri="{FF2B5EF4-FFF2-40B4-BE49-F238E27FC236}">
                    <a16:creationId xmlns:a16="http://schemas.microsoft.com/office/drawing/2014/main" id="{77D2B4A1-0363-39B0-50F7-54E67EE242A2}"/>
                  </a:ext>
                </a:extLst>
              </p:cNvPr>
              <p:cNvSpPr txBox="1">
                <a:spLocks noRot="1" noChangeAspect="1" noMove="1" noResize="1" noEditPoints="1" noAdjustHandles="1" noChangeArrowheads="1" noChangeShapeType="1" noTextEdit="1"/>
              </p:cNvSpPr>
              <p:nvPr/>
            </p:nvSpPr>
            <p:spPr>
              <a:xfrm>
                <a:off x="5741267" y="1436442"/>
                <a:ext cx="5911041" cy="1199261"/>
              </a:xfrm>
              <a:prstGeom prst="rect">
                <a:avLst/>
              </a:prstGeom>
              <a:blipFill>
                <a:blip r:embed="rId8"/>
                <a:stretch>
                  <a:fillRect l="-103" r="-206" b="-1531"/>
                </a:stretch>
              </a:blipFill>
            </p:spPr>
            <p:txBody>
              <a:bodyPr/>
              <a:lstStyle/>
              <a:p>
                <a:r>
                  <a:rPr lang="id-ID">
                    <a:noFill/>
                  </a:rPr>
                  <a:t> </a:t>
                </a:r>
              </a:p>
            </p:txBody>
          </p:sp>
        </mc:Fallback>
      </mc:AlternateContent>
      <p:sp>
        <p:nvSpPr>
          <p:cNvPr id="22" name="Google Shape;193;p12">
            <a:extLst>
              <a:ext uri="{FF2B5EF4-FFF2-40B4-BE49-F238E27FC236}">
                <a16:creationId xmlns:a16="http://schemas.microsoft.com/office/drawing/2014/main" id="{4A6D159F-D389-8022-1829-9A1689AD8034}"/>
              </a:ext>
            </a:extLst>
          </p:cNvPr>
          <p:cNvSpPr txBox="1">
            <a:spLocks/>
          </p:cNvSpPr>
          <p:nvPr/>
        </p:nvSpPr>
        <p:spPr>
          <a:xfrm>
            <a:off x="5410554" y="2572229"/>
            <a:ext cx="5733239" cy="56990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c. Distribusi Populasi dan Sampel dari nilai rata-rata hitung</a:t>
            </a:r>
            <a:endParaRPr lang="sv-SE" sz="1600" kern="0" dirty="0">
              <a:latin typeface="Bahnschrift SemiBold" panose="020B0502040204020203" pitchFamily="34" charset="0"/>
            </a:endParaRPr>
          </a:p>
        </p:txBody>
      </p:sp>
      <p:graphicFrame>
        <p:nvGraphicFramePr>
          <p:cNvPr id="23" name="Object 22">
            <a:extLst>
              <a:ext uri="{FF2B5EF4-FFF2-40B4-BE49-F238E27FC236}">
                <a16:creationId xmlns:a16="http://schemas.microsoft.com/office/drawing/2014/main" id="{EC38443D-53D3-713D-B355-87AAF0CB3CB2}"/>
              </a:ext>
            </a:extLst>
          </p:cNvPr>
          <p:cNvGraphicFramePr>
            <a:graphicFrameLocks noChangeAspect="1"/>
          </p:cNvGraphicFramePr>
          <p:nvPr>
            <p:extLst>
              <p:ext uri="{D42A27DB-BD31-4B8C-83A1-F6EECF244321}">
                <p14:modId xmlns:p14="http://schemas.microsoft.com/office/powerpoint/2010/main" val="3840357931"/>
              </p:ext>
            </p:extLst>
          </p:nvPr>
        </p:nvGraphicFramePr>
        <p:xfrm>
          <a:off x="5797844" y="2966305"/>
          <a:ext cx="4052888" cy="1498600"/>
        </p:xfrm>
        <a:graphic>
          <a:graphicData uri="http://schemas.openxmlformats.org/presentationml/2006/ole">
            <mc:AlternateContent xmlns:mc="http://schemas.openxmlformats.org/markup-compatibility/2006">
              <mc:Choice xmlns:v="urn:schemas-microsoft-com:vml" Requires="v">
                <p:oleObj name="Worksheet" r:id="rId9" imgW="4373809" imgH="1615377" progId="Excel.Sheet.12">
                  <p:embed/>
                </p:oleObj>
              </mc:Choice>
              <mc:Fallback>
                <p:oleObj name="Worksheet" r:id="rId9" imgW="4373809" imgH="1615377" progId="Excel.Sheet.12">
                  <p:embed/>
                  <p:pic>
                    <p:nvPicPr>
                      <p:cNvPr id="23" name="Object 22">
                        <a:extLst>
                          <a:ext uri="{FF2B5EF4-FFF2-40B4-BE49-F238E27FC236}">
                            <a16:creationId xmlns:a16="http://schemas.microsoft.com/office/drawing/2014/main" id="{EC38443D-53D3-713D-B355-87AAF0CB3CB2}"/>
                          </a:ext>
                        </a:extLst>
                      </p:cNvPr>
                      <p:cNvPicPr/>
                      <p:nvPr/>
                    </p:nvPicPr>
                    <p:blipFill>
                      <a:blip r:embed="rId10"/>
                      <a:stretch>
                        <a:fillRect/>
                      </a:stretch>
                    </p:blipFill>
                    <p:spPr>
                      <a:xfrm>
                        <a:off x="5797844" y="2966305"/>
                        <a:ext cx="4052888" cy="1498600"/>
                      </a:xfrm>
                      <a:prstGeom prst="rect">
                        <a:avLst/>
                      </a:prstGeom>
                    </p:spPr>
                  </p:pic>
                </p:oleObj>
              </mc:Fallback>
            </mc:AlternateContent>
          </a:graphicData>
        </a:graphic>
      </p:graphicFrame>
      <p:pic>
        <p:nvPicPr>
          <p:cNvPr id="29" name="Picture 28">
            <a:extLst>
              <a:ext uri="{FF2B5EF4-FFF2-40B4-BE49-F238E27FC236}">
                <a16:creationId xmlns:a16="http://schemas.microsoft.com/office/drawing/2014/main" id="{907B0938-BAC0-982D-A0E1-ABFE09B067E0}"/>
              </a:ext>
            </a:extLst>
          </p:cNvPr>
          <p:cNvPicPr>
            <a:picLocks noChangeAspect="1"/>
          </p:cNvPicPr>
          <p:nvPr/>
        </p:nvPicPr>
        <p:blipFill rotWithShape="1">
          <a:blip r:embed="rId11"/>
          <a:srcRect l="15234" t="4045" b="6098"/>
          <a:stretch/>
        </p:blipFill>
        <p:spPr>
          <a:xfrm rot="5400000">
            <a:off x="6279726" y="3728545"/>
            <a:ext cx="1712175" cy="3627849"/>
          </a:xfrm>
          <a:prstGeom prst="rect">
            <a:avLst/>
          </a:prstGeom>
        </p:spPr>
      </p:pic>
      <mc:AlternateContent xmlns:mc="http://schemas.openxmlformats.org/markup-compatibility/2006" xmlns:a14="http://schemas.microsoft.com/office/drawing/2010/main">
        <mc:Choice Requires="a14">
          <p:sp>
            <p:nvSpPr>
              <p:cNvPr id="30" name="Google Shape;193;p12">
                <a:extLst>
                  <a:ext uri="{FF2B5EF4-FFF2-40B4-BE49-F238E27FC236}">
                    <a16:creationId xmlns:a16="http://schemas.microsoft.com/office/drawing/2014/main" id="{A74D3B0E-56CA-B2BB-9E85-4A3C24AFB606}"/>
                  </a:ext>
                </a:extLst>
              </p:cNvPr>
              <p:cNvSpPr txBox="1">
                <a:spLocks/>
              </p:cNvSpPr>
              <p:nvPr/>
            </p:nvSpPr>
            <p:spPr>
              <a:xfrm>
                <a:off x="9043333" y="4711656"/>
                <a:ext cx="3032922" cy="1419803"/>
              </a:xfrm>
              <a:prstGeom prst="rect">
                <a:avLst/>
              </a:prstGeom>
              <a:solidFill>
                <a:schemeClr val="accent3">
                  <a:lumMod val="75000"/>
                </a:schemeClr>
              </a:solidFill>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71450" indent="-171450">
                  <a:buSzPct val="76000"/>
                  <a:buFont typeface="Wingdings" panose="05000000000000000000" pitchFamily="2" charset="2"/>
                  <a:buChar char="§"/>
                </a:pPr>
                <a:r>
                  <a:rPr lang="sv-SE" sz="1200" kern="0">
                    <a:solidFill>
                      <a:schemeClr val="bg1"/>
                    </a:solidFill>
                    <a:latin typeface="Bahnschrift SemiBold" panose="020B0502040204020203" pitchFamily="34" charset="0"/>
                    <a:sym typeface="Wingdings" panose="05000000000000000000" pitchFamily="2" charset="2"/>
                  </a:rPr>
                  <a:t>nilai rata-rata hitung populasi (</a:t>
                </a:r>
                <a:r>
                  <a:rPr lang="el-GR" sz="1200" kern="0">
                    <a:solidFill>
                      <a:schemeClr val="bg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μ</a:t>
                </a:r>
                <a:r>
                  <a:rPr lang="en-US" sz="1200" kern="0">
                    <a:solidFill>
                      <a:schemeClr val="bg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 sama dengan nilai rata-rata hitung sampel (</a:t>
                </a:r>
                <a14:m>
                  <m:oMath xmlns:m="http://schemas.openxmlformats.org/officeDocument/2006/math">
                    <m:acc>
                      <m:accPr>
                        <m:chr m:val="̅"/>
                        <m:ctrlPr>
                          <a:rPr lang="en-US" sz="1200" i="1" kern="0" smtClean="0">
                            <a:solidFill>
                              <a:schemeClr val="bg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accPr>
                      <m:e>
                        <m:r>
                          <a:rPr lang="en-US" sz="1200" b="0" i="1" kern="0" smtClean="0">
                            <a:solidFill>
                              <a:schemeClr val="bg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𝑋</m:t>
                        </m:r>
                      </m:e>
                    </m:acc>
                  </m:oMath>
                </a14:m>
                <a:r>
                  <a:rPr lang="en-US" sz="1200" kern="0">
                    <a:solidFill>
                      <a:schemeClr val="bg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 ).</a:t>
                </a:r>
              </a:p>
              <a:p>
                <a:pPr marL="171450" indent="-171450">
                  <a:buSzPct val="76000"/>
                  <a:buFont typeface="Wingdings" panose="05000000000000000000" pitchFamily="2" charset="2"/>
                  <a:buChar char="§"/>
                </a:pPr>
                <a:r>
                  <a:rPr lang="en-US" sz="1200" kern="0">
                    <a:solidFill>
                      <a:schemeClr val="bg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Apabila dilihat dari distribusi probabilitasnya, maka distribusi sampel (2,6-4,1) &lt; penyebaran populasi distribusi populasinya (1,9-4,8).</a:t>
                </a:r>
                <a:endParaRPr lang="sv-SE" sz="1200" kern="0">
                  <a:solidFill>
                    <a:schemeClr val="bg1"/>
                  </a:solidFill>
                  <a:latin typeface="Bahnschrift SemiBold" panose="020B0502040204020203" pitchFamily="34" charset="0"/>
                  <a:sym typeface="Wingdings" panose="05000000000000000000" pitchFamily="2" charset="2"/>
                </a:endParaRPr>
              </a:p>
            </p:txBody>
          </p:sp>
        </mc:Choice>
        <mc:Fallback xmlns="">
          <p:sp>
            <p:nvSpPr>
              <p:cNvPr id="30" name="Google Shape;193;p12">
                <a:extLst>
                  <a:ext uri="{FF2B5EF4-FFF2-40B4-BE49-F238E27FC236}">
                    <a16:creationId xmlns:a16="http://schemas.microsoft.com/office/drawing/2014/main" id="{A74D3B0E-56CA-B2BB-9E85-4A3C24AFB606}"/>
                  </a:ext>
                </a:extLst>
              </p:cNvPr>
              <p:cNvSpPr txBox="1">
                <a:spLocks noRot="1" noChangeAspect="1" noMove="1" noResize="1" noEditPoints="1" noAdjustHandles="1" noChangeArrowheads="1" noChangeShapeType="1" noTextEdit="1"/>
              </p:cNvSpPr>
              <p:nvPr/>
            </p:nvSpPr>
            <p:spPr>
              <a:xfrm>
                <a:off x="9043333" y="4711656"/>
                <a:ext cx="3032922" cy="1419803"/>
              </a:xfrm>
              <a:prstGeom prst="rect">
                <a:avLst/>
              </a:prstGeom>
              <a:blipFill>
                <a:blip r:embed="rId12"/>
                <a:stretch>
                  <a:fillRect t="-5150" b="-8155"/>
                </a:stretch>
              </a:blipFill>
            </p:spPr>
            <p:txBody>
              <a:bodyPr/>
              <a:lstStyle/>
              <a:p>
                <a:r>
                  <a:rPr lang="id-ID">
                    <a:noFill/>
                  </a:rPr>
                  <a:t> </a:t>
                </a:r>
              </a:p>
            </p:txBody>
          </p:sp>
        </mc:Fallback>
      </mc:AlternateContent>
    </p:spTree>
    <p:extLst>
      <p:ext uri="{BB962C8B-B14F-4D97-AF65-F5344CB8AC3E}">
        <p14:creationId xmlns:p14="http://schemas.microsoft.com/office/powerpoint/2010/main" val="389353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p:sp>
        <p:nvSpPr>
          <p:cNvPr id="3" name="Rectangle 3">
            <a:extLst>
              <a:ext uri="{FF2B5EF4-FFF2-40B4-BE49-F238E27FC236}">
                <a16:creationId xmlns:a16="http://schemas.microsoft.com/office/drawing/2014/main" id="{8006B597-4974-F55B-1C47-8B4F13254C3A}"/>
              </a:ext>
            </a:extLst>
          </p:cNvPr>
          <p:cNvSpPr txBox="1">
            <a:spLocks noChangeArrowheads="1"/>
          </p:cNvSpPr>
          <p:nvPr/>
        </p:nvSpPr>
        <p:spPr>
          <a:xfrm>
            <a:off x="3037596" y="170681"/>
            <a:ext cx="7230250" cy="552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135464" indent="0">
              <a:spcBef>
                <a:spcPts val="0"/>
              </a:spcBef>
              <a:buNone/>
            </a:pPr>
            <a:r>
              <a:rPr lang="en-US" altLang="ko-KR" sz="20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sym typeface="Wingdings" panose="05000000000000000000" pitchFamily="2" charset="2"/>
              </a:rPr>
              <a:t>Jawab :</a:t>
            </a:r>
            <a:endParaRPr lang="en-US" altLang="ko-KR" sz="2400" kern="0">
              <a:solidFill>
                <a:schemeClr val="accent1">
                  <a:lumMod val="75000"/>
                </a:schemeClr>
              </a:solidFill>
              <a:latin typeface="Bahnschrift SemiCondensed" panose="020B0502040204020203" pitchFamily="34" charset="0"/>
              <a:ea typeface="굴림" panose="020B0600000101010101" pitchFamily="34" charset="-127"/>
              <a:cs typeface="Calibri" panose="020F0502020204030204" pitchFamily="34" charset="0"/>
            </a:endParaRPr>
          </a:p>
        </p:txBody>
      </p:sp>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170976" y="849137"/>
            <a:ext cx="5733239" cy="44214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d. Standar Deviasi populasi</a:t>
            </a:r>
            <a:endParaRPr lang="sv-SE" sz="1600" kern="0" dirty="0">
              <a:latin typeface="Bahnschrift SemiBold" panose="020B0502040204020203" pitchFamily="34" charset="0"/>
            </a:endParaRPr>
          </a:p>
        </p:txBody>
      </p:sp>
      <p:graphicFrame>
        <p:nvGraphicFramePr>
          <p:cNvPr id="15" name="Object 14">
            <a:extLst>
              <a:ext uri="{FF2B5EF4-FFF2-40B4-BE49-F238E27FC236}">
                <a16:creationId xmlns:a16="http://schemas.microsoft.com/office/drawing/2014/main" id="{AFDCA19D-8A85-7313-8968-B0E126B8ECE9}"/>
              </a:ext>
            </a:extLst>
          </p:cNvPr>
          <p:cNvGraphicFramePr>
            <a:graphicFrameLocks noChangeAspect="1"/>
          </p:cNvGraphicFramePr>
          <p:nvPr>
            <p:extLst>
              <p:ext uri="{D42A27DB-BD31-4B8C-83A1-F6EECF244321}">
                <p14:modId xmlns:p14="http://schemas.microsoft.com/office/powerpoint/2010/main" val="2518281762"/>
              </p:ext>
            </p:extLst>
          </p:nvPr>
        </p:nvGraphicFramePr>
        <p:xfrm>
          <a:off x="490538" y="2117781"/>
          <a:ext cx="2817812" cy="2237403"/>
        </p:xfrm>
        <a:graphic>
          <a:graphicData uri="http://schemas.openxmlformats.org/presentationml/2006/ole">
            <mc:AlternateContent xmlns:mc="http://schemas.openxmlformats.org/markup-compatibility/2006">
              <mc:Choice xmlns:v="urn:schemas-microsoft-com:vml" Requires="v">
                <p:oleObj name="Worksheet" r:id="rId3" imgW="3040486" imgH="2507059" progId="Excel.Sheet.12">
                  <p:embed/>
                </p:oleObj>
              </mc:Choice>
              <mc:Fallback>
                <p:oleObj name="Worksheet" r:id="rId3" imgW="3040486" imgH="2507059" progId="Excel.Sheet.12">
                  <p:embed/>
                  <p:pic>
                    <p:nvPicPr>
                      <p:cNvPr id="15" name="Object 14">
                        <a:extLst>
                          <a:ext uri="{FF2B5EF4-FFF2-40B4-BE49-F238E27FC236}">
                            <a16:creationId xmlns:a16="http://schemas.microsoft.com/office/drawing/2014/main" id="{AFDCA19D-8A85-7313-8968-B0E126B8ECE9}"/>
                          </a:ext>
                        </a:extLst>
                      </p:cNvPr>
                      <p:cNvPicPr/>
                      <p:nvPr/>
                    </p:nvPicPr>
                    <p:blipFill>
                      <a:blip r:embed="rId4"/>
                      <a:stretch>
                        <a:fillRect/>
                      </a:stretch>
                    </p:blipFill>
                    <p:spPr>
                      <a:xfrm>
                        <a:off x="490538" y="2117781"/>
                        <a:ext cx="2817812" cy="223740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53D18EA-689D-7731-22F1-C0FD62E562A2}"/>
                  </a:ext>
                </a:extLst>
              </p:cNvPr>
              <p:cNvSpPr txBox="1"/>
              <p:nvPr/>
            </p:nvSpPr>
            <p:spPr>
              <a:xfrm>
                <a:off x="490538" y="1273467"/>
                <a:ext cx="2133600" cy="909352"/>
              </a:xfrm>
              <a:prstGeom prst="rect">
                <a:avLst/>
              </a:prstGeom>
            </p:spPr>
            <p:style>
              <a:lnRef idx="3">
                <a:schemeClr val="lt1"/>
              </a:lnRef>
              <a:fillRef idx="1">
                <a:schemeClr val="accent6"/>
              </a:fillRef>
              <a:effectRef idx="1">
                <a:schemeClr val="accent6"/>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r>
                        <m:rPr>
                          <m:sty m:val="p"/>
                        </m:rPr>
                        <a:rPr lang="el-GR" sz="2000" b="0" i="1" smtClean="0">
                          <a:latin typeface="Cambria Math" panose="02040503050406030204" pitchFamily="18" charset="0"/>
                        </a:rPr>
                        <m:t>σ</m:t>
                      </m:r>
                      <m:r>
                        <a:rPr lang="en-US" sz="2000" b="0" i="1" smtClean="0">
                          <a:latin typeface="Cambria Math" panose="02040503050406030204" pitchFamily="18" charset="0"/>
                        </a:rPr>
                        <m:t>=</m:t>
                      </m:r>
                      <m:rad>
                        <m:radPr>
                          <m:degHide m:val="on"/>
                          <m:ctrlPr>
                            <a:rPr lang="id-ID" sz="2000" i="1" smtClean="0">
                              <a:latin typeface="Cambria Math" panose="02040503050406030204" pitchFamily="18" charset="0"/>
                            </a:rPr>
                          </m:ctrlPr>
                        </m:radPr>
                        <m:deg/>
                        <m:e>
                          <m:f>
                            <m:fPr>
                              <m:ctrlPr>
                                <a:rPr lang="id-ID" sz="2000" i="1" smtClean="0">
                                  <a:latin typeface="Cambria Math" panose="02040503050406030204" pitchFamily="18" charset="0"/>
                                </a:rPr>
                              </m:ctrlPr>
                            </m:fPr>
                            <m:num>
                              <m:r>
                                <a:rPr lang="id-ID" sz="2000" i="1" smtClean="0">
                                  <a:latin typeface="Cambria Math" panose="02040503050406030204" pitchFamily="18" charset="0"/>
                                </a:rPr>
                                <m:t>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m:rPr>
                                      <m:sty m:val="p"/>
                                    </m:rPr>
                                    <a:rPr lang="el-GR" sz="2000" b="0" i="1" smtClean="0">
                                      <a:latin typeface="Cambria Math" panose="02040503050406030204" pitchFamily="18" charset="0"/>
                                    </a:rPr>
                                    <m:t>μ</m:t>
                                  </m:r>
                                </m:e>
                              </m:d>
                              <m:r>
                                <a:rPr lang="en-US" sz="2000" b="0" i="1" baseline="30000" smtClean="0">
                                  <a:latin typeface="Cambria Math" panose="02040503050406030204" pitchFamily="18" charset="0"/>
                                </a:rPr>
                                <m:t>2</m:t>
                              </m:r>
                            </m:num>
                            <m:den>
                              <m:r>
                                <a:rPr lang="en-US" sz="2000" b="0" i="1" smtClean="0">
                                  <a:latin typeface="Cambria Math" panose="02040503050406030204" pitchFamily="18" charset="0"/>
                                </a:rPr>
                                <m:t>𝑁</m:t>
                              </m:r>
                            </m:den>
                          </m:f>
                        </m:e>
                      </m:rad>
                    </m:oMath>
                  </m:oMathPara>
                </a14:m>
                <a:endParaRPr lang="id-ID" sz="2000"/>
              </a:p>
            </p:txBody>
          </p:sp>
        </mc:Choice>
        <mc:Fallback xmlns="">
          <p:sp>
            <p:nvSpPr>
              <p:cNvPr id="7" name="TextBox 6">
                <a:extLst>
                  <a:ext uri="{FF2B5EF4-FFF2-40B4-BE49-F238E27FC236}">
                    <a16:creationId xmlns:a16="http://schemas.microsoft.com/office/drawing/2014/main" id="{853D18EA-689D-7731-22F1-C0FD62E562A2}"/>
                  </a:ext>
                </a:extLst>
              </p:cNvPr>
              <p:cNvSpPr txBox="1">
                <a:spLocks noRot="1" noChangeAspect="1" noMove="1" noResize="1" noEditPoints="1" noAdjustHandles="1" noChangeArrowheads="1" noChangeShapeType="1" noTextEdit="1"/>
              </p:cNvSpPr>
              <p:nvPr/>
            </p:nvSpPr>
            <p:spPr>
              <a:xfrm>
                <a:off x="490538" y="1273467"/>
                <a:ext cx="2133600" cy="909352"/>
              </a:xfrm>
              <a:prstGeom prst="rect">
                <a:avLst/>
              </a:prstGeom>
              <a:blipFill>
                <a:blip r:embed="rId5"/>
                <a:stretch>
                  <a:fillRect/>
                </a:stretch>
              </a:blipFill>
            </p:spPr>
            <p:txBody>
              <a:bodyPr/>
              <a:lstStyle/>
              <a:p>
                <a:r>
                  <a:rPr lang="id-ID">
                    <a:noFill/>
                  </a:rPr>
                  <a:t> </a:t>
                </a:r>
              </a:p>
            </p:txBody>
          </p:sp>
        </mc:Fallback>
      </mc:AlternateContent>
      <p:sp>
        <p:nvSpPr>
          <p:cNvPr id="9" name="Google Shape;193;p12">
            <a:extLst>
              <a:ext uri="{FF2B5EF4-FFF2-40B4-BE49-F238E27FC236}">
                <a16:creationId xmlns:a16="http://schemas.microsoft.com/office/drawing/2014/main" id="{B2BE10AA-31C6-DC6D-105A-321884E0F79D}"/>
              </a:ext>
            </a:extLst>
          </p:cNvPr>
          <p:cNvSpPr txBox="1">
            <a:spLocks/>
          </p:cNvSpPr>
          <p:nvPr/>
        </p:nvSpPr>
        <p:spPr>
          <a:xfrm>
            <a:off x="5373688" y="597402"/>
            <a:ext cx="5733239" cy="44214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Standar Deviasi (varian) rata-rata sampel</a:t>
            </a:r>
            <a:endParaRPr lang="sv-SE" sz="1600" kern="0" dirty="0">
              <a:latin typeface="Bahnschrift SemiBold" panose="020B0502040204020203" pitchFamily="34" charset="0"/>
            </a:endParaRPr>
          </a:p>
        </p:txBody>
      </p:sp>
      <p:graphicFrame>
        <p:nvGraphicFramePr>
          <p:cNvPr id="17" name="Object 16">
            <a:extLst>
              <a:ext uri="{FF2B5EF4-FFF2-40B4-BE49-F238E27FC236}">
                <a16:creationId xmlns:a16="http://schemas.microsoft.com/office/drawing/2014/main" id="{EE0541F4-A5AA-5B9F-AE1E-FB0DD0D4862F}"/>
              </a:ext>
            </a:extLst>
          </p:cNvPr>
          <p:cNvGraphicFramePr>
            <a:graphicFrameLocks noChangeAspect="1"/>
          </p:cNvGraphicFramePr>
          <p:nvPr>
            <p:extLst>
              <p:ext uri="{D42A27DB-BD31-4B8C-83A1-F6EECF244321}">
                <p14:modId xmlns:p14="http://schemas.microsoft.com/office/powerpoint/2010/main" val="4063521660"/>
              </p:ext>
            </p:extLst>
          </p:nvPr>
        </p:nvGraphicFramePr>
        <p:xfrm>
          <a:off x="5516301" y="1759773"/>
          <a:ext cx="3509964" cy="2595411"/>
        </p:xfrm>
        <a:graphic>
          <a:graphicData uri="http://schemas.openxmlformats.org/presentationml/2006/ole">
            <mc:AlternateContent xmlns:mc="http://schemas.openxmlformats.org/markup-compatibility/2006">
              <mc:Choice xmlns:v="urn:schemas-microsoft-com:vml" Requires="v">
                <p:oleObj name="Worksheet" r:id="rId6" imgW="3649945" imgH="3200211" progId="Excel.Sheet.12">
                  <p:embed/>
                </p:oleObj>
              </mc:Choice>
              <mc:Fallback>
                <p:oleObj name="Worksheet" r:id="rId6" imgW="3649945" imgH="3200211" progId="Excel.Sheet.12">
                  <p:embed/>
                  <p:pic>
                    <p:nvPicPr>
                      <p:cNvPr id="17" name="Object 16">
                        <a:extLst>
                          <a:ext uri="{FF2B5EF4-FFF2-40B4-BE49-F238E27FC236}">
                            <a16:creationId xmlns:a16="http://schemas.microsoft.com/office/drawing/2014/main" id="{EE0541F4-A5AA-5B9F-AE1E-FB0DD0D4862F}"/>
                          </a:ext>
                        </a:extLst>
                      </p:cNvPr>
                      <p:cNvPicPr/>
                      <p:nvPr/>
                    </p:nvPicPr>
                    <p:blipFill>
                      <a:blip r:embed="rId7"/>
                      <a:stretch>
                        <a:fillRect/>
                      </a:stretch>
                    </p:blipFill>
                    <p:spPr>
                      <a:xfrm>
                        <a:off x="5516301" y="1759773"/>
                        <a:ext cx="3509964" cy="259541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07359B-13E5-D3FF-4581-28059F0F3F9A}"/>
                  </a:ext>
                </a:extLst>
              </p:cNvPr>
              <p:cNvSpPr txBox="1"/>
              <p:nvPr/>
            </p:nvSpPr>
            <p:spPr>
              <a:xfrm>
                <a:off x="8134246" y="905037"/>
                <a:ext cx="2133600" cy="82407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n-US" sz="1200" b="0" i="1" kern="0" smtClean="0">
                              <a:latin typeface="Cambria Math" panose="02040503050406030204" pitchFamily="18" charset="0"/>
                              <a:sym typeface="Wingdings" panose="05000000000000000000" pitchFamily="2" charset="2"/>
                            </a:rPr>
                          </m:ctrlPr>
                        </m:accPr>
                        <m:e>
                          <m:r>
                            <a:rPr lang="en-US" sz="1200" b="0" i="1" kern="0" smtClean="0">
                              <a:latin typeface="Cambria Math" panose="02040503050406030204" pitchFamily="18" charset="0"/>
                              <a:sym typeface="Wingdings" panose="05000000000000000000" pitchFamily="2" charset="2"/>
                            </a:rPr>
                            <m:t>𝑋</m:t>
                          </m:r>
                        </m:e>
                      </m:acc>
                      <m:r>
                        <a:rPr lang="en-US" sz="1200" b="0" i="1" kern="0" smtClean="0">
                          <a:latin typeface="Cambria Math" panose="02040503050406030204" pitchFamily="18" charset="0"/>
                          <a:sym typeface="Wingdings" panose="05000000000000000000" pitchFamily="2" charset="2"/>
                        </a:rPr>
                        <m:t>=</m:t>
                      </m:r>
                      <m:f>
                        <m:fPr>
                          <m:ctrlPr>
                            <a:rPr lang="sv-SE" sz="1200" i="1" kern="0" smtClean="0">
                              <a:latin typeface="Cambria Math" panose="02040503050406030204" pitchFamily="18" charset="0"/>
                              <a:sym typeface="Wingdings" panose="05000000000000000000" pitchFamily="2" charset="2"/>
                            </a:rPr>
                          </m:ctrlPr>
                        </m:fPr>
                        <m:num>
                          <m:r>
                            <a:rPr lang="en-US" sz="1200" b="0" i="1" kern="0" smtClean="0">
                              <a:latin typeface="Cambria Math" panose="02040503050406030204" pitchFamily="18" charset="0"/>
                              <a:sym typeface="Wingdings" panose="05000000000000000000" pitchFamily="2" charset="2"/>
                            </a:rPr>
                            <m:t>1</m:t>
                          </m:r>
                        </m:num>
                        <m:den>
                          <m:sSubSup>
                            <m:sSubSupPr>
                              <m:ctrlPr>
                                <a:rPr lang="sv-SE" sz="1200" i="1" kern="0" smtClean="0">
                                  <a:latin typeface="Cambria Math" panose="02040503050406030204" pitchFamily="18" charset="0"/>
                                  <a:sym typeface="Wingdings" panose="05000000000000000000" pitchFamily="2" charset="2"/>
                                </a:rPr>
                              </m:ctrlPr>
                            </m:sSubSupPr>
                            <m:e>
                              <m:r>
                                <a:rPr lang="en-US" sz="1200" b="0" i="1" kern="0" smtClean="0">
                                  <a:latin typeface="Cambria Math" panose="02040503050406030204" pitchFamily="18" charset="0"/>
                                  <a:sym typeface="Wingdings" panose="05000000000000000000" pitchFamily="2" charset="2"/>
                                </a:rPr>
                                <m:t>𝐶</m:t>
                              </m:r>
                            </m:e>
                            <m:sub>
                              <m:r>
                                <a:rPr lang="en-US" sz="1200" b="0" i="1" kern="0" smtClean="0">
                                  <a:latin typeface="Cambria Math" panose="02040503050406030204" pitchFamily="18" charset="0"/>
                                  <a:sym typeface="Wingdings" panose="05000000000000000000" pitchFamily="2" charset="2"/>
                                </a:rPr>
                                <m:t>𝑛</m:t>
                              </m:r>
                            </m:sub>
                            <m:sup>
                              <m:r>
                                <a:rPr lang="en-US" sz="1200" b="0" i="1" kern="0" smtClean="0">
                                  <a:latin typeface="Cambria Math" panose="02040503050406030204" pitchFamily="18" charset="0"/>
                                  <a:sym typeface="Wingdings" panose="05000000000000000000" pitchFamily="2" charset="2"/>
                                </a:rPr>
                                <m:t>𝑁</m:t>
                              </m:r>
                            </m:sup>
                          </m:sSubSup>
                        </m:den>
                      </m:f>
                      <m:r>
                        <a:rPr lang="sv-SE" sz="1200" i="1" kern="0" smtClean="0">
                          <a:latin typeface="Cambria Math" panose="02040503050406030204" pitchFamily="18" charset="0"/>
                          <a:sym typeface="Wingdings" panose="05000000000000000000" pitchFamily="2" charset="2"/>
                        </a:rPr>
                        <m:t>Ʃ</m:t>
                      </m:r>
                      <m:acc>
                        <m:accPr>
                          <m:chr m:val="̅"/>
                          <m:ctrlPr>
                            <a:rPr lang="sv-SE" sz="1200" i="1" kern="0" smtClean="0">
                              <a:latin typeface="Cambria Math" panose="02040503050406030204" pitchFamily="18" charset="0"/>
                              <a:sym typeface="Wingdings" panose="05000000000000000000" pitchFamily="2" charset="2"/>
                            </a:rPr>
                          </m:ctrlPr>
                        </m:accPr>
                        <m:e>
                          <m:r>
                            <a:rPr lang="en-US" sz="1200" b="0" i="1" kern="0" smtClean="0">
                              <a:latin typeface="Cambria Math" panose="02040503050406030204" pitchFamily="18" charset="0"/>
                              <a:sym typeface="Wingdings" panose="05000000000000000000" pitchFamily="2" charset="2"/>
                            </a:rPr>
                            <m:t>𝑋</m:t>
                          </m:r>
                        </m:e>
                      </m:acc>
                    </m:oMath>
                  </m:oMathPara>
                </a14:m>
                <a:endParaRPr lang="en-US" sz="1200"/>
              </a:p>
              <a:p>
                <a:pPr/>
                <a14:m>
                  <m:oMathPara xmlns:m="http://schemas.openxmlformats.org/officeDocument/2006/math">
                    <m:oMathParaPr>
                      <m:jc m:val="left"/>
                    </m:oMathParaPr>
                    <m:oMath xmlns:m="http://schemas.openxmlformats.org/officeDocument/2006/math">
                      <m:acc>
                        <m:accPr>
                          <m:chr m:val="̿"/>
                          <m:ctrlPr>
                            <a:rPr lang="en-US" sz="1200" b="0" i="1" kern="0" smtClean="0">
                              <a:latin typeface="Cambria Math" panose="02040503050406030204" pitchFamily="18" charset="0"/>
                              <a:sym typeface="Wingdings" panose="05000000000000000000" pitchFamily="2" charset="2"/>
                            </a:rPr>
                          </m:ctrlPr>
                        </m:accPr>
                        <m:e>
                          <m:r>
                            <a:rPr lang="en-US" sz="1200" b="0" i="1" kern="0" smtClean="0">
                              <a:latin typeface="Cambria Math" panose="02040503050406030204" pitchFamily="18" charset="0"/>
                              <a:sym typeface="Wingdings" panose="05000000000000000000" pitchFamily="2" charset="2"/>
                            </a:rPr>
                            <m:t>𝑋</m:t>
                          </m:r>
                        </m:e>
                      </m:acc>
                      <m:r>
                        <a:rPr lang="en-US" sz="1200" b="0" i="1" kern="0" smtClean="0">
                          <a:latin typeface="Cambria Math" panose="02040503050406030204" pitchFamily="18" charset="0"/>
                          <a:sym typeface="Wingdings" panose="05000000000000000000" pitchFamily="2" charset="2"/>
                        </a:rPr>
                        <m:t>=</m:t>
                      </m:r>
                      <m:f>
                        <m:fPr>
                          <m:ctrlPr>
                            <a:rPr lang="sv-SE" sz="1200" i="1" kern="0" smtClean="0">
                              <a:latin typeface="Cambria Math" panose="02040503050406030204" pitchFamily="18" charset="0"/>
                              <a:sym typeface="Wingdings" panose="05000000000000000000" pitchFamily="2" charset="2"/>
                            </a:rPr>
                          </m:ctrlPr>
                        </m:fPr>
                        <m:num>
                          <m:r>
                            <a:rPr lang="en-US" sz="1200" b="0" i="1" kern="0" smtClean="0">
                              <a:latin typeface="Cambria Math" panose="02040503050406030204" pitchFamily="18" charset="0"/>
                              <a:sym typeface="Wingdings" panose="05000000000000000000" pitchFamily="2" charset="2"/>
                            </a:rPr>
                            <m:t>1</m:t>
                          </m:r>
                        </m:num>
                        <m:den>
                          <m:r>
                            <a:rPr lang="en-US" sz="1200" i="1" kern="0" smtClean="0">
                              <a:latin typeface="Cambria Math" panose="02040503050406030204" pitchFamily="18" charset="0"/>
                              <a:sym typeface="Wingdings" panose="05000000000000000000" pitchFamily="2" charset="2"/>
                            </a:rPr>
                            <m:t>1</m:t>
                          </m:r>
                          <m:r>
                            <a:rPr lang="en-US" sz="1200" b="0" i="1" kern="0" smtClean="0">
                              <a:latin typeface="Cambria Math" panose="02040503050406030204" pitchFamily="18" charset="0"/>
                              <a:sym typeface="Wingdings" panose="05000000000000000000" pitchFamily="2" charset="2"/>
                            </a:rPr>
                            <m:t>0</m:t>
                          </m:r>
                        </m:den>
                      </m:f>
                      <m:d>
                        <m:dPr>
                          <m:ctrlPr>
                            <a:rPr lang="en-US" sz="1200" b="0" i="1" kern="0" smtClean="0">
                              <a:latin typeface="Cambria Math" panose="02040503050406030204" pitchFamily="18" charset="0"/>
                              <a:sym typeface="Wingdings" panose="05000000000000000000" pitchFamily="2" charset="2"/>
                            </a:rPr>
                          </m:ctrlPr>
                        </m:dPr>
                        <m:e>
                          <m:r>
                            <a:rPr lang="en-US" sz="1200" b="0" i="1" kern="0" smtClean="0">
                              <a:latin typeface="Cambria Math" panose="02040503050406030204" pitchFamily="18" charset="0"/>
                              <a:sym typeface="Wingdings" panose="05000000000000000000" pitchFamily="2" charset="2"/>
                            </a:rPr>
                            <m:t>32,96</m:t>
                          </m:r>
                        </m:e>
                      </m:d>
                      <m:r>
                        <a:rPr lang="en-US" sz="1200" b="0" i="1" kern="0" smtClean="0">
                          <a:latin typeface="Cambria Math" panose="02040503050406030204" pitchFamily="18" charset="0"/>
                          <a:sym typeface="Wingdings" panose="05000000000000000000" pitchFamily="2" charset="2"/>
                        </a:rPr>
                        <m:t>=3,29 ~ 3,3</m:t>
                      </m:r>
                    </m:oMath>
                  </m:oMathPara>
                </a14:m>
                <a:endParaRPr lang="id-ID" sz="1200"/>
              </a:p>
            </p:txBody>
          </p:sp>
        </mc:Choice>
        <mc:Fallback xmlns="">
          <p:sp>
            <p:nvSpPr>
              <p:cNvPr id="25" name="TextBox 24">
                <a:extLst>
                  <a:ext uri="{FF2B5EF4-FFF2-40B4-BE49-F238E27FC236}">
                    <a16:creationId xmlns:a16="http://schemas.microsoft.com/office/drawing/2014/main" id="{AC07359B-13E5-D3FF-4581-28059F0F3F9A}"/>
                  </a:ext>
                </a:extLst>
              </p:cNvPr>
              <p:cNvSpPr txBox="1">
                <a:spLocks noRot="1" noChangeAspect="1" noMove="1" noResize="1" noEditPoints="1" noAdjustHandles="1" noChangeArrowheads="1" noChangeShapeType="1" noTextEdit="1"/>
              </p:cNvSpPr>
              <p:nvPr/>
            </p:nvSpPr>
            <p:spPr>
              <a:xfrm>
                <a:off x="8134246" y="905037"/>
                <a:ext cx="2133600" cy="824072"/>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FFC3B93-C7D6-8C7D-4F22-749518041B28}"/>
                  </a:ext>
                </a:extLst>
              </p:cNvPr>
              <p:cNvSpPr txBox="1"/>
              <p:nvPr/>
            </p:nvSpPr>
            <p:spPr>
              <a:xfrm>
                <a:off x="5600953" y="1070208"/>
                <a:ext cx="1789144" cy="63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𝑆</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r>
                        <a:rPr lang="en-US" sz="1400" b="0" i="1" smtClean="0">
                          <a:latin typeface="Cambria Math" panose="02040503050406030204" pitchFamily="18" charset="0"/>
                        </a:rPr>
                        <m:t>)=</m:t>
                      </m:r>
                      <m:rad>
                        <m:radPr>
                          <m:degHide m:val="on"/>
                          <m:ctrlPr>
                            <a:rPr lang="id-ID" sz="1400" i="1" smtClean="0">
                              <a:latin typeface="Cambria Math" panose="02040503050406030204" pitchFamily="18" charset="0"/>
                            </a:rPr>
                          </m:ctrlPr>
                        </m:radPr>
                        <m:deg/>
                        <m:e>
                          <m:f>
                            <m:fPr>
                              <m:ctrlPr>
                                <a:rPr lang="id-ID" sz="1400" i="1" smtClean="0">
                                  <a:latin typeface="Cambria Math" panose="02040503050406030204" pitchFamily="18" charset="0"/>
                                </a:rPr>
                              </m:ctrlPr>
                            </m:fPr>
                            <m:num>
                              <m:r>
                                <a:rPr lang="en-US" sz="1400" b="0" i="1" smtClean="0">
                                  <a:latin typeface="Cambria Math" panose="02040503050406030204" pitchFamily="18" charset="0"/>
                                </a:rPr>
                                <m:t>1</m:t>
                              </m:r>
                            </m:num>
                            <m:den>
                              <m:sSubSup>
                                <m:sSubSupPr>
                                  <m:ctrlPr>
                                    <a:rPr lang="id-ID" sz="1400" i="1" smtClean="0">
                                      <a:latin typeface="Cambria Math" panose="02040503050406030204" pitchFamily="18" charset="0"/>
                                    </a:rPr>
                                  </m:ctrlPr>
                                </m:sSubSupPr>
                                <m:e>
                                  <m:r>
                                    <a:rPr lang="en-US" sz="1400" b="0" i="1" smtClean="0">
                                      <a:latin typeface="Cambria Math" panose="02040503050406030204" pitchFamily="18" charset="0"/>
                                    </a:rPr>
                                    <m:t>𝐶</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𝑁</m:t>
                                  </m:r>
                                </m:sup>
                              </m:sSubSup>
                            </m:den>
                          </m:f>
                        </m:e>
                      </m:rad>
                      <m:r>
                        <a:rPr lang="id-ID" sz="1400" i="1" smtClean="0">
                          <a:latin typeface="Cambria Math" panose="02040503050406030204" pitchFamily="18" charset="0"/>
                        </a:rPr>
                        <m:t>Ʃ</m:t>
                      </m:r>
                      <m:d>
                        <m:dPr>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𝑋</m:t>
                              </m:r>
                            </m:e>
                          </m:acc>
                        </m:e>
                      </m:d>
                      <m:r>
                        <a:rPr lang="en-US" sz="1400" b="0" i="1" baseline="30000" smtClean="0">
                          <a:latin typeface="Cambria Math" panose="02040503050406030204" pitchFamily="18" charset="0"/>
                        </a:rPr>
                        <m:t>2</m:t>
                      </m:r>
                    </m:oMath>
                  </m:oMathPara>
                </a14:m>
                <a:endParaRPr lang="id-ID" sz="1400" baseline="30000"/>
              </a:p>
            </p:txBody>
          </p:sp>
        </mc:Choice>
        <mc:Fallback xmlns="">
          <p:sp>
            <p:nvSpPr>
              <p:cNvPr id="26" name="TextBox 25">
                <a:extLst>
                  <a:ext uri="{FF2B5EF4-FFF2-40B4-BE49-F238E27FC236}">
                    <a16:creationId xmlns:a16="http://schemas.microsoft.com/office/drawing/2014/main" id="{9FFC3B93-C7D6-8C7D-4F22-749518041B28}"/>
                  </a:ext>
                </a:extLst>
              </p:cNvPr>
              <p:cNvSpPr txBox="1">
                <a:spLocks noRot="1" noChangeAspect="1" noMove="1" noResize="1" noEditPoints="1" noAdjustHandles="1" noChangeArrowheads="1" noChangeShapeType="1" noTextEdit="1"/>
              </p:cNvSpPr>
              <p:nvPr/>
            </p:nvSpPr>
            <p:spPr>
              <a:xfrm>
                <a:off x="5600953" y="1070208"/>
                <a:ext cx="1789144" cy="636521"/>
              </a:xfrm>
              <a:prstGeom prst="rect">
                <a:avLst/>
              </a:prstGeom>
              <a:blipFill>
                <a:blip r:embed="rId9"/>
                <a:stretch>
                  <a:fillRect/>
                </a:stretch>
              </a:blipFill>
            </p:spPr>
            <p:txBody>
              <a:bodyPr/>
              <a:lstStyle/>
              <a:p>
                <a:r>
                  <a:rPr lang="id-ID">
                    <a:noFill/>
                  </a:rPr>
                  <a:t> </a:t>
                </a:r>
              </a:p>
            </p:txBody>
          </p:sp>
        </mc:Fallback>
      </mc:AlternateContent>
      <p:sp>
        <p:nvSpPr>
          <p:cNvPr id="4" name="TextBox 3">
            <a:extLst>
              <a:ext uri="{FF2B5EF4-FFF2-40B4-BE49-F238E27FC236}">
                <a16:creationId xmlns:a16="http://schemas.microsoft.com/office/drawing/2014/main" id="{57CD490F-70E7-F391-97D7-4907B7729331}"/>
              </a:ext>
            </a:extLst>
          </p:cNvPr>
          <p:cNvSpPr txBox="1"/>
          <p:nvPr/>
        </p:nvSpPr>
        <p:spPr>
          <a:xfrm>
            <a:off x="490538" y="4423106"/>
            <a:ext cx="11113859" cy="830997"/>
          </a:xfrm>
          <a:prstGeom prst="rect">
            <a:avLst/>
          </a:prstGeom>
          <a:noFill/>
        </p:spPr>
        <p:txBody>
          <a:bodyPr wrap="square" rtlCol="0">
            <a:spAutoFit/>
          </a:bodyPr>
          <a:lstStyle/>
          <a:p>
            <a:pPr marL="285750" indent="-285750">
              <a:buFont typeface="Wingdings" panose="05000000000000000000" pitchFamily="2" charset="2"/>
              <a:buChar char="§"/>
            </a:pPr>
            <a:r>
              <a:rPr lang="en-US" sz="1600">
                <a:latin typeface="Bahnschrift SemiBold" panose="020B0502040204020203" pitchFamily="34" charset="0"/>
              </a:rPr>
              <a:t>Nllai standar deviasi rata-rata sampel (s=0,71) &lt; standar deviasi populasi (</a:t>
            </a:r>
            <a:r>
              <a:rPr lang="el-GR" sz="1600">
                <a:latin typeface="Bahnschrift SemiBold" panose="020B0502040204020203" pitchFamily="34" charset="0"/>
              </a:rPr>
              <a:t>μ=1,71) </a:t>
            </a:r>
            <a:r>
              <a:rPr lang="en-US" sz="1600">
                <a:latin typeface="Bahnschrift SemiBold" panose="020B0502040204020203" pitchFamily="34" charset="0"/>
              </a:rPr>
              <a:t>maka dapat disimpulkan bahwa nilai anggota rata-rata sample relative lebih memusat pada nilai tengahnya dibandingkan dengan populasi.</a:t>
            </a:r>
          </a:p>
          <a:p>
            <a:pPr marL="285750" indent="-285750">
              <a:buFont typeface="Wingdings" panose="05000000000000000000" pitchFamily="2" charset="2"/>
              <a:buChar char="§"/>
            </a:pPr>
            <a:r>
              <a:rPr lang="en-US" sz="1600">
                <a:latin typeface="Bahnschrift SemiBold" panose="020B0502040204020203" pitchFamily="34" charset="0"/>
              </a:rPr>
              <a:t>Hal ini ternadi karena penyebaran populasinya lebih lebar dibandingkan dengan sampel.</a:t>
            </a:r>
          </a:p>
        </p:txBody>
      </p:sp>
      <p:grpSp>
        <p:nvGrpSpPr>
          <p:cNvPr id="5" name="Group 4">
            <a:extLst>
              <a:ext uri="{FF2B5EF4-FFF2-40B4-BE49-F238E27FC236}">
                <a16:creationId xmlns:a16="http://schemas.microsoft.com/office/drawing/2014/main" id="{1CBF3D29-7BAC-5039-CDD2-D7AEBF0B503F}"/>
              </a:ext>
            </a:extLst>
          </p:cNvPr>
          <p:cNvGrpSpPr/>
          <p:nvPr/>
        </p:nvGrpSpPr>
        <p:grpSpPr>
          <a:xfrm>
            <a:off x="406458" y="5427895"/>
            <a:ext cx="5194495" cy="1094457"/>
            <a:chOff x="783467" y="4500780"/>
            <a:chExt cx="7032955" cy="1300889"/>
          </a:xfrm>
        </p:grpSpPr>
        <p:sp>
          <p:nvSpPr>
            <p:cNvPr id="6" name="Google Shape;193;p12">
              <a:extLst>
                <a:ext uri="{FF2B5EF4-FFF2-40B4-BE49-F238E27FC236}">
                  <a16:creationId xmlns:a16="http://schemas.microsoft.com/office/drawing/2014/main" id="{1682B4D5-486D-E6F0-5667-874435C17D43}"/>
                </a:ext>
              </a:extLst>
            </p:cNvPr>
            <p:cNvSpPr txBox="1">
              <a:spLocks/>
            </p:cNvSpPr>
            <p:nvPr/>
          </p:nvSpPr>
          <p:spPr>
            <a:xfrm>
              <a:off x="783467" y="4500780"/>
              <a:ext cx="7032955" cy="1300889"/>
            </a:xfrm>
            <a:prstGeom prst="rect">
              <a:avLst/>
            </a:prstGeom>
            <a:solidFill>
              <a:schemeClr val="accent2">
                <a:lumMod val="20000"/>
                <a:lumOff val="80000"/>
              </a:schemeClr>
            </a:solidFill>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ct val="76000"/>
              </a:pPr>
              <a:r>
                <a:rPr lang="en-US" sz="1600" kern="0">
                  <a:solidFill>
                    <a:schemeClr val="tx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Hubungan antara s dan σ untuk populasi terbatas dapat dinyatakan :</a:t>
              </a:r>
              <a:endParaRPr lang="en-US" sz="1600" i="1" ker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endParaRPr>
            </a:p>
            <a:p>
              <a:pPr>
                <a:buSzPct val="76000"/>
              </a:pPr>
              <a:endParaRPr lang="sv-SE" sz="1600" kern="0">
                <a:solidFill>
                  <a:schemeClr val="tx1"/>
                </a:solidFill>
                <a:latin typeface="Bahnschrift SemiBold" panose="020B0502040204020203"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3FE8FB-B375-FA93-FF22-D8DD09AE52B1}"/>
                    </a:ext>
                  </a:extLst>
                </p:cNvPr>
                <p:cNvSpPr txBox="1"/>
                <p:nvPr/>
              </p:nvSpPr>
              <p:spPr>
                <a:xfrm>
                  <a:off x="3916560" y="4969004"/>
                  <a:ext cx="2053267" cy="705363"/>
                </a:xfrm>
                <a:prstGeom prst="rect">
                  <a:avLst/>
                </a:prstGeom>
                <a:noFill/>
              </p:spPr>
              <p:txBody>
                <a:bodyPr wrap="square" rtlCol="0">
                  <a:spAutoFit/>
                </a:bodyPr>
                <a:lstStyle/>
                <a:p>
                  <a:r>
                    <a:rPr lang="en-US" sz="1600" kern="0">
                      <a:solidFill>
                        <a:schemeClr val="tx1"/>
                      </a:solidFill>
                      <a:ea typeface="Calibri" panose="020F0502020204030204" pitchFamily="34" charset="0"/>
                      <a:cs typeface="Calibri" panose="020F0502020204030204" pitchFamily="34" charset="0"/>
                      <a:sym typeface="Wingdings" panose="05000000000000000000" pitchFamily="2" charset="2"/>
                    </a:rPr>
                    <a:t>S =</a:t>
                  </a:r>
                  <a14:m>
                    <m:oMath xmlns:m="http://schemas.openxmlformats.org/officeDocument/2006/math">
                      <m:f>
                        <m:fPr>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fPr>
                        <m:num>
                          <m:r>
                            <m:rPr>
                              <m:sty m:val="p"/>
                            </m:rPr>
                            <a:rPr lang="el-GR"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σ</m:t>
                          </m:r>
                        </m:num>
                        <m:den>
                          <m:rad>
                            <m:radPr>
                              <m:degHide m:val="on"/>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radPr>
                            <m:deg/>
                            <m:e>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𝑛</m:t>
                              </m:r>
                            </m:e>
                          </m:rad>
                        </m:den>
                      </m:f>
                      <m:rad>
                        <m:radPr>
                          <m:degHide m:val="on"/>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radPr>
                        <m:deg/>
                        <m:e>
                          <m:f>
                            <m:fPr>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fPr>
                            <m:num>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𝑁</m:t>
                              </m:r>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m:t>
                              </m:r>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𝑛</m:t>
                              </m:r>
                            </m:num>
                            <m:den>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𝑁</m:t>
                              </m:r>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−1</m:t>
                              </m:r>
                            </m:den>
                          </m:f>
                        </m:e>
                      </m:rad>
                    </m:oMath>
                  </a14:m>
                  <a:endParaRPr lang="id-ID" sz="1600">
                    <a:solidFill>
                      <a:schemeClr val="tx1"/>
                    </a:solidFill>
                  </a:endParaRPr>
                </a:p>
              </p:txBody>
            </p:sp>
          </mc:Choice>
          <mc:Fallback xmlns="">
            <p:sp>
              <p:nvSpPr>
                <p:cNvPr id="8" name="TextBox 7">
                  <a:extLst>
                    <a:ext uri="{FF2B5EF4-FFF2-40B4-BE49-F238E27FC236}">
                      <a16:creationId xmlns:a16="http://schemas.microsoft.com/office/drawing/2014/main" id="{2A3FE8FB-B375-FA93-FF22-D8DD09AE52B1}"/>
                    </a:ext>
                  </a:extLst>
                </p:cNvPr>
                <p:cNvSpPr txBox="1">
                  <a:spLocks noRot="1" noChangeAspect="1" noMove="1" noResize="1" noEditPoints="1" noAdjustHandles="1" noChangeArrowheads="1" noChangeShapeType="1" noTextEdit="1"/>
                </p:cNvSpPr>
                <p:nvPr/>
              </p:nvSpPr>
              <p:spPr>
                <a:xfrm>
                  <a:off x="3916560" y="4969004"/>
                  <a:ext cx="2053267" cy="705363"/>
                </a:xfrm>
                <a:prstGeom prst="rect">
                  <a:avLst/>
                </a:prstGeom>
                <a:blipFill>
                  <a:blip r:embed="rId10"/>
                  <a:stretch>
                    <a:fillRect l="-2008"/>
                  </a:stretch>
                </a:blipFill>
              </p:spPr>
              <p:txBody>
                <a:bodyPr/>
                <a:lstStyle/>
                <a:p>
                  <a:r>
                    <a:rPr lang="id-ID">
                      <a:noFill/>
                    </a:rPr>
                    <a:t> </a:t>
                  </a:r>
                </a:p>
              </p:txBody>
            </p:sp>
          </mc:Fallback>
        </mc:AlternateContent>
      </p:grpSp>
      <p:grpSp>
        <p:nvGrpSpPr>
          <p:cNvPr id="11" name="Group 10">
            <a:extLst>
              <a:ext uri="{FF2B5EF4-FFF2-40B4-BE49-F238E27FC236}">
                <a16:creationId xmlns:a16="http://schemas.microsoft.com/office/drawing/2014/main" id="{88F1B6BD-77DE-997A-1FAD-F2DF14A0EBDE}"/>
              </a:ext>
            </a:extLst>
          </p:cNvPr>
          <p:cNvGrpSpPr/>
          <p:nvPr/>
        </p:nvGrpSpPr>
        <p:grpSpPr>
          <a:xfrm>
            <a:off x="6096000" y="5428867"/>
            <a:ext cx="5536418" cy="1159487"/>
            <a:chOff x="5537409" y="6422035"/>
            <a:chExt cx="4207239" cy="1300889"/>
          </a:xfrm>
        </p:grpSpPr>
        <p:sp>
          <p:nvSpPr>
            <p:cNvPr id="13" name="Google Shape;193;p12">
              <a:extLst>
                <a:ext uri="{FF2B5EF4-FFF2-40B4-BE49-F238E27FC236}">
                  <a16:creationId xmlns:a16="http://schemas.microsoft.com/office/drawing/2014/main" id="{1330B302-0BA6-C735-8D17-80DA52567AE4}"/>
                </a:ext>
              </a:extLst>
            </p:cNvPr>
            <p:cNvSpPr txBox="1">
              <a:spLocks/>
            </p:cNvSpPr>
            <p:nvPr/>
          </p:nvSpPr>
          <p:spPr>
            <a:xfrm>
              <a:off x="5537409" y="6422035"/>
              <a:ext cx="4207239" cy="1300889"/>
            </a:xfrm>
            <a:prstGeom prst="rect">
              <a:avLst/>
            </a:prstGeom>
            <a:solidFill>
              <a:schemeClr val="accent2">
                <a:lumMod val="20000"/>
                <a:lumOff val="80000"/>
              </a:schemeClr>
            </a:solidFill>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71450" indent="-171450">
                <a:buSzPct val="76000"/>
                <a:buFont typeface="Wingdings" panose="05000000000000000000" pitchFamily="2" charset="2"/>
                <a:buChar char="§"/>
              </a:pPr>
              <a:r>
                <a:rPr lang="en-US" sz="1600" kern="0">
                  <a:solidFill>
                    <a:schemeClr val="tx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Hubungan antara s dan σ untuk populasi tidak terbatas dapat dinyatakan :</a:t>
              </a:r>
              <a:endParaRPr lang="en-US" sz="1600" i="1" ker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endParaRPr>
            </a:p>
            <a:p>
              <a:pPr>
                <a:buSzPct val="76000"/>
              </a:pPr>
              <a:endParaRPr lang="sv-SE" sz="1600" kern="0">
                <a:solidFill>
                  <a:schemeClr val="tx1"/>
                </a:solidFill>
                <a:latin typeface="Bahnschrift SemiBold" panose="020B0502040204020203"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620407-AC5E-A460-0429-E4C5319FA485}"/>
                    </a:ext>
                  </a:extLst>
                </p:cNvPr>
                <p:cNvSpPr txBox="1"/>
                <p:nvPr/>
              </p:nvSpPr>
              <p:spPr>
                <a:xfrm>
                  <a:off x="7353773" y="6921683"/>
                  <a:ext cx="1497436" cy="548253"/>
                </a:xfrm>
                <a:prstGeom prst="rect">
                  <a:avLst/>
                </a:prstGeom>
                <a:noFill/>
              </p:spPr>
              <p:txBody>
                <a:bodyPr wrap="square" rtlCol="0">
                  <a:spAutoFit/>
                </a:bodyPr>
                <a:lstStyle/>
                <a:p>
                  <a:r>
                    <a:rPr lang="en-US" kern="0">
                      <a:solidFill>
                        <a:schemeClr val="tx1"/>
                      </a:solidFill>
                      <a:ea typeface="Calibri" panose="020F0502020204030204" pitchFamily="34" charset="0"/>
                      <a:cs typeface="Calibri" panose="020F0502020204030204" pitchFamily="34" charset="0"/>
                      <a:sym typeface="Wingdings" panose="05000000000000000000" pitchFamily="2" charset="2"/>
                    </a:rPr>
                    <a:t>S =</a:t>
                  </a:r>
                  <a14:m>
                    <m:oMath xmlns:m="http://schemas.openxmlformats.org/officeDocument/2006/math">
                      <m:f>
                        <m:fPr>
                          <m:ctrlPr>
                            <a:rPr lang="en-US"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fPr>
                        <m:num>
                          <m:r>
                            <m:rPr>
                              <m:sty m:val="p"/>
                            </m:rPr>
                            <a:rPr lang="el-GR"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σ</m:t>
                          </m:r>
                        </m:num>
                        <m:den>
                          <m:rad>
                            <m:radPr>
                              <m:degHide m:val="on"/>
                              <m:ctrlPr>
                                <a:rPr lang="en-US"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radPr>
                            <m:deg/>
                            <m:e>
                              <m:r>
                                <a:rPr lang="en-US"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𝑛</m:t>
                              </m:r>
                            </m:e>
                          </m:rad>
                        </m:den>
                      </m:f>
                    </m:oMath>
                  </a14:m>
                  <a:endParaRPr lang="id-ID">
                    <a:solidFill>
                      <a:schemeClr val="tx1"/>
                    </a:solidFill>
                  </a:endParaRPr>
                </a:p>
              </p:txBody>
            </p:sp>
          </mc:Choice>
          <mc:Fallback xmlns="">
            <p:sp>
              <p:nvSpPr>
                <p:cNvPr id="14" name="TextBox 13">
                  <a:extLst>
                    <a:ext uri="{FF2B5EF4-FFF2-40B4-BE49-F238E27FC236}">
                      <a16:creationId xmlns:a16="http://schemas.microsoft.com/office/drawing/2014/main" id="{48620407-AC5E-A460-0429-E4C5319FA485}"/>
                    </a:ext>
                  </a:extLst>
                </p:cNvPr>
                <p:cNvSpPr txBox="1">
                  <a:spLocks noRot="1" noChangeAspect="1" noMove="1" noResize="1" noEditPoints="1" noAdjustHandles="1" noChangeArrowheads="1" noChangeShapeType="1" noTextEdit="1"/>
                </p:cNvSpPr>
                <p:nvPr/>
              </p:nvSpPr>
              <p:spPr>
                <a:xfrm>
                  <a:off x="7353773" y="6921683"/>
                  <a:ext cx="1497436" cy="548253"/>
                </a:xfrm>
                <a:prstGeom prst="rect">
                  <a:avLst/>
                </a:prstGeom>
                <a:blipFill>
                  <a:blip r:embed="rId11"/>
                  <a:stretch>
                    <a:fillRect l="-2477" t="-1250" b="-1250"/>
                  </a:stretch>
                </a:blipFill>
              </p:spPr>
              <p:txBody>
                <a:bodyPr/>
                <a:lstStyle/>
                <a:p>
                  <a:r>
                    <a:rPr lang="id-ID">
                      <a:noFill/>
                    </a:rPr>
                    <a:t> </a:t>
                  </a:r>
                </a:p>
              </p:txBody>
            </p:sp>
          </mc:Fallback>
        </mc:AlternateContent>
      </p:grpSp>
    </p:spTree>
    <p:extLst>
      <p:ext uri="{BB962C8B-B14F-4D97-AF65-F5344CB8AC3E}">
        <p14:creationId xmlns:p14="http://schemas.microsoft.com/office/powerpoint/2010/main" val="386211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POPULASI &amp; SAMPEL</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651386"/>
            <a:ext cx="11380020" cy="5136092"/>
          </a:xfrm>
          <a:prstGeom prst="rect">
            <a:avLst/>
          </a:prstGeom>
        </p:spPr>
        <p:txBody>
          <a:bodyPr spcFirstLastPara="1" wrap="square" lIns="121900" tIns="121900" rIns="121900" bIns="121900" anchor="t" anchorCtr="0">
            <a:noAutofit/>
          </a:bodyPr>
          <a:lstStyle/>
          <a:p>
            <a:pPr marL="0" indent="0">
              <a:spcAft>
                <a:spcPts val="1333"/>
              </a:spcAft>
              <a:buSzPct val="76000"/>
              <a:buNone/>
            </a:pPr>
            <a:r>
              <a:rPr lang="en-US" sz="2800" b="1" u="sng">
                <a:latin typeface="Bahnschrift SemiCondensed" panose="020B0502040204020203" pitchFamily="34" charset="0"/>
              </a:rPr>
              <a:t>Distribusi </a:t>
            </a:r>
            <a:r>
              <a:rPr lang="id-ID" sz="2800" b="1" u="sng">
                <a:latin typeface="Bahnschrift SemiCondensed" panose="020B0502040204020203" pitchFamily="34" charset="0"/>
              </a:rPr>
              <a:t>Sampling </a:t>
            </a:r>
            <a:r>
              <a:rPr lang="en-US" sz="2800" b="1">
                <a:latin typeface="Bahnschrift SemiCondensed" panose="020B0502040204020203" pitchFamily="34" charset="0"/>
              </a:rPr>
              <a:t>= Distribusi Kemungkinan</a:t>
            </a:r>
            <a:endParaRPr lang="en-US" sz="2800" b="1" u="sng">
              <a:latin typeface="Bahnschrift SemiCondensed" panose="020B0502040204020203" pitchFamily="34" charset="0"/>
            </a:endParaRPr>
          </a:p>
          <a:p>
            <a:pPr marL="0" indent="0">
              <a:spcAft>
                <a:spcPts val="1333"/>
              </a:spcAft>
              <a:buSzPct val="76000"/>
              <a:buNone/>
            </a:pPr>
            <a:r>
              <a:rPr lang="en-US" sz="2800">
                <a:latin typeface="Bahnschrift SemiCondensed" panose="020B0502040204020203" pitchFamily="34" charset="0"/>
              </a:rPr>
              <a:t>Distribusi kemungkinan dari semua sampel yang mungkin, dengan ukuran sampel yang tetap (N), pada karakteristik sampel yang digeneralisasikan ke populasi.</a:t>
            </a:r>
          </a:p>
          <a:p>
            <a:pPr marL="0" indent="0">
              <a:spcAft>
                <a:spcPts val="1333"/>
              </a:spcAft>
              <a:buSzPct val="76000"/>
              <a:buNone/>
            </a:pPr>
            <a:r>
              <a:rPr lang="en-US" sz="2800" b="1" u="sng">
                <a:latin typeface="Bahnschrift SemiCondensed" panose="020B0502040204020203" pitchFamily="34" charset="0"/>
              </a:rPr>
              <a:t>Sampling vs Sensus</a:t>
            </a:r>
          </a:p>
          <a:p>
            <a:pPr marL="0" indent="0">
              <a:spcAft>
                <a:spcPts val="1333"/>
              </a:spcAft>
              <a:buSzPct val="76000"/>
              <a:buNone/>
            </a:pPr>
            <a:r>
              <a:rPr lang="en-US" sz="2800">
                <a:latin typeface="Bahnschrift SemiCondensed" panose="020B0502040204020203" pitchFamily="34" charset="0"/>
              </a:rPr>
              <a:t>Sensus</a:t>
            </a:r>
            <a:r>
              <a:rPr lang="en-US" sz="2800">
                <a:latin typeface="Bahnschrift SemiCondensed" panose="020B0502040204020203" pitchFamily="34" charset="0"/>
                <a:sym typeface="Wingdings" panose="05000000000000000000" pitchFamily="2" charset="2"/>
              </a:rPr>
              <a:t> pendataan setiap anggota populasi</a:t>
            </a:r>
          </a:p>
          <a:p>
            <a:pPr marL="0" indent="0">
              <a:spcAft>
                <a:spcPts val="1333"/>
              </a:spcAft>
              <a:buSzPct val="76000"/>
              <a:buNone/>
            </a:pPr>
            <a:r>
              <a:rPr lang="en-US" sz="2800">
                <a:latin typeface="Bahnschrift SemiCondensed" panose="020B0502040204020203" pitchFamily="34" charset="0"/>
                <a:sym typeface="Wingdings" panose="05000000000000000000" pitchFamily="2" charset="2"/>
              </a:rPr>
              <a:t>Sampling  pendataan Sebagian anggota populasi dengan pengambilan sample</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2963552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mc:AlternateContent xmlns:mc="http://schemas.openxmlformats.org/markup-compatibility/2006" xmlns:a14="http://schemas.microsoft.com/office/drawing/2010/main">
        <mc:Choice Requires="a14">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478834" y="1169648"/>
                <a:ext cx="11234332" cy="324209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spcAft>
                    <a:spcPts val="1333"/>
                  </a:spcAft>
                  <a:buSzPct val="76000"/>
                  <a:buFont typeface="Wingdings" panose="05000000000000000000" pitchFamily="2" charset="2"/>
                  <a:buChar char="q"/>
                </a:pPr>
                <a:r>
                  <a:rPr lang="sv-SE" sz="2000" kern="0">
                    <a:latin typeface="Bahnschrift SemiBold" panose="020B0502040204020203" pitchFamily="34" charset="0"/>
                    <a:sym typeface="Wingdings" panose="05000000000000000000" pitchFamily="2" charset="2"/>
                  </a:rPr>
                  <a:t>Distribusi sampel rata-rata merupakan distribusi normal  dengan rata-rata (</a:t>
                </a:r>
                <a14:m>
                  <m:oMath xmlns:m="http://schemas.openxmlformats.org/officeDocument/2006/math">
                    <m:acc>
                      <m:accPr>
                        <m:chr m:val="̅"/>
                        <m:ctrlPr>
                          <a:rPr lang="sv-SE" sz="2000" i="1" kern="0" smtClean="0">
                            <a:latin typeface="Cambria Math" panose="02040503050406030204" pitchFamily="18" charset="0"/>
                            <a:sym typeface="Wingdings" panose="05000000000000000000" pitchFamily="2" charset="2"/>
                          </a:rPr>
                        </m:ctrlPr>
                      </m:accPr>
                      <m:e>
                        <m:r>
                          <a:rPr lang="en-US" sz="2000" b="0" i="1" kern="0" smtClean="0">
                            <a:latin typeface="Cambria Math" panose="02040503050406030204" pitchFamily="18" charset="0"/>
                            <a:sym typeface="Wingdings" panose="05000000000000000000" pitchFamily="2" charset="2"/>
                          </a:rPr>
                          <m:t>𝑥</m:t>
                        </m:r>
                      </m:e>
                    </m:acc>
                    <m:r>
                      <a:rPr lang="en-US" sz="2000" b="0" i="1" kern="0" smtClean="0">
                        <a:latin typeface="Cambria Math" panose="02040503050406030204" pitchFamily="18" charset="0"/>
                        <a:sym typeface="Wingdings" panose="05000000000000000000" pitchFamily="2" charset="2"/>
                      </a:rPr>
                      <m:t>)</m:t>
                    </m:r>
                  </m:oMath>
                </a14:m>
                <a:r>
                  <a:rPr lang="sv-SE" sz="2000" kern="0" dirty="0">
                    <a:latin typeface="Bahnschrift SemiBold" panose="020B0502040204020203" pitchFamily="34" charset="0"/>
                  </a:rPr>
                  <a:t> </a:t>
                </a:r>
                <a:r>
                  <a:rPr lang="sv-SE" sz="2000" kern="0">
                    <a:latin typeface="Bahnschrift SemiBold" panose="020B0502040204020203" pitchFamily="34" charset="0"/>
                  </a:rPr>
                  <a:t>dan standar deviasi (s)</a:t>
                </a:r>
              </a:p>
              <a:p>
                <a:pPr marL="342900" indent="-342900">
                  <a:spcAft>
                    <a:spcPts val="1333"/>
                  </a:spcAft>
                  <a:buSzPct val="76000"/>
                  <a:buFont typeface="Wingdings" panose="05000000000000000000" pitchFamily="2" charset="2"/>
                  <a:buChar char="q"/>
                </a:pPr>
                <a:r>
                  <a:rPr lang="sv-SE" sz="2000" kern="0">
                    <a:latin typeface="Bahnschrift SemiBold" panose="020B0502040204020203" pitchFamily="34" charset="0"/>
                  </a:rPr>
                  <a:t>Distribusi normal ini di kenal dengan nama nilai Z atau Skor Z atau distribusi normal baku, dengan rumus :</a:t>
                </a:r>
              </a:p>
              <a:p>
                <a:pPr>
                  <a:spcAft>
                    <a:spcPts val="1333"/>
                  </a:spcAft>
                  <a:buSzPct val="76000"/>
                </a:pPr>
                <a:endParaRPr lang="sv-SE" sz="2000" kern="0" dirty="0">
                  <a:latin typeface="Bahnschrift SemiBold" panose="020B0502040204020203" pitchFamily="34" charset="0"/>
                </a:endParaRPr>
              </a:p>
            </p:txBody>
          </p:sp>
        </mc:Choice>
        <mc:Fallback xmlns="">
          <p:sp>
            <p:nvSpPr>
              <p:cNvPr id="12" name="Google Shape;193;p12">
                <a:extLst>
                  <a:ext uri="{FF2B5EF4-FFF2-40B4-BE49-F238E27FC236}">
                    <a16:creationId xmlns:a16="http://schemas.microsoft.com/office/drawing/2014/main" id="{6D6E2225-19A7-02A1-0B25-F0A91BAD8AA6}"/>
                  </a:ext>
                </a:extLst>
              </p:cNvPr>
              <p:cNvSpPr txBox="1">
                <a:spLocks noRot="1" noChangeAspect="1" noMove="1" noResize="1" noEditPoints="1" noAdjustHandles="1" noChangeArrowheads="1" noChangeShapeType="1" noTextEdit="1"/>
              </p:cNvSpPr>
              <p:nvPr/>
            </p:nvSpPr>
            <p:spPr>
              <a:xfrm>
                <a:off x="478834" y="1169648"/>
                <a:ext cx="11234332" cy="3242096"/>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458D5D-0165-6628-636C-C36862803FDB}"/>
                  </a:ext>
                </a:extLst>
              </p:cNvPr>
              <p:cNvSpPr txBox="1"/>
              <p:nvPr/>
            </p:nvSpPr>
            <p:spPr>
              <a:xfrm>
                <a:off x="1611748" y="3090399"/>
                <a:ext cx="1809946" cy="78393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kern="0" smtClean="0">
                          <a:latin typeface="Cambria Math" panose="02040503050406030204" pitchFamily="18" charset="0"/>
                        </a:rPr>
                        <m:t>Z</m:t>
                      </m:r>
                      <m:r>
                        <a:rPr lang="en-US" sz="2400" b="0" i="0" kern="0" smtClean="0">
                          <a:latin typeface="Cambria Math" panose="02040503050406030204" pitchFamily="18" charset="0"/>
                        </a:rPr>
                        <m:t>=</m:t>
                      </m:r>
                      <m:f>
                        <m:fPr>
                          <m:ctrlPr>
                            <a:rPr lang="sv-SE" sz="2400" i="1" kern="0" smtClean="0">
                              <a:latin typeface="Cambria Math" panose="02040503050406030204" pitchFamily="18" charset="0"/>
                            </a:rPr>
                          </m:ctrlPr>
                        </m:fPr>
                        <m:num>
                          <m:r>
                            <a:rPr lang="en-US" sz="2400" b="0" i="1" kern="0" smtClean="0">
                              <a:latin typeface="Cambria Math" panose="02040503050406030204" pitchFamily="18" charset="0"/>
                            </a:rPr>
                            <m:t>𝑋</m:t>
                          </m:r>
                          <m:r>
                            <a:rPr lang="en-US" sz="2400" b="0" i="1" kern="0" smtClean="0">
                              <a:latin typeface="Cambria Math" panose="02040503050406030204" pitchFamily="18" charset="0"/>
                            </a:rPr>
                            <m:t> − </m:t>
                          </m:r>
                          <m:r>
                            <m:rPr>
                              <m:sty m:val="p"/>
                            </m:rPr>
                            <a:rPr lang="el-GR" sz="2400" b="0" i="1" kern="0" smtClean="0">
                              <a:latin typeface="Cambria Math" panose="02040503050406030204" pitchFamily="18" charset="0"/>
                            </a:rPr>
                            <m:t>μ</m:t>
                          </m:r>
                        </m:num>
                        <m:den>
                          <m:r>
                            <a:rPr lang="en-US" sz="2400" b="0" i="1" kern="0" smtClean="0">
                              <a:latin typeface="Cambria Math" panose="02040503050406030204" pitchFamily="18" charset="0"/>
                            </a:rPr>
                            <m:t>𝑠</m:t>
                          </m:r>
                        </m:den>
                      </m:f>
                    </m:oMath>
                  </m:oMathPara>
                </a14:m>
                <a:endParaRPr lang="id-ID" sz="2400"/>
              </a:p>
            </p:txBody>
          </p:sp>
        </mc:Choice>
        <mc:Fallback xmlns="">
          <p:sp>
            <p:nvSpPr>
              <p:cNvPr id="5" name="TextBox 4">
                <a:extLst>
                  <a:ext uri="{FF2B5EF4-FFF2-40B4-BE49-F238E27FC236}">
                    <a16:creationId xmlns:a16="http://schemas.microsoft.com/office/drawing/2014/main" id="{C5458D5D-0165-6628-636C-C36862803FDB}"/>
                  </a:ext>
                </a:extLst>
              </p:cNvPr>
              <p:cNvSpPr txBox="1">
                <a:spLocks noRot="1" noChangeAspect="1" noMove="1" noResize="1" noEditPoints="1" noAdjustHandles="1" noChangeArrowheads="1" noChangeShapeType="1" noTextEdit="1"/>
              </p:cNvSpPr>
              <p:nvPr/>
            </p:nvSpPr>
            <p:spPr>
              <a:xfrm>
                <a:off x="1611748" y="3090399"/>
                <a:ext cx="1809946" cy="783933"/>
              </a:xfrm>
              <a:prstGeom prst="rect">
                <a:avLst/>
              </a:prstGeom>
              <a:blipFill>
                <a:blip r:embed="rId4"/>
                <a:stretch>
                  <a:fillRect/>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119E9ADC-9BDA-1099-2F8C-D26451D8AE5C}"/>
              </a:ext>
            </a:extLst>
          </p:cNvPr>
          <p:cNvSpPr txBox="1"/>
          <p:nvPr/>
        </p:nvSpPr>
        <p:spPr>
          <a:xfrm>
            <a:off x="4554608" y="3090399"/>
            <a:ext cx="3788113" cy="1477328"/>
          </a:xfrm>
          <a:prstGeom prst="rect">
            <a:avLst/>
          </a:prstGeom>
          <a:noFill/>
        </p:spPr>
        <p:txBody>
          <a:bodyPr wrap="square" rtlCol="0">
            <a:spAutoFit/>
          </a:bodyPr>
          <a:lstStyle/>
          <a:p>
            <a:r>
              <a:rPr lang="en-US">
                <a:latin typeface="Bahnschrift SemiBold" panose="020B0502040204020203" pitchFamily="34" charset="0"/>
              </a:rPr>
              <a:t>Dimana :</a:t>
            </a:r>
          </a:p>
          <a:p>
            <a:r>
              <a:rPr lang="en-US">
                <a:latin typeface="Bahnschrift SemiBold" panose="020B0502040204020203" pitchFamily="34" charset="0"/>
              </a:rPr>
              <a:t>Z = skor z atau nilai normal baku</a:t>
            </a:r>
          </a:p>
          <a:p>
            <a:r>
              <a:rPr lang="en-US">
                <a:latin typeface="Bahnschrift SemiBold" panose="020B0502040204020203" pitchFamily="34" charset="0"/>
              </a:rPr>
              <a:t>X = nilai dari suatu pengamatan</a:t>
            </a:r>
          </a:p>
          <a:p>
            <a:r>
              <a:rPr lang="el-GR">
                <a:latin typeface="Bahnschrift SemiBold" panose="020B0502040204020203" pitchFamily="34" charset="0"/>
                <a:ea typeface="Calibri" panose="020F0502020204030204" pitchFamily="34" charset="0"/>
                <a:cs typeface="Calibri" panose="020F0502020204030204" pitchFamily="34" charset="0"/>
              </a:rPr>
              <a:t>μ</a:t>
            </a:r>
            <a:r>
              <a:rPr lang="en-US">
                <a:latin typeface="Bahnschrift SemiBold" panose="020B0502040204020203" pitchFamily="34" charset="0"/>
                <a:ea typeface="Calibri" panose="020F0502020204030204" pitchFamily="34" charset="0"/>
                <a:cs typeface="Calibri" panose="020F0502020204030204" pitchFamily="34" charset="0"/>
              </a:rPr>
              <a:t> = nilai rata-rata hitung dari distribusi</a:t>
            </a:r>
          </a:p>
        </p:txBody>
      </p:sp>
    </p:spTree>
    <p:extLst>
      <p:ext uri="{BB962C8B-B14F-4D97-AF65-F5344CB8AC3E}">
        <p14:creationId xmlns:p14="http://schemas.microsoft.com/office/powerpoint/2010/main" val="2183537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478834" y="876573"/>
            <a:ext cx="11234332" cy="205272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2000" kern="0">
                <a:latin typeface="Bahnschrift SemiCondensed" panose="020B0502040204020203" pitchFamily="34" charset="0"/>
              </a:rPr>
              <a:t>Contoh 2 :</a:t>
            </a:r>
          </a:p>
          <a:p>
            <a:pPr>
              <a:buSzPct val="76000"/>
            </a:pPr>
            <a:r>
              <a:rPr lang="sv-SE" sz="2000" kern="0">
                <a:latin typeface="Bahnschrift SemiCondensed" panose="020B0502040204020203" pitchFamily="34" charset="0"/>
              </a:rPr>
              <a:t>Sebanyak  20 Perusahaan termasuk dalam harga saham pilihan (LQ45) pada 2013. Harga saham ke-20 perusahaan tersebut berkisar antara Rp 1.030-6.500 per lembar. </a:t>
            </a:r>
          </a:p>
          <a:p>
            <a:pPr>
              <a:buSzPct val="76000"/>
            </a:pPr>
            <a:r>
              <a:rPr lang="sv-SE" sz="2000" kern="0">
                <a:latin typeface="Bahnschrift SemiCondensed" panose="020B0502040204020203" pitchFamily="34" charset="0"/>
              </a:rPr>
              <a:t>Berapa probabilitas harga saham antara Rp 3.314 sampai Rp 5.005 per lembar. Diketahui </a:t>
            </a:r>
            <a:r>
              <a:rPr lang="el-GR" sz="2000" kern="0">
                <a:latin typeface="Bahnschrift SemiCondensed" panose="020B0502040204020203" pitchFamily="34" charset="0"/>
                <a:ea typeface="Calibri" panose="020F0502020204030204" pitchFamily="34" charset="0"/>
                <a:cs typeface="Calibri" panose="020F0502020204030204" pitchFamily="34" charset="0"/>
              </a:rPr>
              <a:t>μ</a:t>
            </a:r>
            <a:r>
              <a:rPr lang="en-US" sz="2000" kern="0">
                <a:latin typeface="Bahnschrift SemiCondensed" panose="020B0502040204020203" pitchFamily="34" charset="0"/>
                <a:ea typeface="Calibri" panose="020F0502020204030204" pitchFamily="34" charset="0"/>
                <a:cs typeface="Calibri" panose="020F0502020204030204" pitchFamily="34" charset="0"/>
              </a:rPr>
              <a:t> = </a:t>
            </a:r>
            <a:r>
              <a:rPr lang="sv-SE" sz="2000" kern="0">
                <a:latin typeface="Bahnschrift SemiCondensed" panose="020B0502040204020203" pitchFamily="34" charset="0"/>
              </a:rPr>
              <a:t>3.314 sebagai nilai rata-rata hitung dan standar deviasi 1610.</a:t>
            </a:r>
            <a:endParaRPr lang="sv-SE" sz="2000" kern="0" dirty="0">
              <a:latin typeface="Bahnschrift SemiCondensed" panose="020B0502040204020203"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458D5D-0165-6628-636C-C36862803FDB}"/>
                  </a:ext>
                </a:extLst>
              </p:cNvPr>
              <p:cNvSpPr txBox="1"/>
              <p:nvPr/>
            </p:nvSpPr>
            <p:spPr>
              <a:xfrm>
                <a:off x="933984" y="3086632"/>
                <a:ext cx="2394644" cy="1564146"/>
              </a:xfrm>
              <a:prstGeom prst="rect">
                <a:avLst/>
              </a:prstGeom>
              <a:noFill/>
            </p:spPr>
            <p:txBody>
              <a:bodyPr wrap="square" rtlCol="0">
                <a:spAutoFit/>
              </a:bodyPr>
              <a:lstStyle/>
              <a:p>
                <a:pPr>
                  <a:spcAft>
                    <a:spcPts val="1200"/>
                  </a:spcAft>
                  <a:tabLst>
                    <a:tab pos="179388" algn="l"/>
                  </a:tabLst>
                </a:pPr>
                <a14:m>
                  <m:oMathPara xmlns:m="http://schemas.openxmlformats.org/officeDocument/2006/math">
                    <m:oMathParaPr>
                      <m:jc m:val="left"/>
                    </m:oMathParaPr>
                    <m:oMath xmlns:m="http://schemas.openxmlformats.org/officeDocument/2006/math">
                      <m:r>
                        <m:rPr>
                          <m:sty m:val="p"/>
                        </m:rPr>
                        <a:rPr lang="en-US" sz="1600" b="0" i="0" kern="0" smtClean="0">
                          <a:latin typeface="Cambria Math" panose="02040503050406030204" pitchFamily="18" charset="0"/>
                        </a:rPr>
                        <m:t>Z</m:t>
                      </m:r>
                      <m:r>
                        <a:rPr lang="en-US" sz="1600" b="0" i="0" kern="0" smtClean="0">
                          <a:latin typeface="Cambria Math" panose="02040503050406030204" pitchFamily="18" charset="0"/>
                        </a:rPr>
                        <m:t>=</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𝑋</m:t>
                          </m:r>
                          <m:r>
                            <a:rPr lang="en-US" sz="1600" b="0" i="1" kern="0" smtClean="0">
                              <a:latin typeface="Cambria Math" panose="02040503050406030204" pitchFamily="18" charset="0"/>
                            </a:rPr>
                            <m:t> − </m:t>
                          </m:r>
                          <m:r>
                            <m:rPr>
                              <m:sty m:val="p"/>
                            </m:rPr>
                            <a:rPr lang="el-GR" sz="1600" b="0" i="1" kern="0" smtClean="0">
                              <a:latin typeface="Cambria Math" panose="02040503050406030204" pitchFamily="18" charset="0"/>
                            </a:rPr>
                            <m:t>μ</m:t>
                          </m:r>
                        </m:num>
                        <m:den>
                          <m:r>
                            <a:rPr lang="en-US" sz="1600" b="0" i="1" kern="0" smtClean="0">
                              <a:latin typeface="Cambria Math" panose="02040503050406030204" pitchFamily="18" charset="0"/>
                            </a:rPr>
                            <m:t>𝑠</m:t>
                          </m:r>
                        </m:den>
                      </m:f>
                    </m:oMath>
                  </m:oMathPara>
                </a14:m>
                <a:endParaRPr lang="en-US" sz="1600"/>
              </a:p>
              <a:p>
                <a:pPr>
                  <a:spcAft>
                    <a:spcPts val="1200"/>
                  </a:spcAft>
                  <a:tabLst>
                    <a:tab pos="179388" algn="l"/>
                  </a:tabLst>
                </a:pPr>
                <a14:m>
                  <m:oMath xmlns:m="http://schemas.openxmlformats.org/officeDocument/2006/math">
                    <m:r>
                      <m:rPr>
                        <m:sty m:val="p"/>
                      </m:rPr>
                      <a:rPr lang="en-US" sz="1600" b="0" i="0" kern="0" smtClean="0">
                        <a:latin typeface="Cambria Math" panose="02040503050406030204" pitchFamily="18" charset="0"/>
                      </a:rPr>
                      <m:t>Z</m:t>
                    </m:r>
                    <m:r>
                      <a:rPr lang="en-US" sz="1600" b="0" i="0" kern="0" smtClean="0">
                        <a:latin typeface="Cambria Math" panose="02040503050406030204" pitchFamily="18" charset="0"/>
                      </a:rPr>
                      <m:t>1=</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3314 −3314</m:t>
                        </m:r>
                      </m:num>
                      <m:den>
                        <m:r>
                          <a:rPr lang="en-US" sz="1600" b="0" i="1" kern="0" smtClean="0">
                            <a:latin typeface="Cambria Math" panose="02040503050406030204" pitchFamily="18" charset="0"/>
                          </a:rPr>
                          <m:t>1610</m:t>
                        </m:r>
                      </m:den>
                    </m:f>
                  </m:oMath>
                </a14:m>
                <a:r>
                  <a:rPr lang="en-US" sz="1600"/>
                  <a:t>= 0</a:t>
                </a:r>
              </a:p>
              <a:p>
                <a:pPr>
                  <a:spcAft>
                    <a:spcPts val="1200"/>
                  </a:spcAft>
                  <a:tabLst>
                    <a:tab pos="179388" algn="l"/>
                  </a:tabLst>
                </a:pPr>
                <a14:m>
                  <m:oMath xmlns:m="http://schemas.openxmlformats.org/officeDocument/2006/math">
                    <m:r>
                      <m:rPr>
                        <m:sty m:val="p"/>
                      </m:rPr>
                      <a:rPr lang="en-US" sz="1600" b="0" i="0" kern="0" smtClean="0">
                        <a:latin typeface="Cambria Math" panose="02040503050406030204" pitchFamily="18" charset="0"/>
                      </a:rPr>
                      <m:t>Z</m:t>
                    </m:r>
                    <m:r>
                      <a:rPr lang="en-US" sz="1600" b="0" i="0" kern="0" smtClean="0">
                        <a:latin typeface="Cambria Math" panose="02040503050406030204" pitchFamily="18" charset="0"/>
                      </a:rPr>
                      <m:t>2=</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5005−3314</m:t>
                        </m:r>
                      </m:num>
                      <m:den>
                        <m:r>
                          <a:rPr lang="en-US" sz="1600" b="0" i="1" kern="0" smtClean="0">
                            <a:latin typeface="Cambria Math" panose="02040503050406030204" pitchFamily="18" charset="0"/>
                          </a:rPr>
                          <m:t>1610</m:t>
                        </m:r>
                      </m:den>
                    </m:f>
                  </m:oMath>
                </a14:m>
                <a:r>
                  <a:rPr lang="en-US" sz="1600"/>
                  <a:t>= 1,05</a:t>
                </a:r>
              </a:p>
            </p:txBody>
          </p:sp>
        </mc:Choice>
        <mc:Fallback xmlns="">
          <p:sp>
            <p:nvSpPr>
              <p:cNvPr id="5" name="TextBox 4">
                <a:extLst>
                  <a:ext uri="{FF2B5EF4-FFF2-40B4-BE49-F238E27FC236}">
                    <a16:creationId xmlns:a16="http://schemas.microsoft.com/office/drawing/2014/main" id="{C5458D5D-0165-6628-636C-C36862803FDB}"/>
                  </a:ext>
                </a:extLst>
              </p:cNvPr>
              <p:cNvSpPr txBox="1">
                <a:spLocks noRot="1" noChangeAspect="1" noMove="1" noResize="1" noEditPoints="1" noAdjustHandles="1" noChangeArrowheads="1" noChangeShapeType="1" noTextEdit="1"/>
              </p:cNvSpPr>
              <p:nvPr/>
            </p:nvSpPr>
            <p:spPr>
              <a:xfrm>
                <a:off x="933984" y="3086632"/>
                <a:ext cx="2394644" cy="1564146"/>
              </a:xfrm>
              <a:prstGeom prst="rect">
                <a:avLst/>
              </a:prstGeom>
              <a:blipFill>
                <a:blip r:embed="rId3"/>
                <a:stretch>
                  <a:fillRect b="-389"/>
                </a:stretch>
              </a:blipFill>
            </p:spPr>
            <p:txBody>
              <a:bodyPr/>
              <a:lstStyle/>
              <a:p>
                <a:r>
                  <a:rPr lang="id-ID">
                    <a:noFill/>
                  </a:rPr>
                  <a:t> </a:t>
                </a:r>
              </a:p>
            </p:txBody>
          </p:sp>
        </mc:Fallback>
      </mc:AlternateContent>
      <p:sp>
        <p:nvSpPr>
          <p:cNvPr id="3" name="TextBox 2">
            <a:extLst>
              <a:ext uri="{FF2B5EF4-FFF2-40B4-BE49-F238E27FC236}">
                <a16:creationId xmlns:a16="http://schemas.microsoft.com/office/drawing/2014/main" id="{704A1C45-ED8E-A67A-55B0-6FDC7B834A6B}"/>
              </a:ext>
            </a:extLst>
          </p:cNvPr>
          <p:cNvSpPr txBox="1"/>
          <p:nvPr/>
        </p:nvSpPr>
        <p:spPr>
          <a:xfrm>
            <a:off x="3996965" y="3222374"/>
            <a:ext cx="5957740" cy="646331"/>
          </a:xfrm>
          <a:prstGeom prst="rect">
            <a:avLst/>
          </a:prstGeom>
          <a:noFill/>
        </p:spPr>
        <p:txBody>
          <a:bodyPr wrap="square" rtlCol="0">
            <a:spAutoFit/>
          </a:bodyPr>
          <a:lstStyle/>
          <a:p>
            <a:r>
              <a:rPr lang="en-US">
                <a:latin typeface="Bahnschrift SemiCondensed" panose="020B0502040204020203" pitchFamily="34" charset="0"/>
              </a:rPr>
              <a:t>Luas dibawah kurva normal :</a:t>
            </a:r>
          </a:p>
          <a:p>
            <a:r>
              <a:rPr lang="en-US">
                <a:latin typeface="Bahnschrift SemiCondensed" panose="020B0502040204020203" pitchFamily="34" charset="0"/>
              </a:rPr>
              <a:t>P (Z</a:t>
            </a:r>
            <a:r>
              <a:rPr lang="en-US" baseline="-25000">
                <a:latin typeface="Bahnschrift SemiCondensed" panose="020B0502040204020203" pitchFamily="34" charset="0"/>
              </a:rPr>
              <a:t>1</a:t>
            </a:r>
            <a:r>
              <a:rPr lang="en-US">
                <a:latin typeface="Bahnschrift SemiCondensed" panose="020B0502040204020203" pitchFamily="34" charset="0"/>
              </a:rPr>
              <a:t> &lt; Z &lt; Z</a:t>
            </a:r>
            <a:r>
              <a:rPr lang="en-US" baseline="-25000">
                <a:latin typeface="Bahnschrift SemiCondensed" panose="020B0502040204020203" pitchFamily="34" charset="0"/>
              </a:rPr>
              <a:t>2</a:t>
            </a:r>
            <a:r>
              <a:rPr lang="en-US">
                <a:latin typeface="Bahnschrift SemiCondensed" panose="020B0502040204020203" pitchFamily="34" charset="0"/>
              </a:rPr>
              <a:t>) = P(Z</a:t>
            </a:r>
            <a:r>
              <a:rPr lang="en-US" baseline="-25000">
                <a:latin typeface="Bahnschrift SemiCondensed" panose="020B0502040204020203" pitchFamily="34" charset="0"/>
              </a:rPr>
              <a:t>1</a:t>
            </a:r>
            <a:r>
              <a:rPr lang="en-US">
                <a:latin typeface="Bahnschrift SemiCondensed" panose="020B0502040204020203" pitchFamily="34" charset="0"/>
              </a:rPr>
              <a:t>=0 &lt; Z &lt; Z</a:t>
            </a:r>
            <a:r>
              <a:rPr lang="en-US" baseline="-25000">
                <a:latin typeface="Bahnschrift SemiCondensed" panose="020B0502040204020203" pitchFamily="34" charset="0"/>
              </a:rPr>
              <a:t>2</a:t>
            </a:r>
            <a:r>
              <a:rPr lang="en-US">
                <a:latin typeface="Bahnschrift SemiCondensed" panose="020B0502040204020203" pitchFamily="34" charset="0"/>
              </a:rPr>
              <a:t>=1,05) = 0,35314</a:t>
            </a:r>
            <a:endParaRPr lang="id-ID">
              <a:latin typeface="Bahnschrift SemiCondensed" panose="020B0502040204020203" pitchFamily="34" charset="0"/>
            </a:endParaRPr>
          </a:p>
        </p:txBody>
      </p:sp>
      <p:grpSp>
        <p:nvGrpSpPr>
          <p:cNvPr id="11" name="Group 10">
            <a:extLst>
              <a:ext uri="{FF2B5EF4-FFF2-40B4-BE49-F238E27FC236}">
                <a16:creationId xmlns:a16="http://schemas.microsoft.com/office/drawing/2014/main" id="{0C827A3F-05D8-8A73-5D76-B76D9777898B}"/>
              </a:ext>
            </a:extLst>
          </p:cNvPr>
          <p:cNvGrpSpPr/>
          <p:nvPr/>
        </p:nvGrpSpPr>
        <p:grpSpPr>
          <a:xfrm>
            <a:off x="175966" y="4661989"/>
            <a:ext cx="5769205" cy="2052726"/>
            <a:chOff x="175966" y="4661989"/>
            <a:chExt cx="5769205" cy="2052726"/>
          </a:xfrm>
        </p:grpSpPr>
        <p:pic>
          <p:nvPicPr>
            <p:cNvPr id="9" name="Picture 8">
              <a:extLst>
                <a:ext uri="{FF2B5EF4-FFF2-40B4-BE49-F238E27FC236}">
                  <a16:creationId xmlns:a16="http://schemas.microsoft.com/office/drawing/2014/main" id="{EC39705F-FAAC-52B0-1B28-9AF34F938461}"/>
                </a:ext>
              </a:extLst>
            </p:cNvPr>
            <p:cNvPicPr>
              <a:picLocks noChangeAspect="1"/>
            </p:cNvPicPr>
            <p:nvPr/>
          </p:nvPicPr>
          <p:blipFill>
            <a:blip r:embed="rId4"/>
            <a:stretch>
              <a:fillRect/>
            </a:stretch>
          </p:blipFill>
          <p:spPr>
            <a:xfrm>
              <a:off x="175966" y="4661989"/>
              <a:ext cx="5769205" cy="2052726"/>
            </a:xfrm>
            <a:prstGeom prst="rect">
              <a:avLst/>
            </a:prstGeom>
          </p:spPr>
        </p:pic>
        <p:sp>
          <p:nvSpPr>
            <p:cNvPr id="10" name="Oval 9">
              <a:extLst>
                <a:ext uri="{FF2B5EF4-FFF2-40B4-BE49-F238E27FC236}">
                  <a16:creationId xmlns:a16="http://schemas.microsoft.com/office/drawing/2014/main" id="{1F01F7CF-7C82-A250-2371-88D07C1E74D9}"/>
                </a:ext>
              </a:extLst>
            </p:cNvPr>
            <p:cNvSpPr/>
            <p:nvPr/>
          </p:nvSpPr>
          <p:spPr>
            <a:xfrm>
              <a:off x="3412504" y="6353666"/>
              <a:ext cx="443059" cy="254524"/>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grpSp>
        <p:nvGrpSpPr>
          <p:cNvPr id="43" name="Group 42">
            <a:extLst>
              <a:ext uri="{FF2B5EF4-FFF2-40B4-BE49-F238E27FC236}">
                <a16:creationId xmlns:a16="http://schemas.microsoft.com/office/drawing/2014/main" id="{0FDE7CA7-E60E-B5BC-EB24-064404510A63}"/>
              </a:ext>
            </a:extLst>
          </p:cNvPr>
          <p:cNvGrpSpPr/>
          <p:nvPr/>
        </p:nvGrpSpPr>
        <p:grpSpPr>
          <a:xfrm>
            <a:off x="6709127" y="3808524"/>
            <a:ext cx="3795089" cy="2060084"/>
            <a:chOff x="6709127" y="3808524"/>
            <a:chExt cx="3795089" cy="2060084"/>
          </a:xfrm>
        </p:grpSpPr>
        <p:grpSp>
          <p:nvGrpSpPr>
            <p:cNvPr id="41" name="Group 40">
              <a:extLst>
                <a:ext uri="{FF2B5EF4-FFF2-40B4-BE49-F238E27FC236}">
                  <a16:creationId xmlns:a16="http://schemas.microsoft.com/office/drawing/2014/main" id="{DB6289F8-91F3-3691-2F4D-6D590CBAB45E}"/>
                </a:ext>
              </a:extLst>
            </p:cNvPr>
            <p:cNvGrpSpPr/>
            <p:nvPr/>
          </p:nvGrpSpPr>
          <p:grpSpPr>
            <a:xfrm>
              <a:off x="6709127" y="3808524"/>
              <a:ext cx="3795089" cy="2060084"/>
              <a:chOff x="8057160" y="2205029"/>
              <a:chExt cx="3795089" cy="2060084"/>
            </a:xfrm>
          </p:grpSpPr>
          <p:pic>
            <p:nvPicPr>
              <p:cNvPr id="37" name="Picture 36">
                <a:extLst>
                  <a:ext uri="{FF2B5EF4-FFF2-40B4-BE49-F238E27FC236}">
                    <a16:creationId xmlns:a16="http://schemas.microsoft.com/office/drawing/2014/main" id="{337D4B79-EA0C-773A-3C94-F960451A9D52}"/>
                  </a:ext>
                </a:extLst>
              </p:cNvPr>
              <p:cNvPicPr>
                <a:picLocks noChangeAspect="1"/>
              </p:cNvPicPr>
              <p:nvPr/>
            </p:nvPicPr>
            <p:blipFill>
              <a:blip r:embed="rId5"/>
              <a:stretch>
                <a:fillRect/>
              </a:stretch>
            </p:blipFill>
            <p:spPr>
              <a:xfrm>
                <a:off x="8057160" y="2205029"/>
                <a:ext cx="3795089" cy="1767993"/>
              </a:xfrm>
              <a:prstGeom prst="rect">
                <a:avLst/>
              </a:prstGeom>
            </p:spPr>
          </p:pic>
          <p:sp>
            <p:nvSpPr>
              <p:cNvPr id="39" name="TextBox 38">
                <a:extLst>
                  <a:ext uri="{FF2B5EF4-FFF2-40B4-BE49-F238E27FC236}">
                    <a16:creationId xmlns:a16="http://schemas.microsoft.com/office/drawing/2014/main" id="{840B3CA2-5A32-AEEF-5102-9AE391336B5E}"/>
                  </a:ext>
                </a:extLst>
              </p:cNvPr>
              <p:cNvSpPr txBox="1"/>
              <p:nvPr/>
            </p:nvSpPr>
            <p:spPr>
              <a:xfrm>
                <a:off x="9666119" y="3995818"/>
                <a:ext cx="577170" cy="253908"/>
              </a:xfrm>
              <a:prstGeom prst="rect">
                <a:avLst/>
              </a:prstGeom>
              <a:noFill/>
            </p:spPr>
            <p:txBody>
              <a:bodyPr wrap="square" rtlCol="0">
                <a:spAutoFit/>
              </a:bodyPr>
              <a:lstStyle/>
              <a:p>
                <a:r>
                  <a:rPr lang="en-US" sz="1050">
                    <a:latin typeface="Bahnschrift SemiBold" panose="020B0502040204020203" pitchFamily="34" charset="0"/>
                  </a:rPr>
                  <a:t>Z</a:t>
                </a:r>
                <a:r>
                  <a:rPr lang="en-US" sz="1050" baseline="-25000">
                    <a:latin typeface="Bahnschrift SemiBold" panose="020B0502040204020203" pitchFamily="34" charset="0"/>
                  </a:rPr>
                  <a:t>1</a:t>
                </a:r>
                <a:r>
                  <a:rPr lang="en-US" sz="1050"/>
                  <a:t> = 0</a:t>
                </a:r>
                <a:endParaRPr lang="id-ID" sz="1050"/>
              </a:p>
            </p:txBody>
          </p:sp>
          <p:sp>
            <p:nvSpPr>
              <p:cNvPr id="40" name="TextBox 39">
                <a:extLst>
                  <a:ext uri="{FF2B5EF4-FFF2-40B4-BE49-F238E27FC236}">
                    <a16:creationId xmlns:a16="http://schemas.microsoft.com/office/drawing/2014/main" id="{398A9558-6FD0-614F-7D8E-3E6BB391561D}"/>
                  </a:ext>
                </a:extLst>
              </p:cNvPr>
              <p:cNvSpPr txBox="1"/>
              <p:nvPr/>
            </p:nvSpPr>
            <p:spPr>
              <a:xfrm>
                <a:off x="10144440" y="4011197"/>
                <a:ext cx="778773" cy="253916"/>
              </a:xfrm>
              <a:prstGeom prst="rect">
                <a:avLst/>
              </a:prstGeom>
              <a:noFill/>
            </p:spPr>
            <p:txBody>
              <a:bodyPr wrap="square" rtlCol="0">
                <a:spAutoFit/>
              </a:bodyPr>
              <a:lstStyle/>
              <a:p>
                <a:r>
                  <a:rPr lang="en-US" sz="1050">
                    <a:latin typeface="Bahnschrift SemiBold" panose="020B0502040204020203" pitchFamily="34" charset="0"/>
                  </a:rPr>
                  <a:t>Z</a:t>
                </a:r>
                <a:r>
                  <a:rPr lang="en-US" sz="1050" baseline="-25000">
                    <a:latin typeface="Bahnschrift SemiBold" panose="020B0502040204020203" pitchFamily="34" charset="0"/>
                  </a:rPr>
                  <a:t>2</a:t>
                </a:r>
                <a:r>
                  <a:rPr lang="en-US" sz="1050"/>
                  <a:t> = 1,05</a:t>
                </a:r>
                <a:endParaRPr lang="id-ID" sz="1050"/>
              </a:p>
            </p:txBody>
          </p:sp>
        </p:grpSp>
        <p:sp>
          <p:nvSpPr>
            <p:cNvPr id="42" name="TextBox 41">
              <a:extLst>
                <a:ext uri="{FF2B5EF4-FFF2-40B4-BE49-F238E27FC236}">
                  <a16:creationId xmlns:a16="http://schemas.microsoft.com/office/drawing/2014/main" id="{49C697C5-19F3-FA22-B84E-6901112DA107}"/>
                </a:ext>
              </a:extLst>
            </p:cNvPr>
            <p:cNvSpPr txBox="1"/>
            <p:nvPr/>
          </p:nvSpPr>
          <p:spPr>
            <a:xfrm>
              <a:off x="8618385" y="4749080"/>
              <a:ext cx="707285" cy="369332"/>
            </a:xfrm>
            <a:prstGeom prst="rect">
              <a:avLst/>
            </a:prstGeom>
            <a:noFill/>
          </p:spPr>
          <p:txBody>
            <a:bodyPr wrap="square" rtlCol="0">
              <a:spAutoFit/>
            </a:bodyPr>
            <a:lstStyle/>
            <a:p>
              <a:r>
                <a:rPr lang="en-US" sz="900"/>
                <a:t>Luas = 0,3531</a:t>
              </a:r>
              <a:endParaRPr lang="id-ID" sz="900"/>
            </a:p>
          </p:txBody>
        </p:sp>
      </p:grpSp>
    </p:spTree>
    <p:extLst>
      <p:ext uri="{BB962C8B-B14F-4D97-AF65-F5344CB8AC3E}">
        <p14:creationId xmlns:p14="http://schemas.microsoft.com/office/powerpoint/2010/main" val="3548266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478834" y="854992"/>
            <a:ext cx="11234332" cy="205272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ct val="76000"/>
            </a:pPr>
            <a:r>
              <a:rPr lang="sv-SE" sz="1600" kern="0">
                <a:latin typeface="Bahnschrift SemiCondensed" panose="020B0502040204020203" pitchFamily="34" charset="0"/>
              </a:rPr>
              <a:t>Contoh 3:</a:t>
            </a:r>
          </a:p>
          <a:p>
            <a:pPr>
              <a:buSzPct val="76000"/>
            </a:pPr>
            <a:r>
              <a:rPr lang="sv-SE" sz="1600" kern="0">
                <a:latin typeface="Bahnschrift SemiCondensed" panose="020B0502040204020203" pitchFamily="34" charset="0"/>
              </a:rPr>
              <a:t>Sepanjang tahun 2013 terdapat 31 emiten baru yang tercatat di IDX. Emitan ke-31 yang tercatat adalah perusahaan jamu terbesar di Indonesia yaitu PT.Industri Jamu dan Farmasi Sido Muncul Tbk (SIDO). </a:t>
            </a:r>
          </a:p>
          <a:p>
            <a:pPr>
              <a:buSzPct val="76000"/>
            </a:pPr>
            <a:r>
              <a:rPr lang="sv-SE" sz="1600" kern="0">
                <a:latin typeface="Bahnschrift SemiCondensed" panose="020B0502040204020203" pitchFamily="34" charset="0"/>
              </a:rPr>
              <a:t>Pengamatan selamaa 18 Desember 2013 – 24 Januari 2014, harga saham SIDO terus mengalami fluktuasi dengan tren harga yang meningkat. Harga saham penutupan pernah turin mencapai 680 dan sempat naik mencapai 815. Selama pengamatan, harga saham SIDO rata-rata 750 dengan standar deviasi 45,5.</a:t>
            </a:r>
          </a:p>
          <a:p>
            <a:pPr>
              <a:buSzPct val="76000"/>
            </a:pPr>
            <a:r>
              <a:rPr lang="sv-SE" sz="1600" kern="0">
                <a:latin typeface="Bahnschrift SemiCondensed" panose="020B0502040204020203" pitchFamily="34" charset="0"/>
              </a:rPr>
              <a:t>Berapa peluang saham SIDO turun dibawah 725 dan berapa peluang harganya meningkat diatas 800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458D5D-0165-6628-636C-C36862803FDB}"/>
                  </a:ext>
                </a:extLst>
              </p:cNvPr>
              <p:cNvSpPr txBox="1"/>
              <p:nvPr/>
            </p:nvSpPr>
            <p:spPr>
              <a:xfrm>
                <a:off x="4333338" y="4150423"/>
                <a:ext cx="2547999" cy="1079142"/>
              </a:xfrm>
              <a:prstGeom prst="rect">
                <a:avLst/>
              </a:prstGeom>
              <a:noFill/>
            </p:spPr>
            <p:txBody>
              <a:bodyPr wrap="square" rtlCol="0">
                <a:spAutoFit/>
              </a:bodyPr>
              <a:lstStyle/>
              <a:p>
                <a:pPr>
                  <a:spcAft>
                    <a:spcPts val="1200"/>
                  </a:spcAft>
                  <a:tabLst>
                    <a:tab pos="179388" algn="l"/>
                  </a:tabLst>
                </a:pPr>
                <a14:m>
                  <m:oMathPara xmlns:m="http://schemas.openxmlformats.org/officeDocument/2006/math">
                    <m:oMathParaPr>
                      <m:jc m:val="left"/>
                    </m:oMathParaPr>
                    <m:oMath xmlns:m="http://schemas.openxmlformats.org/officeDocument/2006/math">
                      <m:r>
                        <m:rPr>
                          <m:sty m:val="p"/>
                        </m:rPr>
                        <a:rPr lang="en-US" sz="1600" b="0" i="0" kern="0" smtClean="0">
                          <a:latin typeface="Cambria Math" panose="02040503050406030204" pitchFamily="18" charset="0"/>
                        </a:rPr>
                        <m:t>Z</m:t>
                      </m:r>
                      <m:r>
                        <a:rPr lang="en-US" sz="1600" b="0" i="0" kern="0" smtClean="0">
                          <a:latin typeface="Cambria Math" panose="02040503050406030204" pitchFamily="18" charset="0"/>
                        </a:rPr>
                        <m:t>=</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𝑋</m:t>
                          </m:r>
                          <m:r>
                            <a:rPr lang="en-US" sz="1600" b="0" i="1" kern="0" smtClean="0">
                              <a:latin typeface="Cambria Math" panose="02040503050406030204" pitchFamily="18" charset="0"/>
                            </a:rPr>
                            <m:t> − </m:t>
                          </m:r>
                          <m:r>
                            <m:rPr>
                              <m:sty m:val="p"/>
                            </m:rPr>
                            <a:rPr lang="el-GR" sz="1600" b="0" i="1" kern="0" smtClean="0">
                              <a:latin typeface="Cambria Math" panose="02040503050406030204" pitchFamily="18" charset="0"/>
                            </a:rPr>
                            <m:t>μ</m:t>
                          </m:r>
                        </m:num>
                        <m:den>
                          <m:r>
                            <a:rPr lang="en-US" sz="1600" b="0" i="1" kern="0" smtClean="0">
                              <a:latin typeface="Cambria Math" panose="02040503050406030204" pitchFamily="18" charset="0"/>
                            </a:rPr>
                            <m:t>𝑠</m:t>
                          </m:r>
                        </m:den>
                      </m:f>
                    </m:oMath>
                  </m:oMathPara>
                </a14:m>
                <a:endParaRPr lang="en-US" sz="1600"/>
              </a:p>
              <a:p>
                <a:pPr>
                  <a:spcAft>
                    <a:spcPts val="1200"/>
                  </a:spcAft>
                  <a:tabLst>
                    <a:tab pos="179388" algn="l"/>
                  </a:tabLst>
                </a:pPr>
                <a14:m>
                  <m:oMath xmlns:m="http://schemas.openxmlformats.org/officeDocument/2006/math">
                    <m:r>
                      <m:rPr>
                        <m:sty m:val="p"/>
                      </m:rPr>
                      <a:rPr lang="en-US" sz="1600" b="0" i="0" kern="0" smtClean="0">
                        <a:latin typeface="Cambria Math" panose="02040503050406030204" pitchFamily="18" charset="0"/>
                      </a:rPr>
                      <m:t>Z</m:t>
                    </m:r>
                    <m:r>
                      <m:rPr>
                        <m:sty m:val="p"/>
                      </m:rPr>
                      <a:rPr lang="en-US" sz="1600" b="0" i="0" kern="0" baseline="-25000" smtClean="0">
                        <a:latin typeface="Cambria Math" panose="02040503050406030204" pitchFamily="18" charset="0"/>
                      </a:rPr>
                      <m:t>x</m:t>
                    </m:r>
                    <m:r>
                      <a:rPr lang="en-US" sz="1600" b="0" i="0" kern="0" baseline="-25000" smtClean="0">
                        <a:latin typeface="Cambria Math" panose="02040503050406030204" pitchFamily="18" charset="0"/>
                      </a:rPr>
                      <m:t>=725=</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725 −750</m:t>
                        </m:r>
                      </m:num>
                      <m:den>
                        <m:r>
                          <a:rPr lang="en-US" sz="1600" b="0" i="1" kern="0" smtClean="0">
                            <a:latin typeface="Cambria Math" panose="02040503050406030204" pitchFamily="18" charset="0"/>
                          </a:rPr>
                          <m:t>9,5</m:t>
                        </m:r>
                      </m:den>
                    </m:f>
                  </m:oMath>
                </a14:m>
                <a:r>
                  <a:rPr lang="en-US" sz="1600"/>
                  <a:t>= -2,63 </a:t>
                </a:r>
              </a:p>
            </p:txBody>
          </p:sp>
        </mc:Choice>
        <mc:Fallback xmlns="">
          <p:sp>
            <p:nvSpPr>
              <p:cNvPr id="5" name="TextBox 4">
                <a:extLst>
                  <a:ext uri="{FF2B5EF4-FFF2-40B4-BE49-F238E27FC236}">
                    <a16:creationId xmlns:a16="http://schemas.microsoft.com/office/drawing/2014/main" id="{C5458D5D-0165-6628-636C-C36862803FDB}"/>
                  </a:ext>
                </a:extLst>
              </p:cNvPr>
              <p:cNvSpPr txBox="1">
                <a:spLocks noRot="1" noChangeAspect="1" noMove="1" noResize="1" noEditPoints="1" noAdjustHandles="1" noChangeArrowheads="1" noChangeShapeType="1" noTextEdit="1"/>
              </p:cNvSpPr>
              <p:nvPr/>
            </p:nvSpPr>
            <p:spPr>
              <a:xfrm>
                <a:off x="4333338" y="4150423"/>
                <a:ext cx="2547999" cy="1079142"/>
              </a:xfrm>
              <a:prstGeom prst="rect">
                <a:avLst/>
              </a:prstGeom>
              <a:blipFill>
                <a:blip r:embed="rId3"/>
                <a:stretch>
                  <a:fillRect/>
                </a:stretch>
              </a:blipFill>
            </p:spPr>
            <p:txBody>
              <a:bodyPr/>
              <a:lstStyle/>
              <a:p>
                <a:r>
                  <a:rPr lang="id-ID">
                    <a:noFill/>
                  </a:rPr>
                  <a:t> </a:t>
                </a:r>
              </a:p>
            </p:txBody>
          </p:sp>
        </mc:Fallback>
      </mc:AlternateContent>
      <p:sp>
        <p:nvSpPr>
          <p:cNvPr id="4" name="Google Shape;193;p12">
            <a:extLst>
              <a:ext uri="{FF2B5EF4-FFF2-40B4-BE49-F238E27FC236}">
                <a16:creationId xmlns:a16="http://schemas.microsoft.com/office/drawing/2014/main" id="{E5855E5D-D74F-4C73-EA33-84D18592782C}"/>
              </a:ext>
            </a:extLst>
          </p:cNvPr>
          <p:cNvSpPr txBox="1">
            <a:spLocks/>
          </p:cNvSpPr>
          <p:nvPr/>
        </p:nvSpPr>
        <p:spPr>
          <a:xfrm>
            <a:off x="907051" y="2783280"/>
            <a:ext cx="1651624" cy="128431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ct val="76000"/>
            </a:pPr>
            <a:r>
              <a:rPr lang="sv-SE" sz="1800" kern="0">
                <a:latin typeface="Bahnschrift SemiCondensed" panose="020B0502040204020203" pitchFamily="34" charset="0"/>
              </a:rPr>
              <a:t>Diketahui :</a:t>
            </a:r>
          </a:p>
          <a:p>
            <a:pPr>
              <a:buSzPct val="76000"/>
            </a:pPr>
            <a:r>
              <a:rPr lang="sv-SE" sz="1800" kern="0">
                <a:latin typeface="Bahnschrift SemiCondensed" panose="020B0502040204020203" pitchFamily="34" charset="0"/>
              </a:rPr>
              <a:t>n = 23</a:t>
            </a:r>
          </a:p>
          <a:p>
            <a:pPr>
              <a:buSzPct val="76000"/>
            </a:pPr>
            <a:r>
              <a:rPr lang="el-GR" sz="1800" kern="0">
                <a:latin typeface="Bahnschrift SemiCondensed" panose="020B0502040204020203" pitchFamily="34" charset="0"/>
                <a:ea typeface="Calibri" panose="020F0502020204030204" pitchFamily="34" charset="0"/>
                <a:cs typeface="Calibri" panose="020F0502020204030204" pitchFamily="34" charset="0"/>
              </a:rPr>
              <a:t>μ</a:t>
            </a:r>
            <a:r>
              <a:rPr lang="en-US" sz="1800" kern="0">
                <a:latin typeface="Bahnschrift SemiCondensed" panose="020B0502040204020203" pitchFamily="34" charset="0"/>
                <a:ea typeface="Calibri" panose="020F0502020204030204" pitchFamily="34" charset="0"/>
                <a:cs typeface="Calibri" panose="020F0502020204030204" pitchFamily="34" charset="0"/>
              </a:rPr>
              <a:t> </a:t>
            </a:r>
            <a:r>
              <a:rPr lang="sv-SE" sz="1800" kern="0">
                <a:latin typeface="Bahnschrift SemiCondensed" panose="020B0502040204020203" pitchFamily="34" charset="0"/>
              </a:rPr>
              <a:t>= 750</a:t>
            </a:r>
          </a:p>
          <a:p>
            <a:pPr>
              <a:buSzPct val="76000"/>
            </a:pPr>
            <a:r>
              <a:rPr lang="el-GR" sz="1800" kern="0">
                <a:latin typeface="Bahnschrift SemiCondensed" panose="020B0502040204020203" pitchFamily="34" charset="0"/>
                <a:ea typeface="Calibri" panose="020F0502020204030204" pitchFamily="34" charset="0"/>
                <a:cs typeface="Calibri" panose="020F0502020204030204" pitchFamily="34" charset="0"/>
              </a:rPr>
              <a:t>σ</a:t>
            </a:r>
            <a:r>
              <a:rPr lang="en-US" sz="1800" kern="0">
                <a:latin typeface="Bahnschrift SemiCondensed" panose="020B0502040204020203" pitchFamily="34" charset="0"/>
                <a:ea typeface="Calibri" panose="020F0502020204030204" pitchFamily="34" charset="0"/>
                <a:cs typeface="Calibri" panose="020F0502020204030204" pitchFamily="34" charset="0"/>
              </a:rPr>
              <a:t> = </a:t>
            </a:r>
            <a:r>
              <a:rPr lang="en-US" sz="1600" kern="0">
                <a:latin typeface="Bahnschrift SemiCondensed" panose="020B0502040204020203" pitchFamily="34" charset="0"/>
                <a:ea typeface="Calibri" panose="020F0502020204030204" pitchFamily="34" charset="0"/>
                <a:cs typeface="Calibri" panose="020F0502020204030204" pitchFamily="34" charset="0"/>
              </a:rPr>
              <a:t>45,5</a:t>
            </a:r>
            <a:endParaRPr lang="sv-SE" sz="1600" kern="0">
              <a:latin typeface="Bahnschrift SemiCondensed" panose="020B0502040204020203"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69BE70-01E0-BECB-4AC4-9AA42BE1E4FA}"/>
                  </a:ext>
                </a:extLst>
              </p:cNvPr>
              <p:cNvSpPr txBox="1"/>
              <p:nvPr/>
            </p:nvSpPr>
            <p:spPr>
              <a:xfrm>
                <a:off x="4333338" y="2802715"/>
                <a:ext cx="6067221" cy="1198405"/>
              </a:xfrm>
              <a:prstGeom prst="rect">
                <a:avLst/>
              </a:prstGeom>
              <a:noFill/>
            </p:spPr>
            <p:txBody>
              <a:bodyPr wrap="square" rtlCol="0">
                <a:spAutoFit/>
              </a:bodyPr>
              <a:lstStyle/>
              <a:p>
                <a:r>
                  <a:rPr lang="en-US" sz="1600" kern="0">
                    <a:latin typeface="Bahnschrift SemiCondensed" panose="020B0502040204020203" pitchFamily="34" charset="0"/>
                  </a:rPr>
                  <a:t>Maka :</a:t>
                </a:r>
              </a:p>
              <a:p>
                <a:r>
                  <a:rPr lang="en-US" sz="1600" kern="0">
                    <a:latin typeface="Bahnschrift SemiCondensed" panose="020B0502040204020203" pitchFamily="34" charset="0"/>
                  </a:rPr>
                  <a:t>Standar deviasi untuk populasi tidak terbatas (krn proses transaksi saham berjalan terus menerus)</a:t>
                </a:r>
                <a:endParaRPr lang="en-US" sz="1600" kern="0">
                  <a:solidFill>
                    <a:schemeClr val="tx1"/>
                  </a:solidFill>
                  <a:latin typeface="Bahnschrift SemiCondensed" panose="020B0502040204020203" pitchFamily="34" charset="0"/>
                  <a:ea typeface="Calibri" panose="020F0502020204030204" pitchFamily="34" charset="0"/>
                  <a:cs typeface="Calibri" panose="020F0502020204030204" pitchFamily="34" charset="0"/>
                  <a:sym typeface="Wingdings" panose="05000000000000000000" pitchFamily="2" charset="2"/>
                </a:endParaRPr>
              </a:p>
              <a:p>
                <a:r>
                  <a:rPr lang="en-US" sz="1600" kern="0">
                    <a:solidFill>
                      <a:schemeClr val="tx1"/>
                    </a:solidFill>
                    <a:latin typeface="Bahnschrift SemiCondensed" panose="020B0502040204020203" pitchFamily="34" charset="0"/>
                    <a:ea typeface="Calibri" panose="020F0502020204030204" pitchFamily="34" charset="0"/>
                    <a:cs typeface="Calibri" panose="020F0502020204030204" pitchFamily="34" charset="0"/>
                    <a:sym typeface="Wingdings" panose="05000000000000000000" pitchFamily="2" charset="2"/>
                  </a:rPr>
                  <a:t>S =</a:t>
                </a:r>
                <a14:m>
                  <m:oMath xmlns:m="http://schemas.openxmlformats.org/officeDocument/2006/math">
                    <m:f>
                      <m:fPr>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fPr>
                      <m:num>
                        <m:r>
                          <m:rPr>
                            <m:sty m:val="p"/>
                          </m:rPr>
                          <a:rPr lang="el-GR"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σ</m:t>
                        </m:r>
                      </m:num>
                      <m:den>
                        <m:rad>
                          <m:radPr>
                            <m:degHide m:val="on"/>
                            <m:ctrlPr>
                              <a:rPr lang="en-US" sz="160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radPr>
                          <m:deg/>
                          <m:e>
                            <m:r>
                              <a:rPr lang="en-US" sz="1600" b="0" i="1" kern="0" smtClean="0">
                                <a:solidFill>
                                  <a:schemeClr val="tx1"/>
                                </a:solidFill>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𝑛</m:t>
                            </m:r>
                          </m:e>
                        </m:rad>
                      </m:den>
                    </m:f>
                  </m:oMath>
                </a14:m>
                <a:r>
                  <a:rPr lang="en-US" sz="1600">
                    <a:solidFill>
                      <a:schemeClr val="tx1"/>
                    </a:solidFill>
                    <a:latin typeface="Bahnschrift SemiCondensed" panose="020B0502040204020203" pitchFamily="34" charset="0"/>
                  </a:rPr>
                  <a:t>= </a:t>
                </a:r>
                <a14:m>
                  <m:oMath xmlns:m="http://schemas.openxmlformats.org/officeDocument/2006/math">
                    <m:f>
                      <m:fPr>
                        <m:ctrlPr>
                          <a:rPr lang="en-US" sz="1600" i="1" ker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fPr>
                      <m:num>
                        <m:r>
                          <a:rPr lang="en-US" sz="1600" b="0" i="1" kern="0" smtClea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45</m:t>
                        </m:r>
                      </m:num>
                      <m:den>
                        <m:rad>
                          <m:radPr>
                            <m:degHide m:val="on"/>
                            <m:ctrlPr>
                              <a:rPr lang="en-US" sz="1600" i="1" ker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ctrlPr>
                          </m:radPr>
                          <m:deg/>
                          <m:e>
                            <m:r>
                              <a:rPr lang="en-US" sz="1600" b="0" i="1" kern="0" smtClean="0">
                                <a:latin typeface="Cambria Math" panose="02040503050406030204" pitchFamily="18" charset="0"/>
                                <a:ea typeface="Calibri" panose="020F0502020204030204" pitchFamily="34" charset="0"/>
                                <a:cs typeface="Calibri" panose="020F0502020204030204" pitchFamily="34" charset="0"/>
                                <a:sym typeface="Wingdings" panose="05000000000000000000" pitchFamily="2" charset="2"/>
                              </a:rPr>
                              <m:t>23</m:t>
                            </m:r>
                          </m:e>
                        </m:rad>
                      </m:den>
                    </m:f>
                  </m:oMath>
                </a14:m>
                <a:r>
                  <a:rPr lang="en-US" sz="1600">
                    <a:solidFill>
                      <a:schemeClr val="tx1"/>
                    </a:solidFill>
                    <a:latin typeface="Bahnschrift SemiCondensed" panose="020B0502040204020203" pitchFamily="34" charset="0"/>
                  </a:rPr>
                  <a:t> = 9,5 </a:t>
                </a:r>
                <a:endParaRPr lang="id-ID" sz="1600">
                  <a:solidFill>
                    <a:schemeClr val="tx1"/>
                  </a:solidFill>
                  <a:latin typeface="Bahnschrift SemiCondensed" panose="020B0502040204020203" pitchFamily="34" charset="0"/>
                </a:endParaRPr>
              </a:p>
            </p:txBody>
          </p:sp>
        </mc:Choice>
        <mc:Fallback xmlns="">
          <p:sp>
            <p:nvSpPr>
              <p:cNvPr id="6" name="TextBox 5">
                <a:extLst>
                  <a:ext uri="{FF2B5EF4-FFF2-40B4-BE49-F238E27FC236}">
                    <a16:creationId xmlns:a16="http://schemas.microsoft.com/office/drawing/2014/main" id="{E769BE70-01E0-BECB-4AC4-9AA42BE1E4FA}"/>
                  </a:ext>
                </a:extLst>
              </p:cNvPr>
              <p:cNvSpPr txBox="1">
                <a:spLocks noRot="1" noChangeAspect="1" noMove="1" noResize="1" noEditPoints="1" noAdjustHandles="1" noChangeArrowheads="1" noChangeShapeType="1" noTextEdit="1"/>
              </p:cNvSpPr>
              <p:nvPr/>
            </p:nvSpPr>
            <p:spPr>
              <a:xfrm>
                <a:off x="4333338" y="2802715"/>
                <a:ext cx="6067221" cy="1198405"/>
              </a:xfrm>
              <a:prstGeom prst="rect">
                <a:avLst/>
              </a:prstGeom>
              <a:blipFill>
                <a:blip r:embed="rId4"/>
                <a:stretch>
                  <a:fillRect l="-603" t="-1531"/>
                </a:stretch>
              </a:blipFill>
            </p:spPr>
            <p:txBody>
              <a:bodyPr/>
              <a:lstStyle/>
              <a:p>
                <a:r>
                  <a:rPr lang="id-ID">
                    <a:noFill/>
                  </a:rPr>
                  <a:t> </a:t>
                </a:r>
              </a:p>
            </p:txBody>
          </p:sp>
        </mc:Fallback>
      </mc:AlternateContent>
      <p:sp>
        <p:nvSpPr>
          <p:cNvPr id="7" name="Arrow: Right 6">
            <a:extLst>
              <a:ext uri="{FF2B5EF4-FFF2-40B4-BE49-F238E27FC236}">
                <a16:creationId xmlns:a16="http://schemas.microsoft.com/office/drawing/2014/main" id="{E56DAD13-45BB-D0A9-2116-E1623D9B94DC}"/>
              </a:ext>
            </a:extLst>
          </p:cNvPr>
          <p:cNvSpPr/>
          <p:nvPr/>
        </p:nvSpPr>
        <p:spPr>
          <a:xfrm>
            <a:off x="2688101" y="3064293"/>
            <a:ext cx="1047827" cy="53196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id-ID"/>
          </a:p>
        </p:txBody>
      </p:sp>
      <p:pic>
        <p:nvPicPr>
          <p:cNvPr id="17" name="Picture 16">
            <a:extLst>
              <a:ext uri="{FF2B5EF4-FFF2-40B4-BE49-F238E27FC236}">
                <a16:creationId xmlns:a16="http://schemas.microsoft.com/office/drawing/2014/main" id="{DCBF09EE-9E17-E103-81CC-35DD671D9070}"/>
              </a:ext>
            </a:extLst>
          </p:cNvPr>
          <p:cNvPicPr>
            <a:picLocks noChangeAspect="1"/>
          </p:cNvPicPr>
          <p:nvPr/>
        </p:nvPicPr>
        <p:blipFill>
          <a:blip r:embed="rId5"/>
          <a:stretch>
            <a:fillRect/>
          </a:stretch>
        </p:blipFill>
        <p:spPr>
          <a:xfrm>
            <a:off x="162152" y="5227481"/>
            <a:ext cx="4092295" cy="513761"/>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A753C96-46DB-BE34-8C9F-CE7097E702C0}"/>
                  </a:ext>
                </a:extLst>
              </p:cNvPr>
              <p:cNvSpPr txBox="1"/>
              <p:nvPr/>
            </p:nvSpPr>
            <p:spPr>
              <a:xfrm>
                <a:off x="4333338" y="5522387"/>
                <a:ext cx="2547999" cy="1079142"/>
              </a:xfrm>
              <a:prstGeom prst="rect">
                <a:avLst/>
              </a:prstGeom>
              <a:noFill/>
            </p:spPr>
            <p:txBody>
              <a:bodyPr wrap="square" rtlCol="0">
                <a:spAutoFit/>
              </a:bodyPr>
              <a:lstStyle/>
              <a:p>
                <a:pPr>
                  <a:spcAft>
                    <a:spcPts val="1200"/>
                  </a:spcAft>
                  <a:tabLst>
                    <a:tab pos="179388" algn="l"/>
                  </a:tabLst>
                </a:pPr>
                <a14:m>
                  <m:oMathPara xmlns:m="http://schemas.openxmlformats.org/officeDocument/2006/math">
                    <m:oMathParaPr>
                      <m:jc m:val="left"/>
                    </m:oMathParaPr>
                    <m:oMath xmlns:m="http://schemas.openxmlformats.org/officeDocument/2006/math">
                      <m:r>
                        <m:rPr>
                          <m:sty m:val="p"/>
                        </m:rPr>
                        <a:rPr lang="en-US" sz="1600" b="0" i="0" kern="0" smtClean="0">
                          <a:latin typeface="Cambria Math" panose="02040503050406030204" pitchFamily="18" charset="0"/>
                        </a:rPr>
                        <m:t>Z</m:t>
                      </m:r>
                      <m:r>
                        <a:rPr lang="en-US" sz="1600" b="0" i="0" kern="0" smtClean="0">
                          <a:latin typeface="Cambria Math" panose="02040503050406030204" pitchFamily="18" charset="0"/>
                        </a:rPr>
                        <m:t>=</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𝑋</m:t>
                          </m:r>
                          <m:r>
                            <a:rPr lang="en-US" sz="1600" b="0" i="1" kern="0" smtClean="0">
                              <a:latin typeface="Cambria Math" panose="02040503050406030204" pitchFamily="18" charset="0"/>
                            </a:rPr>
                            <m:t> − </m:t>
                          </m:r>
                          <m:r>
                            <m:rPr>
                              <m:sty m:val="p"/>
                            </m:rPr>
                            <a:rPr lang="el-GR" sz="1600" b="0" i="1" kern="0" smtClean="0">
                              <a:latin typeface="Cambria Math" panose="02040503050406030204" pitchFamily="18" charset="0"/>
                            </a:rPr>
                            <m:t>μ</m:t>
                          </m:r>
                        </m:num>
                        <m:den>
                          <m:r>
                            <a:rPr lang="en-US" sz="1600" b="0" i="1" kern="0" smtClean="0">
                              <a:latin typeface="Cambria Math" panose="02040503050406030204" pitchFamily="18" charset="0"/>
                            </a:rPr>
                            <m:t>𝑠</m:t>
                          </m:r>
                        </m:den>
                      </m:f>
                    </m:oMath>
                  </m:oMathPara>
                </a14:m>
                <a:endParaRPr lang="en-US" sz="1600"/>
              </a:p>
              <a:p>
                <a:pPr>
                  <a:spcAft>
                    <a:spcPts val="1200"/>
                  </a:spcAft>
                  <a:tabLst>
                    <a:tab pos="179388" algn="l"/>
                  </a:tabLst>
                </a:pPr>
                <a14:m>
                  <m:oMath xmlns:m="http://schemas.openxmlformats.org/officeDocument/2006/math">
                    <m:r>
                      <m:rPr>
                        <m:sty m:val="p"/>
                      </m:rPr>
                      <a:rPr lang="en-US" sz="1600" b="0" i="0" kern="0" smtClean="0">
                        <a:latin typeface="Cambria Math" panose="02040503050406030204" pitchFamily="18" charset="0"/>
                      </a:rPr>
                      <m:t>Z</m:t>
                    </m:r>
                    <m:r>
                      <m:rPr>
                        <m:sty m:val="p"/>
                      </m:rPr>
                      <a:rPr lang="en-US" sz="1600" b="0" i="0" kern="0" baseline="-25000" smtClean="0">
                        <a:latin typeface="Cambria Math" panose="02040503050406030204" pitchFamily="18" charset="0"/>
                      </a:rPr>
                      <m:t>x</m:t>
                    </m:r>
                    <m:r>
                      <a:rPr lang="en-US" sz="1600" b="0" i="0" kern="0" baseline="-25000" smtClean="0">
                        <a:latin typeface="Cambria Math" panose="02040503050406030204" pitchFamily="18" charset="0"/>
                      </a:rPr>
                      <m:t>=800=</m:t>
                    </m:r>
                    <m:f>
                      <m:fPr>
                        <m:ctrlPr>
                          <a:rPr lang="sv-SE" sz="1600" i="1" kern="0" smtClean="0">
                            <a:latin typeface="Cambria Math" panose="02040503050406030204" pitchFamily="18" charset="0"/>
                          </a:rPr>
                        </m:ctrlPr>
                      </m:fPr>
                      <m:num>
                        <m:r>
                          <a:rPr lang="en-US" sz="1600" b="0" i="1" kern="0" smtClean="0">
                            <a:latin typeface="Cambria Math" panose="02040503050406030204" pitchFamily="18" charset="0"/>
                          </a:rPr>
                          <m:t>800 −750</m:t>
                        </m:r>
                      </m:num>
                      <m:den>
                        <m:r>
                          <a:rPr lang="en-US" sz="1600" b="0" i="1" kern="0" smtClean="0">
                            <a:latin typeface="Cambria Math" panose="02040503050406030204" pitchFamily="18" charset="0"/>
                          </a:rPr>
                          <m:t>9,5</m:t>
                        </m:r>
                      </m:den>
                    </m:f>
                  </m:oMath>
                </a14:m>
                <a:r>
                  <a:rPr lang="en-US" sz="1600"/>
                  <a:t>= 5,26</a:t>
                </a:r>
              </a:p>
            </p:txBody>
          </p:sp>
        </mc:Choice>
        <mc:Fallback xmlns="">
          <p:sp>
            <p:nvSpPr>
              <p:cNvPr id="18" name="TextBox 17">
                <a:extLst>
                  <a:ext uri="{FF2B5EF4-FFF2-40B4-BE49-F238E27FC236}">
                    <a16:creationId xmlns:a16="http://schemas.microsoft.com/office/drawing/2014/main" id="{DA753C96-46DB-BE34-8C9F-CE7097E702C0}"/>
                  </a:ext>
                </a:extLst>
              </p:cNvPr>
              <p:cNvSpPr txBox="1">
                <a:spLocks noRot="1" noChangeAspect="1" noMove="1" noResize="1" noEditPoints="1" noAdjustHandles="1" noChangeArrowheads="1" noChangeShapeType="1" noTextEdit="1"/>
              </p:cNvSpPr>
              <p:nvPr/>
            </p:nvSpPr>
            <p:spPr>
              <a:xfrm>
                <a:off x="4333338" y="5522387"/>
                <a:ext cx="2547999" cy="1079142"/>
              </a:xfrm>
              <a:prstGeom prst="rect">
                <a:avLst/>
              </a:prstGeom>
              <a:blipFill>
                <a:blip r:embed="rId6"/>
                <a:stretch>
                  <a:fillRect/>
                </a:stretch>
              </a:blipFill>
            </p:spPr>
            <p:txBody>
              <a:bodyPr/>
              <a:lstStyle/>
              <a:p>
                <a:r>
                  <a:rPr lang="id-ID">
                    <a:noFill/>
                  </a:rPr>
                  <a:t> </a:t>
                </a:r>
              </a:p>
            </p:txBody>
          </p:sp>
        </mc:Fallback>
      </mc:AlternateContent>
      <p:grpSp>
        <p:nvGrpSpPr>
          <p:cNvPr id="20" name="Group 19">
            <a:extLst>
              <a:ext uri="{FF2B5EF4-FFF2-40B4-BE49-F238E27FC236}">
                <a16:creationId xmlns:a16="http://schemas.microsoft.com/office/drawing/2014/main" id="{4B395416-9412-9501-3737-A2484FA7609F}"/>
              </a:ext>
            </a:extLst>
          </p:cNvPr>
          <p:cNvGrpSpPr/>
          <p:nvPr/>
        </p:nvGrpSpPr>
        <p:grpSpPr>
          <a:xfrm>
            <a:off x="146658" y="4423255"/>
            <a:ext cx="3172411" cy="690138"/>
            <a:chOff x="146658" y="4423255"/>
            <a:chExt cx="3172411" cy="690138"/>
          </a:xfrm>
        </p:grpSpPr>
        <p:pic>
          <p:nvPicPr>
            <p:cNvPr id="15" name="Picture 14">
              <a:extLst>
                <a:ext uri="{FF2B5EF4-FFF2-40B4-BE49-F238E27FC236}">
                  <a16:creationId xmlns:a16="http://schemas.microsoft.com/office/drawing/2014/main" id="{13DA9124-84F6-1F2D-9FFB-1DB82E4F04F7}"/>
                </a:ext>
              </a:extLst>
            </p:cNvPr>
            <p:cNvPicPr>
              <a:picLocks noChangeAspect="1"/>
            </p:cNvPicPr>
            <p:nvPr/>
          </p:nvPicPr>
          <p:blipFill>
            <a:blip r:embed="rId7"/>
            <a:stretch>
              <a:fillRect/>
            </a:stretch>
          </p:blipFill>
          <p:spPr>
            <a:xfrm>
              <a:off x="146658" y="4423255"/>
              <a:ext cx="3172411" cy="690138"/>
            </a:xfrm>
            <a:prstGeom prst="rect">
              <a:avLst/>
            </a:prstGeom>
          </p:spPr>
        </p:pic>
        <p:sp>
          <p:nvSpPr>
            <p:cNvPr id="19" name="Oval 18">
              <a:extLst>
                <a:ext uri="{FF2B5EF4-FFF2-40B4-BE49-F238E27FC236}">
                  <a16:creationId xmlns:a16="http://schemas.microsoft.com/office/drawing/2014/main" id="{01E0CB42-99F9-B519-10E3-0FBFA637B18B}"/>
                </a:ext>
              </a:extLst>
            </p:cNvPr>
            <p:cNvSpPr/>
            <p:nvPr/>
          </p:nvSpPr>
          <p:spPr>
            <a:xfrm>
              <a:off x="2589120" y="4553147"/>
              <a:ext cx="729949" cy="329938"/>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sp>
        <p:nvSpPr>
          <p:cNvPr id="21" name="TextBox 20">
            <a:extLst>
              <a:ext uri="{FF2B5EF4-FFF2-40B4-BE49-F238E27FC236}">
                <a16:creationId xmlns:a16="http://schemas.microsoft.com/office/drawing/2014/main" id="{70171C0B-E030-0AC3-5735-49D86654364D}"/>
              </a:ext>
            </a:extLst>
          </p:cNvPr>
          <p:cNvSpPr txBox="1"/>
          <p:nvPr/>
        </p:nvSpPr>
        <p:spPr>
          <a:xfrm>
            <a:off x="7133416" y="4182199"/>
            <a:ext cx="4092296" cy="738664"/>
          </a:xfrm>
          <a:prstGeom prst="rect">
            <a:avLst/>
          </a:prstGeom>
          <a:noFill/>
        </p:spPr>
        <p:txBody>
          <a:bodyPr wrap="square" rtlCol="0">
            <a:spAutoFit/>
          </a:bodyPr>
          <a:lstStyle/>
          <a:p>
            <a:r>
              <a:rPr lang="en-US" sz="1400" kern="0">
                <a:latin typeface="Bahnschrift SemiBold" panose="020B0502040204020203" pitchFamily="34" charset="0"/>
              </a:rPr>
              <a:t>Nilai Z=-2,63 </a:t>
            </a:r>
            <a:r>
              <a:rPr lang="en-US" sz="1400" kern="0">
                <a:latin typeface="Bahnschrift SemiBold" panose="020B0502040204020203" pitchFamily="34" charset="0"/>
                <a:sym typeface="Wingdings" panose="05000000000000000000" pitchFamily="2" charset="2"/>
              </a:rPr>
              <a:t> nilai = 0,4957</a:t>
            </a:r>
          </a:p>
          <a:p>
            <a:r>
              <a:rPr lang="en-US" sz="1400" kern="0">
                <a:solidFill>
                  <a:schemeClr val="tx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Sehingga probabilitas harga saham dibawah 725 </a:t>
            </a:r>
            <a:r>
              <a:rPr lang="en-US" sz="1400" kern="0">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adalah 0,5 – 0,4957 = 0,0043 atau 0,43%</a:t>
            </a:r>
            <a:endParaRPr lang="en-US" sz="1400" kern="0">
              <a:solidFill>
                <a:schemeClr val="tx1"/>
              </a:solidFill>
              <a:ea typeface="Calibri" panose="020F0502020204030204" pitchFamily="34" charset="0"/>
              <a:cs typeface="Calibri" panose="020F0502020204030204" pitchFamily="34" charset="0"/>
              <a:sym typeface="Wingdings" panose="05000000000000000000" pitchFamily="2" charset="2"/>
            </a:endParaRPr>
          </a:p>
        </p:txBody>
      </p:sp>
      <p:sp>
        <p:nvSpPr>
          <p:cNvPr id="22" name="TextBox 21">
            <a:extLst>
              <a:ext uri="{FF2B5EF4-FFF2-40B4-BE49-F238E27FC236}">
                <a16:creationId xmlns:a16="http://schemas.microsoft.com/office/drawing/2014/main" id="{64B4F655-AA6D-893B-96A3-83A4D8832A87}"/>
              </a:ext>
            </a:extLst>
          </p:cNvPr>
          <p:cNvSpPr txBox="1"/>
          <p:nvPr/>
        </p:nvSpPr>
        <p:spPr>
          <a:xfrm>
            <a:off x="7133416" y="5471789"/>
            <a:ext cx="4092296" cy="954107"/>
          </a:xfrm>
          <a:prstGeom prst="rect">
            <a:avLst/>
          </a:prstGeom>
          <a:noFill/>
        </p:spPr>
        <p:txBody>
          <a:bodyPr wrap="square" rtlCol="0">
            <a:spAutoFit/>
          </a:bodyPr>
          <a:lstStyle/>
          <a:p>
            <a:r>
              <a:rPr lang="en-US" sz="1400" kern="0">
                <a:latin typeface="Bahnschrift SemiBold" panose="020B0502040204020203" pitchFamily="34" charset="0"/>
              </a:rPr>
              <a:t>Nilai Z= 5,26 </a:t>
            </a:r>
            <a:r>
              <a:rPr lang="en-US" sz="1400" kern="0">
                <a:latin typeface="Bahnschrift SemiBold" panose="020B0502040204020203" pitchFamily="34" charset="0"/>
                <a:sym typeface="Wingdings" panose="05000000000000000000" pitchFamily="2" charset="2"/>
              </a:rPr>
              <a:t> gunakan nilai z maksimal 3,99 yaitu nilai = 0,4999</a:t>
            </a:r>
          </a:p>
          <a:p>
            <a:r>
              <a:rPr lang="en-US" sz="1400" kern="0">
                <a:solidFill>
                  <a:schemeClr val="tx1"/>
                </a:solidFill>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Sehingga probabilitas harga saham diatas 800 </a:t>
            </a:r>
            <a:r>
              <a:rPr lang="en-US" sz="1400" kern="0">
                <a:latin typeface="Bahnschrift SemiBold" panose="020B0502040204020203" pitchFamily="34" charset="0"/>
                <a:ea typeface="Calibri" panose="020F0502020204030204" pitchFamily="34" charset="0"/>
                <a:cs typeface="Calibri" panose="020F0502020204030204" pitchFamily="34" charset="0"/>
                <a:sym typeface="Wingdings" panose="05000000000000000000" pitchFamily="2" charset="2"/>
              </a:rPr>
              <a:t>adalah 0,5 – 0,4999 = 0,0001 atau 0,01%</a:t>
            </a:r>
            <a:endParaRPr lang="en-US" sz="1400" kern="0">
              <a:solidFill>
                <a:schemeClr val="tx1"/>
              </a:solidFill>
              <a:ea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328811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Rata-rata</a:t>
            </a:r>
            <a:endParaRPr lang="id-ID" sz="1400" i="1">
              <a:solidFill>
                <a:schemeClr val="bg1"/>
              </a:solidFill>
            </a:endParaRPr>
          </a:p>
        </p:txBody>
      </p:sp>
      <p:sp>
        <p:nvSpPr>
          <p:cNvPr id="12" name="Google Shape;193;p12">
            <a:extLst>
              <a:ext uri="{FF2B5EF4-FFF2-40B4-BE49-F238E27FC236}">
                <a16:creationId xmlns:a16="http://schemas.microsoft.com/office/drawing/2014/main" id="{6D6E2225-19A7-02A1-0B25-F0A91BAD8AA6}"/>
              </a:ext>
            </a:extLst>
          </p:cNvPr>
          <p:cNvSpPr txBox="1">
            <a:spLocks/>
          </p:cNvSpPr>
          <p:nvPr/>
        </p:nvSpPr>
        <p:spPr>
          <a:xfrm>
            <a:off x="478834" y="842783"/>
            <a:ext cx="11234332" cy="198833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2000" kern="0">
                <a:latin typeface="Bahnschrift SemiCondensed" panose="020B0502040204020203" pitchFamily="34" charset="0"/>
              </a:rPr>
              <a:t>Contoh 4 :</a:t>
            </a:r>
          </a:p>
          <a:p>
            <a:pPr>
              <a:spcAft>
                <a:spcPts val="1333"/>
              </a:spcAft>
              <a:buSzPct val="76000"/>
            </a:pPr>
            <a:r>
              <a:rPr lang="sv-SE" sz="2000" kern="0">
                <a:latin typeface="Bahnschrift SemiCondensed" panose="020B0502040204020203" pitchFamily="34" charset="0"/>
              </a:rPr>
              <a:t>PT. ABC mempunyai karyawan 200 orang dengan umur rata-rata 35 tahun dan standar deviasi 5 tahun. Direksi memutuskan untuk memberikan pelatihan kepimpinan pada karyawan umur 40-45 tahun untuk manager level menengah. Berapa banyak karyawan yang harus ikut pelatihan tersebut ?</a:t>
            </a:r>
            <a:endParaRPr lang="sv-SE" sz="2000" kern="0" dirty="0">
              <a:latin typeface="Bahnschrift SemiCondensed" panose="020B0502040204020203" pitchFamily="34" charset="0"/>
            </a:endParaRPr>
          </a:p>
        </p:txBody>
      </p:sp>
      <p:grpSp>
        <p:nvGrpSpPr>
          <p:cNvPr id="14" name="Group 13">
            <a:extLst>
              <a:ext uri="{FF2B5EF4-FFF2-40B4-BE49-F238E27FC236}">
                <a16:creationId xmlns:a16="http://schemas.microsoft.com/office/drawing/2014/main" id="{E436BC50-AFDD-6D87-23F3-DA67F7EE3BBA}"/>
              </a:ext>
            </a:extLst>
          </p:cNvPr>
          <p:cNvGrpSpPr/>
          <p:nvPr/>
        </p:nvGrpSpPr>
        <p:grpSpPr>
          <a:xfrm>
            <a:off x="2008320" y="2630564"/>
            <a:ext cx="6049930" cy="1360352"/>
            <a:chOff x="2008320" y="2630564"/>
            <a:chExt cx="6049930" cy="1360352"/>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458D5D-0165-6628-636C-C36862803FDB}"/>
                    </a:ext>
                  </a:extLst>
                </p:cNvPr>
                <p:cNvSpPr txBox="1"/>
                <p:nvPr/>
              </p:nvSpPr>
              <p:spPr>
                <a:xfrm>
                  <a:off x="2720053" y="3362105"/>
                  <a:ext cx="1809946" cy="610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1800" b="0" i="0" kern="0" smtClean="0">
                            <a:latin typeface="Cambria Math" panose="02040503050406030204" pitchFamily="18" charset="0"/>
                          </a:rPr>
                          <m:t>Z</m:t>
                        </m:r>
                        <m:r>
                          <a:rPr lang="en-US" sz="1800" b="0" i="0" kern="0" smtClean="0">
                            <a:latin typeface="Cambria Math" panose="02040503050406030204" pitchFamily="18" charset="0"/>
                          </a:rPr>
                          <m:t>=</m:t>
                        </m:r>
                        <m:f>
                          <m:fPr>
                            <m:ctrlPr>
                              <a:rPr lang="sv-SE" sz="1800" i="1" kern="0" smtClean="0">
                                <a:latin typeface="Cambria Math" panose="02040503050406030204" pitchFamily="18" charset="0"/>
                              </a:rPr>
                            </m:ctrlPr>
                          </m:fPr>
                          <m:num>
                            <m:r>
                              <a:rPr lang="en-US" sz="1800" b="0" i="1" kern="0" smtClean="0">
                                <a:latin typeface="Cambria Math" panose="02040503050406030204" pitchFamily="18" charset="0"/>
                              </a:rPr>
                              <m:t>𝑋</m:t>
                            </m:r>
                            <m:r>
                              <a:rPr lang="en-US" sz="1800" b="0" i="1" kern="0" smtClean="0">
                                <a:latin typeface="Cambria Math" panose="02040503050406030204" pitchFamily="18" charset="0"/>
                              </a:rPr>
                              <m:t> − </m:t>
                            </m:r>
                            <m:r>
                              <m:rPr>
                                <m:sty m:val="p"/>
                              </m:rPr>
                              <a:rPr lang="el-GR" sz="1800" b="0" i="1" kern="0" smtClean="0">
                                <a:latin typeface="Cambria Math" panose="02040503050406030204" pitchFamily="18" charset="0"/>
                              </a:rPr>
                              <m:t>μ</m:t>
                            </m:r>
                          </m:num>
                          <m:den>
                            <m:r>
                              <a:rPr lang="en-US" sz="1800" b="0" i="1" kern="0" smtClean="0">
                                <a:latin typeface="Cambria Math" panose="02040503050406030204" pitchFamily="18" charset="0"/>
                              </a:rPr>
                              <m:t>𝑠</m:t>
                            </m:r>
                          </m:den>
                        </m:f>
                      </m:oMath>
                    </m:oMathPara>
                  </a14:m>
                  <a:endParaRPr lang="id-ID"/>
                </a:p>
              </p:txBody>
            </p:sp>
          </mc:Choice>
          <mc:Fallback xmlns="">
            <p:sp>
              <p:nvSpPr>
                <p:cNvPr id="5" name="TextBox 4">
                  <a:extLst>
                    <a:ext uri="{FF2B5EF4-FFF2-40B4-BE49-F238E27FC236}">
                      <a16:creationId xmlns:a16="http://schemas.microsoft.com/office/drawing/2014/main" id="{C5458D5D-0165-6628-636C-C36862803FDB}"/>
                    </a:ext>
                  </a:extLst>
                </p:cNvPr>
                <p:cNvSpPr txBox="1">
                  <a:spLocks noRot="1" noChangeAspect="1" noMove="1" noResize="1" noEditPoints="1" noAdjustHandles="1" noChangeArrowheads="1" noChangeShapeType="1" noTextEdit="1"/>
                </p:cNvSpPr>
                <p:nvPr/>
              </p:nvSpPr>
              <p:spPr>
                <a:xfrm>
                  <a:off x="2720053" y="3362105"/>
                  <a:ext cx="1809946" cy="610873"/>
                </a:xfrm>
                <a:prstGeom prst="rect">
                  <a:avLst/>
                </a:prstGeom>
                <a:blipFill>
                  <a:blip r:embed="rId3"/>
                  <a:stretch>
                    <a:fillRect/>
                  </a:stretch>
                </a:blipFill>
              </p:spPr>
              <p:txBody>
                <a:bodyPr/>
                <a:lstStyle/>
                <a:p>
                  <a:r>
                    <a:rPr lang="id-ID">
                      <a:noFill/>
                    </a:rPr>
                    <a:t> </a:t>
                  </a:r>
                </a:p>
              </p:txBody>
            </p:sp>
          </mc:Fallback>
        </mc:AlternateContent>
        <p:sp>
          <p:nvSpPr>
            <p:cNvPr id="3" name="Google Shape;193;p12">
              <a:extLst>
                <a:ext uri="{FF2B5EF4-FFF2-40B4-BE49-F238E27FC236}">
                  <a16:creationId xmlns:a16="http://schemas.microsoft.com/office/drawing/2014/main" id="{D373EF47-B6E8-C163-C496-9ABD750C43DB}"/>
                </a:ext>
              </a:extLst>
            </p:cNvPr>
            <p:cNvSpPr txBox="1">
              <a:spLocks/>
            </p:cNvSpPr>
            <p:nvPr/>
          </p:nvSpPr>
          <p:spPr>
            <a:xfrm>
              <a:off x="2008320" y="2630564"/>
              <a:ext cx="6049930" cy="136035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SzPct val="76000"/>
              </a:pPr>
              <a:r>
                <a:rPr lang="en-US" sz="1800" kern="0">
                  <a:latin typeface="Bahnschrift SemiCondensed" panose="020B0502040204020203" pitchFamily="34" charset="0"/>
                </a:rPr>
                <a:t>Jawab :</a:t>
              </a:r>
            </a:p>
            <a:p>
              <a:pPr>
                <a:buSzPct val="76000"/>
              </a:pPr>
              <a:r>
                <a:rPr lang="en-US" sz="1800" kern="0">
                  <a:latin typeface="Bahnschrift SemiCondensed" panose="020B0502040204020203" pitchFamily="34" charset="0"/>
                </a:rPr>
                <a:t>Jumlah karyawan yang ikut pelatihan = P(40 &lt; X &lt; 45)</a:t>
              </a:r>
            </a:p>
            <a:p>
              <a:pPr>
                <a:buSzPct val="76000"/>
              </a:pPr>
              <a:endParaRPr lang="en-US" sz="1800" kern="0">
                <a:latin typeface="Bahnschrift SemiCondensed" panose="020B0502040204020203" pitchFamily="34" charset="0"/>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A7D2BED-1F7B-DE99-DE84-EDA5C1F4037F}"/>
                  </a:ext>
                </a:extLst>
              </p:cNvPr>
              <p:cNvSpPr txBox="1"/>
              <p:nvPr/>
            </p:nvSpPr>
            <p:spPr>
              <a:xfrm>
                <a:off x="2008320" y="4036876"/>
                <a:ext cx="3788113" cy="1164037"/>
              </a:xfrm>
              <a:prstGeom prst="rect">
                <a:avLst/>
              </a:prstGeom>
              <a:noFill/>
            </p:spPr>
            <p:txBody>
              <a:bodyPr wrap="square" rtlCol="0">
                <a:spAutoFit/>
              </a:bodyPr>
              <a:lstStyle/>
              <a:p>
                <a:pPr>
                  <a:buSzPct val="76000"/>
                </a:pPr>
                <a:r>
                  <a:rPr lang="en-US" sz="1800" kern="0">
                    <a:latin typeface="Bahnschrift SemiBold" panose="020B0502040204020203" pitchFamily="34" charset="0"/>
                  </a:rPr>
                  <a:t>Maka</a:t>
                </a:r>
              </a:p>
              <a:p>
                <a:pPr>
                  <a:buSzPct val="76000"/>
                </a:pPr>
                <a:r>
                  <a:rPr lang="en-US" sz="1800" kern="0">
                    <a:latin typeface="Bahnschrift SemiBold" panose="020B0502040204020203" pitchFamily="34" charset="0"/>
                  </a:rPr>
                  <a:t>Z</a:t>
                </a:r>
                <a:r>
                  <a:rPr lang="en-US" sz="1800" kern="0" baseline="-16000">
                    <a:latin typeface="Bahnschrift SemiBold" panose="020B0502040204020203" pitchFamily="34" charset="0"/>
                  </a:rPr>
                  <a:t>40</a:t>
                </a:r>
                <a:r>
                  <a:rPr lang="en-US" sz="1800" kern="0">
                    <a:latin typeface="Bahnschrift SemiBold" panose="020B0502040204020203" pitchFamily="34" charset="0"/>
                  </a:rPr>
                  <a:t> = </a:t>
                </a:r>
                <a14:m>
                  <m:oMath xmlns:m="http://schemas.openxmlformats.org/officeDocument/2006/math">
                    <m:f>
                      <m:fPr>
                        <m:ctrlPr>
                          <a:rPr lang="sv-SE" sz="1800" i="1" kern="0" smtClean="0">
                            <a:latin typeface="Cambria Math" panose="02040503050406030204" pitchFamily="18" charset="0"/>
                          </a:rPr>
                        </m:ctrlPr>
                      </m:fPr>
                      <m:num>
                        <m:r>
                          <a:rPr lang="en-US" sz="1800" b="0" i="1" kern="0" smtClean="0">
                            <a:latin typeface="Cambria Math" panose="02040503050406030204" pitchFamily="18" charset="0"/>
                          </a:rPr>
                          <m:t>40 −35</m:t>
                        </m:r>
                      </m:num>
                      <m:den>
                        <m:r>
                          <a:rPr lang="en-US" sz="1800" b="0" i="1" kern="0" smtClean="0">
                            <a:latin typeface="Cambria Math" panose="02040503050406030204" pitchFamily="18" charset="0"/>
                          </a:rPr>
                          <m:t>5</m:t>
                        </m:r>
                      </m:den>
                    </m:f>
                    <m:r>
                      <a:rPr lang="en-US" sz="1800" b="0" i="1" kern="0" smtClean="0">
                        <a:latin typeface="Cambria Math" panose="02040503050406030204" pitchFamily="18" charset="0"/>
                      </a:rPr>
                      <m:t>=1</m:t>
                    </m:r>
                  </m:oMath>
                </a14:m>
                <a:endParaRPr lang="en-US" sz="1800" b="0" kern="0">
                  <a:latin typeface="Bahnschrift SemiBold" panose="020B0502040204020203" pitchFamily="34" charset="0"/>
                </a:endParaRPr>
              </a:p>
              <a:p>
                <a:pPr>
                  <a:buSzPct val="76000"/>
                </a:pPr>
                <a:r>
                  <a:rPr lang="en-US" sz="1800" kern="0">
                    <a:latin typeface="Bahnschrift SemiBold" panose="020B0502040204020203" pitchFamily="34" charset="0"/>
                  </a:rPr>
                  <a:t>Z</a:t>
                </a:r>
                <a:r>
                  <a:rPr lang="en-US" sz="1800" kern="0" baseline="-14000">
                    <a:latin typeface="Bahnschrift SemiBold" panose="020B0502040204020203" pitchFamily="34" charset="0"/>
                  </a:rPr>
                  <a:t>45</a:t>
                </a:r>
                <a:r>
                  <a:rPr lang="en-US" sz="1800" kern="0">
                    <a:latin typeface="Bahnschrift SemiBold" panose="020B0502040204020203" pitchFamily="34" charset="0"/>
                  </a:rPr>
                  <a:t> = </a:t>
                </a:r>
                <a14:m>
                  <m:oMath xmlns:m="http://schemas.openxmlformats.org/officeDocument/2006/math">
                    <m:f>
                      <m:fPr>
                        <m:ctrlPr>
                          <a:rPr lang="sv-SE" sz="1800" i="1" kern="0" smtClean="0">
                            <a:latin typeface="Cambria Math" panose="02040503050406030204" pitchFamily="18" charset="0"/>
                          </a:rPr>
                        </m:ctrlPr>
                      </m:fPr>
                      <m:num>
                        <m:r>
                          <a:rPr lang="en-US" sz="1800" b="0" i="1" kern="0" smtClean="0">
                            <a:latin typeface="Cambria Math" panose="02040503050406030204" pitchFamily="18" charset="0"/>
                          </a:rPr>
                          <m:t>45 −35</m:t>
                        </m:r>
                      </m:num>
                      <m:den>
                        <m:r>
                          <a:rPr lang="en-US" sz="1800" b="0" i="1" kern="0" smtClean="0">
                            <a:latin typeface="Cambria Math" panose="02040503050406030204" pitchFamily="18" charset="0"/>
                          </a:rPr>
                          <m:t>5</m:t>
                        </m:r>
                      </m:den>
                    </m:f>
                    <m:r>
                      <a:rPr lang="en-US" sz="1800" b="0" i="1" kern="0" smtClean="0">
                        <a:latin typeface="Cambria Math" panose="02040503050406030204" pitchFamily="18" charset="0"/>
                      </a:rPr>
                      <m:t>=2</m:t>
                    </m:r>
                  </m:oMath>
                </a14:m>
                <a:endParaRPr lang="en-US">
                  <a:latin typeface="Bahnschrift SemiBold" panose="020B0502040204020203" pitchFamily="34" charset="0"/>
                  <a:ea typeface="Calibri" panose="020F0502020204030204" pitchFamily="34" charset="0"/>
                  <a:cs typeface="Calibri" panose="020F0502020204030204" pitchFamily="34" charset="0"/>
                </a:endParaRPr>
              </a:p>
            </p:txBody>
          </p:sp>
        </mc:Choice>
        <mc:Fallback xmlns="">
          <p:sp>
            <p:nvSpPr>
              <p:cNvPr id="4" name="TextBox 3">
                <a:extLst>
                  <a:ext uri="{FF2B5EF4-FFF2-40B4-BE49-F238E27FC236}">
                    <a16:creationId xmlns:a16="http://schemas.microsoft.com/office/drawing/2014/main" id="{5A7D2BED-1F7B-DE99-DE84-EDA5C1F4037F}"/>
                  </a:ext>
                </a:extLst>
              </p:cNvPr>
              <p:cNvSpPr txBox="1">
                <a:spLocks noRot="1" noChangeAspect="1" noMove="1" noResize="1" noEditPoints="1" noAdjustHandles="1" noChangeArrowheads="1" noChangeShapeType="1" noTextEdit="1"/>
              </p:cNvSpPr>
              <p:nvPr/>
            </p:nvSpPr>
            <p:spPr>
              <a:xfrm>
                <a:off x="2008320" y="4036876"/>
                <a:ext cx="3788113" cy="1164037"/>
              </a:xfrm>
              <a:prstGeom prst="rect">
                <a:avLst/>
              </a:prstGeom>
              <a:blipFill>
                <a:blip r:embed="rId4"/>
                <a:stretch>
                  <a:fillRect l="-1286" t="-2618" b="-1571"/>
                </a:stretch>
              </a:blipFill>
            </p:spPr>
            <p:txBody>
              <a:bodyPr/>
              <a:lstStyle/>
              <a:p>
                <a:r>
                  <a:rPr lang="id-ID">
                    <a:noFill/>
                  </a:rPr>
                  <a:t> </a:t>
                </a:r>
              </a:p>
            </p:txBody>
          </p:sp>
        </mc:Fallback>
      </mc:AlternateContent>
      <p:sp>
        <p:nvSpPr>
          <p:cNvPr id="7" name="TextBox 6">
            <a:extLst>
              <a:ext uri="{FF2B5EF4-FFF2-40B4-BE49-F238E27FC236}">
                <a16:creationId xmlns:a16="http://schemas.microsoft.com/office/drawing/2014/main" id="{58C25A75-2CB4-BDFA-C1D8-A92F8564513D}"/>
              </a:ext>
            </a:extLst>
          </p:cNvPr>
          <p:cNvSpPr txBox="1"/>
          <p:nvPr/>
        </p:nvSpPr>
        <p:spPr>
          <a:xfrm>
            <a:off x="2008319" y="5369062"/>
            <a:ext cx="3788113" cy="923330"/>
          </a:xfrm>
          <a:prstGeom prst="rect">
            <a:avLst/>
          </a:prstGeom>
          <a:noFill/>
        </p:spPr>
        <p:txBody>
          <a:bodyPr wrap="square" rtlCol="0">
            <a:spAutoFit/>
          </a:bodyPr>
          <a:lstStyle/>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Jadi P (40 &lt; X &lt; 45 ) = P (1 &lt; Z &lt; 2)</a:t>
            </a:r>
          </a:p>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P (Z &lt; 2) = 0,4772</a:t>
            </a:r>
          </a:p>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P (Z &lt; 1) = 0,3413</a:t>
            </a:r>
          </a:p>
        </p:txBody>
      </p:sp>
      <p:grpSp>
        <p:nvGrpSpPr>
          <p:cNvPr id="13" name="Group 12">
            <a:extLst>
              <a:ext uri="{FF2B5EF4-FFF2-40B4-BE49-F238E27FC236}">
                <a16:creationId xmlns:a16="http://schemas.microsoft.com/office/drawing/2014/main" id="{CDAA819B-4619-64B9-19A2-BC18D140CF74}"/>
              </a:ext>
            </a:extLst>
          </p:cNvPr>
          <p:cNvGrpSpPr/>
          <p:nvPr/>
        </p:nvGrpSpPr>
        <p:grpSpPr>
          <a:xfrm>
            <a:off x="114353" y="2831114"/>
            <a:ext cx="1683215" cy="3751165"/>
            <a:chOff x="114353" y="2831114"/>
            <a:chExt cx="1683215" cy="3751165"/>
          </a:xfrm>
        </p:grpSpPr>
        <p:pic>
          <p:nvPicPr>
            <p:cNvPr id="9" name="Picture 8">
              <a:extLst>
                <a:ext uri="{FF2B5EF4-FFF2-40B4-BE49-F238E27FC236}">
                  <a16:creationId xmlns:a16="http://schemas.microsoft.com/office/drawing/2014/main" id="{B1D29D26-9DAE-3F1A-4F22-30369115327F}"/>
                </a:ext>
              </a:extLst>
            </p:cNvPr>
            <p:cNvPicPr>
              <a:picLocks noChangeAspect="1"/>
            </p:cNvPicPr>
            <p:nvPr/>
          </p:nvPicPr>
          <p:blipFill>
            <a:blip r:embed="rId5"/>
            <a:stretch>
              <a:fillRect/>
            </a:stretch>
          </p:blipFill>
          <p:spPr>
            <a:xfrm>
              <a:off x="114353" y="2831114"/>
              <a:ext cx="1683215" cy="3751165"/>
            </a:xfrm>
            <a:prstGeom prst="rect">
              <a:avLst/>
            </a:prstGeom>
          </p:spPr>
        </p:pic>
        <p:sp>
          <p:nvSpPr>
            <p:cNvPr id="10" name="Oval 9">
              <a:extLst>
                <a:ext uri="{FF2B5EF4-FFF2-40B4-BE49-F238E27FC236}">
                  <a16:creationId xmlns:a16="http://schemas.microsoft.com/office/drawing/2014/main" id="{1A03E9F7-E0AE-9A02-A891-7FB6C2536F02}"/>
                </a:ext>
              </a:extLst>
            </p:cNvPr>
            <p:cNvSpPr/>
            <p:nvPr/>
          </p:nvSpPr>
          <p:spPr>
            <a:xfrm>
              <a:off x="590984" y="4737902"/>
              <a:ext cx="729949" cy="220597"/>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sp>
          <p:nvSpPr>
            <p:cNvPr id="11" name="Oval 10">
              <a:extLst>
                <a:ext uri="{FF2B5EF4-FFF2-40B4-BE49-F238E27FC236}">
                  <a16:creationId xmlns:a16="http://schemas.microsoft.com/office/drawing/2014/main" id="{697C9FE8-6119-2EC6-ACB6-FB0DE1EE577A}"/>
                </a:ext>
              </a:extLst>
            </p:cNvPr>
            <p:cNvSpPr/>
            <p:nvPr/>
          </p:nvSpPr>
          <p:spPr>
            <a:xfrm>
              <a:off x="590984" y="6127423"/>
              <a:ext cx="729949" cy="329938"/>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grpSp>
        <p:nvGrpSpPr>
          <p:cNvPr id="22" name="Group 21">
            <a:extLst>
              <a:ext uri="{FF2B5EF4-FFF2-40B4-BE49-F238E27FC236}">
                <a16:creationId xmlns:a16="http://schemas.microsoft.com/office/drawing/2014/main" id="{502407EA-037A-4DCB-EB40-09715053B679}"/>
              </a:ext>
            </a:extLst>
          </p:cNvPr>
          <p:cNvGrpSpPr/>
          <p:nvPr/>
        </p:nvGrpSpPr>
        <p:grpSpPr>
          <a:xfrm>
            <a:off x="6834075" y="3332163"/>
            <a:ext cx="4404742" cy="2259762"/>
            <a:chOff x="6136491" y="3348393"/>
            <a:chExt cx="4404742" cy="2259762"/>
          </a:xfrm>
        </p:grpSpPr>
        <p:pic>
          <p:nvPicPr>
            <p:cNvPr id="16" name="Picture 15">
              <a:extLst>
                <a:ext uri="{FF2B5EF4-FFF2-40B4-BE49-F238E27FC236}">
                  <a16:creationId xmlns:a16="http://schemas.microsoft.com/office/drawing/2014/main" id="{9C396A7C-09BC-C3CE-CAA0-E832FFCC1500}"/>
                </a:ext>
              </a:extLst>
            </p:cNvPr>
            <p:cNvPicPr>
              <a:picLocks noChangeAspect="1"/>
            </p:cNvPicPr>
            <p:nvPr/>
          </p:nvPicPr>
          <p:blipFill rotWithShape="1">
            <a:blip r:embed="rId6"/>
            <a:srcRect t="15288"/>
            <a:stretch/>
          </p:blipFill>
          <p:spPr>
            <a:xfrm>
              <a:off x="6136491" y="3348393"/>
              <a:ext cx="4404742" cy="1988331"/>
            </a:xfrm>
            <a:prstGeom prst="rect">
              <a:avLst/>
            </a:prstGeom>
          </p:spPr>
        </p:pic>
        <p:sp>
          <p:nvSpPr>
            <p:cNvPr id="17" name="TextBox 16">
              <a:extLst>
                <a:ext uri="{FF2B5EF4-FFF2-40B4-BE49-F238E27FC236}">
                  <a16:creationId xmlns:a16="http://schemas.microsoft.com/office/drawing/2014/main" id="{7DD04D94-8DA0-FAB1-8B4A-877E6E56B65B}"/>
                </a:ext>
              </a:extLst>
            </p:cNvPr>
            <p:cNvSpPr txBox="1"/>
            <p:nvPr/>
          </p:nvSpPr>
          <p:spPr>
            <a:xfrm>
              <a:off x="8817708" y="5336724"/>
              <a:ext cx="373427" cy="253916"/>
            </a:xfrm>
            <a:prstGeom prst="rect">
              <a:avLst/>
            </a:prstGeom>
            <a:noFill/>
          </p:spPr>
          <p:txBody>
            <a:bodyPr wrap="square" rtlCol="0">
              <a:spAutoFit/>
            </a:bodyPr>
            <a:lstStyle/>
            <a:p>
              <a:r>
                <a:rPr lang="en-US" sz="1050">
                  <a:latin typeface="Bahnschrift SemiBold" panose="020B0502040204020203" pitchFamily="34" charset="0"/>
                </a:rPr>
                <a:t>40</a:t>
              </a:r>
              <a:endParaRPr lang="id-ID" sz="1050"/>
            </a:p>
          </p:txBody>
        </p:sp>
        <p:sp>
          <p:nvSpPr>
            <p:cNvPr id="18" name="TextBox 17">
              <a:extLst>
                <a:ext uri="{FF2B5EF4-FFF2-40B4-BE49-F238E27FC236}">
                  <a16:creationId xmlns:a16="http://schemas.microsoft.com/office/drawing/2014/main" id="{EB818D9C-5FFA-D4B9-F3C4-E9271294E704}"/>
                </a:ext>
              </a:extLst>
            </p:cNvPr>
            <p:cNvSpPr txBox="1"/>
            <p:nvPr/>
          </p:nvSpPr>
          <p:spPr>
            <a:xfrm>
              <a:off x="8122570" y="5354239"/>
              <a:ext cx="373427" cy="253916"/>
            </a:xfrm>
            <a:prstGeom prst="rect">
              <a:avLst/>
            </a:prstGeom>
            <a:noFill/>
          </p:spPr>
          <p:txBody>
            <a:bodyPr wrap="square" rtlCol="0">
              <a:spAutoFit/>
            </a:bodyPr>
            <a:lstStyle/>
            <a:p>
              <a:r>
                <a:rPr lang="en-US" sz="1050">
                  <a:latin typeface="Bahnschrift SemiBold" panose="020B0502040204020203" pitchFamily="34" charset="0"/>
                </a:rPr>
                <a:t>35</a:t>
              </a:r>
              <a:endParaRPr lang="id-ID" sz="1050"/>
            </a:p>
          </p:txBody>
        </p:sp>
        <p:sp>
          <p:nvSpPr>
            <p:cNvPr id="19" name="TextBox 18">
              <a:extLst>
                <a:ext uri="{FF2B5EF4-FFF2-40B4-BE49-F238E27FC236}">
                  <a16:creationId xmlns:a16="http://schemas.microsoft.com/office/drawing/2014/main" id="{12F5DA86-2E7C-7146-B0C4-689CC36AF859}"/>
                </a:ext>
              </a:extLst>
            </p:cNvPr>
            <p:cNvSpPr txBox="1"/>
            <p:nvPr/>
          </p:nvSpPr>
          <p:spPr>
            <a:xfrm>
              <a:off x="9492756" y="5336724"/>
              <a:ext cx="373427" cy="253916"/>
            </a:xfrm>
            <a:prstGeom prst="rect">
              <a:avLst/>
            </a:prstGeom>
            <a:noFill/>
          </p:spPr>
          <p:txBody>
            <a:bodyPr wrap="square" rtlCol="0">
              <a:spAutoFit/>
            </a:bodyPr>
            <a:lstStyle/>
            <a:p>
              <a:r>
                <a:rPr lang="en-US" sz="1050">
                  <a:latin typeface="Bahnschrift SemiBold" panose="020B0502040204020203" pitchFamily="34" charset="0"/>
                </a:rPr>
                <a:t>45</a:t>
              </a:r>
              <a:endParaRPr lang="id-ID" sz="1050"/>
            </a:p>
          </p:txBody>
        </p:sp>
        <p:sp>
          <p:nvSpPr>
            <p:cNvPr id="20" name="TextBox 19">
              <a:extLst>
                <a:ext uri="{FF2B5EF4-FFF2-40B4-BE49-F238E27FC236}">
                  <a16:creationId xmlns:a16="http://schemas.microsoft.com/office/drawing/2014/main" id="{EC9D26F3-FF79-A00F-AB1F-A6F72948B6B5}"/>
                </a:ext>
              </a:extLst>
            </p:cNvPr>
            <p:cNvSpPr txBox="1"/>
            <p:nvPr/>
          </p:nvSpPr>
          <p:spPr>
            <a:xfrm>
              <a:off x="8323362" y="3909918"/>
              <a:ext cx="669616" cy="253916"/>
            </a:xfrm>
            <a:prstGeom prst="rect">
              <a:avLst/>
            </a:prstGeom>
            <a:noFill/>
          </p:spPr>
          <p:txBody>
            <a:bodyPr wrap="square" rtlCol="0">
              <a:spAutoFit/>
            </a:bodyPr>
            <a:lstStyle/>
            <a:p>
              <a:r>
                <a:rPr lang="en-US" sz="1050">
                  <a:solidFill>
                    <a:srgbClr val="FF0000"/>
                  </a:solidFill>
                  <a:latin typeface="Bahnschrift SemiBold" panose="020B0502040204020203" pitchFamily="34" charset="0"/>
                </a:rPr>
                <a:t>0,3643</a:t>
              </a:r>
              <a:endParaRPr lang="id-ID" sz="1050">
                <a:solidFill>
                  <a:srgbClr val="FF0000"/>
                </a:solidFill>
              </a:endParaRPr>
            </a:p>
          </p:txBody>
        </p:sp>
        <p:sp>
          <p:nvSpPr>
            <p:cNvPr id="21" name="TextBox 20">
              <a:extLst>
                <a:ext uri="{FF2B5EF4-FFF2-40B4-BE49-F238E27FC236}">
                  <a16:creationId xmlns:a16="http://schemas.microsoft.com/office/drawing/2014/main" id="{8912F36D-5782-46F8-F631-7C4834DA5935}"/>
                </a:ext>
              </a:extLst>
            </p:cNvPr>
            <p:cNvSpPr txBox="1"/>
            <p:nvPr/>
          </p:nvSpPr>
          <p:spPr>
            <a:xfrm>
              <a:off x="8338861" y="4452780"/>
              <a:ext cx="669616" cy="253916"/>
            </a:xfrm>
            <a:prstGeom prst="rect">
              <a:avLst/>
            </a:prstGeom>
            <a:noFill/>
          </p:spPr>
          <p:txBody>
            <a:bodyPr wrap="square" rtlCol="0">
              <a:spAutoFit/>
            </a:bodyPr>
            <a:lstStyle/>
            <a:p>
              <a:r>
                <a:rPr lang="en-US" sz="1050">
                  <a:solidFill>
                    <a:srgbClr val="FF0000"/>
                  </a:solidFill>
                  <a:latin typeface="Bahnschrift SemiBold" panose="020B0502040204020203" pitchFamily="34" charset="0"/>
                </a:rPr>
                <a:t>0,4772</a:t>
              </a:r>
              <a:endParaRPr lang="id-ID" sz="1050">
                <a:solidFill>
                  <a:srgbClr val="FF0000"/>
                </a:solidFill>
              </a:endParaRPr>
            </a:p>
          </p:txBody>
        </p:sp>
      </p:grpSp>
      <p:sp>
        <p:nvSpPr>
          <p:cNvPr id="23" name="TextBox 22">
            <a:extLst>
              <a:ext uri="{FF2B5EF4-FFF2-40B4-BE49-F238E27FC236}">
                <a16:creationId xmlns:a16="http://schemas.microsoft.com/office/drawing/2014/main" id="{25D2143A-4361-A20C-40D9-339905E05DB8}"/>
              </a:ext>
            </a:extLst>
          </p:cNvPr>
          <p:cNvSpPr txBox="1"/>
          <p:nvPr/>
        </p:nvSpPr>
        <p:spPr>
          <a:xfrm>
            <a:off x="5888552" y="5670267"/>
            <a:ext cx="6281215"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Maka nilai probabilitasnya adalah daerah yang diarsir</a:t>
            </a:r>
          </a:p>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Yaitu 0,4772 – 0,3413 =  0,1359.</a:t>
            </a:r>
          </a:p>
          <a:p>
            <a:pPr>
              <a:buSzPct val="76000"/>
            </a:pPr>
            <a:r>
              <a:rPr lang="en-US">
                <a:latin typeface="Bahnschrift SemiCondensed" panose="020B0502040204020203" pitchFamily="34" charset="0"/>
                <a:ea typeface="Calibri" panose="020F0502020204030204" pitchFamily="34" charset="0"/>
                <a:cs typeface="Calibri" panose="020F0502020204030204" pitchFamily="34" charset="0"/>
              </a:rPr>
              <a:t>Jumlah karyawan yang ikut pelatihan = 0,1359 x 200 = 27,18 ~ 27 orang</a:t>
            </a:r>
          </a:p>
        </p:txBody>
      </p:sp>
    </p:spTree>
    <p:extLst>
      <p:ext uri="{BB962C8B-B14F-4D97-AF65-F5344CB8AC3E}">
        <p14:creationId xmlns:p14="http://schemas.microsoft.com/office/powerpoint/2010/main" val="627950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539826"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DISTRIBUSI SAMPLING PROPORSI</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1315386" y="1713855"/>
            <a:ext cx="2313915" cy="1108343"/>
          </a:xfrm>
          <a:prstGeom prst="rect">
            <a:avLst/>
          </a:prstGeom>
        </p:spPr>
        <p:txBody>
          <a:bodyPr spcFirstLastPara="1" wrap="square" lIns="121900" tIns="121900" rIns="121900" bIns="121900" anchor="t" anchorCtr="0">
            <a:noAutofit/>
          </a:bodyPr>
          <a:lstStyle/>
          <a:p>
            <a:pPr marL="0" indent="0">
              <a:spcBef>
                <a:spcPts val="0"/>
              </a:spcBef>
              <a:buSzPct val="76000"/>
              <a:buNone/>
            </a:pPr>
            <a:r>
              <a:rPr lang="en-US" sz="1800">
                <a:latin typeface="Bahnschrift SemiCondensed" panose="020B0502040204020203" pitchFamily="34" charset="0"/>
                <a:sym typeface="Wingdings" panose="05000000000000000000" pitchFamily="2" charset="2"/>
              </a:rPr>
              <a:t>Proporsi = Persentase</a:t>
            </a:r>
          </a:p>
          <a:p>
            <a:pPr marL="0" indent="0">
              <a:spcBef>
                <a:spcPts val="0"/>
              </a:spcBef>
              <a:buSzPct val="76000"/>
              <a:buNone/>
            </a:pPr>
            <a:r>
              <a:rPr lang="en-US" sz="1800">
                <a:latin typeface="Bahnschrift SemiCondensed" panose="020B0502040204020203" pitchFamily="34" charset="0"/>
                <a:sym typeface="Wingdings" panose="05000000000000000000" pitchFamily="2" charset="2"/>
              </a:rPr>
              <a:t>P = parameter Populasi</a:t>
            </a:r>
          </a:p>
          <a:p>
            <a:pPr marL="0" indent="0">
              <a:spcBef>
                <a:spcPts val="0"/>
              </a:spcBef>
              <a:buSzPct val="76000"/>
              <a:buNone/>
            </a:pPr>
            <a:r>
              <a:rPr lang="el-GR" sz="18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ρ</a:t>
            </a:r>
            <a:r>
              <a:rPr lang="en-US" sz="180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 </a:t>
            </a:r>
            <a:r>
              <a:rPr lang="en-US" sz="1800">
                <a:latin typeface="Bahnschrift SemiCondensed" panose="020B0502040204020203" pitchFamily="34" charset="0"/>
                <a:sym typeface="Wingdings" panose="05000000000000000000" pitchFamily="2" charset="2"/>
              </a:rPr>
              <a:t>statistic sampel</a:t>
            </a:r>
            <a:endParaRPr lang="en-US" sz="1800">
              <a:latin typeface="Bahnschrift SemiCondensed" panose="020B0502040204020203" pitchFamily="34" charset="0"/>
            </a:endParaRPr>
          </a:p>
          <a:p>
            <a:pPr marL="0" indent="0">
              <a:spcBef>
                <a:spcPts val="0"/>
              </a:spcBef>
              <a:buSzPct val="76000"/>
              <a:buNone/>
            </a:pPr>
            <a:endParaRPr lang="id-ID" sz="1800">
              <a:latin typeface="Bahnschrift SemiCondensed" panose="020B0502040204020203" pitchFamily="34" charset="0"/>
            </a:endParaRPr>
          </a:p>
          <a:p>
            <a:pPr marL="0" indent="0">
              <a:spcBef>
                <a:spcPts val="0"/>
              </a:spcBef>
              <a:buSzPct val="76000"/>
              <a:buNone/>
            </a:pPr>
            <a:endParaRPr sz="1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 name="Google Shape;193;p12">
            <a:extLst>
              <a:ext uri="{FF2B5EF4-FFF2-40B4-BE49-F238E27FC236}">
                <a16:creationId xmlns:a16="http://schemas.microsoft.com/office/drawing/2014/main" id="{363B100C-A52B-7077-1796-A06DCEF1115A}"/>
              </a:ext>
            </a:extLst>
          </p:cNvPr>
          <p:cNvSpPr txBox="1">
            <a:spLocks/>
          </p:cNvSpPr>
          <p:nvPr/>
        </p:nvSpPr>
        <p:spPr>
          <a:xfrm>
            <a:off x="5377259" y="1778061"/>
            <a:ext cx="6370883" cy="110834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800" kern="0">
                <a:latin typeface="Bahnschrift SemiCondensed" panose="020B0502040204020203" pitchFamily="34" charset="0"/>
                <a:sym typeface="Wingdings" panose="05000000000000000000" pitchFamily="2" charset="2"/>
              </a:rPr>
              <a:t>Apakah nilai rata-rata hitung dan standar deviasi sampel dan populasinya memiliki karakteristik yang sama ?</a:t>
            </a:r>
            <a:endParaRPr lang="it-IT" sz="1800" kern="0">
              <a:latin typeface="Bahnschrift SemiCondensed" panose="020B0502040204020203" pitchFamily="34" charset="0"/>
            </a:endParaRPr>
          </a:p>
          <a:p>
            <a:pPr marL="0" indent="0">
              <a:spcBef>
                <a:spcPts val="0"/>
              </a:spcBef>
              <a:buSzPct val="76000"/>
              <a:buFont typeface="Roboto Condensed Light"/>
              <a:buNone/>
            </a:pPr>
            <a:endParaRPr lang="it-IT" sz="1800" kern="0">
              <a:latin typeface="Bahnschrift SemiCondensed" panose="020B0502040204020203" pitchFamily="34" charset="0"/>
            </a:endParaRPr>
          </a:p>
          <a:p>
            <a:pPr marL="0" indent="0">
              <a:spcBef>
                <a:spcPts val="0"/>
              </a:spcBef>
              <a:buSzPct val="76000"/>
              <a:buFont typeface="Roboto Condensed Light"/>
              <a:buNone/>
            </a:pPr>
            <a:endParaRPr lang="it-IT" sz="1800" kern="0" dirty="0">
              <a:latin typeface="Bahnschrift SemiCondensed" panose="020B0502040204020203" pitchFamily="34" charset="0"/>
            </a:endParaRPr>
          </a:p>
        </p:txBody>
      </p:sp>
      <p:sp>
        <p:nvSpPr>
          <p:cNvPr id="4" name="Arrow: Right 3">
            <a:extLst>
              <a:ext uri="{FF2B5EF4-FFF2-40B4-BE49-F238E27FC236}">
                <a16:creationId xmlns:a16="http://schemas.microsoft.com/office/drawing/2014/main" id="{143F5134-D1B3-4CA1-BA4B-0303486F1983}"/>
              </a:ext>
            </a:extLst>
          </p:cNvPr>
          <p:cNvSpPr/>
          <p:nvPr/>
        </p:nvSpPr>
        <p:spPr>
          <a:xfrm>
            <a:off x="4299432" y="2027644"/>
            <a:ext cx="556181" cy="480767"/>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id-ID"/>
          </a:p>
        </p:txBody>
      </p:sp>
      <p:grpSp>
        <p:nvGrpSpPr>
          <p:cNvPr id="13" name="Group 12">
            <a:extLst>
              <a:ext uri="{FF2B5EF4-FFF2-40B4-BE49-F238E27FC236}">
                <a16:creationId xmlns:a16="http://schemas.microsoft.com/office/drawing/2014/main" id="{27628B1F-577F-9D42-3F1E-1778073A58BF}"/>
              </a:ext>
            </a:extLst>
          </p:cNvPr>
          <p:cNvGrpSpPr/>
          <p:nvPr/>
        </p:nvGrpSpPr>
        <p:grpSpPr>
          <a:xfrm>
            <a:off x="424782" y="2548871"/>
            <a:ext cx="5911040" cy="1009709"/>
            <a:chOff x="184960" y="2770011"/>
            <a:chExt cx="5911040" cy="1009709"/>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721651A-8B62-8D21-2058-F124BDD20BC1}"/>
                    </a:ext>
                  </a:extLst>
                </p:cNvPr>
                <p:cNvSpPr txBox="1"/>
                <p:nvPr/>
              </p:nvSpPr>
              <p:spPr>
                <a:xfrm>
                  <a:off x="818810" y="3206999"/>
                  <a:ext cx="1705520" cy="57272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14:m>
                    <m:oMath xmlns:m="http://schemas.openxmlformats.org/officeDocument/2006/math">
                      <m:acc>
                        <m:accPr>
                          <m:chr m:val="̅"/>
                          <m:ctrlPr>
                            <a:rPr lang="it-IT" sz="2000" i="1" kern="0">
                              <a:latin typeface="Cambria Math" panose="02040503050406030204" pitchFamily="18" charset="0"/>
                            </a:rPr>
                          </m:ctrlPr>
                        </m:accPr>
                        <m:e>
                          <m:r>
                            <a:rPr lang="en-US" sz="2000" i="1" kern="0">
                              <a:latin typeface="Cambria Math" panose="02040503050406030204" pitchFamily="18" charset="0"/>
                            </a:rPr>
                            <m:t>𝑃</m:t>
                          </m:r>
                        </m:e>
                      </m:acc>
                    </m:oMath>
                  </a14:m>
                  <a:r>
                    <a:rPr lang="it-IT" sz="2000" kern="0" baseline="-10000">
                      <a:latin typeface="Bahnschrift SemiCondensed" panose="020B0502040204020203" pitchFamily="34" charset="0"/>
                    </a:rPr>
                    <a:t>p </a:t>
                  </a:r>
                  <a:r>
                    <a:rPr lang="en-US" sz="2000"/>
                    <a:t>= </a:t>
                  </a:r>
                  <a14:m>
                    <m:oMath xmlns:m="http://schemas.openxmlformats.org/officeDocument/2006/math">
                      <m:f>
                        <m:fPr>
                          <m:ctrlPr>
                            <a:rPr lang="id-ID" sz="2000" i="1" smtClean="0">
                              <a:latin typeface="Cambria Math" panose="02040503050406030204" pitchFamily="18" charset="0"/>
                            </a:rPr>
                          </m:ctrlPr>
                        </m:fPr>
                        <m:num>
                          <m:r>
                            <a:rPr lang="en-US" sz="2000" b="0" i="1" smtClean="0">
                              <a:latin typeface="Cambria Math" panose="02040503050406030204" pitchFamily="18" charset="0"/>
                            </a:rPr>
                            <m:t>1</m:t>
                          </m:r>
                        </m:num>
                        <m:den>
                          <m:sSubSup>
                            <m:sSubSupPr>
                              <m:ctrlPr>
                                <a:rPr lang="id-ID" sz="2000" i="1" smtClean="0">
                                  <a:latin typeface="Cambria Math" panose="02040503050406030204" pitchFamily="18" charset="0"/>
                                </a:rPr>
                              </m:ctrlPr>
                            </m:sSubSupPr>
                            <m:e>
                              <m:r>
                                <a:rPr lang="en-US" sz="2000" b="0" i="1" smtClean="0">
                                  <a:latin typeface="Cambria Math" panose="02040503050406030204" pitchFamily="18" charset="0"/>
                                </a:rPr>
                                <m:t>𝐶</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𝑁</m:t>
                              </m:r>
                            </m:sup>
                          </m:sSubSup>
                        </m:den>
                      </m:f>
                    </m:oMath>
                  </a14:m>
                  <a:r>
                    <a:rPr lang="en-US" sz="2000"/>
                    <a:t> </a:t>
                  </a:r>
                  <a:r>
                    <a:rPr lang="en-US" sz="2000">
                      <a:latin typeface="Calibri" panose="020F0502020204030204" pitchFamily="34" charset="0"/>
                      <a:ea typeface="Calibri" panose="020F0502020204030204" pitchFamily="34" charset="0"/>
                      <a:cs typeface="Calibri" panose="020F0502020204030204" pitchFamily="34" charset="0"/>
                    </a:rPr>
                    <a:t>ƩP</a:t>
                  </a:r>
                  <a:endParaRPr lang="id-ID" sz="2000"/>
                </a:p>
              </p:txBody>
            </p:sp>
          </mc:Choice>
          <mc:Fallback xmlns="">
            <p:sp>
              <p:nvSpPr>
                <p:cNvPr id="2" name="TextBox 1">
                  <a:extLst>
                    <a:ext uri="{FF2B5EF4-FFF2-40B4-BE49-F238E27FC236}">
                      <a16:creationId xmlns:a16="http://schemas.microsoft.com/office/drawing/2014/main" id="{6721651A-8B62-8D21-2058-F124BDD20BC1}"/>
                    </a:ext>
                  </a:extLst>
                </p:cNvPr>
                <p:cNvSpPr txBox="1">
                  <a:spLocks noRot="1" noChangeAspect="1" noMove="1" noResize="1" noEditPoints="1" noAdjustHandles="1" noChangeArrowheads="1" noChangeShapeType="1" noTextEdit="1"/>
                </p:cNvSpPr>
                <p:nvPr/>
              </p:nvSpPr>
              <p:spPr>
                <a:xfrm>
                  <a:off x="818810" y="3206999"/>
                  <a:ext cx="1705520" cy="572721"/>
                </a:xfrm>
                <a:prstGeom prst="rect">
                  <a:avLst/>
                </a:prstGeom>
                <a:blipFill>
                  <a:blip r:embed="rId3"/>
                  <a:stretch>
                    <a:fillRect/>
                  </a:stretch>
                </a:blipFill>
              </p:spPr>
              <p:txBody>
                <a:bodyPr/>
                <a:lstStyle/>
                <a:p>
                  <a:r>
                    <a:rPr lang="id-ID">
                      <a:noFill/>
                    </a:rPr>
                    <a:t> </a:t>
                  </a:r>
                </a:p>
              </p:txBody>
            </p:sp>
          </mc:Fallback>
        </mc:AlternateContent>
        <p:sp>
          <p:nvSpPr>
            <p:cNvPr id="12" name="Google Shape;193;p12">
              <a:extLst>
                <a:ext uri="{FF2B5EF4-FFF2-40B4-BE49-F238E27FC236}">
                  <a16:creationId xmlns:a16="http://schemas.microsoft.com/office/drawing/2014/main" id="{62309AD0-1EBF-722F-9F0B-ACB75AAD6D90}"/>
                </a:ext>
              </a:extLst>
            </p:cNvPr>
            <p:cNvSpPr txBox="1">
              <a:spLocks/>
            </p:cNvSpPr>
            <p:nvPr/>
          </p:nvSpPr>
          <p:spPr>
            <a:xfrm>
              <a:off x="184960" y="2770011"/>
              <a:ext cx="5911040" cy="3799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400" kern="0">
                  <a:latin typeface="Bahnschrift SemiBold" panose="020B0502040204020203" pitchFamily="34" charset="0"/>
                  <a:sym typeface="Wingdings" panose="05000000000000000000" pitchFamily="2" charset="2"/>
                </a:rPr>
                <a:t>1. Kombinasi</a:t>
              </a:r>
              <a:endParaRPr lang="sv-SE" sz="1400" kern="0" dirty="0">
                <a:latin typeface="Bahnschrift SemiBold" panose="020B0502040204020203" pitchFamily="34" charset="0"/>
              </a:endParaRPr>
            </a:p>
          </p:txBody>
        </p:sp>
      </p:grpSp>
      <p:grpSp>
        <p:nvGrpSpPr>
          <p:cNvPr id="15" name="Group 14">
            <a:extLst>
              <a:ext uri="{FF2B5EF4-FFF2-40B4-BE49-F238E27FC236}">
                <a16:creationId xmlns:a16="http://schemas.microsoft.com/office/drawing/2014/main" id="{84CC5667-C92B-A3FF-8DD5-BE0FB9FC6559}"/>
              </a:ext>
            </a:extLst>
          </p:cNvPr>
          <p:cNvGrpSpPr/>
          <p:nvPr/>
        </p:nvGrpSpPr>
        <p:grpSpPr>
          <a:xfrm>
            <a:off x="451850" y="3571743"/>
            <a:ext cx="7410105" cy="1142725"/>
            <a:chOff x="451245" y="3849268"/>
            <a:chExt cx="7410105" cy="1142725"/>
          </a:xfrm>
        </p:grpSpPr>
        <p:sp>
          <p:nvSpPr>
            <p:cNvPr id="6" name="TextBox 5">
              <a:extLst>
                <a:ext uri="{FF2B5EF4-FFF2-40B4-BE49-F238E27FC236}">
                  <a16:creationId xmlns:a16="http://schemas.microsoft.com/office/drawing/2014/main" id="{C1752775-CE18-09B8-6FEF-DE8E65BB650E}"/>
                </a:ext>
              </a:extLst>
            </p:cNvPr>
            <p:cNvSpPr txBox="1"/>
            <p:nvPr/>
          </p:nvSpPr>
          <p:spPr>
            <a:xfrm>
              <a:off x="3808109" y="4375980"/>
              <a:ext cx="622169" cy="369332"/>
            </a:xfrm>
            <a:prstGeom prst="rect">
              <a:avLst/>
            </a:prstGeom>
            <a:noFill/>
          </p:spPr>
          <p:txBody>
            <a:bodyPr wrap="square" rtlCol="0">
              <a:spAutoFit/>
            </a:bodyPr>
            <a:lstStyle/>
            <a:p>
              <a:r>
                <a:rPr lang="en-US">
                  <a:latin typeface="Bahnschrift SemiCondensed" panose="020B0502040204020203" pitchFamily="34" charset="0"/>
                </a:rPr>
                <a:t>atau</a:t>
              </a:r>
              <a:endParaRPr lang="id-ID">
                <a:latin typeface="Bahnschrift SemiCondensed" panose="020B0502040204020203" pitchFamily="34"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D4DBAF2-206A-5165-D875-80D4760F17B1}"/>
                    </a:ext>
                  </a:extLst>
                </p:cNvPr>
                <p:cNvSpPr txBox="1"/>
                <p:nvPr/>
              </p:nvSpPr>
              <p:spPr>
                <a:xfrm>
                  <a:off x="1085699" y="4269705"/>
                  <a:ext cx="2469823" cy="71865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a:latin typeface="Bahnschrift SemiCondensed" panose="020B0502040204020203" pitchFamily="34" charset="0"/>
                    </a:rPr>
                    <a:t>Sp =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𝐶</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𝑁</m:t>
                                  </m:r>
                                </m:sup>
                              </m:sSubSup>
                            </m:den>
                          </m:f>
                          <m:r>
                            <a:rPr lang="en-US" sz="2000" i="1" smtClean="0">
                              <a:latin typeface="Cambria Math" panose="02040503050406030204" pitchFamily="18" charset="0"/>
                            </a:rPr>
                            <m:t>Ʃ</m:t>
                          </m:r>
                          <m:d>
                            <m:dPr>
                              <m:ctrlPr>
                                <a:rPr lang="en-US" sz="2000" b="0" i="1" smtClean="0">
                                  <a:latin typeface="Cambria Math" panose="02040503050406030204" pitchFamily="18" charset="0"/>
                                </a:rPr>
                              </m:ctrlPr>
                            </m:dPr>
                            <m:e>
                              <m:r>
                                <m:rPr>
                                  <m:sty m:val="p"/>
                                </m:rPr>
                                <a:rPr lang="el-GR" sz="2000" b="0" i="1" smtClean="0">
                                  <a:latin typeface="Cambria Math" panose="02040503050406030204" pitchFamily="18" charset="0"/>
                                </a:rPr>
                                <m:t>ρ</m:t>
                              </m:r>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𝑃</m:t>
                                  </m:r>
                                </m:e>
                              </m:acc>
                              <m:r>
                                <a:rPr lang="en-US" sz="2000" b="0" i="1" baseline="-18000" smtClean="0">
                                  <a:latin typeface="Cambria Math" panose="02040503050406030204" pitchFamily="18" charset="0"/>
                                </a:rPr>
                                <m:t>𝑝</m:t>
                              </m:r>
                            </m:e>
                          </m:d>
                          <m:r>
                            <a:rPr lang="en-US" sz="2000" b="0" i="1" baseline="30000" smtClean="0">
                              <a:latin typeface="Cambria Math" panose="02040503050406030204" pitchFamily="18" charset="0"/>
                            </a:rPr>
                            <m:t>2</m:t>
                          </m:r>
                        </m:e>
                      </m:rad>
                    </m:oMath>
                  </a14:m>
                  <a:endParaRPr lang="id-ID" sz="2000">
                    <a:latin typeface="Bahnschrift SemiCondensed" panose="020B0502040204020203" pitchFamily="34" charset="0"/>
                  </a:endParaRPr>
                </a:p>
              </p:txBody>
            </p:sp>
          </mc:Choice>
          <mc:Fallback xmlns="">
            <p:sp>
              <p:nvSpPr>
                <p:cNvPr id="10" name="TextBox 9">
                  <a:extLst>
                    <a:ext uri="{FF2B5EF4-FFF2-40B4-BE49-F238E27FC236}">
                      <a16:creationId xmlns:a16="http://schemas.microsoft.com/office/drawing/2014/main" id="{DD4DBAF2-206A-5165-D875-80D4760F17B1}"/>
                    </a:ext>
                  </a:extLst>
                </p:cNvPr>
                <p:cNvSpPr txBox="1">
                  <a:spLocks noRot="1" noChangeAspect="1" noMove="1" noResize="1" noEditPoints="1" noAdjustHandles="1" noChangeArrowheads="1" noChangeShapeType="1" noTextEdit="1"/>
                </p:cNvSpPr>
                <p:nvPr/>
              </p:nvSpPr>
              <p:spPr>
                <a:xfrm>
                  <a:off x="1085699" y="4269705"/>
                  <a:ext cx="2469823" cy="71865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CB8A89-776D-9345-9608-105BBA252A73}"/>
                    </a:ext>
                  </a:extLst>
                </p:cNvPr>
                <p:cNvSpPr txBox="1"/>
                <p:nvPr/>
              </p:nvSpPr>
              <p:spPr>
                <a:xfrm>
                  <a:off x="4947521" y="4272501"/>
                  <a:ext cx="2650483" cy="71949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a:latin typeface="Bahnschrift SemiCondensed" panose="020B0502040204020203" pitchFamily="34" charset="0"/>
                    </a:rPr>
                    <a:t>Sp =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 (1−</m:t>
                              </m:r>
                              <m:r>
                                <a:rPr lang="en-US" sz="2000" b="0" i="1" smtClean="0">
                                  <a:latin typeface="Cambria Math" panose="02040503050406030204" pitchFamily="18" charset="0"/>
                                </a:rPr>
                                <m:t>𝑃</m:t>
                              </m:r>
                              <m:r>
                                <a:rPr lang="en-US" sz="2000" b="0" i="1" smtClean="0">
                                  <a:latin typeface="Cambria Math" panose="02040503050406030204" pitchFamily="18" charset="0"/>
                                </a:rPr>
                                <m:t>)</m:t>
                              </m:r>
                            </m:num>
                            <m:den>
                              <m:r>
                                <a:rPr lang="en-US" sz="2000" b="0" i="1" smtClean="0">
                                  <a:latin typeface="Cambria Math" panose="02040503050406030204" pitchFamily="18" charset="0"/>
                                </a:rPr>
                                <m:t>𝑛</m:t>
                              </m:r>
                            </m:den>
                          </m:f>
                        </m:e>
                      </m:rad>
                      <m:r>
                        <a:rPr lang="en-US" sz="2000" b="0" i="1" smtClean="0">
                          <a:latin typeface="Cambria Math" panose="02040503050406030204" pitchFamily="18" charset="0"/>
                        </a:rPr>
                        <m:t> </m:t>
                      </m:r>
                      <m:r>
                        <a:rPr lang="en-US" sz="2000" b="0" i="1" smtClean="0">
                          <a:latin typeface="Cambria Math" panose="02040503050406030204" pitchFamily="18" charset="0"/>
                        </a:rPr>
                        <m:t>𝑥</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b="0" i="1" smtClean="0">
                                  <a:latin typeface="Cambria Math" panose="02040503050406030204" pitchFamily="18" charset="0"/>
                                </a:rPr>
                                <m:t>𝑁</m:t>
                              </m:r>
                              <m:r>
                                <a:rPr lang="en-US" sz="2000" i="1">
                                  <a:latin typeface="Cambria Math" panose="02040503050406030204" pitchFamily="18" charset="0"/>
                                </a:rPr>
                                <m:t>−</m:t>
                              </m:r>
                              <m:r>
                                <a:rPr lang="en-US" sz="2000" b="0" i="1" smtClean="0">
                                  <a:latin typeface="Cambria Math" panose="02040503050406030204" pitchFamily="18" charset="0"/>
                                </a:rPr>
                                <m:t>𝑛</m:t>
                              </m:r>
                              <m:r>
                                <a:rPr lang="en-US" sz="2000" i="1">
                                  <a:latin typeface="Cambria Math" panose="02040503050406030204" pitchFamily="18" charset="0"/>
                                </a:rPr>
                                <m:t>)</m:t>
                              </m:r>
                            </m:num>
                            <m:den>
                              <m:r>
                                <a:rPr lang="en-US" sz="2000" b="0" i="1" smtClean="0">
                                  <a:latin typeface="Cambria Math" panose="02040503050406030204" pitchFamily="18" charset="0"/>
                                </a:rPr>
                                <m:t>𝑁</m:t>
                              </m:r>
                              <m:r>
                                <a:rPr lang="en-US" sz="2000" b="0" i="1" smtClean="0">
                                  <a:latin typeface="Cambria Math" panose="02040503050406030204" pitchFamily="18" charset="0"/>
                                </a:rPr>
                                <m:t>−1</m:t>
                              </m:r>
                            </m:den>
                          </m:f>
                        </m:e>
                      </m:rad>
                    </m:oMath>
                  </a14:m>
                  <a:endParaRPr lang="id-ID" sz="2000">
                    <a:latin typeface="Bahnschrift SemiCondensed" panose="020B0502040204020203" pitchFamily="34" charset="0"/>
                  </a:endParaRPr>
                </a:p>
              </p:txBody>
            </p:sp>
          </mc:Choice>
          <mc:Fallback xmlns="">
            <p:sp>
              <p:nvSpPr>
                <p:cNvPr id="11" name="TextBox 10">
                  <a:extLst>
                    <a:ext uri="{FF2B5EF4-FFF2-40B4-BE49-F238E27FC236}">
                      <a16:creationId xmlns:a16="http://schemas.microsoft.com/office/drawing/2014/main" id="{62CB8A89-776D-9345-9608-105BBA252A73}"/>
                    </a:ext>
                  </a:extLst>
                </p:cNvPr>
                <p:cNvSpPr txBox="1">
                  <a:spLocks noRot="1" noChangeAspect="1" noMove="1" noResize="1" noEditPoints="1" noAdjustHandles="1" noChangeArrowheads="1" noChangeShapeType="1" noTextEdit="1"/>
                </p:cNvSpPr>
                <p:nvPr/>
              </p:nvSpPr>
              <p:spPr>
                <a:xfrm>
                  <a:off x="4947521" y="4272501"/>
                  <a:ext cx="2650483" cy="719492"/>
                </a:xfrm>
                <a:prstGeom prst="rect">
                  <a:avLst/>
                </a:prstGeom>
                <a:blipFill>
                  <a:blip r:embed="rId5"/>
                  <a:stretch>
                    <a:fillRect/>
                  </a:stretch>
                </a:blipFill>
              </p:spPr>
              <p:txBody>
                <a:bodyPr/>
                <a:lstStyle/>
                <a:p>
                  <a:r>
                    <a:rPr lang="id-ID">
                      <a:noFill/>
                    </a:rPr>
                    <a:t> </a:t>
                  </a:r>
                </a:p>
              </p:txBody>
            </p:sp>
          </mc:Fallback>
        </mc:AlternateContent>
        <p:sp>
          <p:nvSpPr>
            <p:cNvPr id="14" name="Google Shape;193;p12">
              <a:extLst>
                <a:ext uri="{FF2B5EF4-FFF2-40B4-BE49-F238E27FC236}">
                  <a16:creationId xmlns:a16="http://schemas.microsoft.com/office/drawing/2014/main" id="{5EDF716D-AF03-81FA-1F4A-0DED6922B127}"/>
                </a:ext>
              </a:extLst>
            </p:cNvPr>
            <p:cNvSpPr txBox="1">
              <a:spLocks/>
            </p:cNvSpPr>
            <p:nvPr/>
          </p:nvSpPr>
          <p:spPr>
            <a:xfrm>
              <a:off x="451245" y="3849268"/>
              <a:ext cx="7410105" cy="3799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400" kern="0">
                  <a:latin typeface="Bahnschrift SemiBold" panose="020B0502040204020203" pitchFamily="34" charset="0"/>
                  <a:sym typeface="Wingdings" panose="05000000000000000000" pitchFamily="2" charset="2"/>
                </a:rPr>
                <a:t>2. Standar Deviasi Distribusi Sampling Proporsi  populasi terbatas</a:t>
              </a:r>
              <a:endParaRPr lang="sv-SE" sz="1400" kern="0" dirty="0">
                <a:latin typeface="Bahnschrift SemiBold" panose="020B0502040204020203" pitchFamily="34" charset="0"/>
              </a:endParaRPr>
            </a:p>
          </p:txBody>
        </p:sp>
      </p:grpSp>
      <p:grpSp>
        <p:nvGrpSpPr>
          <p:cNvPr id="16" name="Group 15">
            <a:extLst>
              <a:ext uri="{FF2B5EF4-FFF2-40B4-BE49-F238E27FC236}">
                <a16:creationId xmlns:a16="http://schemas.microsoft.com/office/drawing/2014/main" id="{813C74B1-784E-463E-6778-28C4CD6AB769}"/>
              </a:ext>
            </a:extLst>
          </p:cNvPr>
          <p:cNvGrpSpPr/>
          <p:nvPr/>
        </p:nvGrpSpPr>
        <p:grpSpPr>
          <a:xfrm>
            <a:off x="428339" y="4719751"/>
            <a:ext cx="11495622" cy="1144083"/>
            <a:chOff x="558020" y="3657371"/>
            <a:chExt cx="7410105" cy="1144083"/>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D0EB8AA-21FF-02F9-B692-E1394BA1A6FE}"/>
                    </a:ext>
                  </a:extLst>
                </p:cNvPr>
                <p:cNvSpPr txBox="1"/>
                <p:nvPr/>
              </p:nvSpPr>
              <p:spPr>
                <a:xfrm>
                  <a:off x="963245" y="4081962"/>
                  <a:ext cx="1180125" cy="71949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a:latin typeface="Bahnschrift SemiCondensed" panose="020B0502040204020203" pitchFamily="34" charset="0"/>
                    </a:rPr>
                    <a:t>Sp =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 (1−</m:t>
                              </m:r>
                              <m:r>
                                <a:rPr lang="en-US" sz="2000" b="0" i="1" smtClean="0">
                                  <a:latin typeface="Cambria Math" panose="02040503050406030204" pitchFamily="18" charset="0"/>
                                </a:rPr>
                                <m:t>𝑃</m:t>
                              </m:r>
                              <m:r>
                                <a:rPr lang="en-US" sz="2000" b="0" i="1" smtClean="0">
                                  <a:latin typeface="Cambria Math" panose="02040503050406030204" pitchFamily="18" charset="0"/>
                                </a:rPr>
                                <m:t>)</m:t>
                              </m:r>
                            </m:num>
                            <m:den>
                              <m:r>
                                <a:rPr lang="en-US" sz="2000" b="0" i="1" smtClean="0">
                                  <a:latin typeface="Cambria Math" panose="02040503050406030204" pitchFamily="18" charset="0"/>
                                </a:rPr>
                                <m:t>𝑛</m:t>
                              </m:r>
                            </m:den>
                          </m:f>
                        </m:e>
                      </m:rad>
                    </m:oMath>
                  </a14:m>
                  <a:endParaRPr lang="id-ID" sz="2000">
                    <a:latin typeface="Bahnschrift SemiCondensed" panose="020B0502040204020203" pitchFamily="34" charset="0"/>
                  </a:endParaRPr>
                </a:p>
              </p:txBody>
            </p:sp>
          </mc:Choice>
          <mc:Fallback xmlns="">
            <p:sp>
              <p:nvSpPr>
                <p:cNvPr id="19" name="TextBox 18">
                  <a:extLst>
                    <a:ext uri="{FF2B5EF4-FFF2-40B4-BE49-F238E27FC236}">
                      <a16:creationId xmlns:a16="http://schemas.microsoft.com/office/drawing/2014/main" id="{2D0EB8AA-21FF-02F9-B692-E1394BA1A6FE}"/>
                    </a:ext>
                  </a:extLst>
                </p:cNvPr>
                <p:cNvSpPr txBox="1">
                  <a:spLocks noRot="1" noChangeAspect="1" noMove="1" noResize="1" noEditPoints="1" noAdjustHandles="1" noChangeArrowheads="1" noChangeShapeType="1" noTextEdit="1"/>
                </p:cNvSpPr>
                <p:nvPr/>
              </p:nvSpPr>
              <p:spPr>
                <a:xfrm>
                  <a:off x="963245" y="4081962"/>
                  <a:ext cx="1180125" cy="719492"/>
                </a:xfrm>
                <a:prstGeom prst="rect">
                  <a:avLst/>
                </a:prstGeom>
                <a:blipFill>
                  <a:blip r:embed="rId6"/>
                  <a:stretch>
                    <a:fillRect/>
                  </a:stretch>
                </a:blipFill>
              </p:spPr>
              <p:txBody>
                <a:bodyPr/>
                <a:lstStyle/>
                <a:p>
                  <a:r>
                    <a:rPr lang="id-ID">
                      <a:noFill/>
                    </a:rPr>
                    <a:t> </a:t>
                  </a:r>
                </a:p>
              </p:txBody>
            </p:sp>
          </mc:Fallback>
        </mc:AlternateContent>
        <p:sp>
          <p:nvSpPr>
            <p:cNvPr id="20" name="Google Shape;193;p12">
              <a:extLst>
                <a:ext uri="{FF2B5EF4-FFF2-40B4-BE49-F238E27FC236}">
                  <a16:creationId xmlns:a16="http://schemas.microsoft.com/office/drawing/2014/main" id="{8B94E00C-C51E-6737-7C39-5891FE912E79}"/>
                </a:ext>
              </a:extLst>
            </p:cNvPr>
            <p:cNvSpPr txBox="1">
              <a:spLocks/>
            </p:cNvSpPr>
            <p:nvPr/>
          </p:nvSpPr>
          <p:spPr>
            <a:xfrm>
              <a:off x="558020" y="3657371"/>
              <a:ext cx="7410105" cy="3799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3525" indent="-263525">
                <a:spcAft>
                  <a:spcPts val="1333"/>
                </a:spcAft>
                <a:buSzPct val="76000"/>
              </a:pPr>
              <a:r>
                <a:rPr lang="sv-SE" sz="1400" kern="0">
                  <a:latin typeface="Bahnschrift SemiBold" panose="020B0502040204020203" pitchFamily="34" charset="0"/>
                  <a:sym typeface="Wingdings" panose="05000000000000000000" pitchFamily="2" charset="2"/>
                </a:rPr>
                <a:t>3. Standar Deviasi Distribusi Sampling Proporsi untuk ukuran sampel kecil  populasi tidak terbatas</a:t>
              </a:r>
              <a:endParaRPr lang="sv-SE" sz="1400" kern="0" dirty="0">
                <a:latin typeface="Bahnschrift SemiBold" panose="020B0502040204020203" pitchFamily="34" charset="0"/>
              </a:endParaRPr>
            </a:p>
          </p:txBody>
        </p:sp>
      </p:grpSp>
      <p:sp>
        <p:nvSpPr>
          <p:cNvPr id="21" name="Google Shape;193;p12">
            <a:extLst>
              <a:ext uri="{FF2B5EF4-FFF2-40B4-BE49-F238E27FC236}">
                <a16:creationId xmlns:a16="http://schemas.microsoft.com/office/drawing/2014/main" id="{A3053144-6A60-32FB-6491-471FDD6B9BBD}"/>
              </a:ext>
            </a:extLst>
          </p:cNvPr>
          <p:cNvSpPr txBox="1">
            <a:spLocks/>
          </p:cNvSpPr>
          <p:nvPr/>
        </p:nvSpPr>
        <p:spPr>
          <a:xfrm>
            <a:off x="432786" y="6043976"/>
            <a:ext cx="11495622" cy="3799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63525" indent="-263525">
              <a:spcAft>
                <a:spcPts val="1333"/>
              </a:spcAft>
              <a:buSzPct val="76000"/>
            </a:pPr>
            <a:r>
              <a:rPr lang="sv-SE" sz="1400" kern="0">
                <a:latin typeface="Bahnschrift SemiBold" panose="020B0502040204020203" pitchFamily="34" charset="0"/>
                <a:sym typeface="Wingdings" panose="05000000000000000000" pitchFamily="2" charset="2"/>
              </a:rPr>
              <a:t>4. Nilai Z </a:t>
            </a:r>
            <a:endParaRPr lang="sv-SE" sz="1400" kern="0" dirty="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F8FE55A-0398-C212-5FCA-C79665A1E9EC}"/>
                  </a:ext>
                </a:extLst>
              </p:cNvPr>
              <p:cNvSpPr txBox="1"/>
              <p:nvPr/>
            </p:nvSpPr>
            <p:spPr>
              <a:xfrm>
                <a:off x="3251927" y="6043976"/>
                <a:ext cx="1913961" cy="58060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14:m>
                  <m:oMath xmlns:m="http://schemas.openxmlformats.org/officeDocument/2006/math">
                    <m:r>
                      <m:rPr>
                        <m:sty m:val="p"/>
                      </m:rPr>
                      <a:rPr lang="en-US" sz="2000" b="0" i="0" kern="0" smtClean="0">
                        <a:latin typeface="Cambria Math" panose="02040503050406030204" pitchFamily="18" charset="0"/>
                      </a:rPr>
                      <m:t>Z</m:t>
                    </m:r>
                    <m:r>
                      <a:rPr lang="en-US" sz="2000" b="0" i="0" kern="0" smtClean="0">
                        <a:latin typeface="Cambria Math" panose="02040503050406030204" pitchFamily="18" charset="0"/>
                      </a:rPr>
                      <m:t>=</m:t>
                    </m:r>
                    <m:f>
                      <m:fPr>
                        <m:ctrlPr>
                          <a:rPr lang="en-US" sz="2000" b="0" i="1" kern="0" smtClean="0">
                            <a:latin typeface="Cambria Math" panose="02040503050406030204" pitchFamily="18" charset="0"/>
                          </a:rPr>
                        </m:ctrlPr>
                      </m:fPr>
                      <m:num>
                        <m:r>
                          <a:rPr lang="en-US" sz="2000" i="1" kern="0">
                            <a:latin typeface="Cambria Math" panose="02040503050406030204" pitchFamily="18" charset="0"/>
                          </a:rPr>
                          <m:t>𝑝</m:t>
                        </m:r>
                        <m:r>
                          <a:rPr lang="en-US" sz="2000" i="1" kern="0">
                            <a:latin typeface="Cambria Math" panose="02040503050406030204" pitchFamily="18" charset="0"/>
                          </a:rPr>
                          <m:t> − </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𝑃</m:t>
                            </m:r>
                          </m:e>
                        </m:acc>
                        <m:r>
                          <a:rPr lang="en-US" sz="2000" i="1" kern="0" baseline="-18000">
                            <a:latin typeface="Cambria Math" panose="02040503050406030204" pitchFamily="18" charset="0"/>
                          </a:rPr>
                          <m:t>𝑝</m:t>
                        </m:r>
                      </m:num>
                      <m:den>
                        <m:r>
                          <a:rPr lang="en-US" sz="2000" b="0" i="1" kern="0" smtClean="0">
                            <a:latin typeface="Cambria Math" panose="02040503050406030204" pitchFamily="18" charset="0"/>
                          </a:rPr>
                          <m:t>𝑆</m:t>
                        </m:r>
                        <m:r>
                          <a:rPr lang="en-US" sz="2000" b="0" i="1" kern="0" baseline="-18000" smtClean="0">
                            <a:latin typeface="Cambria Math" panose="02040503050406030204" pitchFamily="18" charset="0"/>
                          </a:rPr>
                          <m:t>𝑝</m:t>
                        </m:r>
                      </m:den>
                    </m:f>
                  </m:oMath>
                </a14:m>
                <a:r>
                  <a:rPr lang="en-US" sz="2000" baseline="-18000"/>
                  <a:t> = </a:t>
                </a:r>
                <a14:m>
                  <m:oMath xmlns:m="http://schemas.openxmlformats.org/officeDocument/2006/math">
                    <m:f>
                      <m:fPr>
                        <m:ctrlPr>
                          <a:rPr lang="en-US" sz="2000" i="1" kern="0">
                            <a:latin typeface="Cambria Math" panose="02040503050406030204" pitchFamily="18" charset="0"/>
                          </a:rPr>
                        </m:ctrlPr>
                      </m:fPr>
                      <m:num>
                        <m:r>
                          <a:rPr lang="en-US" sz="2000" i="1" kern="0">
                            <a:latin typeface="Cambria Math" panose="02040503050406030204" pitchFamily="18" charset="0"/>
                          </a:rPr>
                          <m:t>𝑝</m:t>
                        </m:r>
                        <m:r>
                          <a:rPr lang="en-US" sz="2000" i="1" kern="0">
                            <a:latin typeface="Cambria Math" panose="02040503050406030204" pitchFamily="18" charset="0"/>
                          </a:rPr>
                          <m:t> −</m:t>
                        </m:r>
                        <m:r>
                          <a:rPr lang="en-US" sz="2000" b="0" i="1" kern="0" smtClean="0">
                            <a:latin typeface="Cambria Math" panose="02040503050406030204" pitchFamily="18" charset="0"/>
                          </a:rPr>
                          <m:t>𝑃</m:t>
                        </m:r>
                      </m:num>
                      <m:den>
                        <m:r>
                          <a:rPr lang="en-US" sz="2000" i="1" kern="0">
                            <a:latin typeface="Cambria Math" panose="02040503050406030204" pitchFamily="18" charset="0"/>
                          </a:rPr>
                          <m:t>𝑆</m:t>
                        </m:r>
                        <m:r>
                          <a:rPr lang="en-US" sz="2000" i="1" kern="0" baseline="-18000">
                            <a:latin typeface="Cambria Math" panose="02040503050406030204" pitchFamily="18" charset="0"/>
                          </a:rPr>
                          <m:t>𝑝</m:t>
                        </m:r>
                      </m:den>
                    </m:f>
                  </m:oMath>
                </a14:m>
                <a:r>
                  <a:rPr lang="en-US" sz="2000" baseline="-18000"/>
                  <a:t> </a:t>
                </a:r>
                <a:endParaRPr lang="id-ID" sz="2000" baseline="-18000"/>
              </a:p>
            </p:txBody>
          </p:sp>
        </mc:Choice>
        <mc:Fallback xmlns="">
          <p:sp>
            <p:nvSpPr>
              <p:cNvPr id="23" name="TextBox 22">
                <a:extLst>
                  <a:ext uri="{FF2B5EF4-FFF2-40B4-BE49-F238E27FC236}">
                    <a16:creationId xmlns:a16="http://schemas.microsoft.com/office/drawing/2014/main" id="{4F8FE55A-0398-C212-5FCA-C79665A1E9EC}"/>
                  </a:ext>
                </a:extLst>
              </p:cNvPr>
              <p:cNvSpPr txBox="1">
                <a:spLocks noRot="1" noChangeAspect="1" noMove="1" noResize="1" noEditPoints="1" noAdjustHandles="1" noChangeArrowheads="1" noChangeShapeType="1" noTextEdit="1"/>
              </p:cNvSpPr>
              <p:nvPr/>
            </p:nvSpPr>
            <p:spPr>
              <a:xfrm>
                <a:off x="3251927" y="6043976"/>
                <a:ext cx="1913961" cy="580609"/>
              </a:xfrm>
              <a:prstGeom prst="rect">
                <a:avLst/>
              </a:prstGeom>
              <a:blipFill>
                <a:blip r:embed="rId7"/>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4247753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539826"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DISTRIBUSI SAMPLING PROPORSI</a:t>
            </a:r>
            <a:endParaRPr sz="36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 name="Google Shape;193;p12">
            <a:extLst>
              <a:ext uri="{FF2B5EF4-FFF2-40B4-BE49-F238E27FC236}">
                <a16:creationId xmlns:a16="http://schemas.microsoft.com/office/drawing/2014/main" id="{BD09340E-09B3-89B4-01C6-CB496707F0FD}"/>
              </a:ext>
            </a:extLst>
          </p:cNvPr>
          <p:cNvSpPr txBox="1">
            <a:spLocks/>
          </p:cNvSpPr>
          <p:nvPr/>
        </p:nvSpPr>
        <p:spPr>
          <a:xfrm>
            <a:off x="561940" y="1941360"/>
            <a:ext cx="10959760" cy="1988331"/>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800" kern="0">
                <a:latin typeface="Bahnschrift SemiBold" panose="020B0502040204020203" pitchFamily="34" charset="0"/>
              </a:rPr>
              <a:t>Contoh 5 :</a:t>
            </a:r>
          </a:p>
          <a:p>
            <a:pPr>
              <a:spcAft>
                <a:spcPts val="1333"/>
              </a:spcAft>
              <a:buSzPct val="76000"/>
            </a:pPr>
            <a:r>
              <a:rPr lang="sv-SE" sz="1800" kern="0">
                <a:latin typeface="Bahnschrift SemiBold" panose="020B0502040204020203" pitchFamily="34" charset="0"/>
              </a:rPr>
              <a:t>Berikut data harga saham 5 perusahaan asuransi di BEI per 11 November 2013.</a:t>
            </a:r>
            <a:endParaRPr lang="sv-SE" sz="1800" kern="0" dirty="0">
              <a:latin typeface="Bahnschrift SemiBold" panose="020B0502040204020203" pitchFamily="34" charset="0"/>
            </a:endParaRPr>
          </a:p>
        </p:txBody>
      </p:sp>
      <p:graphicFrame>
        <p:nvGraphicFramePr>
          <p:cNvPr id="8" name="Object 7">
            <a:extLst>
              <a:ext uri="{FF2B5EF4-FFF2-40B4-BE49-F238E27FC236}">
                <a16:creationId xmlns:a16="http://schemas.microsoft.com/office/drawing/2014/main" id="{0F187FED-374A-D147-994E-ECA11650CE1E}"/>
              </a:ext>
            </a:extLst>
          </p:cNvPr>
          <p:cNvGraphicFramePr>
            <a:graphicFrameLocks noChangeAspect="1"/>
          </p:cNvGraphicFramePr>
          <p:nvPr>
            <p:extLst>
              <p:ext uri="{D42A27DB-BD31-4B8C-83A1-F6EECF244321}">
                <p14:modId xmlns:p14="http://schemas.microsoft.com/office/powerpoint/2010/main" val="2359898910"/>
              </p:ext>
            </p:extLst>
          </p:nvPr>
        </p:nvGraphicFramePr>
        <p:xfrm>
          <a:off x="729221" y="3286177"/>
          <a:ext cx="3529293" cy="2736215"/>
        </p:xfrm>
        <a:graphic>
          <a:graphicData uri="http://schemas.openxmlformats.org/presentationml/2006/ole">
            <mc:AlternateContent xmlns:mc="http://schemas.openxmlformats.org/markup-compatibility/2006">
              <mc:Choice xmlns:v="urn:schemas-microsoft-com:vml" Requires="v">
                <p:oleObj name="Worksheet" r:id="rId3" imgW="3284185" imgH="2545237" progId="Excel.Sheet.12">
                  <p:embed/>
                </p:oleObj>
              </mc:Choice>
              <mc:Fallback>
                <p:oleObj name="Worksheet" r:id="rId3" imgW="3284185" imgH="2545237" progId="Excel.Sheet.12">
                  <p:embed/>
                  <p:pic>
                    <p:nvPicPr>
                      <p:cNvPr id="8" name="Object 7">
                        <a:extLst>
                          <a:ext uri="{FF2B5EF4-FFF2-40B4-BE49-F238E27FC236}">
                            <a16:creationId xmlns:a16="http://schemas.microsoft.com/office/drawing/2014/main" id="{0F187FED-374A-D147-994E-ECA11650CE1E}"/>
                          </a:ext>
                        </a:extLst>
                      </p:cNvPr>
                      <p:cNvPicPr/>
                      <p:nvPr/>
                    </p:nvPicPr>
                    <p:blipFill>
                      <a:blip r:embed="rId4"/>
                      <a:stretch>
                        <a:fillRect/>
                      </a:stretch>
                    </p:blipFill>
                    <p:spPr>
                      <a:xfrm>
                        <a:off x="729221" y="3286177"/>
                        <a:ext cx="3529293" cy="273621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Google Shape;193;p12">
                <a:extLst>
                  <a:ext uri="{FF2B5EF4-FFF2-40B4-BE49-F238E27FC236}">
                    <a16:creationId xmlns:a16="http://schemas.microsoft.com/office/drawing/2014/main" id="{87ED94C8-6463-18D6-33F9-ED6BDE5A833C}"/>
                  </a:ext>
                </a:extLst>
              </p:cNvPr>
              <p:cNvSpPr txBox="1">
                <a:spLocks/>
              </p:cNvSpPr>
              <p:nvPr/>
            </p:nvSpPr>
            <p:spPr>
              <a:xfrm>
                <a:off x="4521789" y="3192491"/>
                <a:ext cx="7337131" cy="21057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800" kern="0">
                    <a:solidFill>
                      <a:schemeClr val="tx1"/>
                    </a:solidFill>
                    <a:latin typeface="Bahnschrift SemiCondensed" panose="020B0502040204020203" pitchFamily="34" charset="0"/>
                    <a:sym typeface="Wingdings" panose="05000000000000000000" pitchFamily="2" charset="2"/>
                  </a:rPr>
                  <a:t>Dari data tersebut, hitung :</a:t>
                </a:r>
              </a:p>
              <a:p>
                <a:pPr marL="342900" indent="-342900">
                  <a:spcBef>
                    <a:spcPts val="0"/>
                  </a:spcBef>
                  <a:buClr>
                    <a:schemeClr val="accent2"/>
                  </a:buClr>
                  <a:buSzPct val="76000"/>
                  <a:buFont typeface="Roboto Condensed Light"/>
                  <a:buAutoNum type="alphaLcPeriod"/>
                </a:pPr>
                <a:r>
                  <a:rPr lang="it-IT" sz="1800" kern="0">
                    <a:solidFill>
                      <a:schemeClr val="tx1"/>
                    </a:solidFill>
                    <a:latin typeface="Bahnschrift SemiCondensed" panose="020B0502040204020203" pitchFamily="34" charset="0"/>
                    <a:sym typeface="Wingdings" panose="05000000000000000000" pitchFamily="2" charset="2"/>
                  </a:rPr>
                  <a:t>Berapa proporsi perusahaan asuransi akan dibeli sahamnya (P), apabila investor akan membeli saham dengan harga saham diatas 2000 ?</a:t>
                </a:r>
              </a:p>
              <a:p>
                <a:pPr marL="342900" indent="-342900">
                  <a:spcBef>
                    <a:spcPts val="0"/>
                  </a:spcBef>
                  <a:buClr>
                    <a:schemeClr val="accent2"/>
                  </a:buClr>
                  <a:buSzPct val="76000"/>
                  <a:buFont typeface="Roboto Condensed Light"/>
                  <a:buAutoNum type="alphaLcPeriod"/>
                </a:pPr>
                <a:r>
                  <a:rPr lang="it-IT" sz="1800" kern="0">
                    <a:latin typeface="Bahnschrift SemiCondensed" panose="020B0502040204020203" pitchFamily="34" charset="0"/>
                  </a:rPr>
                  <a:t>Berapa nilai tengah distribusi sampling proporsi (</a:t>
                </a:r>
                <a14:m>
                  <m:oMath xmlns:m="http://schemas.openxmlformats.org/officeDocument/2006/math">
                    <m:acc>
                      <m:accPr>
                        <m:chr m:val="̅"/>
                        <m:ctrlPr>
                          <a:rPr lang="it-IT" sz="1800" i="1" kern="0" smtClean="0">
                            <a:latin typeface="Cambria Math" panose="02040503050406030204" pitchFamily="18" charset="0"/>
                          </a:rPr>
                        </m:ctrlPr>
                      </m:accPr>
                      <m:e>
                        <m:r>
                          <a:rPr lang="en-US" sz="1800" b="0" i="1" kern="0" smtClean="0">
                            <a:latin typeface="Cambria Math" panose="02040503050406030204" pitchFamily="18" charset="0"/>
                          </a:rPr>
                          <m:t>𝑃</m:t>
                        </m:r>
                      </m:e>
                    </m:acc>
                  </m:oMath>
                </a14:m>
                <a:r>
                  <a:rPr lang="it-IT" sz="1800" kern="0" baseline="-10000">
                    <a:latin typeface="Bahnschrift SemiCondensed" panose="020B0502040204020203" pitchFamily="34" charset="0"/>
                  </a:rPr>
                  <a:t>p</a:t>
                </a:r>
                <a:r>
                  <a:rPr lang="it-IT" sz="1800" kern="0">
                    <a:latin typeface="Bahnschrift SemiCondensed" panose="020B0502040204020203" pitchFamily="34" charset="0"/>
                  </a:rPr>
                  <a:t>) apabila sampelnya dipersyaratkan diatas harga saham 2000. Apakah nilai P sama dengan </a:t>
                </a:r>
                <a14:m>
                  <m:oMath xmlns:m="http://schemas.openxmlformats.org/officeDocument/2006/math">
                    <m:acc>
                      <m:accPr>
                        <m:chr m:val="̅"/>
                        <m:ctrlPr>
                          <a:rPr lang="it-IT" sz="1800" i="1" kern="0">
                            <a:latin typeface="Cambria Math" panose="02040503050406030204" pitchFamily="18" charset="0"/>
                          </a:rPr>
                        </m:ctrlPr>
                      </m:accPr>
                      <m:e>
                        <m:r>
                          <a:rPr lang="en-US" sz="1800" i="1" kern="0">
                            <a:latin typeface="Cambria Math" panose="02040503050406030204" pitchFamily="18" charset="0"/>
                          </a:rPr>
                          <m:t>𝑃</m:t>
                        </m:r>
                      </m:e>
                    </m:acc>
                  </m:oMath>
                </a14:m>
                <a:r>
                  <a:rPr lang="it-IT" sz="1800" kern="0" baseline="-10000">
                    <a:latin typeface="Bahnschrift SemiCondensed" panose="020B0502040204020203" pitchFamily="34" charset="0"/>
                  </a:rPr>
                  <a:t>p</a:t>
                </a:r>
                <a:r>
                  <a:rPr lang="it-IT" sz="1800" kern="0">
                    <a:latin typeface="Bahnschrift SemiCondensed" panose="020B0502040204020203" pitchFamily="34" charset="0"/>
                  </a:rPr>
                  <a:t> ?</a:t>
                </a:r>
              </a:p>
              <a:p>
                <a:pPr marL="342900" indent="-342900">
                  <a:spcBef>
                    <a:spcPts val="0"/>
                  </a:spcBef>
                  <a:buClr>
                    <a:schemeClr val="accent2"/>
                  </a:buClr>
                  <a:buSzPct val="76000"/>
                  <a:buFont typeface="Roboto Condensed Light"/>
                  <a:buAutoNum type="alphaLcPeriod"/>
                </a:pPr>
                <a:r>
                  <a:rPr lang="it-IT" sz="1800" kern="0">
                    <a:latin typeface="Bahnschrift SemiCondensed" panose="020B0502040204020203" pitchFamily="34" charset="0"/>
                  </a:rPr>
                  <a:t>Berapa standar deviasi (S</a:t>
                </a:r>
                <a:r>
                  <a:rPr lang="it-IT" sz="1800" kern="0" baseline="-14000">
                    <a:latin typeface="Bahnschrift SemiCondensed" panose="020B0502040204020203" pitchFamily="34" charset="0"/>
                  </a:rPr>
                  <a:t>p</a:t>
                </a:r>
                <a:r>
                  <a:rPr lang="it-IT" sz="1800" kern="0">
                    <a:latin typeface="Bahnschrift SemiCondensed" panose="020B0502040204020203" pitchFamily="34" charset="0"/>
                  </a:rPr>
                  <a:t>) dari distribusi sampel proporsi tersebut ?</a:t>
                </a:r>
                <a:endParaRPr lang="it-IT" sz="1800" kern="0" dirty="0">
                  <a:latin typeface="Bahnschrift SemiCondensed" panose="020B0502040204020203" pitchFamily="34" charset="0"/>
                </a:endParaRPr>
              </a:p>
            </p:txBody>
          </p:sp>
        </mc:Choice>
        <mc:Fallback xmlns="">
          <p:sp>
            <p:nvSpPr>
              <p:cNvPr id="9" name="Google Shape;193;p12">
                <a:extLst>
                  <a:ext uri="{FF2B5EF4-FFF2-40B4-BE49-F238E27FC236}">
                    <a16:creationId xmlns:a16="http://schemas.microsoft.com/office/drawing/2014/main" id="{87ED94C8-6463-18D6-33F9-ED6BDE5A833C}"/>
                  </a:ext>
                </a:extLst>
              </p:cNvPr>
              <p:cNvSpPr txBox="1">
                <a:spLocks noRot="1" noChangeAspect="1" noMove="1" noResize="1" noEditPoints="1" noAdjustHandles="1" noChangeArrowheads="1" noChangeShapeType="1" noTextEdit="1"/>
              </p:cNvSpPr>
              <p:nvPr/>
            </p:nvSpPr>
            <p:spPr>
              <a:xfrm>
                <a:off x="4521789" y="3192491"/>
                <a:ext cx="7337131" cy="2105760"/>
              </a:xfrm>
              <a:prstGeom prst="rect">
                <a:avLst/>
              </a:prstGeom>
              <a:blipFill>
                <a:blip r:embed="rId5"/>
                <a:stretch>
                  <a:fillRect l="-333"/>
                </a:stretch>
              </a:blipFill>
              <a:ln>
                <a:noFill/>
              </a:ln>
            </p:spPr>
            <p:txBody>
              <a:bodyPr/>
              <a:lstStyle/>
              <a:p>
                <a:r>
                  <a:rPr lang="id-ID">
                    <a:noFill/>
                  </a:rPr>
                  <a:t> </a:t>
                </a:r>
              </a:p>
            </p:txBody>
          </p:sp>
        </mc:Fallback>
      </mc:AlternateContent>
    </p:spTree>
    <p:extLst>
      <p:ext uri="{BB962C8B-B14F-4D97-AF65-F5344CB8AC3E}">
        <p14:creationId xmlns:p14="http://schemas.microsoft.com/office/powerpoint/2010/main" val="2209194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Proporsi</a:t>
            </a:r>
            <a:endParaRPr lang="id-ID" sz="1400" i="1">
              <a:solidFill>
                <a:schemeClr val="bg1"/>
              </a:solidFill>
            </a:endParaRPr>
          </a:p>
        </p:txBody>
      </p:sp>
      <p:sp>
        <p:nvSpPr>
          <p:cNvPr id="6" name="Google Shape;193;p12">
            <a:extLst>
              <a:ext uri="{FF2B5EF4-FFF2-40B4-BE49-F238E27FC236}">
                <a16:creationId xmlns:a16="http://schemas.microsoft.com/office/drawing/2014/main" id="{F4F3CA11-2741-03E6-6553-CB1A17824F5E}"/>
              </a:ext>
            </a:extLst>
          </p:cNvPr>
          <p:cNvSpPr txBox="1">
            <a:spLocks/>
          </p:cNvSpPr>
          <p:nvPr/>
        </p:nvSpPr>
        <p:spPr>
          <a:xfrm>
            <a:off x="168186" y="780344"/>
            <a:ext cx="11396197" cy="190156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800" kern="0">
                <a:solidFill>
                  <a:schemeClr val="tx1"/>
                </a:solidFill>
                <a:latin typeface="Bahnschrift SemiCondensed" panose="020B0502040204020203" pitchFamily="34" charset="0"/>
                <a:sym typeface="Wingdings" panose="05000000000000000000" pitchFamily="2" charset="2"/>
              </a:rPr>
              <a:t>Jawab :</a:t>
            </a:r>
          </a:p>
          <a:p>
            <a:pPr marL="342900" indent="-342900">
              <a:spcBef>
                <a:spcPts val="0"/>
              </a:spcBef>
              <a:buClr>
                <a:schemeClr val="accent2"/>
              </a:buClr>
              <a:buSzPct val="76000"/>
              <a:buFont typeface="Roboto Condensed Light"/>
              <a:buAutoNum type="alphaLcPeriod"/>
            </a:pPr>
            <a:r>
              <a:rPr lang="it-IT" sz="1800" kern="0">
                <a:solidFill>
                  <a:schemeClr val="tx1"/>
                </a:solidFill>
                <a:latin typeface="Bahnschrift SemiCondensed" panose="020B0502040204020203" pitchFamily="34" charset="0"/>
                <a:sym typeface="Wingdings" panose="05000000000000000000" pitchFamily="2" charset="2"/>
              </a:rPr>
              <a:t>Berapa proporsi perusahaan asuransi akan dibeli sahamnya (P), apabila investor akan membeli saham dengan harga saham diatas 2000 ?</a:t>
            </a:r>
          </a:p>
          <a:p>
            <a:pPr marL="358775" indent="0">
              <a:spcBef>
                <a:spcPts val="0"/>
              </a:spcBef>
              <a:buClr>
                <a:schemeClr val="accent2"/>
              </a:buClr>
              <a:buSzPct val="76000"/>
              <a:buNone/>
            </a:pPr>
            <a:r>
              <a:rPr lang="it-IT" sz="1800" kern="0">
                <a:solidFill>
                  <a:schemeClr val="tx1"/>
                </a:solidFill>
                <a:latin typeface="Bahnschrift SemiCondensed" panose="020B0502040204020203" pitchFamily="34" charset="0"/>
                <a:sym typeface="Wingdings" panose="05000000000000000000" pitchFamily="2" charset="2"/>
              </a:rPr>
              <a:t>Jumlah perusahaan dengan harga saham &gt; 2000 adalah ABDA, LPGI, MREI dan PNIN  jadi ada 3 dari 5 perusahaan asuransi. </a:t>
            </a:r>
          </a:p>
          <a:p>
            <a:pPr marL="358775" indent="0">
              <a:spcBef>
                <a:spcPts val="0"/>
              </a:spcBef>
              <a:buClr>
                <a:schemeClr val="accent2"/>
              </a:buClr>
              <a:buSzPct val="76000"/>
              <a:buNone/>
            </a:pPr>
            <a:r>
              <a:rPr lang="it-IT" sz="1800" kern="0">
                <a:solidFill>
                  <a:schemeClr val="tx1"/>
                </a:solidFill>
                <a:latin typeface="Bahnschrift SemiCondensed" panose="020B0502040204020203" pitchFamily="34" charset="0"/>
                <a:sym typeface="Wingdings" panose="05000000000000000000" pitchFamily="2" charset="2"/>
              </a:rPr>
              <a:t>Proporsi (P) = 3/5 = 0,6</a:t>
            </a:r>
          </a:p>
        </p:txBody>
      </p:sp>
      <mc:AlternateContent xmlns:mc="http://schemas.openxmlformats.org/markup-compatibility/2006" xmlns:a14="http://schemas.microsoft.com/office/drawing/2010/main">
        <mc:Choice Requires="a14">
          <p:sp>
            <p:nvSpPr>
              <p:cNvPr id="7" name="Google Shape;193;p12">
                <a:extLst>
                  <a:ext uri="{FF2B5EF4-FFF2-40B4-BE49-F238E27FC236}">
                    <a16:creationId xmlns:a16="http://schemas.microsoft.com/office/drawing/2014/main" id="{B13F7A6A-5F33-D639-F942-8DD19C80CE51}"/>
                  </a:ext>
                </a:extLst>
              </p:cNvPr>
              <p:cNvSpPr txBox="1">
                <a:spLocks/>
              </p:cNvSpPr>
              <p:nvPr/>
            </p:nvSpPr>
            <p:spPr>
              <a:xfrm>
                <a:off x="168186" y="2553733"/>
                <a:ext cx="10887150" cy="81541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358775" indent="-358775">
                  <a:spcBef>
                    <a:spcPts val="0"/>
                  </a:spcBef>
                  <a:buClr>
                    <a:schemeClr val="accent2"/>
                  </a:buClr>
                  <a:buSzPct val="76000"/>
                  <a:buNone/>
                  <a:tabLst>
                    <a:tab pos="358775" algn="l"/>
                  </a:tabLst>
                </a:pPr>
                <a:r>
                  <a:rPr lang="it-IT" sz="1800" kern="0">
                    <a:latin typeface="Bahnschrift SemiCondensed" panose="020B0502040204020203" pitchFamily="34" charset="0"/>
                  </a:rPr>
                  <a:t>b. 	Berapa nilai tengah distribusi sampling proporsi (</a:t>
                </a:r>
                <a14:m>
                  <m:oMath xmlns:m="http://schemas.openxmlformats.org/officeDocument/2006/math">
                    <m:acc>
                      <m:accPr>
                        <m:chr m:val="̅"/>
                        <m:ctrlPr>
                          <a:rPr lang="it-IT" sz="1800" i="1" kern="0" smtClean="0">
                            <a:latin typeface="Cambria Math" panose="02040503050406030204" pitchFamily="18" charset="0"/>
                          </a:rPr>
                        </m:ctrlPr>
                      </m:accPr>
                      <m:e>
                        <m:r>
                          <a:rPr lang="en-US" sz="1800" b="0" i="1" kern="0" smtClean="0">
                            <a:latin typeface="Cambria Math" panose="02040503050406030204" pitchFamily="18" charset="0"/>
                          </a:rPr>
                          <m:t>𝑃</m:t>
                        </m:r>
                      </m:e>
                    </m:acc>
                  </m:oMath>
                </a14:m>
                <a:r>
                  <a:rPr lang="it-IT" sz="1800" kern="0" baseline="-10000">
                    <a:latin typeface="Bahnschrift SemiCondensed" panose="020B0502040204020203" pitchFamily="34" charset="0"/>
                  </a:rPr>
                  <a:t>p</a:t>
                </a:r>
                <a:r>
                  <a:rPr lang="it-IT" sz="1800" kern="0">
                    <a:latin typeface="Bahnschrift SemiCondensed" panose="020B0502040204020203" pitchFamily="34" charset="0"/>
                  </a:rPr>
                  <a:t>) apabila sampelnya dipersyaratkan diatas harga saham 2000. Apakah nilai P sama dengan </a:t>
                </a:r>
                <a14:m>
                  <m:oMath xmlns:m="http://schemas.openxmlformats.org/officeDocument/2006/math">
                    <m:acc>
                      <m:accPr>
                        <m:chr m:val="̅"/>
                        <m:ctrlPr>
                          <a:rPr lang="it-IT" sz="1800" i="1" kern="0">
                            <a:latin typeface="Cambria Math" panose="02040503050406030204" pitchFamily="18" charset="0"/>
                          </a:rPr>
                        </m:ctrlPr>
                      </m:accPr>
                      <m:e>
                        <m:r>
                          <a:rPr lang="en-US" sz="1800" i="1" kern="0">
                            <a:latin typeface="Cambria Math" panose="02040503050406030204" pitchFamily="18" charset="0"/>
                          </a:rPr>
                          <m:t>𝑃</m:t>
                        </m:r>
                      </m:e>
                    </m:acc>
                  </m:oMath>
                </a14:m>
                <a:r>
                  <a:rPr lang="it-IT" sz="1800" kern="0" baseline="-10000">
                    <a:latin typeface="Bahnschrift SemiCondensed" panose="020B0502040204020203" pitchFamily="34" charset="0"/>
                  </a:rPr>
                  <a:t>p</a:t>
                </a:r>
                <a:r>
                  <a:rPr lang="it-IT" sz="1800" kern="0">
                    <a:latin typeface="Bahnschrift SemiCondensed" panose="020B0502040204020203" pitchFamily="34" charset="0"/>
                  </a:rPr>
                  <a:t> ?</a:t>
                </a:r>
              </a:p>
            </p:txBody>
          </p:sp>
        </mc:Choice>
        <mc:Fallback xmlns="">
          <p:sp>
            <p:nvSpPr>
              <p:cNvPr id="7" name="Google Shape;193;p12">
                <a:extLst>
                  <a:ext uri="{FF2B5EF4-FFF2-40B4-BE49-F238E27FC236}">
                    <a16:creationId xmlns:a16="http://schemas.microsoft.com/office/drawing/2014/main" id="{B13F7A6A-5F33-D639-F942-8DD19C80CE51}"/>
                  </a:ext>
                </a:extLst>
              </p:cNvPr>
              <p:cNvSpPr txBox="1">
                <a:spLocks noRot="1" noChangeAspect="1" noMove="1" noResize="1" noEditPoints="1" noAdjustHandles="1" noChangeArrowheads="1" noChangeShapeType="1" noTextEdit="1"/>
              </p:cNvSpPr>
              <p:nvPr/>
            </p:nvSpPr>
            <p:spPr>
              <a:xfrm>
                <a:off x="168186" y="2553733"/>
                <a:ext cx="10887150" cy="815419"/>
              </a:xfrm>
              <a:prstGeom prst="rect">
                <a:avLst/>
              </a:prstGeom>
              <a:blipFill>
                <a:blip r:embed="rId3"/>
                <a:stretch>
                  <a:fillRect l="-224"/>
                </a:stretch>
              </a:blipFill>
              <a:ln>
                <a:noFill/>
              </a:ln>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388EE12-24AB-E825-EBFA-E1C37C1F16FE}"/>
                  </a:ext>
                </a:extLst>
              </p:cNvPr>
              <p:cNvSpPr txBox="1"/>
              <p:nvPr/>
            </p:nvSpPr>
            <p:spPr>
              <a:xfrm>
                <a:off x="983528" y="3360370"/>
                <a:ext cx="1705520" cy="57272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14:m>
                  <m:oMath xmlns:m="http://schemas.openxmlformats.org/officeDocument/2006/math">
                    <m:acc>
                      <m:accPr>
                        <m:chr m:val="̅"/>
                        <m:ctrlPr>
                          <a:rPr lang="it-IT" sz="2000" i="1" kern="0">
                            <a:latin typeface="Cambria Math" panose="02040503050406030204" pitchFamily="18" charset="0"/>
                          </a:rPr>
                        </m:ctrlPr>
                      </m:accPr>
                      <m:e>
                        <m:r>
                          <a:rPr lang="en-US" sz="2000" i="1" kern="0">
                            <a:latin typeface="Cambria Math" panose="02040503050406030204" pitchFamily="18" charset="0"/>
                          </a:rPr>
                          <m:t>𝑃</m:t>
                        </m:r>
                      </m:e>
                    </m:acc>
                  </m:oMath>
                </a14:m>
                <a:r>
                  <a:rPr lang="it-IT" sz="2000" kern="0" baseline="-10000">
                    <a:latin typeface="Bahnschrift SemiCondensed" panose="020B0502040204020203" pitchFamily="34" charset="0"/>
                  </a:rPr>
                  <a:t>p </a:t>
                </a:r>
                <a:r>
                  <a:rPr lang="en-US" sz="2000"/>
                  <a:t>= </a:t>
                </a:r>
                <a14:m>
                  <m:oMath xmlns:m="http://schemas.openxmlformats.org/officeDocument/2006/math">
                    <m:f>
                      <m:fPr>
                        <m:ctrlPr>
                          <a:rPr lang="id-ID" sz="2000" i="1" smtClean="0">
                            <a:latin typeface="Cambria Math" panose="02040503050406030204" pitchFamily="18" charset="0"/>
                          </a:rPr>
                        </m:ctrlPr>
                      </m:fPr>
                      <m:num>
                        <m:r>
                          <a:rPr lang="en-US" sz="2000" b="0" i="1" smtClean="0">
                            <a:latin typeface="Cambria Math" panose="02040503050406030204" pitchFamily="18" charset="0"/>
                          </a:rPr>
                          <m:t>1</m:t>
                        </m:r>
                      </m:num>
                      <m:den>
                        <m:sSubSup>
                          <m:sSubSupPr>
                            <m:ctrlPr>
                              <a:rPr lang="id-ID" sz="2000" i="1" smtClean="0">
                                <a:latin typeface="Cambria Math" panose="02040503050406030204" pitchFamily="18" charset="0"/>
                              </a:rPr>
                            </m:ctrlPr>
                          </m:sSubSupPr>
                          <m:e>
                            <m:r>
                              <a:rPr lang="en-US" sz="2000" b="0" i="1" smtClean="0">
                                <a:latin typeface="Cambria Math" panose="02040503050406030204" pitchFamily="18" charset="0"/>
                              </a:rPr>
                              <m:t>𝐶</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𝑁</m:t>
                            </m:r>
                          </m:sup>
                        </m:sSubSup>
                      </m:den>
                    </m:f>
                  </m:oMath>
                </a14:m>
                <a:r>
                  <a:rPr lang="en-US" sz="2000"/>
                  <a:t> </a:t>
                </a:r>
                <a:r>
                  <a:rPr lang="en-US" sz="2000">
                    <a:latin typeface="Calibri" panose="020F0502020204030204" pitchFamily="34" charset="0"/>
                    <a:ea typeface="Calibri" panose="020F0502020204030204" pitchFamily="34" charset="0"/>
                    <a:cs typeface="Calibri" panose="020F0502020204030204" pitchFamily="34" charset="0"/>
                  </a:rPr>
                  <a:t>ƩP</a:t>
                </a:r>
                <a:endParaRPr lang="id-ID" sz="2000"/>
              </a:p>
            </p:txBody>
          </p:sp>
        </mc:Choice>
        <mc:Fallback xmlns="">
          <p:sp>
            <p:nvSpPr>
              <p:cNvPr id="3" name="TextBox 2">
                <a:extLst>
                  <a:ext uri="{FF2B5EF4-FFF2-40B4-BE49-F238E27FC236}">
                    <a16:creationId xmlns:a16="http://schemas.microsoft.com/office/drawing/2014/main" id="{9388EE12-24AB-E825-EBFA-E1C37C1F16FE}"/>
                  </a:ext>
                </a:extLst>
              </p:cNvPr>
              <p:cNvSpPr txBox="1">
                <a:spLocks noRot="1" noChangeAspect="1" noMove="1" noResize="1" noEditPoints="1" noAdjustHandles="1" noChangeArrowheads="1" noChangeShapeType="1" noTextEdit="1"/>
              </p:cNvSpPr>
              <p:nvPr/>
            </p:nvSpPr>
            <p:spPr>
              <a:xfrm>
                <a:off x="983528" y="3360370"/>
                <a:ext cx="1705520" cy="572721"/>
              </a:xfrm>
              <a:prstGeom prst="rect">
                <a:avLst/>
              </a:prstGeom>
              <a:blipFill>
                <a:blip r:embed="rId4"/>
                <a:stretch>
                  <a:fillRect/>
                </a:stretch>
              </a:blipFill>
              <a:ln>
                <a:noFill/>
              </a:ln>
            </p:spPr>
            <p:txBody>
              <a:bodyPr/>
              <a:lstStyle/>
              <a:p>
                <a:r>
                  <a:rPr lang="id-ID">
                    <a:noFill/>
                  </a:rPr>
                  <a:t> </a:t>
                </a:r>
              </a:p>
            </p:txBody>
          </p:sp>
        </mc:Fallback>
      </mc:AlternateContent>
      <p:grpSp>
        <p:nvGrpSpPr>
          <p:cNvPr id="4" name="Group 3">
            <a:extLst>
              <a:ext uri="{FF2B5EF4-FFF2-40B4-BE49-F238E27FC236}">
                <a16:creationId xmlns:a16="http://schemas.microsoft.com/office/drawing/2014/main" id="{4A517539-C541-9479-1B9F-90734CD460A6}"/>
              </a:ext>
            </a:extLst>
          </p:cNvPr>
          <p:cNvGrpSpPr/>
          <p:nvPr/>
        </p:nvGrpSpPr>
        <p:grpSpPr>
          <a:xfrm>
            <a:off x="508614" y="4096546"/>
            <a:ext cx="5911040" cy="858889"/>
            <a:chOff x="184960" y="2579467"/>
            <a:chExt cx="5911040" cy="803229"/>
          </a:xfrm>
        </p:grpSpPr>
        <p:sp>
          <p:nvSpPr>
            <p:cNvPr id="8" name="Google Shape;193;p12">
              <a:extLst>
                <a:ext uri="{FF2B5EF4-FFF2-40B4-BE49-F238E27FC236}">
                  <a16:creationId xmlns:a16="http://schemas.microsoft.com/office/drawing/2014/main" id="{E2BC619F-07B0-9E39-3927-ADC069395098}"/>
                </a:ext>
              </a:extLst>
            </p:cNvPr>
            <p:cNvSpPr txBox="1">
              <a:spLocks/>
            </p:cNvSpPr>
            <p:nvPr/>
          </p:nvSpPr>
          <p:spPr>
            <a:xfrm>
              <a:off x="184960" y="2579467"/>
              <a:ext cx="5911040" cy="355353"/>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1. Kombinasi</a:t>
              </a:r>
              <a:endParaRPr lang="sv-SE" sz="1600" kern="0" dirty="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577D7C7-E9D1-BD75-2874-3965CDC66620}"/>
                    </a:ext>
                  </a:extLst>
                </p:cNvPr>
                <p:cNvSpPr txBox="1"/>
                <p:nvPr/>
              </p:nvSpPr>
              <p:spPr>
                <a:xfrm>
                  <a:off x="519800" y="3027344"/>
                  <a:ext cx="4931705" cy="355352"/>
                </a:xfrm>
                <a:prstGeom prst="rect">
                  <a:avLst/>
                </a:prstGeom>
                <a:noFill/>
              </p:spPr>
              <p:txBody>
                <a:bodyPr wrap="square" lIns="0" tIns="0" rIns="0" bIns="0" rtlCol="0">
                  <a:spAutoFit/>
                </a:bodyPr>
                <a:lstStyle/>
                <a:p>
                  <a14:m>
                    <m:oMath xmlns:m="http://schemas.openxmlformats.org/officeDocument/2006/math">
                      <m:sSubSup>
                        <m:sSubSupPr>
                          <m:ctrlPr>
                            <a:rPr lang="id-ID" sz="1600" i="1" smtClean="0">
                              <a:latin typeface="Cambria Math" panose="02040503050406030204" pitchFamily="18" charset="0"/>
                            </a:rPr>
                          </m:ctrlPr>
                        </m:sSubSupPr>
                        <m:e>
                          <m:r>
                            <a:rPr lang="en-US" sz="1600" i="1">
                              <a:latin typeface="Cambria Math" panose="02040503050406030204" pitchFamily="18" charset="0"/>
                            </a:rPr>
                            <m:t>𝐶</m:t>
                          </m:r>
                        </m:e>
                        <m:sub>
                          <m:r>
                            <a:rPr lang="en-US" sz="1600" i="1">
                              <a:latin typeface="Cambria Math" panose="02040503050406030204" pitchFamily="18" charset="0"/>
                            </a:rPr>
                            <m:t>𝑛</m:t>
                          </m:r>
                        </m:sub>
                        <m:sup>
                          <m:r>
                            <a:rPr lang="en-US" sz="1600" i="1">
                              <a:latin typeface="Cambria Math" panose="02040503050406030204" pitchFamily="18" charset="0"/>
                            </a:rPr>
                            <m:t>𝑁</m:t>
                          </m:r>
                        </m:sup>
                      </m:sSubSup>
                      <m:r>
                        <a:rPr lang="en-US" sz="1600" i="1">
                          <a:latin typeface="Cambria Math" panose="02040503050406030204" pitchFamily="18" charset="0"/>
                        </a:rPr>
                        <m:t> </m:t>
                      </m:r>
                    </m:oMath>
                  </a14:m>
                  <a:r>
                    <a:rPr lang="en-US" sz="1600"/>
                    <a:t>= </a:t>
                  </a:r>
                  <a14:m>
                    <m:oMath xmlns:m="http://schemas.openxmlformats.org/officeDocument/2006/math">
                      <m:f>
                        <m:fPr>
                          <m:ctrlPr>
                            <a:rPr lang="id-ID" sz="1600" i="1" smtClean="0">
                              <a:latin typeface="Cambria Math" panose="02040503050406030204" pitchFamily="18" charset="0"/>
                            </a:rPr>
                          </m:ctrlPr>
                        </m:fPr>
                        <m:num>
                          <m:r>
                            <a:rPr lang="en-US" sz="1600" b="0" i="1" smtClean="0">
                              <a:latin typeface="Cambria Math" panose="02040503050406030204" pitchFamily="18" charset="0"/>
                            </a:rPr>
                            <m:t>𝑁</m:t>
                          </m:r>
                          <m:r>
                            <a:rPr lang="en-US" sz="1600" b="0" i="1" smtClean="0">
                              <a:latin typeface="Cambria Math" panose="02040503050406030204" pitchFamily="18" charset="0"/>
                            </a:rPr>
                            <m:t>!</m:t>
                          </m:r>
                        </m:num>
                        <m:den>
                          <m:r>
                            <a:rPr lang="en-US" sz="1600" b="0" i="1" smtClean="0">
                              <a:latin typeface="Cambria Math" panose="02040503050406030204" pitchFamily="18" charset="0"/>
                            </a:rPr>
                            <m:t>𝑛</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𝑁</m:t>
                              </m:r>
                              <m:r>
                                <a:rPr lang="en-US" sz="1600" b="0" i="1" smtClean="0">
                                  <a:latin typeface="Cambria Math" panose="02040503050406030204" pitchFamily="18" charset="0"/>
                                </a:rPr>
                                <m:t>−</m:t>
                              </m:r>
                              <m:r>
                                <a:rPr lang="en-US" sz="1600" b="0" i="1" smtClean="0">
                                  <a:latin typeface="Cambria Math" panose="02040503050406030204" pitchFamily="18" charset="0"/>
                                </a:rPr>
                                <m:t>𝑛</m:t>
                              </m:r>
                            </m:e>
                          </m:d>
                          <m:r>
                            <a:rPr lang="en-US" sz="1600" b="0" i="1" smtClean="0">
                              <a:latin typeface="Cambria Math" panose="02040503050406030204" pitchFamily="18" charset="0"/>
                            </a:rPr>
                            <m:t>!</m:t>
                          </m:r>
                        </m:den>
                      </m:f>
                    </m:oMath>
                  </a14:m>
                  <a:r>
                    <a:rPr lang="en-US" sz="1600"/>
                    <a:t>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3!</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5−3</m:t>
                              </m:r>
                            </m:e>
                          </m:d>
                          <m:r>
                            <a:rPr lang="en-US" sz="1600" b="0" i="1" smtClean="0">
                              <a:latin typeface="Cambria Math" panose="02040503050406030204" pitchFamily="18" charset="0"/>
                            </a:rPr>
                            <m:t>!</m:t>
                          </m:r>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5!</m:t>
                          </m:r>
                        </m:num>
                        <m:den>
                          <m:r>
                            <a:rPr lang="en-US" sz="1600" b="0" i="1" smtClean="0">
                              <a:latin typeface="Cambria Math" panose="02040503050406030204" pitchFamily="18" charset="0"/>
                            </a:rPr>
                            <m:t>3</m:t>
                          </m:r>
                          <m:r>
                            <a:rPr lang="en-US" sz="1600" i="1">
                              <a:latin typeface="Cambria Math" panose="02040503050406030204" pitchFamily="18" charset="0"/>
                            </a:rPr>
                            <m:t>!</m:t>
                          </m:r>
                          <m:r>
                            <a:rPr lang="en-US" sz="1600" b="0" i="1" smtClean="0">
                              <a:latin typeface="Cambria Math" panose="02040503050406030204" pitchFamily="18" charset="0"/>
                            </a:rPr>
                            <m:t>2</m:t>
                          </m:r>
                          <m:r>
                            <a:rPr lang="en-US" sz="1600" i="1">
                              <a:latin typeface="Cambria Math" panose="02040503050406030204" pitchFamily="18" charset="0"/>
                            </a:rPr>
                            <m:t>!</m:t>
                          </m:r>
                        </m:den>
                      </m:f>
                      <m:r>
                        <a:rPr lang="en-US" sz="1600" b="0" i="1" smtClean="0">
                          <a:latin typeface="Cambria Math" panose="02040503050406030204" pitchFamily="18" charset="0"/>
                        </a:rPr>
                        <m:t>=10</m:t>
                      </m:r>
                    </m:oMath>
                  </a14:m>
                  <a:endParaRPr lang="id-ID" sz="1600"/>
                </a:p>
              </p:txBody>
            </p:sp>
          </mc:Choice>
          <mc:Fallback xmlns="">
            <p:sp>
              <p:nvSpPr>
                <p:cNvPr id="9" name="TextBox 8">
                  <a:extLst>
                    <a:ext uri="{FF2B5EF4-FFF2-40B4-BE49-F238E27FC236}">
                      <a16:creationId xmlns:a16="http://schemas.microsoft.com/office/drawing/2014/main" id="{C577D7C7-E9D1-BD75-2874-3965CDC66620}"/>
                    </a:ext>
                  </a:extLst>
                </p:cNvPr>
                <p:cNvSpPr txBox="1">
                  <a:spLocks noRot="1" noChangeAspect="1" noMove="1" noResize="1" noEditPoints="1" noAdjustHandles="1" noChangeArrowheads="1" noChangeShapeType="1" noTextEdit="1"/>
                </p:cNvSpPr>
                <p:nvPr/>
              </p:nvSpPr>
              <p:spPr>
                <a:xfrm>
                  <a:off x="519800" y="3027344"/>
                  <a:ext cx="4931705" cy="355352"/>
                </a:xfrm>
                <a:prstGeom prst="rect">
                  <a:avLst/>
                </a:prstGeom>
                <a:blipFill>
                  <a:blip r:embed="rId5"/>
                  <a:stretch>
                    <a:fillRect l="-1360" t="-3226" b="-11290"/>
                  </a:stretch>
                </a:blipFill>
              </p:spPr>
              <p:txBody>
                <a:bodyPr/>
                <a:lstStyle/>
                <a:p>
                  <a:r>
                    <a:rPr lang="id-ID">
                      <a:noFill/>
                    </a:rPr>
                    <a:t> </a:t>
                  </a:r>
                </a:p>
              </p:txBody>
            </p:sp>
          </mc:Fallback>
        </mc:AlternateContent>
      </p:grpSp>
      <p:graphicFrame>
        <p:nvGraphicFramePr>
          <p:cNvPr id="10" name="Object 9">
            <a:extLst>
              <a:ext uri="{FF2B5EF4-FFF2-40B4-BE49-F238E27FC236}">
                <a16:creationId xmlns:a16="http://schemas.microsoft.com/office/drawing/2014/main" id="{6CAC719B-B7EB-740D-7340-DB0CA524E327}"/>
              </a:ext>
            </a:extLst>
          </p:cNvPr>
          <p:cNvGraphicFramePr>
            <a:graphicFrameLocks noChangeAspect="1"/>
          </p:cNvGraphicFramePr>
          <p:nvPr>
            <p:extLst>
              <p:ext uri="{D42A27DB-BD31-4B8C-83A1-F6EECF244321}">
                <p14:modId xmlns:p14="http://schemas.microsoft.com/office/powerpoint/2010/main" val="2862068981"/>
              </p:ext>
            </p:extLst>
          </p:nvPr>
        </p:nvGraphicFramePr>
        <p:xfrm>
          <a:off x="4448897" y="3270880"/>
          <a:ext cx="6759575" cy="2757488"/>
        </p:xfrm>
        <a:graphic>
          <a:graphicData uri="http://schemas.openxmlformats.org/presentationml/2006/ole">
            <mc:AlternateContent xmlns:mc="http://schemas.openxmlformats.org/markup-compatibility/2006">
              <mc:Choice xmlns:v="urn:schemas-microsoft-com:vml" Requires="v">
                <p:oleObj name="Worksheet" r:id="rId6" imgW="7292234" imgH="2971989" progId="Excel.Sheet.12">
                  <p:embed/>
                </p:oleObj>
              </mc:Choice>
              <mc:Fallback>
                <p:oleObj name="Worksheet" r:id="rId6" imgW="7292234" imgH="2971989" progId="Excel.Sheet.12">
                  <p:embed/>
                  <p:pic>
                    <p:nvPicPr>
                      <p:cNvPr id="10" name="Object 9">
                        <a:extLst>
                          <a:ext uri="{FF2B5EF4-FFF2-40B4-BE49-F238E27FC236}">
                            <a16:creationId xmlns:a16="http://schemas.microsoft.com/office/drawing/2014/main" id="{6CAC719B-B7EB-740D-7340-DB0CA524E327}"/>
                          </a:ext>
                        </a:extLst>
                      </p:cNvPr>
                      <p:cNvPicPr/>
                      <p:nvPr/>
                    </p:nvPicPr>
                    <p:blipFill>
                      <a:blip r:embed="rId7"/>
                      <a:stretch>
                        <a:fillRect/>
                      </a:stretch>
                    </p:blipFill>
                    <p:spPr>
                      <a:xfrm>
                        <a:off x="4448897" y="3270880"/>
                        <a:ext cx="6759575" cy="2757488"/>
                      </a:xfrm>
                      <a:prstGeom prst="rect">
                        <a:avLst/>
                      </a:prstGeom>
                    </p:spPr>
                  </p:pic>
                </p:oleObj>
              </mc:Fallback>
            </mc:AlternateContent>
          </a:graphicData>
        </a:graphic>
      </p:graphicFrame>
      <p:sp>
        <p:nvSpPr>
          <p:cNvPr id="11" name="Google Shape;193;p12">
            <a:extLst>
              <a:ext uri="{FF2B5EF4-FFF2-40B4-BE49-F238E27FC236}">
                <a16:creationId xmlns:a16="http://schemas.microsoft.com/office/drawing/2014/main" id="{183CDCBC-61ED-478F-BBC0-56B438DA60EF}"/>
              </a:ext>
            </a:extLst>
          </p:cNvPr>
          <p:cNvSpPr txBox="1">
            <a:spLocks/>
          </p:cNvSpPr>
          <p:nvPr/>
        </p:nvSpPr>
        <p:spPr>
          <a:xfrm>
            <a:off x="4362606" y="2889972"/>
            <a:ext cx="5911040" cy="3799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sym typeface="Wingdings" panose="05000000000000000000" pitchFamily="2" charset="2"/>
              </a:rPr>
              <a:t>2. Menghitung proporsi berdasarkan kombinasinya</a:t>
            </a:r>
            <a:endParaRPr lang="sv-SE" sz="1600" kern="0" dirty="0">
              <a:latin typeface="Bahnschrift SemiBold" panose="020B0502040204020203" pitchFamily="34" charset="0"/>
            </a:endParaRPr>
          </a:p>
        </p:txBody>
      </p:sp>
      <p:sp>
        <p:nvSpPr>
          <p:cNvPr id="12" name="Google Shape;193;p12">
            <a:extLst>
              <a:ext uri="{FF2B5EF4-FFF2-40B4-BE49-F238E27FC236}">
                <a16:creationId xmlns:a16="http://schemas.microsoft.com/office/drawing/2014/main" id="{2503A061-F579-B3CD-AD88-846629685A5E}"/>
              </a:ext>
            </a:extLst>
          </p:cNvPr>
          <p:cNvSpPr txBox="1">
            <a:spLocks/>
          </p:cNvSpPr>
          <p:nvPr/>
        </p:nvSpPr>
        <p:spPr>
          <a:xfrm>
            <a:off x="5999605" y="5835134"/>
            <a:ext cx="6229825" cy="81541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800" kern="0">
                <a:solidFill>
                  <a:schemeClr val="tx1"/>
                </a:solidFill>
                <a:latin typeface="Bahnschrift SemiCondensed" panose="020B0502040204020203" pitchFamily="34" charset="0"/>
                <a:sym typeface="Wingdings" panose="05000000000000000000" pitchFamily="2" charset="2"/>
              </a:rPr>
              <a:t>Nilai rata-rata distribusi sampel proporsi = </a:t>
            </a:r>
            <a:endParaRPr lang="it-IT" sz="1800" kern="0">
              <a:latin typeface="Bahnschrift SemiCondensed" panose="020B0502040204020203"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2966B92-D9F9-7318-C8D9-5489A654CAF0}"/>
                  </a:ext>
                </a:extLst>
              </p:cNvPr>
              <p:cNvSpPr txBox="1"/>
              <p:nvPr/>
            </p:nvSpPr>
            <p:spPr>
              <a:xfrm>
                <a:off x="5999605" y="6303180"/>
                <a:ext cx="3157980" cy="524695"/>
              </a:xfrm>
              <a:prstGeom prst="rect">
                <a:avLst/>
              </a:prstGeom>
              <a:noFill/>
            </p:spPr>
            <p:txBody>
              <a:bodyPr wrap="square" rtlCol="0">
                <a:spAutoFit/>
              </a:bodyPr>
              <a:lstStyle/>
              <a:p>
                <a14:m>
                  <m:oMath xmlns:m="http://schemas.openxmlformats.org/officeDocument/2006/math">
                    <m:acc>
                      <m:accPr>
                        <m:chr m:val="̅"/>
                        <m:ctrlPr>
                          <a:rPr lang="it-IT" sz="1800" i="1" kern="0" smtClean="0">
                            <a:latin typeface="Cambria Math" panose="02040503050406030204" pitchFamily="18" charset="0"/>
                          </a:rPr>
                        </m:ctrlPr>
                      </m:accPr>
                      <m:e>
                        <m:r>
                          <a:rPr lang="en-US" sz="1800" i="1" kern="0">
                            <a:latin typeface="Cambria Math" panose="02040503050406030204" pitchFamily="18" charset="0"/>
                          </a:rPr>
                          <m:t>𝑃</m:t>
                        </m:r>
                      </m:e>
                    </m:acc>
                  </m:oMath>
                </a14:m>
                <a:r>
                  <a:rPr lang="it-IT" sz="1800" kern="0" baseline="-10000">
                    <a:latin typeface="Bahnschrift SemiCondensed" panose="020B0502040204020203" pitchFamily="34" charset="0"/>
                  </a:rPr>
                  <a:t>p </a:t>
                </a:r>
                <a:r>
                  <a:rPr lang="en-US" sz="1800"/>
                  <a:t>= </a:t>
                </a:r>
                <a14:m>
                  <m:oMath xmlns:m="http://schemas.openxmlformats.org/officeDocument/2006/math">
                    <m:f>
                      <m:fPr>
                        <m:ctrlPr>
                          <a:rPr lang="id-ID" sz="1800" i="1" smtClean="0">
                            <a:latin typeface="Cambria Math" panose="02040503050406030204" pitchFamily="18" charset="0"/>
                          </a:rPr>
                        </m:ctrlPr>
                      </m:fPr>
                      <m:num>
                        <m:r>
                          <a:rPr lang="en-US" sz="1800" b="0" i="1" smtClean="0">
                            <a:latin typeface="Cambria Math" panose="02040503050406030204" pitchFamily="18" charset="0"/>
                          </a:rPr>
                          <m:t>1</m:t>
                        </m:r>
                      </m:num>
                      <m:den>
                        <m:sSubSup>
                          <m:sSubSupPr>
                            <m:ctrlPr>
                              <a:rPr lang="id-ID" sz="1800" i="1" smtClean="0">
                                <a:latin typeface="Cambria Math" panose="02040503050406030204" pitchFamily="18" charset="0"/>
                              </a:rPr>
                            </m:ctrlPr>
                          </m:sSubSupPr>
                          <m:e>
                            <m:r>
                              <a:rPr lang="en-US" sz="1800" b="0" i="1" smtClean="0">
                                <a:latin typeface="Cambria Math" panose="02040503050406030204" pitchFamily="18" charset="0"/>
                              </a:rPr>
                              <m:t>𝐶</m:t>
                            </m:r>
                          </m:e>
                          <m:sub>
                            <m:r>
                              <a:rPr lang="en-US" sz="1800" b="0" i="1" smtClean="0">
                                <a:latin typeface="Cambria Math" panose="02040503050406030204" pitchFamily="18" charset="0"/>
                              </a:rPr>
                              <m:t>𝑛</m:t>
                            </m:r>
                          </m:sub>
                          <m:sup>
                            <m:r>
                              <a:rPr lang="en-US" sz="1800" b="0" i="1" smtClean="0">
                                <a:latin typeface="Cambria Math" panose="02040503050406030204" pitchFamily="18" charset="0"/>
                              </a:rPr>
                              <m:t>𝑁</m:t>
                            </m:r>
                          </m:sup>
                        </m:sSubSup>
                      </m:den>
                    </m:f>
                  </m:oMath>
                </a14:m>
                <a:r>
                  <a:rPr lang="en-US" sz="1800"/>
                  <a:t> </a:t>
                </a:r>
                <a:r>
                  <a:rPr lang="en-US" sz="1800">
                    <a:latin typeface="Calibri" panose="020F0502020204030204" pitchFamily="34" charset="0"/>
                    <a:ea typeface="Calibri" panose="020F0502020204030204" pitchFamily="34" charset="0"/>
                    <a:cs typeface="Calibri" panose="020F0502020204030204" pitchFamily="34" charset="0"/>
                  </a:rPr>
                  <a:t>ƩP = (1/10) (6) = 0,6</a:t>
                </a:r>
                <a:endParaRPr lang="id-ID"/>
              </a:p>
            </p:txBody>
          </p:sp>
        </mc:Choice>
        <mc:Fallback xmlns="">
          <p:sp>
            <p:nvSpPr>
              <p:cNvPr id="13" name="TextBox 12">
                <a:extLst>
                  <a:ext uri="{FF2B5EF4-FFF2-40B4-BE49-F238E27FC236}">
                    <a16:creationId xmlns:a16="http://schemas.microsoft.com/office/drawing/2014/main" id="{52966B92-D9F9-7318-C8D9-5489A654CAF0}"/>
                  </a:ext>
                </a:extLst>
              </p:cNvPr>
              <p:cNvSpPr txBox="1">
                <a:spLocks noRot="1" noChangeAspect="1" noMove="1" noResize="1" noEditPoints="1" noAdjustHandles="1" noChangeArrowheads="1" noChangeShapeType="1" noTextEdit="1"/>
              </p:cNvSpPr>
              <p:nvPr/>
            </p:nvSpPr>
            <p:spPr>
              <a:xfrm>
                <a:off x="5999605" y="6303180"/>
                <a:ext cx="3157980" cy="524695"/>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D38F81-C5FA-FE9D-669E-A97CB0EF1A8C}"/>
                  </a:ext>
                </a:extLst>
              </p:cNvPr>
              <p:cNvSpPr txBox="1"/>
              <p:nvPr/>
            </p:nvSpPr>
            <p:spPr>
              <a:xfrm>
                <a:off x="703003" y="5709258"/>
                <a:ext cx="4470033" cy="954107"/>
              </a:xfrm>
              <a:prstGeom prst="rect">
                <a:avLst/>
              </a:prstGeom>
              <a:noFill/>
            </p:spPr>
            <p:txBody>
              <a:bodyPr wrap="square" rtlCol="0">
                <a:spAutoFit/>
              </a:bodyPr>
              <a:lstStyle/>
              <a:p>
                <a:r>
                  <a:rPr lang="en-US" sz="1400">
                    <a:latin typeface="Bahnschrift SemiBold" panose="020B0502040204020203" pitchFamily="34" charset="0"/>
                  </a:rPr>
                  <a:t>Kesimpulan :</a:t>
                </a:r>
              </a:p>
              <a:p>
                <a:r>
                  <a:rPr lang="en-US" sz="1400">
                    <a:latin typeface="Bahnschrift SemiBold" panose="020B0502040204020203" pitchFamily="34" charset="0"/>
                  </a:rPr>
                  <a:t>Nilai P = </a:t>
                </a:r>
                <a14:m>
                  <m:oMath xmlns:m="http://schemas.openxmlformats.org/officeDocument/2006/math">
                    <m:acc>
                      <m:accPr>
                        <m:chr m:val="̅"/>
                        <m:ctrlPr>
                          <a:rPr lang="it-IT" sz="1400" i="1" kern="0" smtClean="0">
                            <a:latin typeface="Cambria Math" panose="02040503050406030204" pitchFamily="18" charset="0"/>
                          </a:rPr>
                        </m:ctrlPr>
                      </m:accPr>
                      <m:e>
                        <m:r>
                          <a:rPr lang="en-US" sz="1400" i="1" kern="0">
                            <a:latin typeface="Cambria Math" panose="02040503050406030204" pitchFamily="18" charset="0"/>
                          </a:rPr>
                          <m:t>𝑃</m:t>
                        </m:r>
                      </m:e>
                    </m:acc>
                  </m:oMath>
                </a14:m>
                <a:r>
                  <a:rPr lang="it-IT" sz="1400" kern="0" baseline="-10000">
                    <a:latin typeface="Bahnschrift SemiCondensed" panose="020B0502040204020203" pitchFamily="34" charset="0"/>
                  </a:rPr>
                  <a:t>p</a:t>
                </a:r>
                <a:r>
                  <a:rPr lang="en-US" sz="1400">
                    <a:latin typeface="Bahnschrift SemiBold" panose="020B0502040204020203" pitchFamily="34" charset="0"/>
                  </a:rPr>
                  <a:t> = 0,6 </a:t>
                </a:r>
                <a:r>
                  <a:rPr lang="en-US" sz="1400">
                    <a:latin typeface="Bahnschrift SemiBold" panose="020B0502040204020203" pitchFamily="34" charset="0"/>
                    <a:sym typeface="Wingdings" panose="05000000000000000000" pitchFamily="2" charset="2"/>
                  </a:rPr>
                  <a:t> nilai rata-rata sampel dengan nilai rata-rata populasi untuk sampling proporsi besarnya sama.</a:t>
                </a:r>
                <a:endParaRPr lang="id-ID" sz="1400">
                  <a:latin typeface="Bahnschrift SemiBold" panose="020B0502040204020203" pitchFamily="34" charset="0"/>
                </a:endParaRPr>
              </a:p>
            </p:txBody>
          </p:sp>
        </mc:Choice>
        <mc:Fallback xmlns="">
          <p:sp>
            <p:nvSpPr>
              <p:cNvPr id="14" name="TextBox 13">
                <a:extLst>
                  <a:ext uri="{FF2B5EF4-FFF2-40B4-BE49-F238E27FC236}">
                    <a16:creationId xmlns:a16="http://schemas.microsoft.com/office/drawing/2014/main" id="{17D38F81-C5FA-FE9D-669E-A97CB0EF1A8C}"/>
                  </a:ext>
                </a:extLst>
              </p:cNvPr>
              <p:cNvSpPr txBox="1">
                <a:spLocks noRot="1" noChangeAspect="1" noMove="1" noResize="1" noEditPoints="1" noAdjustHandles="1" noChangeArrowheads="1" noChangeShapeType="1" noTextEdit="1"/>
              </p:cNvSpPr>
              <p:nvPr/>
            </p:nvSpPr>
            <p:spPr>
              <a:xfrm>
                <a:off x="703003" y="5709258"/>
                <a:ext cx="4470033" cy="954107"/>
              </a:xfrm>
              <a:prstGeom prst="rect">
                <a:avLst/>
              </a:prstGeom>
              <a:blipFill>
                <a:blip r:embed="rId9"/>
                <a:stretch>
                  <a:fillRect l="-409" t="-1282" b="-5769"/>
                </a:stretch>
              </a:blipFill>
            </p:spPr>
            <p:txBody>
              <a:bodyPr/>
              <a:lstStyle/>
              <a:p>
                <a:r>
                  <a:rPr lang="id-ID">
                    <a:noFill/>
                  </a:rPr>
                  <a:t> </a:t>
                </a:r>
              </a:p>
            </p:txBody>
          </p:sp>
        </mc:Fallback>
      </mc:AlternateContent>
      <p:sp>
        <p:nvSpPr>
          <p:cNvPr id="15" name="Arrow: Right 14">
            <a:extLst>
              <a:ext uri="{FF2B5EF4-FFF2-40B4-BE49-F238E27FC236}">
                <a16:creationId xmlns:a16="http://schemas.microsoft.com/office/drawing/2014/main" id="{A550BFB7-5E65-4FD5-5419-71067F1AF3E6}"/>
              </a:ext>
            </a:extLst>
          </p:cNvPr>
          <p:cNvSpPr/>
          <p:nvPr/>
        </p:nvSpPr>
        <p:spPr>
          <a:xfrm rot="10800000">
            <a:off x="5173697" y="6000130"/>
            <a:ext cx="518474" cy="329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834009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Proporsi</a:t>
            </a:r>
            <a:endParaRPr lang="id-ID" sz="1400" i="1">
              <a:solidFill>
                <a:schemeClr val="bg1"/>
              </a:solidFill>
            </a:endParaRPr>
          </a:p>
        </p:txBody>
      </p:sp>
      <p:sp>
        <p:nvSpPr>
          <p:cNvPr id="6" name="Google Shape;193;p12">
            <a:extLst>
              <a:ext uri="{FF2B5EF4-FFF2-40B4-BE49-F238E27FC236}">
                <a16:creationId xmlns:a16="http://schemas.microsoft.com/office/drawing/2014/main" id="{F4F3CA11-2741-03E6-6553-CB1A17824F5E}"/>
              </a:ext>
            </a:extLst>
          </p:cNvPr>
          <p:cNvSpPr txBox="1">
            <a:spLocks/>
          </p:cNvSpPr>
          <p:nvPr/>
        </p:nvSpPr>
        <p:spPr>
          <a:xfrm>
            <a:off x="349601" y="920631"/>
            <a:ext cx="11396197" cy="71865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800" kern="0">
                <a:solidFill>
                  <a:schemeClr val="tx1"/>
                </a:solidFill>
                <a:latin typeface="Bahnschrift SemiCondensed" panose="020B0502040204020203" pitchFamily="34" charset="0"/>
                <a:sym typeface="Wingdings" panose="05000000000000000000" pitchFamily="2" charset="2"/>
              </a:rPr>
              <a:t>Jawab :</a:t>
            </a:r>
          </a:p>
          <a:p>
            <a:pPr marL="358775" indent="-358775">
              <a:spcBef>
                <a:spcPts val="0"/>
              </a:spcBef>
              <a:buClr>
                <a:schemeClr val="accent2"/>
              </a:buClr>
              <a:buSzPct val="76000"/>
              <a:buNone/>
              <a:tabLst>
                <a:tab pos="358775" algn="l"/>
              </a:tabLst>
            </a:pPr>
            <a:r>
              <a:rPr lang="it-IT" sz="1800" kern="0">
                <a:latin typeface="Bahnschrift SemiCondensed" panose="020B0502040204020203" pitchFamily="34" charset="0"/>
              </a:rPr>
              <a:t>c. Berapa standar deviasi (S</a:t>
            </a:r>
            <a:r>
              <a:rPr lang="it-IT" sz="1800" kern="0" baseline="-14000">
                <a:latin typeface="Bahnschrift SemiCondensed" panose="020B0502040204020203" pitchFamily="34" charset="0"/>
              </a:rPr>
              <a:t>p</a:t>
            </a:r>
            <a:r>
              <a:rPr lang="it-IT" sz="1800" kern="0">
                <a:latin typeface="Bahnschrift SemiCondensed" panose="020B0502040204020203" pitchFamily="34" charset="0"/>
              </a:rPr>
              <a:t>) dari distribusi sampel proporsi tersebut ?</a:t>
            </a:r>
          </a:p>
          <a:p>
            <a:pPr marL="358775" indent="0">
              <a:spcBef>
                <a:spcPts val="0"/>
              </a:spcBef>
              <a:buClr>
                <a:schemeClr val="accent2"/>
              </a:buClr>
              <a:buSzPct val="76000"/>
              <a:buNone/>
            </a:pPr>
            <a:endParaRPr lang="it-IT" sz="1800" kern="0">
              <a:solidFill>
                <a:schemeClr val="tx1"/>
              </a:solidFill>
              <a:latin typeface="Bahnschrift SemiCondensed" panose="020B0502040204020203" pitchFamily="34" charset="0"/>
              <a:sym typeface="Wingdings" panose="05000000000000000000" pitchFamily="2" charset="2"/>
            </a:endParaRPr>
          </a:p>
        </p:txBody>
      </p:sp>
      <p:graphicFrame>
        <p:nvGraphicFramePr>
          <p:cNvPr id="8" name="Object 7">
            <a:extLst>
              <a:ext uri="{FF2B5EF4-FFF2-40B4-BE49-F238E27FC236}">
                <a16:creationId xmlns:a16="http://schemas.microsoft.com/office/drawing/2014/main" id="{D073EC69-A3AA-B61A-8B4B-89E339A72308}"/>
              </a:ext>
            </a:extLst>
          </p:cNvPr>
          <p:cNvGraphicFramePr>
            <a:graphicFrameLocks noChangeAspect="1"/>
          </p:cNvGraphicFramePr>
          <p:nvPr>
            <p:extLst>
              <p:ext uri="{D42A27DB-BD31-4B8C-83A1-F6EECF244321}">
                <p14:modId xmlns:p14="http://schemas.microsoft.com/office/powerpoint/2010/main" val="1191915424"/>
              </p:ext>
            </p:extLst>
          </p:nvPr>
        </p:nvGraphicFramePr>
        <p:xfrm>
          <a:off x="723900" y="2808288"/>
          <a:ext cx="8432800" cy="2727325"/>
        </p:xfrm>
        <a:graphic>
          <a:graphicData uri="http://schemas.openxmlformats.org/presentationml/2006/ole">
            <mc:AlternateContent xmlns:mc="http://schemas.openxmlformats.org/markup-compatibility/2006">
              <mc:Choice xmlns:v="urn:schemas-microsoft-com:vml" Requires="v">
                <p:oleObj name="Worksheet" r:id="rId3" imgW="9098493" imgH="2941446" progId="Excel.Sheet.12">
                  <p:embed/>
                </p:oleObj>
              </mc:Choice>
              <mc:Fallback>
                <p:oleObj name="Worksheet" r:id="rId3" imgW="9098493" imgH="2941446" progId="Excel.Sheet.12">
                  <p:embed/>
                  <p:pic>
                    <p:nvPicPr>
                      <p:cNvPr id="8" name="Object 7">
                        <a:extLst>
                          <a:ext uri="{FF2B5EF4-FFF2-40B4-BE49-F238E27FC236}">
                            <a16:creationId xmlns:a16="http://schemas.microsoft.com/office/drawing/2014/main" id="{D073EC69-A3AA-B61A-8B4B-89E339A72308}"/>
                          </a:ext>
                        </a:extLst>
                      </p:cNvPr>
                      <p:cNvPicPr/>
                      <p:nvPr/>
                    </p:nvPicPr>
                    <p:blipFill>
                      <a:blip r:embed="rId4"/>
                      <a:stretch>
                        <a:fillRect/>
                      </a:stretch>
                    </p:blipFill>
                    <p:spPr>
                      <a:xfrm>
                        <a:off x="723900" y="2808288"/>
                        <a:ext cx="8432800" cy="272732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569A3A-7FA4-0A07-D853-BF23FE1F1E87}"/>
                  </a:ext>
                </a:extLst>
              </p:cNvPr>
              <p:cNvSpPr txBox="1"/>
              <p:nvPr/>
            </p:nvSpPr>
            <p:spPr>
              <a:xfrm>
                <a:off x="1253765" y="1828800"/>
                <a:ext cx="2469823" cy="71865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2000">
                    <a:latin typeface="Bahnschrift SemiCondensed" panose="020B0502040204020203" pitchFamily="34" charset="0"/>
                  </a:rPr>
                  <a:t>Sp =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𝐶</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𝑁</m:t>
                                </m:r>
                              </m:sup>
                            </m:sSubSup>
                          </m:den>
                        </m:f>
                        <m:r>
                          <a:rPr lang="en-US" sz="2000" i="1" smtClean="0">
                            <a:latin typeface="Cambria Math" panose="02040503050406030204" pitchFamily="18" charset="0"/>
                          </a:rPr>
                          <m:t>Ʃ</m:t>
                        </m:r>
                        <m:d>
                          <m:dPr>
                            <m:ctrlPr>
                              <a:rPr lang="en-US" sz="2000" b="0" i="1" smtClean="0">
                                <a:latin typeface="Cambria Math" panose="02040503050406030204" pitchFamily="18" charset="0"/>
                              </a:rPr>
                            </m:ctrlPr>
                          </m:dPr>
                          <m:e>
                            <m:r>
                              <m:rPr>
                                <m:sty m:val="p"/>
                              </m:rPr>
                              <a:rPr lang="el-GR" sz="2000" b="0" i="1" smtClean="0">
                                <a:latin typeface="Cambria Math" panose="02040503050406030204" pitchFamily="18" charset="0"/>
                              </a:rPr>
                              <m:t>ρ</m:t>
                            </m:r>
                            <m:r>
                              <a:rPr lang="en-US" sz="2000" b="0" i="1" smtClean="0">
                                <a:latin typeface="Cambria Math" panose="02040503050406030204" pitchFamily="18" charset="0"/>
                              </a:rPr>
                              <m:t>− </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𝑃</m:t>
                                </m:r>
                              </m:e>
                            </m:acc>
                            <m:r>
                              <a:rPr lang="en-US" sz="2000" b="0" i="1" baseline="-18000" smtClean="0">
                                <a:latin typeface="Cambria Math" panose="02040503050406030204" pitchFamily="18" charset="0"/>
                              </a:rPr>
                              <m:t>𝑝</m:t>
                            </m:r>
                          </m:e>
                        </m:d>
                        <m:r>
                          <a:rPr lang="en-US" sz="2000" b="0" i="1" baseline="30000" smtClean="0">
                            <a:latin typeface="Cambria Math" panose="02040503050406030204" pitchFamily="18" charset="0"/>
                          </a:rPr>
                          <m:t>2</m:t>
                        </m:r>
                      </m:e>
                    </m:rad>
                  </m:oMath>
                </a14:m>
                <a:endParaRPr lang="id-ID" sz="2000">
                  <a:latin typeface="Bahnschrift SemiCondensed" panose="020B0502040204020203" pitchFamily="34" charset="0"/>
                </a:endParaRPr>
              </a:p>
            </p:txBody>
          </p:sp>
        </mc:Choice>
        <mc:Fallback xmlns="">
          <p:sp>
            <p:nvSpPr>
              <p:cNvPr id="9" name="TextBox 8">
                <a:extLst>
                  <a:ext uri="{FF2B5EF4-FFF2-40B4-BE49-F238E27FC236}">
                    <a16:creationId xmlns:a16="http://schemas.microsoft.com/office/drawing/2014/main" id="{BB569A3A-7FA4-0A07-D853-BF23FE1F1E87}"/>
                  </a:ext>
                </a:extLst>
              </p:cNvPr>
              <p:cNvSpPr txBox="1">
                <a:spLocks noRot="1" noChangeAspect="1" noMove="1" noResize="1" noEditPoints="1" noAdjustHandles="1" noChangeArrowheads="1" noChangeShapeType="1" noTextEdit="1"/>
              </p:cNvSpPr>
              <p:nvPr/>
            </p:nvSpPr>
            <p:spPr>
              <a:xfrm>
                <a:off x="1253765" y="1828800"/>
                <a:ext cx="2469823" cy="718658"/>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Google Shape;193;p12">
                <a:extLst>
                  <a:ext uri="{FF2B5EF4-FFF2-40B4-BE49-F238E27FC236}">
                    <a16:creationId xmlns:a16="http://schemas.microsoft.com/office/drawing/2014/main" id="{7D7F788B-8CD9-405F-0B3B-D2827E39650A}"/>
                  </a:ext>
                </a:extLst>
              </p:cNvPr>
              <p:cNvSpPr txBox="1">
                <a:spLocks/>
              </p:cNvSpPr>
              <p:nvPr/>
            </p:nvSpPr>
            <p:spPr>
              <a:xfrm>
                <a:off x="577011" y="5270733"/>
                <a:ext cx="7398065" cy="13115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SzPct val="76000"/>
                  <a:buFont typeface="Roboto Condensed Light"/>
                  <a:buNone/>
                </a:pPr>
                <a:r>
                  <a:rPr lang="it-IT" sz="1600" kern="0">
                    <a:solidFill>
                      <a:schemeClr val="tx1"/>
                    </a:solidFill>
                    <a:latin typeface="Bahnschrift SemiCondensed" panose="020B0502040204020203" pitchFamily="34" charset="0"/>
                    <a:sym typeface="Wingdings" panose="05000000000000000000" pitchFamily="2" charset="2"/>
                  </a:rPr>
                  <a:t>Maka </a:t>
                </a:r>
              </a:p>
              <a:p>
                <a:pPr marL="0" indent="0">
                  <a:spcBef>
                    <a:spcPts val="0"/>
                  </a:spcBef>
                  <a:buSzPct val="76000"/>
                  <a:buFont typeface="Roboto Condensed Light"/>
                  <a:buNone/>
                </a:pPr>
                <a:r>
                  <a:rPr lang="en-US" sz="1600">
                    <a:latin typeface="Bahnschrift SemiCondensed" panose="020B0502040204020203" pitchFamily="34" charset="0"/>
                  </a:rPr>
                  <a:t>Sp = </a:t>
                </a:r>
                <a14:m>
                  <m:oMath xmlns:m="http://schemas.openxmlformats.org/officeDocument/2006/math">
                    <m:rad>
                      <m:radPr>
                        <m:degHide m:val="on"/>
                        <m:ctrlPr>
                          <a:rPr lang="en-US" sz="1600" i="1" smtClean="0">
                            <a:latin typeface="Cambria Math" panose="02040503050406030204" pitchFamily="18" charset="0"/>
                          </a:rPr>
                        </m:ctrlPr>
                      </m:radPr>
                      <m:deg/>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𝐶</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𝑁</m:t>
                                </m:r>
                              </m:sup>
                            </m:sSubSup>
                          </m:den>
                        </m:f>
                        <m:r>
                          <a:rPr lang="en-US" sz="1600" i="1" smtClean="0">
                            <a:latin typeface="Cambria Math" panose="02040503050406030204" pitchFamily="18" charset="0"/>
                          </a:rPr>
                          <m:t>Ʃ</m:t>
                        </m:r>
                        <m:d>
                          <m:dPr>
                            <m:ctrlPr>
                              <a:rPr lang="en-US" sz="1600" b="0" i="1" smtClean="0">
                                <a:latin typeface="Cambria Math" panose="02040503050406030204" pitchFamily="18" charset="0"/>
                              </a:rPr>
                            </m:ctrlPr>
                          </m:dPr>
                          <m:e>
                            <m:r>
                              <m:rPr>
                                <m:sty m:val="p"/>
                              </m:rPr>
                              <a:rPr lang="el-GR" sz="1600" b="0" i="1" smtClean="0">
                                <a:latin typeface="Cambria Math" panose="02040503050406030204" pitchFamily="18" charset="0"/>
                              </a:rPr>
                              <m:t>ρ</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𝑃</m:t>
                                </m:r>
                              </m:e>
                            </m:acc>
                            <m:r>
                              <a:rPr lang="en-US" sz="1600" b="0" i="1" baseline="-18000" smtClean="0">
                                <a:latin typeface="Cambria Math" panose="02040503050406030204" pitchFamily="18" charset="0"/>
                              </a:rPr>
                              <m:t>𝑝</m:t>
                            </m:r>
                          </m:e>
                        </m:d>
                        <m:r>
                          <a:rPr lang="en-US" sz="1600" b="0" i="1" baseline="30000" smtClean="0">
                            <a:latin typeface="Cambria Math" panose="02040503050406030204" pitchFamily="18" charset="0"/>
                          </a:rPr>
                          <m:t>2</m:t>
                        </m:r>
                      </m:e>
                    </m:rad>
                  </m:oMath>
                </a14:m>
                <a:r>
                  <a:rPr lang="it-IT" sz="1600" kern="0">
                    <a:solidFill>
                      <a:schemeClr val="tx1"/>
                    </a:solidFill>
                    <a:latin typeface="Bahnschrift SemiCondensed" panose="020B0502040204020203" pitchFamily="34" charset="0"/>
                    <a:sym typeface="Wingdings" panose="05000000000000000000" pitchFamily="2" charset="2"/>
                  </a:rPr>
                  <a:t> </a:t>
                </a:r>
              </a:p>
              <a:p>
                <a:pPr marL="0" indent="0">
                  <a:spcBef>
                    <a:spcPts val="0"/>
                  </a:spcBef>
                  <a:buSzPct val="76000"/>
                  <a:buNone/>
                </a:pPr>
                <a:r>
                  <a:rPr lang="en-US" sz="1600">
                    <a:latin typeface="Bahnschrift SemiCondensed" panose="020B0502040204020203" pitchFamily="34" charset="0"/>
                  </a:rPr>
                  <a:t>Sp = </a:t>
                </a:r>
                <a14:m>
                  <m:oMath xmlns:m="http://schemas.openxmlformats.org/officeDocument/2006/math">
                    <m:rad>
                      <m:radPr>
                        <m:degHide m:val="on"/>
                        <m:ctrlPr>
                          <a:rPr lang="en-US" sz="1600" i="1" smtClean="0">
                            <a:latin typeface="Cambria Math" panose="02040503050406030204" pitchFamily="18" charset="0"/>
                          </a:rPr>
                        </m:ctrlPr>
                      </m:radPr>
                      <m:deg/>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10</m:t>
                            </m:r>
                          </m:den>
                        </m:f>
                        <m:r>
                          <a:rPr lang="en-US" sz="1600" b="0" i="1" smtClean="0">
                            <a:latin typeface="Cambria Math" panose="02040503050406030204" pitchFamily="18" charset="0"/>
                          </a:rPr>
                          <m:t>(0,4)</m:t>
                        </m:r>
                      </m:e>
                    </m:rad>
                  </m:oMath>
                </a14:m>
                <a:r>
                  <a:rPr lang="it-IT" sz="1600" kern="0">
                    <a:latin typeface="Bahnschrift SemiCondensed" panose="020B0502040204020203" pitchFamily="34" charset="0"/>
                  </a:rPr>
                  <a:t> =</a:t>
                </a:r>
                <a:r>
                  <a:rPr lang="en-US" sz="1600"/>
                  <a:t> </a:t>
                </a:r>
                <a14:m>
                  <m:oMath xmlns:m="http://schemas.openxmlformats.org/officeDocument/2006/math">
                    <m:rad>
                      <m:radPr>
                        <m:degHide m:val="on"/>
                        <m:ctrlPr>
                          <a:rPr lang="en-US" sz="1600" i="1" smtClean="0">
                            <a:latin typeface="Cambria Math" panose="02040503050406030204" pitchFamily="18" charset="0"/>
                          </a:rPr>
                        </m:ctrlPr>
                      </m:radPr>
                      <m:deg/>
                      <m:e>
                        <m:r>
                          <a:rPr lang="en-US" sz="1600" i="1" smtClean="0">
                            <a:latin typeface="Cambria Math" panose="02040503050406030204" pitchFamily="18" charset="0"/>
                          </a:rPr>
                          <m:t> </m:t>
                        </m:r>
                        <m:d>
                          <m:dPr>
                            <m:ctrlPr>
                              <a:rPr lang="en-US" sz="1600" i="1">
                                <a:latin typeface="Cambria Math" panose="02040503050406030204" pitchFamily="18" charset="0"/>
                              </a:rPr>
                            </m:ctrlPr>
                          </m:dPr>
                          <m:e>
                            <m:r>
                              <a:rPr lang="en-US" sz="1600" i="1">
                                <a:latin typeface="Cambria Math" panose="02040503050406030204" pitchFamily="18" charset="0"/>
                              </a:rPr>
                              <m:t>0,</m:t>
                            </m:r>
                            <m:r>
                              <a:rPr lang="en-US" sz="1600" b="0" i="1" smtClean="0">
                                <a:latin typeface="Cambria Math" panose="02040503050406030204" pitchFamily="18" charset="0"/>
                              </a:rPr>
                              <m:t>0</m:t>
                            </m:r>
                            <m:r>
                              <a:rPr lang="en-US" sz="1600" i="1">
                                <a:latin typeface="Cambria Math" panose="02040503050406030204" pitchFamily="18" charset="0"/>
                              </a:rPr>
                              <m:t>4</m:t>
                            </m:r>
                          </m:e>
                        </m:d>
                      </m:e>
                    </m:rad>
                    <m:r>
                      <a:rPr lang="en-US" sz="1600" b="0" i="1" smtClean="0">
                        <a:latin typeface="Cambria Math" panose="02040503050406030204" pitchFamily="18" charset="0"/>
                      </a:rPr>
                      <m:t>=0,02</m:t>
                    </m:r>
                  </m:oMath>
                </a14:m>
                <a:endParaRPr lang="it-IT" sz="1600" kern="0">
                  <a:latin typeface="Bahnschrift SemiCondensed" panose="020B0502040204020203" pitchFamily="34" charset="0"/>
                </a:endParaRPr>
              </a:p>
              <a:p>
                <a:pPr marL="358775" indent="0">
                  <a:spcBef>
                    <a:spcPts val="0"/>
                  </a:spcBef>
                  <a:buClr>
                    <a:schemeClr val="accent2"/>
                  </a:buClr>
                  <a:buSzPct val="76000"/>
                  <a:buNone/>
                </a:pPr>
                <a:endParaRPr lang="it-IT" sz="1600" kern="0">
                  <a:solidFill>
                    <a:schemeClr val="tx1"/>
                  </a:solidFill>
                  <a:latin typeface="Bahnschrift SemiCondensed" panose="020B0502040204020203" pitchFamily="34" charset="0"/>
                  <a:sym typeface="Wingdings" panose="05000000000000000000" pitchFamily="2" charset="2"/>
                </a:endParaRPr>
              </a:p>
            </p:txBody>
          </p:sp>
        </mc:Choice>
        <mc:Fallback xmlns="">
          <p:sp>
            <p:nvSpPr>
              <p:cNvPr id="11" name="Google Shape;193;p12">
                <a:extLst>
                  <a:ext uri="{FF2B5EF4-FFF2-40B4-BE49-F238E27FC236}">
                    <a16:creationId xmlns:a16="http://schemas.microsoft.com/office/drawing/2014/main" id="{7D7F788B-8CD9-405F-0B3B-D2827E39650A}"/>
                  </a:ext>
                </a:extLst>
              </p:cNvPr>
              <p:cNvSpPr txBox="1">
                <a:spLocks noRot="1" noChangeAspect="1" noMove="1" noResize="1" noEditPoints="1" noAdjustHandles="1" noChangeArrowheads="1" noChangeShapeType="1" noTextEdit="1"/>
              </p:cNvSpPr>
              <p:nvPr/>
            </p:nvSpPr>
            <p:spPr>
              <a:xfrm>
                <a:off x="577011" y="5270733"/>
                <a:ext cx="7398065" cy="1311546"/>
              </a:xfrm>
              <a:prstGeom prst="rect">
                <a:avLst/>
              </a:prstGeom>
              <a:blipFill>
                <a:blip r:embed="rId6"/>
                <a:stretch>
                  <a:fillRect l="-82" b="-4186"/>
                </a:stretch>
              </a:blipFill>
              <a:ln>
                <a:noFill/>
              </a:ln>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6638C2-4C8D-1D3C-BAB8-65D1AD437DA6}"/>
                  </a:ext>
                </a:extLst>
              </p:cNvPr>
              <p:cNvSpPr txBox="1"/>
              <p:nvPr/>
            </p:nvSpPr>
            <p:spPr>
              <a:xfrm>
                <a:off x="6814093" y="2188129"/>
                <a:ext cx="4000107" cy="428579"/>
              </a:xfrm>
              <a:prstGeom prst="rect">
                <a:avLst/>
              </a:prstGeom>
              <a:noFill/>
            </p:spPr>
            <p:txBody>
              <a:bodyPr wrap="square" rtlCol="0">
                <a:spAutoFit/>
              </a:bodyPr>
              <a:lstStyle/>
              <a:p>
                <a14:m>
                  <m:oMath xmlns:m="http://schemas.openxmlformats.org/officeDocument/2006/math">
                    <m:acc>
                      <m:accPr>
                        <m:chr m:val="̅"/>
                        <m:ctrlPr>
                          <a:rPr lang="it-IT" sz="1400" i="1" kern="0" smtClean="0">
                            <a:latin typeface="Cambria Math" panose="02040503050406030204" pitchFamily="18" charset="0"/>
                          </a:rPr>
                        </m:ctrlPr>
                      </m:accPr>
                      <m:e>
                        <m:r>
                          <a:rPr lang="en-US" sz="1400" i="1" kern="0">
                            <a:latin typeface="Cambria Math" panose="02040503050406030204" pitchFamily="18" charset="0"/>
                          </a:rPr>
                          <m:t>𝑃</m:t>
                        </m:r>
                      </m:e>
                    </m:acc>
                  </m:oMath>
                </a14:m>
                <a:r>
                  <a:rPr lang="it-IT" sz="1400" kern="0" baseline="-10000">
                    <a:latin typeface="Bahnschrift SemiCondensed" panose="020B0502040204020203" pitchFamily="34" charset="0"/>
                  </a:rPr>
                  <a:t>p </a:t>
                </a:r>
                <a:r>
                  <a:rPr lang="en-US" sz="1400"/>
                  <a:t>= </a:t>
                </a:r>
                <a14:m>
                  <m:oMath xmlns:m="http://schemas.openxmlformats.org/officeDocument/2006/math">
                    <m:f>
                      <m:fPr>
                        <m:ctrlPr>
                          <a:rPr lang="id-ID" sz="1400" i="1" smtClean="0">
                            <a:latin typeface="Cambria Math" panose="02040503050406030204" pitchFamily="18" charset="0"/>
                          </a:rPr>
                        </m:ctrlPr>
                      </m:fPr>
                      <m:num>
                        <m:r>
                          <a:rPr lang="en-US" sz="1400" b="0" i="1" smtClean="0">
                            <a:latin typeface="Cambria Math" panose="02040503050406030204" pitchFamily="18" charset="0"/>
                          </a:rPr>
                          <m:t>1</m:t>
                        </m:r>
                      </m:num>
                      <m:den>
                        <m:sSubSup>
                          <m:sSubSupPr>
                            <m:ctrlPr>
                              <a:rPr lang="id-ID" sz="1400" i="1" smtClean="0">
                                <a:latin typeface="Cambria Math" panose="02040503050406030204" pitchFamily="18" charset="0"/>
                              </a:rPr>
                            </m:ctrlPr>
                          </m:sSubSupPr>
                          <m:e>
                            <m:r>
                              <a:rPr lang="en-US" sz="1400" b="0" i="1" smtClean="0">
                                <a:latin typeface="Cambria Math" panose="02040503050406030204" pitchFamily="18" charset="0"/>
                              </a:rPr>
                              <m:t>𝐶</m:t>
                            </m:r>
                          </m:e>
                          <m:sub>
                            <m:r>
                              <a:rPr lang="en-US" sz="1400" b="0" i="1" smtClean="0">
                                <a:latin typeface="Cambria Math" panose="02040503050406030204" pitchFamily="18" charset="0"/>
                              </a:rPr>
                              <m:t>𝑛</m:t>
                            </m:r>
                          </m:sub>
                          <m:sup>
                            <m:r>
                              <a:rPr lang="en-US" sz="1400" b="0" i="1" smtClean="0">
                                <a:latin typeface="Cambria Math" panose="02040503050406030204" pitchFamily="18" charset="0"/>
                              </a:rPr>
                              <m:t>𝑁</m:t>
                            </m:r>
                          </m:sup>
                        </m:sSubSup>
                      </m:den>
                    </m:f>
                  </m:oMath>
                </a14:m>
                <a:r>
                  <a:rPr lang="en-US" sz="1400"/>
                  <a:t> </a:t>
                </a:r>
                <a:r>
                  <a:rPr lang="en-US" sz="1400">
                    <a:latin typeface="Calibri" panose="020F0502020204030204" pitchFamily="34" charset="0"/>
                    <a:ea typeface="Calibri" panose="020F0502020204030204" pitchFamily="34" charset="0"/>
                    <a:cs typeface="Calibri" panose="020F0502020204030204" pitchFamily="34" charset="0"/>
                  </a:rPr>
                  <a:t>ƩP = (1/10) (6) = 0,6 ...... Dari point (b-2)</a:t>
                </a:r>
                <a:endParaRPr lang="id-ID" sz="1400"/>
              </a:p>
            </p:txBody>
          </p:sp>
        </mc:Choice>
        <mc:Fallback xmlns="">
          <p:sp>
            <p:nvSpPr>
              <p:cNvPr id="3" name="TextBox 2">
                <a:extLst>
                  <a:ext uri="{FF2B5EF4-FFF2-40B4-BE49-F238E27FC236}">
                    <a16:creationId xmlns:a16="http://schemas.microsoft.com/office/drawing/2014/main" id="{6D6638C2-4C8D-1D3C-BAB8-65D1AD437DA6}"/>
                  </a:ext>
                </a:extLst>
              </p:cNvPr>
              <p:cNvSpPr txBox="1">
                <a:spLocks noRot="1" noChangeAspect="1" noMove="1" noResize="1" noEditPoints="1" noAdjustHandles="1" noChangeArrowheads="1" noChangeShapeType="1" noTextEdit="1"/>
              </p:cNvSpPr>
              <p:nvPr/>
            </p:nvSpPr>
            <p:spPr>
              <a:xfrm>
                <a:off x="6814093" y="2188129"/>
                <a:ext cx="4000107" cy="428579"/>
              </a:xfrm>
              <a:prstGeom prst="rect">
                <a:avLst/>
              </a:prstGeom>
              <a:blipFill>
                <a:blip r:embed="rId7"/>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C34331-F0DF-A3E2-9743-CEA1264BA195}"/>
                  </a:ext>
                </a:extLst>
              </p:cNvPr>
              <p:cNvSpPr txBox="1"/>
              <p:nvPr/>
            </p:nvSpPr>
            <p:spPr>
              <a:xfrm>
                <a:off x="6814093" y="1691817"/>
                <a:ext cx="4931705" cy="332463"/>
              </a:xfrm>
              <a:prstGeom prst="rect">
                <a:avLst/>
              </a:prstGeom>
              <a:noFill/>
            </p:spPr>
            <p:txBody>
              <a:bodyPr wrap="square" lIns="0" tIns="0" rIns="0" bIns="0" rtlCol="0">
                <a:spAutoFit/>
              </a:bodyPr>
              <a:lstStyle/>
              <a:p>
                <a14:m>
                  <m:oMath xmlns:m="http://schemas.openxmlformats.org/officeDocument/2006/math">
                    <m:sSubSup>
                      <m:sSubSupPr>
                        <m:ctrlPr>
                          <a:rPr lang="id-ID" sz="1400" i="1" smtClean="0">
                            <a:latin typeface="Cambria Math" panose="02040503050406030204" pitchFamily="18" charset="0"/>
                          </a:rPr>
                        </m:ctrlPr>
                      </m:sSubSupPr>
                      <m:e>
                        <m:r>
                          <a:rPr lang="en-US" sz="1400" i="1">
                            <a:latin typeface="Cambria Math" panose="02040503050406030204" pitchFamily="18" charset="0"/>
                          </a:rPr>
                          <m:t>𝐶</m:t>
                        </m:r>
                      </m:e>
                      <m:sub>
                        <m:r>
                          <a:rPr lang="en-US" sz="1400" i="1">
                            <a:latin typeface="Cambria Math" panose="02040503050406030204" pitchFamily="18" charset="0"/>
                          </a:rPr>
                          <m:t>𝑛</m:t>
                        </m:r>
                      </m:sub>
                      <m:sup>
                        <m:r>
                          <a:rPr lang="en-US" sz="1400" i="1">
                            <a:latin typeface="Cambria Math" panose="02040503050406030204" pitchFamily="18" charset="0"/>
                          </a:rPr>
                          <m:t>𝑁</m:t>
                        </m:r>
                      </m:sup>
                    </m:sSubSup>
                    <m:r>
                      <a:rPr lang="en-US" sz="1400" i="1">
                        <a:latin typeface="Cambria Math" panose="02040503050406030204" pitchFamily="18" charset="0"/>
                      </a:rPr>
                      <m:t> </m:t>
                    </m:r>
                  </m:oMath>
                </a14:m>
                <a:r>
                  <a:rPr lang="en-US" sz="1400"/>
                  <a:t>= </a:t>
                </a:r>
                <a14:m>
                  <m:oMath xmlns:m="http://schemas.openxmlformats.org/officeDocument/2006/math">
                    <m:f>
                      <m:fPr>
                        <m:ctrlPr>
                          <a:rPr lang="id-ID" sz="1400" i="1" smtClean="0">
                            <a:latin typeface="Cambria Math" panose="02040503050406030204" pitchFamily="18" charset="0"/>
                          </a:rPr>
                        </m:ctrlPr>
                      </m:fPr>
                      <m:num>
                        <m:r>
                          <a:rPr lang="en-US" sz="1400" b="0" i="1" smtClean="0">
                            <a:latin typeface="Cambria Math" panose="02040503050406030204" pitchFamily="18" charset="0"/>
                          </a:rPr>
                          <m:t>𝑁</m:t>
                        </m:r>
                        <m:r>
                          <a:rPr lang="en-US" sz="1400" b="0" i="1" smtClean="0">
                            <a:latin typeface="Cambria Math" panose="02040503050406030204" pitchFamily="18" charset="0"/>
                          </a:rPr>
                          <m:t>!</m:t>
                        </m:r>
                      </m:num>
                      <m:den>
                        <m:r>
                          <a:rPr lang="en-US" sz="1400" b="0" i="1" smtClean="0">
                            <a:latin typeface="Cambria Math" panose="02040503050406030204" pitchFamily="18" charset="0"/>
                          </a:rPr>
                          <m:t>𝑛</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𝑁</m:t>
                            </m:r>
                            <m:r>
                              <a:rPr lang="en-US" sz="1400" b="0" i="1" smtClean="0">
                                <a:latin typeface="Cambria Math" panose="02040503050406030204" pitchFamily="18" charset="0"/>
                              </a:rPr>
                              <m:t>−</m:t>
                            </m:r>
                            <m:r>
                              <a:rPr lang="en-US" sz="1400" b="0" i="1" smtClean="0">
                                <a:latin typeface="Cambria Math" panose="02040503050406030204" pitchFamily="18" charset="0"/>
                              </a:rPr>
                              <m:t>𝑛</m:t>
                            </m:r>
                          </m:e>
                        </m:d>
                        <m:r>
                          <a:rPr lang="en-US" sz="1400" b="0" i="1" smtClean="0">
                            <a:latin typeface="Cambria Math" panose="02040503050406030204" pitchFamily="18" charset="0"/>
                          </a:rPr>
                          <m:t>!</m:t>
                        </m:r>
                      </m:den>
                    </m:f>
                  </m:oMath>
                </a14:m>
                <a:r>
                  <a:rPr lang="en-US" sz="1400"/>
                  <a:t> = </a:t>
                </a:r>
                <a14:m>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5!</m:t>
                        </m:r>
                      </m:num>
                      <m:den>
                        <m:r>
                          <a:rPr lang="en-US" sz="1400" b="0" i="1" smtClean="0">
                            <a:latin typeface="Cambria Math" panose="02040503050406030204" pitchFamily="18" charset="0"/>
                          </a:rPr>
                          <m:t>3!</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5−3</m:t>
                            </m:r>
                          </m:e>
                        </m:d>
                        <m:r>
                          <a:rPr lang="en-US" sz="1400" b="0" i="1" smtClean="0">
                            <a:latin typeface="Cambria Math" panose="02040503050406030204" pitchFamily="18" charset="0"/>
                          </a:rPr>
                          <m:t>!</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5!</m:t>
                        </m:r>
                      </m:num>
                      <m:den>
                        <m:r>
                          <a:rPr lang="en-US" sz="1400" b="0" i="1" smtClean="0">
                            <a:latin typeface="Cambria Math" panose="02040503050406030204" pitchFamily="18" charset="0"/>
                          </a:rPr>
                          <m:t>3</m:t>
                        </m:r>
                        <m:r>
                          <a:rPr lang="en-US" sz="1400" i="1">
                            <a:latin typeface="Cambria Math" panose="02040503050406030204" pitchFamily="18" charset="0"/>
                          </a:rPr>
                          <m:t>!</m:t>
                        </m:r>
                        <m:r>
                          <a:rPr lang="en-US" sz="1400" b="0" i="1" smtClean="0">
                            <a:latin typeface="Cambria Math" panose="02040503050406030204" pitchFamily="18" charset="0"/>
                          </a:rPr>
                          <m:t>2</m:t>
                        </m:r>
                        <m:r>
                          <a:rPr lang="en-US" sz="1400" i="1">
                            <a:latin typeface="Cambria Math" panose="02040503050406030204" pitchFamily="18" charset="0"/>
                          </a:rPr>
                          <m:t>!</m:t>
                        </m:r>
                      </m:den>
                    </m:f>
                    <m:r>
                      <a:rPr lang="en-US" sz="1400" b="0" i="1" smtClean="0">
                        <a:latin typeface="Cambria Math" panose="02040503050406030204" pitchFamily="18" charset="0"/>
                      </a:rPr>
                      <m:t>=10</m:t>
                    </m:r>
                  </m:oMath>
                </a14:m>
                <a:r>
                  <a:rPr lang="en-US" sz="1400"/>
                  <a:t> ...... </a:t>
                </a:r>
                <a:r>
                  <a:rPr lang="en-US" sz="1400">
                    <a:latin typeface="Calibri" panose="020F0502020204030204" pitchFamily="34" charset="0"/>
                    <a:ea typeface="Calibri" panose="020F0502020204030204" pitchFamily="34" charset="0"/>
                    <a:cs typeface="Calibri" panose="020F0502020204030204" pitchFamily="34" charset="0"/>
                  </a:rPr>
                  <a:t>Dari point (b-1)</a:t>
                </a:r>
                <a:endParaRPr lang="id-ID" sz="1400"/>
              </a:p>
            </p:txBody>
          </p:sp>
        </mc:Choice>
        <mc:Fallback xmlns="">
          <p:sp>
            <p:nvSpPr>
              <p:cNvPr id="4" name="TextBox 3">
                <a:extLst>
                  <a:ext uri="{FF2B5EF4-FFF2-40B4-BE49-F238E27FC236}">
                    <a16:creationId xmlns:a16="http://schemas.microsoft.com/office/drawing/2014/main" id="{44C34331-F0DF-A3E2-9743-CEA1264BA195}"/>
                  </a:ext>
                </a:extLst>
              </p:cNvPr>
              <p:cNvSpPr txBox="1">
                <a:spLocks noRot="1" noChangeAspect="1" noMove="1" noResize="1" noEditPoints="1" noAdjustHandles="1" noChangeArrowheads="1" noChangeShapeType="1" noTextEdit="1"/>
              </p:cNvSpPr>
              <p:nvPr/>
            </p:nvSpPr>
            <p:spPr>
              <a:xfrm>
                <a:off x="6814093" y="1691817"/>
                <a:ext cx="4931705" cy="332463"/>
              </a:xfrm>
              <a:prstGeom prst="rect">
                <a:avLst/>
              </a:prstGeom>
              <a:blipFill>
                <a:blip r:embed="rId8"/>
                <a:stretch>
                  <a:fillRect l="-1236" t="-3704" b="-14815"/>
                </a:stretch>
              </a:blipFill>
            </p:spPr>
            <p:txBody>
              <a:bodyPr/>
              <a:lstStyle/>
              <a:p>
                <a:r>
                  <a:rPr lang="id-ID">
                    <a:noFill/>
                  </a:rPr>
                  <a:t> </a:t>
                </a:r>
              </a:p>
            </p:txBody>
          </p:sp>
        </mc:Fallback>
      </mc:AlternateContent>
    </p:spTree>
    <p:extLst>
      <p:ext uri="{BB962C8B-B14F-4D97-AF65-F5344CB8AC3E}">
        <p14:creationId xmlns:p14="http://schemas.microsoft.com/office/powerpoint/2010/main" val="3485774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a:extLst>
              <a:ext uri="{FF2B5EF4-FFF2-40B4-BE49-F238E27FC236}">
                <a16:creationId xmlns:a16="http://schemas.microsoft.com/office/drawing/2014/main" id="{CB310666-A268-E09D-69D1-C05C23959806}"/>
              </a:ext>
            </a:extLst>
          </p:cNvPr>
          <p:cNvSpPr txBox="1"/>
          <p:nvPr/>
        </p:nvSpPr>
        <p:spPr>
          <a:xfrm>
            <a:off x="0" y="275721"/>
            <a:ext cx="2810650" cy="307777"/>
          </a:xfrm>
          <a:prstGeom prst="rect">
            <a:avLst/>
          </a:prstGeom>
          <a:noFill/>
        </p:spPr>
        <p:txBody>
          <a:bodyPr wrap="square" rtlCol="0">
            <a:spAutoFit/>
          </a:bodyPr>
          <a:lstStyle/>
          <a:p>
            <a:r>
              <a:rPr lang="en-US" sz="1400" i="1">
                <a:solidFill>
                  <a:schemeClr val="bg1"/>
                </a:solidFill>
              </a:rPr>
              <a:t>Distribusi Sampling  Proporsi</a:t>
            </a:r>
            <a:endParaRPr lang="id-ID" sz="1400" i="1">
              <a:solidFill>
                <a:schemeClr val="bg1"/>
              </a:solidFill>
            </a:endParaRPr>
          </a:p>
        </p:txBody>
      </p:sp>
      <p:sp>
        <p:nvSpPr>
          <p:cNvPr id="3" name="Google Shape;193;p12">
            <a:extLst>
              <a:ext uri="{FF2B5EF4-FFF2-40B4-BE49-F238E27FC236}">
                <a16:creationId xmlns:a16="http://schemas.microsoft.com/office/drawing/2014/main" id="{9455013B-57D1-B91A-3CE6-312FB3614BE7}"/>
              </a:ext>
            </a:extLst>
          </p:cNvPr>
          <p:cNvSpPr txBox="1">
            <a:spLocks/>
          </p:cNvSpPr>
          <p:nvPr/>
        </p:nvSpPr>
        <p:spPr>
          <a:xfrm>
            <a:off x="148990" y="826445"/>
            <a:ext cx="10959760" cy="186706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800" kern="0">
                <a:latin typeface="Bahnschrift SemiBold" panose="020B0502040204020203" pitchFamily="34" charset="0"/>
              </a:rPr>
              <a:t>Contoh 6 :</a:t>
            </a:r>
          </a:p>
          <a:p>
            <a:pPr>
              <a:buSzPct val="76000"/>
            </a:pPr>
            <a:r>
              <a:rPr lang="sv-SE" sz="1800" kern="0">
                <a:latin typeface="Bahnschrift SemiCondensed" panose="020B0502040204020203" pitchFamily="34" charset="0"/>
              </a:rPr>
              <a:t>Informatics merupakan lembaga pendidikan tehnologi informasi di Jakarta. Setiap hari lembaga ini menerima telepon sebanyak 100 orang dan 20% diantaranya kemudian mendaftar di lembaga. Hitunglah probabilitas :</a:t>
            </a:r>
          </a:p>
          <a:p>
            <a:pPr marL="342900" indent="-342900">
              <a:buSzPct val="76000"/>
              <a:buAutoNum type="alphaLcPeriod"/>
            </a:pPr>
            <a:r>
              <a:rPr lang="sv-SE" sz="1800" kern="0">
                <a:latin typeface="Bahnschrift SemiCondensed" panose="020B0502040204020203" pitchFamily="34" charset="0"/>
              </a:rPr>
              <a:t>Labih dari 30 orang yang mendaftar</a:t>
            </a:r>
          </a:p>
          <a:p>
            <a:pPr marL="342900" indent="-342900">
              <a:buSzPct val="76000"/>
              <a:buAutoNum type="alphaLcPeriod"/>
            </a:pPr>
            <a:r>
              <a:rPr lang="sv-SE" sz="1800" kern="0">
                <a:latin typeface="Bahnschrift SemiCondensed" panose="020B0502040204020203" pitchFamily="34" charset="0"/>
              </a:rPr>
              <a:t>Kurang dari 15 yang mendaftar</a:t>
            </a:r>
          </a:p>
        </p:txBody>
      </p:sp>
      <p:sp>
        <p:nvSpPr>
          <p:cNvPr id="5" name="Google Shape;193;p12">
            <a:extLst>
              <a:ext uri="{FF2B5EF4-FFF2-40B4-BE49-F238E27FC236}">
                <a16:creationId xmlns:a16="http://schemas.microsoft.com/office/drawing/2014/main" id="{7402A3AE-64B3-FA8B-5DAD-2EC48AB7D546}"/>
              </a:ext>
            </a:extLst>
          </p:cNvPr>
          <p:cNvSpPr txBox="1">
            <a:spLocks/>
          </p:cNvSpPr>
          <p:nvPr/>
        </p:nvSpPr>
        <p:spPr>
          <a:xfrm>
            <a:off x="4443486" y="2069451"/>
            <a:ext cx="4785439" cy="1867069"/>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1333"/>
              </a:spcAft>
              <a:buSzPct val="76000"/>
            </a:pPr>
            <a:r>
              <a:rPr lang="sv-SE" sz="1600" kern="0">
                <a:latin typeface="Bahnschrift SemiBold" panose="020B0502040204020203" pitchFamily="34" charset="0"/>
              </a:rPr>
              <a:t>Diketahui :</a:t>
            </a:r>
          </a:p>
          <a:p>
            <a:pPr marL="285750" indent="-285750">
              <a:buSzPct val="76000"/>
              <a:buFont typeface="Wingdings" panose="05000000000000000000" pitchFamily="2" charset="2"/>
              <a:buChar char="§"/>
            </a:pPr>
            <a:r>
              <a:rPr lang="sv-SE" sz="1600" kern="0">
                <a:latin typeface="Bahnschrift SemiCondensed" panose="020B0502040204020203" pitchFamily="34" charset="0"/>
              </a:rPr>
              <a:t>Proporsi mendaftar P = 20% = 0,2</a:t>
            </a:r>
          </a:p>
          <a:p>
            <a:pPr marL="285750" indent="-285750">
              <a:buSzPct val="76000"/>
              <a:buFont typeface="Wingdings" panose="05000000000000000000" pitchFamily="2" charset="2"/>
              <a:buChar char="§"/>
            </a:pPr>
            <a:r>
              <a:rPr lang="sv-SE" sz="1600" kern="0">
                <a:latin typeface="Bahnschrift SemiCondensed" panose="020B0502040204020203" pitchFamily="34" charset="0"/>
              </a:rPr>
              <a:t>Proporsi tidak mendaftar (1-P) = 1 – 0,2 = 0,8</a:t>
            </a:r>
          </a:p>
          <a:p>
            <a:pPr marL="285750" indent="-285750">
              <a:buSzPct val="76000"/>
              <a:buFont typeface="Wingdings" panose="05000000000000000000" pitchFamily="2" charset="2"/>
              <a:buChar char="§"/>
            </a:pPr>
            <a:r>
              <a:rPr lang="sv-SE" sz="1600" kern="0">
                <a:latin typeface="Bahnschrift SemiCondensed" panose="020B0502040204020203" pitchFamily="34" charset="0"/>
              </a:rPr>
              <a:t>Standar deviasi :</a:t>
            </a:r>
          </a:p>
          <a:p>
            <a:pPr>
              <a:buSzPct val="76000"/>
            </a:pPr>
            <a:endParaRPr lang="sv-SE" sz="1600" kern="0">
              <a:latin typeface="Bahnschrift SemiCondensed" panose="020B0502040204020203"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D8EDDF-2A68-308A-77BE-60F3802708E8}"/>
                  </a:ext>
                </a:extLst>
              </p:cNvPr>
              <p:cNvSpPr txBox="1"/>
              <p:nvPr/>
            </p:nvSpPr>
            <p:spPr>
              <a:xfrm>
                <a:off x="6376247" y="3233893"/>
                <a:ext cx="3799948" cy="5934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a:latin typeface="Bahnschrift SemiCondensed" panose="020B0502040204020203" pitchFamily="34" charset="0"/>
                  </a:rPr>
                  <a:t>Sp = </a:t>
                </a:r>
                <a14:m>
                  <m:oMath xmlns:m="http://schemas.openxmlformats.org/officeDocument/2006/math">
                    <m:rad>
                      <m:radPr>
                        <m:degHide m:val="on"/>
                        <m:ctrlPr>
                          <a:rPr lang="en-US" sz="1600" i="1" smtClean="0">
                            <a:latin typeface="Cambria Math" panose="02040503050406030204" pitchFamily="18" charset="0"/>
                          </a:rPr>
                        </m:ctrlPr>
                      </m:radPr>
                      <m:deg/>
                      <m:e>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𝑃</m:t>
                            </m:r>
                            <m:r>
                              <a:rPr lang="en-US" sz="1600" b="0" i="1" smtClean="0">
                                <a:latin typeface="Cambria Math" panose="02040503050406030204" pitchFamily="18" charset="0"/>
                              </a:rPr>
                              <m:t> (1−</m:t>
                            </m:r>
                            <m:r>
                              <a:rPr lang="en-US" sz="1600" b="0" i="1" smtClean="0">
                                <a:latin typeface="Cambria Math" panose="02040503050406030204" pitchFamily="18" charset="0"/>
                              </a:rPr>
                              <m:t>𝑃</m:t>
                            </m:r>
                            <m:r>
                              <a:rPr lang="en-US" sz="1600" b="0" i="1" smtClean="0">
                                <a:latin typeface="Cambria Math" panose="02040503050406030204" pitchFamily="18" charset="0"/>
                              </a:rPr>
                              <m:t>)</m:t>
                            </m:r>
                          </m:num>
                          <m:den>
                            <m:r>
                              <a:rPr lang="en-US" sz="1600" b="0" i="1" smtClean="0">
                                <a:latin typeface="Cambria Math" panose="02040503050406030204" pitchFamily="18" charset="0"/>
                              </a:rPr>
                              <m:t>𝑛</m:t>
                            </m:r>
                          </m:den>
                        </m:f>
                      </m:e>
                    </m:rad>
                  </m:oMath>
                </a14:m>
                <a:r>
                  <a:rPr lang="en-US" sz="1600">
                    <a:latin typeface="Bahnschrift SemiCondensed" panose="020B0502040204020203" pitchFamily="34" charset="0"/>
                  </a:rPr>
                  <a:t>= </a:t>
                </a:r>
                <a14:m>
                  <m:oMath xmlns:m="http://schemas.openxmlformats.org/officeDocument/2006/math">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r>
                              <a:rPr lang="en-US" sz="1600" b="0" i="1" smtClean="0">
                                <a:latin typeface="Cambria Math" panose="02040503050406030204" pitchFamily="18" charset="0"/>
                              </a:rPr>
                              <m:t>(0.2</m:t>
                            </m:r>
                            <m:r>
                              <a:rPr lang="en-US" sz="1600" i="1">
                                <a:latin typeface="Cambria Math" panose="02040503050406030204" pitchFamily="18" charset="0"/>
                              </a:rPr>
                              <m:t>)</m:t>
                            </m:r>
                            <m:r>
                              <a:rPr lang="en-US" sz="1600" b="0" i="1" smtClean="0">
                                <a:latin typeface="Cambria Math" panose="02040503050406030204" pitchFamily="18" charset="0"/>
                              </a:rPr>
                              <m:t>(0,8)</m:t>
                            </m:r>
                          </m:num>
                          <m:den>
                            <m:r>
                              <a:rPr lang="en-US" sz="1600" b="0" i="1" smtClean="0">
                                <a:latin typeface="Cambria Math" panose="02040503050406030204" pitchFamily="18" charset="0"/>
                              </a:rPr>
                              <m:t>100</m:t>
                            </m:r>
                          </m:den>
                        </m:f>
                      </m:e>
                    </m:rad>
                  </m:oMath>
                </a14:m>
                <a:r>
                  <a:rPr lang="en-US" sz="1600">
                    <a:latin typeface="Bahnschrift SemiCondensed" panose="020B0502040204020203" pitchFamily="34" charset="0"/>
                  </a:rPr>
                  <a:t> = 0,04</a:t>
                </a:r>
              </a:p>
            </p:txBody>
          </p:sp>
        </mc:Choice>
        <mc:Fallback xmlns="">
          <p:sp>
            <p:nvSpPr>
              <p:cNvPr id="6" name="TextBox 5">
                <a:extLst>
                  <a:ext uri="{FF2B5EF4-FFF2-40B4-BE49-F238E27FC236}">
                    <a16:creationId xmlns:a16="http://schemas.microsoft.com/office/drawing/2014/main" id="{36D8EDDF-2A68-308A-77BE-60F3802708E8}"/>
                  </a:ext>
                </a:extLst>
              </p:cNvPr>
              <p:cNvSpPr txBox="1">
                <a:spLocks noRot="1" noChangeAspect="1" noMove="1" noResize="1" noEditPoints="1" noAdjustHandles="1" noChangeArrowheads="1" noChangeShapeType="1" noTextEdit="1"/>
              </p:cNvSpPr>
              <p:nvPr/>
            </p:nvSpPr>
            <p:spPr>
              <a:xfrm>
                <a:off x="6376247" y="3233893"/>
                <a:ext cx="3799948" cy="593432"/>
              </a:xfrm>
              <a:prstGeom prst="rect">
                <a:avLst/>
              </a:prstGeom>
              <a:blipFill>
                <a:blip r:embed="rId3"/>
                <a:stretch>
                  <a:fillRect l="-963"/>
                </a:stretch>
              </a:blipFill>
              <a:ln>
                <a:noFill/>
              </a:ln>
            </p:spPr>
            <p:txBody>
              <a:bodyPr/>
              <a:lstStyle/>
              <a:p>
                <a:r>
                  <a:rPr lang="id-ID">
                    <a:noFill/>
                  </a:rPr>
                  <a:t> </a:t>
                </a:r>
              </a:p>
            </p:txBody>
          </p:sp>
        </mc:Fallback>
      </mc:AlternateContent>
      <p:grpSp>
        <p:nvGrpSpPr>
          <p:cNvPr id="20" name="Group 19">
            <a:extLst>
              <a:ext uri="{FF2B5EF4-FFF2-40B4-BE49-F238E27FC236}">
                <a16:creationId xmlns:a16="http://schemas.microsoft.com/office/drawing/2014/main" id="{02057C2B-7F81-4B85-9A41-6A1A04FB2ED0}"/>
              </a:ext>
            </a:extLst>
          </p:cNvPr>
          <p:cNvGrpSpPr/>
          <p:nvPr/>
        </p:nvGrpSpPr>
        <p:grpSpPr>
          <a:xfrm>
            <a:off x="148990" y="6077552"/>
            <a:ext cx="1576115" cy="504727"/>
            <a:chOff x="148990" y="6077552"/>
            <a:chExt cx="1745208" cy="578231"/>
          </a:xfrm>
        </p:grpSpPr>
        <p:pic>
          <p:nvPicPr>
            <p:cNvPr id="12" name="Picture 11">
              <a:extLst>
                <a:ext uri="{FF2B5EF4-FFF2-40B4-BE49-F238E27FC236}">
                  <a16:creationId xmlns:a16="http://schemas.microsoft.com/office/drawing/2014/main" id="{D200D60F-A393-2376-E267-DB94D194105B}"/>
                </a:ext>
              </a:extLst>
            </p:cNvPr>
            <p:cNvPicPr>
              <a:picLocks noChangeAspect="1"/>
            </p:cNvPicPr>
            <p:nvPr/>
          </p:nvPicPr>
          <p:blipFill>
            <a:blip r:embed="rId4"/>
            <a:stretch>
              <a:fillRect/>
            </a:stretch>
          </p:blipFill>
          <p:spPr>
            <a:xfrm>
              <a:off x="148990" y="6077552"/>
              <a:ext cx="1745208" cy="578231"/>
            </a:xfrm>
            <a:prstGeom prst="rect">
              <a:avLst/>
            </a:prstGeom>
          </p:spPr>
        </p:pic>
        <p:sp>
          <p:nvSpPr>
            <p:cNvPr id="13" name="Oval 12">
              <a:extLst>
                <a:ext uri="{FF2B5EF4-FFF2-40B4-BE49-F238E27FC236}">
                  <a16:creationId xmlns:a16="http://schemas.microsoft.com/office/drawing/2014/main" id="{57A1ED70-FF67-30FB-A815-2F52D741B219}"/>
                </a:ext>
              </a:extLst>
            </p:cNvPr>
            <p:cNvSpPr/>
            <p:nvPr/>
          </p:nvSpPr>
          <p:spPr>
            <a:xfrm>
              <a:off x="656619" y="6177666"/>
              <a:ext cx="729949" cy="220597"/>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grpSp>
        <p:nvGrpSpPr>
          <p:cNvPr id="24" name="Group 23">
            <a:extLst>
              <a:ext uri="{FF2B5EF4-FFF2-40B4-BE49-F238E27FC236}">
                <a16:creationId xmlns:a16="http://schemas.microsoft.com/office/drawing/2014/main" id="{0F3B7DA9-A8E0-6600-55C3-DA41C4E3391E}"/>
              </a:ext>
            </a:extLst>
          </p:cNvPr>
          <p:cNvGrpSpPr/>
          <p:nvPr/>
        </p:nvGrpSpPr>
        <p:grpSpPr>
          <a:xfrm>
            <a:off x="287115" y="3429000"/>
            <a:ext cx="6108568" cy="2261817"/>
            <a:chOff x="223944" y="2828587"/>
            <a:chExt cx="6108568" cy="2261817"/>
          </a:xfrm>
        </p:grpSpPr>
        <p:sp>
          <p:nvSpPr>
            <p:cNvPr id="8" name="TextBox 7">
              <a:extLst>
                <a:ext uri="{FF2B5EF4-FFF2-40B4-BE49-F238E27FC236}">
                  <a16:creationId xmlns:a16="http://schemas.microsoft.com/office/drawing/2014/main" id="{ACAED06E-EB45-C549-AE00-74CDFB23321C}"/>
                </a:ext>
              </a:extLst>
            </p:cNvPr>
            <p:cNvSpPr txBox="1"/>
            <p:nvPr/>
          </p:nvSpPr>
          <p:spPr>
            <a:xfrm>
              <a:off x="223944" y="2828587"/>
              <a:ext cx="6108568" cy="646331"/>
            </a:xfrm>
            <a:prstGeom prst="rect">
              <a:avLst/>
            </a:prstGeom>
            <a:noFill/>
          </p:spPr>
          <p:txBody>
            <a:bodyPr wrap="square">
              <a:spAutoFit/>
            </a:bodyPr>
            <a:lstStyle/>
            <a:p>
              <a:pPr>
                <a:buSzPct val="76000"/>
              </a:pPr>
              <a:r>
                <a:rPr lang="sv-SE" sz="1800" kern="0">
                  <a:latin typeface="Bahnschrift SemiCondensed" panose="020B0502040204020203" pitchFamily="34" charset="0"/>
                </a:rPr>
                <a:t>Jawab :</a:t>
              </a:r>
            </a:p>
            <a:p>
              <a:pPr>
                <a:buSzPct val="76000"/>
              </a:pPr>
              <a:r>
                <a:rPr lang="sv-SE" sz="1800" kern="0">
                  <a:solidFill>
                    <a:srgbClr val="FF0000"/>
                  </a:solidFill>
                  <a:latin typeface="Bahnschrift SemiCondensed" panose="020B0502040204020203" pitchFamily="34" charset="0"/>
                </a:rPr>
                <a:t>a. Menghitung Z untuk probabilitas &gt; 30 = 30/100 = 0.3</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E7F3931-9649-B530-94F2-EE1A1857840B}"/>
                    </a:ext>
                  </a:extLst>
                </p:cNvPr>
                <p:cNvSpPr txBox="1"/>
                <p:nvPr/>
              </p:nvSpPr>
              <p:spPr>
                <a:xfrm>
                  <a:off x="1277402" y="3451433"/>
                  <a:ext cx="2234153" cy="516103"/>
                </a:xfrm>
                <a:prstGeom prst="rect">
                  <a:avLst/>
                </a:prstGeom>
                <a:noFill/>
              </p:spPr>
              <p:txBody>
                <a:bodyPr wrap="square" rtlCol="0">
                  <a:spAutoFit/>
                </a:bodyPr>
                <a:lstStyle/>
                <a:p>
                  <a:r>
                    <a:rPr lang="en-US">
                      <a:latin typeface="Bahnschrift SemiCondensed" panose="020B0502040204020203" pitchFamily="34" charset="0"/>
                    </a:rPr>
                    <a:t>Z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𝑃</m:t>
                          </m:r>
                        </m:num>
                        <m:den>
                          <m:r>
                            <a:rPr lang="en-US" b="0" i="1" smtClean="0">
                              <a:latin typeface="Cambria Math" panose="02040503050406030204" pitchFamily="18" charset="0"/>
                            </a:rPr>
                            <m:t>𝑆𝑝</m:t>
                          </m:r>
                        </m:den>
                      </m:f>
                    </m:oMath>
                  </a14:m>
                  <a:r>
                    <a:rPr lang="en-US">
                      <a:latin typeface="Bahnschrift SemiCondensed" panose="020B0502040204020203" pitchFamily="34" charset="0"/>
                    </a:rPr>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0,3</m:t>
                          </m:r>
                          <m:r>
                            <a:rPr lang="en-US" i="1">
                              <a:latin typeface="Cambria Math" panose="02040503050406030204" pitchFamily="18" charset="0"/>
                            </a:rPr>
                            <m:t> −</m:t>
                          </m:r>
                          <m:r>
                            <a:rPr lang="en-US" b="0" i="1" smtClean="0">
                              <a:latin typeface="Cambria Math" panose="02040503050406030204" pitchFamily="18" charset="0"/>
                            </a:rPr>
                            <m:t>0,2</m:t>
                          </m:r>
                        </m:num>
                        <m:den>
                          <m:r>
                            <a:rPr lang="en-US" b="0" i="1" smtClean="0">
                              <a:latin typeface="Cambria Math" panose="02040503050406030204" pitchFamily="18" charset="0"/>
                            </a:rPr>
                            <m:t>0,04</m:t>
                          </m:r>
                        </m:den>
                      </m:f>
                    </m:oMath>
                  </a14:m>
                  <a:r>
                    <a:rPr lang="en-US">
                      <a:latin typeface="Bahnschrift SemiCondensed" panose="020B0502040204020203" pitchFamily="34" charset="0"/>
                    </a:rPr>
                    <a:t> = 2,5</a:t>
                  </a:r>
                  <a:endParaRPr lang="id-ID">
                    <a:latin typeface="Bahnschrift SemiCondensed" panose="020B0502040204020203" pitchFamily="34" charset="0"/>
                  </a:endParaRPr>
                </a:p>
              </p:txBody>
            </p:sp>
          </mc:Choice>
          <mc:Fallback xmlns="">
            <p:sp>
              <p:nvSpPr>
                <p:cNvPr id="10" name="TextBox 9">
                  <a:extLst>
                    <a:ext uri="{FF2B5EF4-FFF2-40B4-BE49-F238E27FC236}">
                      <a16:creationId xmlns:a16="http://schemas.microsoft.com/office/drawing/2014/main" id="{6E7F3931-9649-B530-94F2-EE1A1857840B}"/>
                    </a:ext>
                  </a:extLst>
                </p:cNvPr>
                <p:cNvSpPr txBox="1">
                  <a:spLocks noRot="1" noChangeAspect="1" noMove="1" noResize="1" noEditPoints="1" noAdjustHandles="1" noChangeArrowheads="1" noChangeShapeType="1" noTextEdit="1"/>
                </p:cNvSpPr>
                <p:nvPr/>
              </p:nvSpPr>
              <p:spPr>
                <a:xfrm>
                  <a:off x="1277402" y="3451433"/>
                  <a:ext cx="2234153" cy="516103"/>
                </a:xfrm>
                <a:prstGeom prst="rect">
                  <a:avLst/>
                </a:prstGeom>
                <a:blipFill>
                  <a:blip r:embed="rId5"/>
                  <a:stretch>
                    <a:fillRect l="-2459" b="-4762"/>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0BF5DC99-C5C7-6E54-5140-9EBDB3FDE117}"/>
                </a:ext>
              </a:extLst>
            </p:cNvPr>
            <p:cNvSpPr txBox="1"/>
            <p:nvPr/>
          </p:nvSpPr>
          <p:spPr>
            <a:xfrm>
              <a:off x="496653" y="3766965"/>
              <a:ext cx="4369088" cy="1323439"/>
            </a:xfrm>
            <a:prstGeom prst="rect">
              <a:avLst/>
            </a:prstGeom>
            <a:noFill/>
          </p:spPr>
          <p:txBody>
            <a:bodyPr wrap="square">
              <a:spAutoFit/>
            </a:bodyPr>
            <a:lstStyle/>
            <a:p>
              <a:pPr>
                <a:buSzPct val="76000"/>
              </a:pPr>
              <a:r>
                <a:rPr lang="sv-SE" sz="1600" u="sng" kern="0">
                  <a:latin typeface="Bahnschrift SemiCondensed" panose="020B0502040204020203" pitchFamily="34" charset="0"/>
                </a:rPr>
                <a:t>Jika :</a:t>
              </a:r>
            </a:p>
            <a:p>
              <a:pPr>
                <a:buSzPct val="76000"/>
              </a:pPr>
              <a:r>
                <a:rPr lang="sv-SE" sz="1600" kern="0">
                  <a:latin typeface="Bahnschrift SemiCondensed" panose="020B0502040204020203" pitchFamily="34" charset="0"/>
                </a:rPr>
                <a:t>P (Z &lt; 2,5) = 0,4938</a:t>
              </a:r>
            </a:p>
            <a:p>
              <a:pPr>
                <a:buSzPct val="76000"/>
              </a:pPr>
              <a:r>
                <a:rPr lang="sv-SE" sz="1600" u="sng" kern="0">
                  <a:latin typeface="Bahnschrift SemiCondensed" panose="020B0502040204020203" pitchFamily="34" charset="0"/>
                </a:rPr>
                <a:t>Maka </a:t>
              </a:r>
              <a:r>
                <a:rPr lang="sv-SE" sz="1600" kern="0">
                  <a:latin typeface="Bahnschrift SemiCondensed" panose="020B0502040204020203" pitchFamily="34" charset="0"/>
                </a:rPr>
                <a:t>P(Z &gt; 0,3) = 0,5 – 0,4938 = 0,0062 = 0,62%</a:t>
              </a:r>
            </a:p>
            <a:p>
              <a:pPr>
                <a:buSzPct val="76000"/>
              </a:pPr>
              <a:r>
                <a:rPr lang="sv-SE" sz="1600" kern="0">
                  <a:latin typeface="Bahnschrift SemiCondensed" panose="020B0502040204020203" pitchFamily="34" charset="0"/>
                </a:rPr>
                <a:t>Jadi probabilitas yang mendaftar &gt; dari 30 orang sebesar 0,62%</a:t>
              </a:r>
            </a:p>
          </p:txBody>
        </p:sp>
      </p:grpSp>
      <p:grpSp>
        <p:nvGrpSpPr>
          <p:cNvPr id="23" name="Group 22">
            <a:extLst>
              <a:ext uri="{FF2B5EF4-FFF2-40B4-BE49-F238E27FC236}">
                <a16:creationId xmlns:a16="http://schemas.microsoft.com/office/drawing/2014/main" id="{C936FB7F-A402-6208-6625-FF3045FCF143}"/>
              </a:ext>
            </a:extLst>
          </p:cNvPr>
          <p:cNvGrpSpPr/>
          <p:nvPr/>
        </p:nvGrpSpPr>
        <p:grpSpPr>
          <a:xfrm>
            <a:off x="5646490" y="3838695"/>
            <a:ext cx="5599687" cy="1784774"/>
            <a:chOff x="6193410" y="2801966"/>
            <a:chExt cx="5599687" cy="1784774"/>
          </a:xfrm>
        </p:grpSpPr>
        <p:sp>
          <p:nvSpPr>
            <p:cNvPr id="15" name="TextBox 14">
              <a:extLst>
                <a:ext uri="{FF2B5EF4-FFF2-40B4-BE49-F238E27FC236}">
                  <a16:creationId xmlns:a16="http://schemas.microsoft.com/office/drawing/2014/main" id="{11353CF0-1BEC-A101-E9E4-BDF3BC0069CA}"/>
                </a:ext>
              </a:extLst>
            </p:cNvPr>
            <p:cNvSpPr txBox="1"/>
            <p:nvPr/>
          </p:nvSpPr>
          <p:spPr>
            <a:xfrm>
              <a:off x="6193410" y="2801966"/>
              <a:ext cx="5476974" cy="369332"/>
            </a:xfrm>
            <a:prstGeom prst="rect">
              <a:avLst/>
            </a:prstGeom>
            <a:noFill/>
          </p:spPr>
          <p:txBody>
            <a:bodyPr wrap="square">
              <a:spAutoFit/>
            </a:bodyPr>
            <a:lstStyle/>
            <a:p>
              <a:pPr>
                <a:buSzPct val="76000"/>
              </a:pPr>
              <a:r>
                <a:rPr lang="sv-SE" kern="0">
                  <a:solidFill>
                    <a:srgbClr val="FF0000"/>
                  </a:solidFill>
                  <a:latin typeface="Bahnschrift SemiCondensed" panose="020B0502040204020203" pitchFamily="34" charset="0"/>
                </a:rPr>
                <a:t>b</a:t>
              </a:r>
              <a:r>
                <a:rPr lang="sv-SE" sz="1800" kern="0">
                  <a:solidFill>
                    <a:srgbClr val="FF0000"/>
                  </a:solidFill>
                  <a:latin typeface="Bahnschrift SemiCondensed" panose="020B0502040204020203" pitchFamily="34" charset="0"/>
                </a:rPr>
                <a:t>. Menghitung Z untuk probabilitas &lt; 15 = 15/100 = 0,15</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348A200-B52A-FF1F-834E-CA24134B6A8D}"/>
                    </a:ext>
                  </a:extLst>
                </p:cNvPr>
                <p:cNvSpPr txBox="1"/>
                <p:nvPr/>
              </p:nvSpPr>
              <p:spPr>
                <a:xfrm>
                  <a:off x="7243731" y="3123855"/>
                  <a:ext cx="2754313" cy="516103"/>
                </a:xfrm>
                <a:prstGeom prst="rect">
                  <a:avLst/>
                </a:prstGeom>
                <a:noFill/>
              </p:spPr>
              <p:txBody>
                <a:bodyPr wrap="square" rtlCol="0">
                  <a:spAutoFit/>
                </a:bodyPr>
                <a:lstStyle/>
                <a:p>
                  <a:r>
                    <a:rPr lang="en-US">
                      <a:latin typeface="Bahnschrift SemiCondensed" panose="020B0502040204020203" pitchFamily="34" charset="0"/>
                    </a:rPr>
                    <a:t>Z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𝑃</m:t>
                          </m:r>
                        </m:num>
                        <m:den>
                          <m:r>
                            <a:rPr lang="en-US" b="0" i="1" smtClean="0">
                              <a:latin typeface="Cambria Math" panose="02040503050406030204" pitchFamily="18" charset="0"/>
                            </a:rPr>
                            <m:t>𝑆𝑝</m:t>
                          </m:r>
                        </m:den>
                      </m:f>
                    </m:oMath>
                  </a14:m>
                  <a:r>
                    <a:rPr lang="en-US">
                      <a:latin typeface="Bahnschrift SemiCondensed" panose="020B0502040204020203" pitchFamily="34" charset="0"/>
                    </a:rPr>
                    <a:t> =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0,15</m:t>
                          </m:r>
                          <m:r>
                            <a:rPr lang="en-US" i="1">
                              <a:latin typeface="Cambria Math" panose="02040503050406030204" pitchFamily="18" charset="0"/>
                            </a:rPr>
                            <m:t> −</m:t>
                          </m:r>
                          <m:r>
                            <a:rPr lang="en-US" b="0" i="1" smtClean="0">
                              <a:latin typeface="Cambria Math" panose="02040503050406030204" pitchFamily="18" charset="0"/>
                            </a:rPr>
                            <m:t>0,2</m:t>
                          </m:r>
                        </m:num>
                        <m:den>
                          <m:r>
                            <a:rPr lang="en-US" b="0" i="1" smtClean="0">
                              <a:latin typeface="Cambria Math" panose="02040503050406030204" pitchFamily="18" charset="0"/>
                            </a:rPr>
                            <m:t>0,04</m:t>
                          </m:r>
                        </m:den>
                      </m:f>
                    </m:oMath>
                  </a14:m>
                  <a:r>
                    <a:rPr lang="en-US">
                      <a:latin typeface="Bahnschrift SemiCondensed" panose="020B0502040204020203" pitchFamily="34" charset="0"/>
                    </a:rPr>
                    <a:t> = -1,25</a:t>
                  </a:r>
                  <a:endParaRPr lang="id-ID">
                    <a:latin typeface="Bahnschrift SemiCondensed" panose="020B0502040204020203" pitchFamily="34" charset="0"/>
                  </a:endParaRPr>
                </a:p>
              </p:txBody>
            </p:sp>
          </mc:Choice>
          <mc:Fallback xmlns="">
            <p:sp>
              <p:nvSpPr>
                <p:cNvPr id="16" name="TextBox 15">
                  <a:extLst>
                    <a:ext uri="{FF2B5EF4-FFF2-40B4-BE49-F238E27FC236}">
                      <a16:creationId xmlns:a16="http://schemas.microsoft.com/office/drawing/2014/main" id="{0348A200-B52A-FF1F-834E-CA24134B6A8D}"/>
                    </a:ext>
                  </a:extLst>
                </p:cNvPr>
                <p:cNvSpPr txBox="1">
                  <a:spLocks noRot="1" noChangeAspect="1" noMove="1" noResize="1" noEditPoints="1" noAdjustHandles="1" noChangeArrowheads="1" noChangeShapeType="1" noTextEdit="1"/>
                </p:cNvSpPr>
                <p:nvPr/>
              </p:nvSpPr>
              <p:spPr>
                <a:xfrm>
                  <a:off x="7243731" y="3123855"/>
                  <a:ext cx="2754313" cy="516103"/>
                </a:xfrm>
                <a:prstGeom prst="rect">
                  <a:avLst/>
                </a:prstGeom>
                <a:blipFill>
                  <a:blip r:embed="rId6"/>
                  <a:stretch>
                    <a:fillRect l="-1996" b="-4762"/>
                  </a:stretch>
                </a:blipFill>
              </p:spPr>
              <p:txBody>
                <a:bodyPr/>
                <a:lstStyle/>
                <a:p>
                  <a:r>
                    <a:rPr lang="id-ID">
                      <a:noFill/>
                    </a:rPr>
                    <a:t> </a:t>
                  </a:r>
                </a:p>
              </p:txBody>
            </p:sp>
          </mc:Fallback>
        </mc:AlternateContent>
        <p:sp>
          <p:nvSpPr>
            <p:cNvPr id="17" name="TextBox 16">
              <a:extLst>
                <a:ext uri="{FF2B5EF4-FFF2-40B4-BE49-F238E27FC236}">
                  <a16:creationId xmlns:a16="http://schemas.microsoft.com/office/drawing/2014/main" id="{4349413F-FB17-0819-35A5-DEAB025AFA20}"/>
                </a:ext>
              </a:extLst>
            </p:cNvPr>
            <p:cNvSpPr txBox="1"/>
            <p:nvPr/>
          </p:nvSpPr>
          <p:spPr>
            <a:xfrm>
              <a:off x="6436343" y="3509522"/>
              <a:ext cx="5356754" cy="1077218"/>
            </a:xfrm>
            <a:prstGeom prst="rect">
              <a:avLst/>
            </a:prstGeom>
            <a:noFill/>
          </p:spPr>
          <p:txBody>
            <a:bodyPr wrap="square">
              <a:spAutoFit/>
            </a:bodyPr>
            <a:lstStyle/>
            <a:p>
              <a:pPr>
                <a:buSzPct val="76000"/>
              </a:pPr>
              <a:r>
                <a:rPr lang="sv-SE" sz="1600" u="sng" kern="0">
                  <a:latin typeface="Bahnschrift SemiCondensed" panose="020B0502040204020203" pitchFamily="34" charset="0"/>
                </a:rPr>
                <a:t>Jika :</a:t>
              </a:r>
            </a:p>
            <a:p>
              <a:pPr>
                <a:buSzPct val="76000"/>
              </a:pPr>
              <a:r>
                <a:rPr lang="sv-SE" sz="1600" kern="0">
                  <a:latin typeface="Bahnschrift SemiCondensed" panose="020B0502040204020203" pitchFamily="34" charset="0"/>
                </a:rPr>
                <a:t>P (Z &lt; 1,25) = 0,3944</a:t>
              </a:r>
            </a:p>
            <a:p>
              <a:pPr>
                <a:buSzPct val="76000"/>
              </a:pPr>
              <a:r>
                <a:rPr lang="sv-SE" sz="1600" u="sng" kern="0">
                  <a:latin typeface="Bahnschrift SemiCondensed" panose="020B0502040204020203" pitchFamily="34" charset="0"/>
                </a:rPr>
                <a:t>Maka </a:t>
              </a:r>
              <a:r>
                <a:rPr lang="sv-SE" sz="1600" kern="0">
                  <a:latin typeface="Bahnschrift SemiCondensed" panose="020B0502040204020203" pitchFamily="34" charset="0"/>
                </a:rPr>
                <a:t>P(Z &lt; 0,15) = 0,5 – 0,3944 = 0,1056 = 10,56%</a:t>
              </a:r>
            </a:p>
            <a:p>
              <a:pPr>
                <a:buSzPct val="76000"/>
              </a:pPr>
              <a:r>
                <a:rPr lang="sv-SE" sz="1600" kern="0">
                  <a:latin typeface="Bahnschrift SemiCondensed" panose="020B0502040204020203" pitchFamily="34" charset="0"/>
                </a:rPr>
                <a:t>Jadi probabilitas yang mendaftar &lt; dari 15 orang sebesar 10,56%</a:t>
              </a:r>
            </a:p>
          </p:txBody>
        </p:sp>
      </p:grpSp>
      <p:grpSp>
        <p:nvGrpSpPr>
          <p:cNvPr id="22" name="Group 21">
            <a:extLst>
              <a:ext uri="{FF2B5EF4-FFF2-40B4-BE49-F238E27FC236}">
                <a16:creationId xmlns:a16="http://schemas.microsoft.com/office/drawing/2014/main" id="{CEEE4E4B-1AA9-4A53-35B5-290C6491744F}"/>
              </a:ext>
            </a:extLst>
          </p:cNvPr>
          <p:cNvGrpSpPr/>
          <p:nvPr/>
        </p:nvGrpSpPr>
        <p:grpSpPr>
          <a:xfrm>
            <a:off x="8485963" y="5974496"/>
            <a:ext cx="3557047" cy="801625"/>
            <a:chOff x="8400740" y="1960709"/>
            <a:chExt cx="3675563" cy="818908"/>
          </a:xfrm>
        </p:grpSpPr>
        <p:pic>
          <p:nvPicPr>
            <p:cNvPr id="19" name="Picture 18">
              <a:extLst>
                <a:ext uri="{FF2B5EF4-FFF2-40B4-BE49-F238E27FC236}">
                  <a16:creationId xmlns:a16="http://schemas.microsoft.com/office/drawing/2014/main" id="{E2A9BB33-1906-E625-930C-4C4A959CC5CA}"/>
                </a:ext>
              </a:extLst>
            </p:cNvPr>
            <p:cNvPicPr>
              <a:picLocks noChangeAspect="1"/>
            </p:cNvPicPr>
            <p:nvPr/>
          </p:nvPicPr>
          <p:blipFill>
            <a:blip r:embed="rId7"/>
            <a:stretch>
              <a:fillRect/>
            </a:stretch>
          </p:blipFill>
          <p:spPr>
            <a:xfrm>
              <a:off x="8400740" y="1960709"/>
              <a:ext cx="3675563" cy="818908"/>
            </a:xfrm>
            <a:prstGeom prst="rect">
              <a:avLst/>
            </a:prstGeom>
          </p:spPr>
        </p:pic>
        <p:sp>
          <p:nvSpPr>
            <p:cNvPr id="21" name="Oval 20">
              <a:extLst>
                <a:ext uri="{FF2B5EF4-FFF2-40B4-BE49-F238E27FC236}">
                  <a16:creationId xmlns:a16="http://schemas.microsoft.com/office/drawing/2014/main" id="{5094D997-ADD5-A28F-CCFA-F0946E1F6793}"/>
                </a:ext>
              </a:extLst>
            </p:cNvPr>
            <p:cNvSpPr/>
            <p:nvPr/>
          </p:nvSpPr>
          <p:spPr>
            <a:xfrm>
              <a:off x="11453567" y="2320838"/>
              <a:ext cx="622736" cy="192808"/>
            </a:xfrm>
            <a:prstGeom prst="ellipse">
              <a:avLst/>
            </a:prstGeom>
            <a:noFill/>
            <a:ln w="349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grpSp>
    </p:spTree>
    <p:extLst>
      <p:ext uri="{BB962C8B-B14F-4D97-AF65-F5344CB8AC3E}">
        <p14:creationId xmlns:p14="http://schemas.microsoft.com/office/powerpoint/2010/main" val="2185632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DISTRIBUSI SAMPEL SELISIH RATA-RATA &amp; PROPORSI</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651386"/>
            <a:ext cx="11380020" cy="4985084"/>
          </a:xfrm>
          <a:prstGeom prst="rect">
            <a:avLst/>
          </a:prstGeom>
        </p:spPr>
        <p:txBody>
          <a:bodyPr spcFirstLastPara="1" wrap="square" lIns="121900" tIns="121900" rIns="121900" bIns="121900" anchor="t" anchorCtr="0">
            <a:noAutofit/>
          </a:bodyPr>
          <a:lstStyle/>
          <a:p>
            <a:pPr marL="342900" indent="-342900">
              <a:spcBef>
                <a:spcPts val="0"/>
              </a:spcBef>
              <a:buClr>
                <a:schemeClr val="accent2"/>
              </a:buClr>
              <a:buSzPct val="76000"/>
              <a:buFont typeface="Wingdings" panose="05000000000000000000" pitchFamily="2" charset="2"/>
              <a:buChar char="q"/>
            </a:pPr>
            <a:r>
              <a:rPr lang="en-US" sz="2000">
                <a:latin typeface="Bahnschrift SemiCondensed" panose="020B0502040204020203" pitchFamily="34" charset="0"/>
                <a:sym typeface="Wingdings" panose="05000000000000000000" pitchFamily="2" charset="2"/>
              </a:rPr>
              <a:t>Adalah suatu distribusi dari dua atau lebih populasi.</a:t>
            </a:r>
          </a:p>
          <a:p>
            <a:pPr marL="342900" indent="-342900">
              <a:spcBef>
                <a:spcPts val="0"/>
              </a:spcBef>
              <a:buClr>
                <a:schemeClr val="accent2"/>
              </a:buClr>
              <a:buSzPct val="76000"/>
              <a:buFont typeface="Wingdings" panose="05000000000000000000" pitchFamily="2" charset="2"/>
              <a:buChar char="q"/>
            </a:pPr>
            <a:r>
              <a:rPr lang="en-US" sz="2000">
                <a:latin typeface="Bahnschrift SemiCondensed" panose="020B0502040204020203" pitchFamily="34" charset="0"/>
                <a:sym typeface="Wingdings" panose="05000000000000000000" pitchFamily="2" charset="2"/>
              </a:rPr>
              <a:t>Maksudnya untuk membedakan karakteristik satu populasi dengan populasi yang lain, apakah sama ataukah berbeda.</a:t>
            </a:r>
          </a:p>
          <a:p>
            <a:pPr marL="342900" indent="-342900">
              <a:spcBef>
                <a:spcPts val="0"/>
              </a:spcBef>
              <a:buClr>
                <a:schemeClr val="accent2"/>
              </a:buClr>
              <a:buSzPct val="76000"/>
              <a:buFont typeface="Wingdings" panose="05000000000000000000" pitchFamily="2" charset="2"/>
              <a:buChar char="q"/>
            </a:pPr>
            <a:r>
              <a:rPr lang="en-US" sz="2000">
                <a:latin typeface="Bahnschrift SemiCondensed" panose="020B0502040204020203" pitchFamily="34" charset="0"/>
                <a:sym typeface="Wingdings" panose="05000000000000000000" pitchFamily="2" charset="2"/>
              </a:rPr>
              <a:t>Nilai rata-rata distribusi sampel selisih rata-rata X</a:t>
            </a:r>
            <a:r>
              <a:rPr lang="en-US" sz="2000" baseline="-18000">
                <a:latin typeface="Bahnschrift SemiCondensed" panose="020B0502040204020203" pitchFamily="34" charset="0"/>
                <a:sym typeface="Wingdings" panose="05000000000000000000" pitchFamily="2" charset="2"/>
              </a:rPr>
              <a:t>1</a:t>
            </a:r>
            <a:r>
              <a:rPr lang="en-US" sz="2000">
                <a:latin typeface="Bahnschrift SemiCondensed" panose="020B0502040204020203" pitchFamily="34" charset="0"/>
                <a:sym typeface="Wingdings" panose="05000000000000000000" pitchFamily="2" charset="2"/>
              </a:rPr>
              <a:t>-X</a:t>
            </a:r>
            <a:r>
              <a:rPr lang="en-US" sz="2000" baseline="-18000">
                <a:latin typeface="Bahnschrift SemiCondensed" panose="020B0502040204020203" pitchFamily="34" charset="0"/>
                <a:sym typeface="Wingdings" panose="05000000000000000000" pitchFamily="2" charset="2"/>
              </a:rPr>
              <a:t>2</a:t>
            </a: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r>
              <a:rPr lang="en-US" sz="2000">
                <a:latin typeface="Bahnschrift SemiCondensed" panose="020B0502040204020203" pitchFamily="34" charset="0"/>
                <a:sym typeface="Wingdings" panose="05000000000000000000" pitchFamily="2" charset="2"/>
              </a:rPr>
              <a:t> Nilai standar deviasi distribusi sampel selisih rata-rata X</a:t>
            </a:r>
            <a:r>
              <a:rPr lang="en-US" sz="2000" baseline="-18000">
                <a:latin typeface="Bahnschrift SemiCondensed" panose="020B0502040204020203" pitchFamily="34" charset="0"/>
                <a:sym typeface="Wingdings" panose="05000000000000000000" pitchFamily="2" charset="2"/>
              </a:rPr>
              <a:t>1</a:t>
            </a:r>
            <a:r>
              <a:rPr lang="en-US" sz="2000">
                <a:latin typeface="Bahnschrift SemiCondensed" panose="020B0502040204020203" pitchFamily="34" charset="0"/>
                <a:sym typeface="Wingdings" panose="05000000000000000000" pitchFamily="2" charset="2"/>
              </a:rPr>
              <a:t>-X</a:t>
            </a:r>
            <a:r>
              <a:rPr lang="en-US" sz="2000" baseline="-18000">
                <a:latin typeface="Bahnschrift SemiCondensed" panose="020B0502040204020203" pitchFamily="34" charset="0"/>
                <a:sym typeface="Wingdings" panose="05000000000000000000" pitchFamily="2" charset="2"/>
              </a:rPr>
              <a:t>2</a:t>
            </a: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endParaRPr lang="en-US" sz="2000" baseline="-18000">
              <a:latin typeface="Bahnschrift SemiCondensed" panose="020B0502040204020203" pitchFamily="34" charset="0"/>
              <a:sym typeface="Wingdings" panose="05000000000000000000" pitchFamily="2" charset="2"/>
            </a:endParaRPr>
          </a:p>
          <a:p>
            <a:pPr marL="342900" indent="-342900">
              <a:spcBef>
                <a:spcPts val="0"/>
              </a:spcBef>
              <a:buClr>
                <a:schemeClr val="accent2"/>
              </a:buClr>
              <a:buSzPct val="76000"/>
              <a:buFont typeface="Wingdings" panose="05000000000000000000" pitchFamily="2" charset="2"/>
              <a:buChar char="q"/>
            </a:pPr>
            <a:r>
              <a:rPr lang="en-US" sz="2000">
                <a:latin typeface="Bahnschrift SemiCondensed" panose="020B0502040204020203" pitchFamily="34" charset="0"/>
                <a:sym typeface="Wingdings" panose="05000000000000000000" pitchFamily="2" charset="2"/>
              </a:rPr>
              <a:t>Nilai Z untuk distribusi sampel selisih rata-rata</a:t>
            </a:r>
          </a:p>
          <a:p>
            <a:pPr marL="0" indent="0">
              <a:spcBef>
                <a:spcPts val="0"/>
              </a:spcBef>
              <a:buClr>
                <a:schemeClr val="accent2"/>
              </a:buClr>
              <a:buSzPct val="76000"/>
              <a:buNone/>
            </a:pPr>
            <a:endParaRPr sz="20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6E8F17-5783-23B9-11C2-A3CC9D592F26}"/>
                  </a:ext>
                </a:extLst>
              </p:cNvPr>
              <p:cNvSpPr txBox="1"/>
              <p:nvPr/>
            </p:nvSpPr>
            <p:spPr>
              <a:xfrm>
                <a:off x="1786379" y="3076339"/>
                <a:ext cx="2399122" cy="70532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14:m>
                  <m:oMath xmlns:m="http://schemas.openxmlformats.org/officeDocument/2006/math">
                    <m:acc>
                      <m:accPr>
                        <m:chr m:val="̅"/>
                        <m:ctrlPr>
                          <a:rPr lang="id-ID" sz="2000" i="1" smtClean="0">
                            <a:latin typeface="Cambria Math" panose="02040503050406030204" pitchFamily="18" charset="0"/>
                          </a:rPr>
                        </m:ctrlPr>
                      </m:accPr>
                      <m:e>
                        <m:r>
                          <a:rPr lang="en-US" sz="2000" b="0" i="1" smtClean="0">
                            <a:latin typeface="Cambria Math" panose="02040503050406030204" pitchFamily="18" charset="0"/>
                          </a:rPr>
                          <m:t>𝑋</m:t>
                        </m:r>
                      </m:e>
                    </m:acc>
                    <m:r>
                      <a:rPr lang="en-US" sz="2000" b="0" i="1" smtClean="0">
                        <a:latin typeface="Cambria Math" panose="02040503050406030204" pitchFamily="18" charset="0"/>
                      </a:rPr>
                      <m:t>𝑥</m:t>
                    </m:r>
                    <m:r>
                      <a:rPr lang="en-US" sz="2000" b="0" i="1" baseline="-16000" smtClean="0">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baseline="-16000" smtClean="0">
                        <a:latin typeface="Cambria Math" panose="02040503050406030204" pitchFamily="18" charset="0"/>
                      </a:rPr>
                      <m:t>2</m:t>
                    </m:r>
                    <m:r>
                      <a:rPr lang="en-US" sz="2000" b="0" i="1" smtClean="0">
                        <a:latin typeface="Cambria Math" panose="02040503050406030204" pitchFamily="18" charset="0"/>
                      </a:rPr>
                      <m:t>= </m:t>
                    </m:r>
                    <m:r>
                      <m:rPr>
                        <m:sty m:val="p"/>
                      </m:rPr>
                      <a:rPr lang="el-GR" sz="2000" b="0" i="1" smtClean="0">
                        <a:latin typeface="Cambria Math" panose="02040503050406030204" pitchFamily="18" charset="0"/>
                      </a:rPr>
                      <m:t>μ</m:t>
                    </m:r>
                    <m:r>
                      <a:rPr lang="en-US" sz="2000" b="0" i="1" baseline="-16000" smtClean="0">
                        <a:latin typeface="Cambria Math" panose="02040503050406030204" pitchFamily="18" charset="0"/>
                      </a:rPr>
                      <m:t>1</m:t>
                    </m:r>
                  </m:oMath>
                </a14:m>
                <a:r>
                  <a:rPr lang="en-US" sz="2000" baseline="-16000">
                    <a:latin typeface="Bahnschrift SemiCondensed" panose="020B0502040204020203" pitchFamily="34" charset="0"/>
                  </a:rPr>
                  <a:t> </a:t>
                </a:r>
                <a14:m>
                  <m:oMath xmlns:m="http://schemas.openxmlformats.org/officeDocument/2006/math">
                    <m:r>
                      <a:rPr lang="en-US" sz="2000" i="1">
                        <a:latin typeface="Cambria Math" panose="02040503050406030204" pitchFamily="18" charset="0"/>
                      </a:rPr>
                      <m:t>− </m:t>
                    </m:r>
                    <m:r>
                      <m:rPr>
                        <m:sty m:val="p"/>
                      </m:rPr>
                      <a:rPr lang="el-GR" sz="2000" i="1">
                        <a:latin typeface="Cambria Math" panose="02040503050406030204" pitchFamily="18" charset="0"/>
                      </a:rPr>
                      <m:t>μ</m:t>
                    </m:r>
                    <m:r>
                      <a:rPr lang="en-US" sz="2000" b="0" i="1" baseline="-16000" smtClean="0">
                        <a:latin typeface="Cambria Math" panose="02040503050406030204" pitchFamily="18" charset="0"/>
                      </a:rPr>
                      <m:t>2</m:t>
                    </m:r>
                  </m:oMath>
                </a14:m>
                <a:endParaRPr lang="en-US" sz="2000" baseline="-16000">
                  <a:latin typeface="Bahnschrift SemiCondensed" panose="020B0502040204020203" pitchFamily="34" charset="0"/>
                </a:endParaRPr>
              </a:p>
              <a:p>
                <a14:m>
                  <m:oMath xmlns:m="http://schemas.openxmlformats.org/officeDocument/2006/math">
                    <m:acc>
                      <m:accPr>
                        <m:chr m:val="̅"/>
                        <m:ctrlPr>
                          <a:rPr lang="id-ID" sz="2000" i="1" smtClean="0">
                            <a:latin typeface="Cambria Math" panose="02040503050406030204" pitchFamily="18" charset="0"/>
                          </a:rPr>
                        </m:ctrlPr>
                      </m:accPr>
                      <m:e>
                        <m:r>
                          <a:rPr lang="en-US" sz="2000" b="0" i="1" smtClean="0">
                            <a:latin typeface="Cambria Math" panose="02040503050406030204" pitchFamily="18" charset="0"/>
                          </a:rPr>
                          <m:t>𝑃</m:t>
                        </m:r>
                      </m:e>
                    </m:acc>
                    <m:r>
                      <a:rPr lang="en-US" sz="2000" b="0" i="1" smtClean="0">
                        <a:latin typeface="Cambria Math" panose="02040503050406030204" pitchFamily="18" charset="0"/>
                      </a:rPr>
                      <m:t>𝑝</m:t>
                    </m:r>
                    <m:r>
                      <a:rPr lang="en-US" sz="2000" b="0" i="1" baseline="-16000" smtClean="0">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baseline="-16000" smtClean="0">
                        <a:latin typeface="Cambria Math" panose="02040503050406030204" pitchFamily="18" charset="0"/>
                      </a:rPr>
                      <m:t>2</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baseline="-16000" smtClean="0">
                        <a:latin typeface="Cambria Math" panose="02040503050406030204" pitchFamily="18" charset="0"/>
                      </a:rPr>
                      <m:t>1</m:t>
                    </m:r>
                  </m:oMath>
                </a14:m>
                <a:r>
                  <a:rPr lang="en-US" sz="2000" baseline="-16000">
                    <a:latin typeface="Bahnschrift SemiCondensed" panose="020B0502040204020203" pitchFamily="34" charset="0"/>
                  </a:rPr>
                  <a:t> </a:t>
                </a:r>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𝑃</m:t>
                    </m:r>
                    <m:r>
                      <a:rPr lang="en-US" sz="2000" b="0" i="1" baseline="-16000" smtClean="0">
                        <a:latin typeface="Cambria Math" panose="02040503050406030204" pitchFamily="18" charset="0"/>
                      </a:rPr>
                      <m:t>2</m:t>
                    </m:r>
                  </m:oMath>
                </a14:m>
                <a:endParaRPr lang="id-ID" sz="2000" baseline="-16000">
                  <a:latin typeface="Bahnschrift SemiCondensed" panose="020B0502040204020203" pitchFamily="34" charset="0"/>
                </a:endParaRPr>
              </a:p>
            </p:txBody>
          </p:sp>
        </mc:Choice>
        <mc:Fallback xmlns="">
          <p:sp>
            <p:nvSpPr>
              <p:cNvPr id="2" name="TextBox 1">
                <a:extLst>
                  <a:ext uri="{FF2B5EF4-FFF2-40B4-BE49-F238E27FC236}">
                    <a16:creationId xmlns:a16="http://schemas.microsoft.com/office/drawing/2014/main" id="{FB6E8F17-5783-23B9-11C2-A3CC9D592F26}"/>
                  </a:ext>
                </a:extLst>
              </p:cNvPr>
              <p:cNvSpPr txBox="1">
                <a:spLocks noRot="1" noChangeAspect="1" noMove="1" noResize="1" noEditPoints="1" noAdjustHandles="1" noChangeArrowheads="1" noChangeShapeType="1" noTextEdit="1"/>
              </p:cNvSpPr>
              <p:nvPr/>
            </p:nvSpPr>
            <p:spPr>
              <a:xfrm>
                <a:off x="1786379" y="3076339"/>
                <a:ext cx="2399122" cy="705321"/>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241137-2771-4DF7-C7B9-86604AE84DEE}"/>
                  </a:ext>
                </a:extLst>
              </p:cNvPr>
              <p:cNvSpPr txBox="1"/>
              <p:nvPr/>
            </p:nvSpPr>
            <p:spPr>
              <a:xfrm>
                <a:off x="1786379" y="4550600"/>
                <a:ext cx="3285243" cy="65601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𝑥</m:t>
                        </m:r>
                        <m:r>
                          <a:rPr lang="en-US" b="0" i="1" baseline="-18000"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baseline="-16000" smtClean="0">
                            <a:latin typeface="Cambria Math" panose="02040503050406030204" pitchFamily="18" charset="0"/>
                          </a:rPr>
                          <m:t>2</m:t>
                        </m:r>
                      </m:sub>
                    </m:sSub>
                  </m:oMath>
                </a14:m>
                <a:r>
                  <a:rPr lang="en-US">
                    <a:latin typeface="Bahnschrift SemiCondensed" panose="020B0502040204020203" pitchFamily="34" charset="0"/>
                  </a:rPr>
                  <a:t>= </a:t>
                </a:r>
                <a14:m>
                  <m:oMath xmlns:m="http://schemas.openxmlformats.org/officeDocument/2006/math">
                    <m:rad>
                      <m:radPr>
                        <m:degHide m:val="on"/>
                        <m:ctrlPr>
                          <a:rPr lang="en-US" i="1" smtClean="0">
                            <a:latin typeface="Cambria Math" panose="02040503050406030204" pitchFamily="18" charset="0"/>
                          </a:rPr>
                        </m:ctrlPr>
                      </m:radPr>
                      <m:deg/>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𝑥</m:t>
                            </m:r>
                            <m:r>
                              <a:rPr lang="en-US" b="0" i="1" baseline="-16000"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𝑥</m:t>
                            </m:r>
                            <m:r>
                              <a:rPr lang="en-US" b="0" i="1" baseline="-16000" smtClean="0">
                                <a:latin typeface="Cambria Math" panose="02040503050406030204" pitchFamily="18" charset="0"/>
                              </a:rPr>
                              <m:t>2</m:t>
                            </m:r>
                          </m:sub>
                          <m:sup>
                            <m:r>
                              <a:rPr lang="en-US" i="1">
                                <a:latin typeface="Cambria Math" panose="02040503050406030204" pitchFamily="18" charset="0"/>
                              </a:rPr>
                              <m:t>2</m:t>
                            </m:r>
                          </m:sup>
                        </m:sSubSup>
                      </m:e>
                    </m:rad>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𝑥</m:t>
                                </m:r>
                                <m:r>
                                  <a:rPr lang="en-US" i="1" baseline="-16000">
                                    <a:latin typeface="Cambria Math" panose="02040503050406030204" pitchFamily="18" charset="0"/>
                                  </a:rPr>
                                  <m:t>1</m:t>
                                </m:r>
                              </m:sub>
                              <m:sup>
                                <m:r>
                                  <a:rPr lang="en-US" i="1">
                                    <a:latin typeface="Cambria Math" panose="02040503050406030204" pitchFamily="18" charset="0"/>
                                  </a:rPr>
                                  <m:t>2</m:t>
                                </m:r>
                              </m:sup>
                            </m:sSubSup>
                          </m:num>
                          <m:den>
                            <m:r>
                              <a:rPr lang="en-US" b="0" i="1" smtClean="0">
                                <a:latin typeface="Cambria Math" panose="02040503050406030204" pitchFamily="18" charset="0"/>
                              </a:rPr>
                              <m:t>𝑛</m:t>
                            </m:r>
                            <m:r>
                              <a:rPr lang="en-US" b="0" i="1" baseline="-18000" smtClean="0">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𝑥</m:t>
                                </m:r>
                                <m:r>
                                  <a:rPr lang="en-US" i="1" baseline="-16000">
                                    <a:latin typeface="Cambria Math" panose="02040503050406030204" pitchFamily="18" charset="0"/>
                                  </a:rPr>
                                  <m:t>1</m:t>
                                </m:r>
                                <m:r>
                                  <a:rPr lang="en-US" b="0" i="1" baseline="-16000" smtClean="0">
                                    <a:latin typeface="Cambria Math" panose="02040503050406030204" pitchFamily="18" charset="0"/>
                                  </a:rPr>
                                  <m:t>2</m:t>
                                </m:r>
                              </m:sub>
                              <m:sup>
                                <m:r>
                                  <a:rPr lang="en-US" i="1">
                                    <a:latin typeface="Cambria Math" panose="02040503050406030204" pitchFamily="18" charset="0"/>
                                  </a:rPr>
                                  <m:t>2</m:t>
                                </m:r>
                              </m:sup>
                            </m:sSubSup>
                          </m:num>
                          <m:den>
                            <m:r>
                              <a:rPr lang="en-US" i="1">
                                <a:latin typeface="Cambria Math" panose="02040503050406030204" pitchFamily="18" charset="0"/>
                              </a:rPr>
                              <m:t>𝑛</m:t>
                            </m:r>
                            <m:r>
                              <a:rPr lang="en-US" b="0" i="1" baseline="-16000" smtClean="0">
                                <a:latin typeface="Cambria Math" panose="02040503050406030204" pitchFamily="18" charset="0"/>
                              </a:rPr>
                              <m:t>2</m:t>
                            </m:r>
                          </m:den>
                        </m:f>
                      </m:e>
                    </m:rad>
                  </m:oMath>
                </a14:m>
                <a:endParaRPr lang="id-ID">
                  <a:latin typeface="Bahnschrift SemiCondensed" panose="020B0502040204020203" pitchFamily="34" charset="0"/>
                </a:endParaRPr>
              </a:p>
            </p:txBody>
          </p:sp>
        </mc:Choice>
        <mc:Fallback xmlns="">
          <p:sp>
            <p:nvSpPr>
              <p:cNvPr id="4" name="TextBox 3">
                <a:extLst>
                  <a:ext uri="{FF2B5EF4-FFF2-40B4-BE49-F238E27FC236}">
                    <a16:creationId xmlns:a16="http://schemas.microsoft.com/office/drawing/2014/main" id="{2B241137-2771-4DF7-C7B9-86604AE84DEE}"/>
                  </a:ext>
                </a:extLst>
              </p:cNvPr>
              <p:cNvSpPr txBox="1">
                <a:spLocks noRot="1" noChangeAspect="1" noMove="1" noResize="1" noEditPoints="1" noAdjustHandles="1" noChangeArrowheads="1" noChangeShapeType="1" noTextEdit="1"/>
              </p:cNvSpPr>
              <p:nvPr/>
            </p:nvSpPr>
            <p:spPr>
              <a:xfrm>
                <a:off x="1786379" y="4550600"/>
                <a:ext cx="3285243" cy="656013"/>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A14E01-2905-DB37-413C-8A934363FBF2}"/>
                  </a:ext>
                </a:extLst>
              </p:cNvPr>
              <p:cNvSpPr txBox="1"/>
              <p:nvPr/>
            </p:nvSpPr>
            <p:spPr>
              <a:xfrm>
                <a:off x="1786379" y="5941985"/>
                <a:ext cx="3096707" cy="69448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𝑍</m:t>
                      </m:r>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baseline="-25000" smtClean="0">
                                  <a:latin typeface="Cambria Math" panose="02040503050406030204" pitchFamily="18" charset="0"/>
                                </a:rPr>
                                <m:t>1</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baseline="-25000" smtClean="0">
                                  <a:latin typeface="Cambria Math" panose="02040503050406030204" pitchFamily="18" charset="0"/>
                                </a:rPr>
                                <m:t>2</m:t>
                              </m:r>
                            </m:e>
                          </m:d>
                          <m:r>
                            <a:rPr lang="en-US" b="0" i="1" smtClean="0">
                              <a:latin typeface="Cambria Math" panose="02040503050406030204" pitchFamily="18" charset="0"/>
                            </a:rPr>
                            <m:t>−(</m:t>
                          </m:r>
                          <m:r>
                            <m:rPr>
                              <m:sty m:val="p"/>
                            </m:rPr>
                            <a:rPr lang="el-GR" b="0" i="1" smtClean="0">
                              <a:latin typeface="Cambria Math" panose="02040503050406030204" pitchFamily="18" charset="0"/>
                            </a:rPr>
                            <m:t>μ</m:t>
                          </m:r>
                          <m:r>
                            <a:rPr lang="en-US" b="0" i="1" baseline="-25000" smtClean="0">
                              <a:latin typeface="Cambria Math" panose="02040503050406030204" pitchFamily="18" charset="0"/>
                            </a:rPr>
                            <m:t>1</m:t>
                          </m:r>
                          <m:r>
                            <a:rPr lang="en-US" b="0" i="1" smtClean="0">
                              <a:latin typeface="Cambria Math" panose="02040503050406030204" pitchFamily="18" charset="0"/>
                            </a:rPr>
                            <m:t> −</m:t>
                          </m:r>
                          <m:r>
                            <m:rPr>
                              <m:sty m:val="p"/>
                            </m:rPr>
                            <a:rPr lang="el-GR" i="1">
                              <a:latin typeface="Cambria Math" panose="02040503050406030204" pitchFamily="18" charset="0"/>
                            </a:rPr>
                            <m:t>μ</m:t>
                          </m:r>
                          <m:r>
                            <a:rPr lang="en-US" b="0" i="1" baseline="-25000" smtClean="0">
                              <a:latin typeface="Cambria Math" panose="02040503050406030204" pitchFamily="18" charset="0"/>
                            </a:rPr>
                            <m:t>2</m:t>
                          </m:r>
                          <m:r>
                            <a:rPr lang="en-US" b="0" i="1" smtClean="0">
                              <a:latin typeface="Cambria Math" panose="02040503050406030204" pitchFamily="18" charset="0"/>
                            </a:rPr>
                            <m:t>)</m:t>
                          </m:r>
                        </m:num>
                        <m:den>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𝑥</m:t>
                              </m:r>
                              <m:r>
                                <a:rPr lang="en-US" i="1" baseline="-1800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𝑥</m:t>
                              </m:r>
                              <m:r>
                                <a:rPr lang="en-US" i="1" baseline="-16000">
                                  <a:latin typeface="Cambria Math" panose="02040503050406030204" pitchFamily="18" charset="0"/>
                                </a:rPr>
                                <m:t>2</m:t>
                              </m:r>
                            </m:sub>
                          </m:sSub>
                        </m:den>
                      </m:f>
                    </m:oMath>
                  </m:oMathPara>
                </a14:m>
                <a:endParaRPr lang="id-ID" baseline="-16000">
                  <a:latin typeface="Bahnschrift SemiCondensed" panose="020B0502040204020203" pitchFamily="34" charset="0"/>
                </a:endParaRPr>
              </a:p>
            </p:txBody>
          </p:sp>
        </mc:Choice>
        <mc:Fallback xmlns="">
          <p:sp>
            <p:nvSpPr>
              <p:cNvPr id="5" name="TextBox 4">
                <a:extLst>
                  <a:ext uri="{FF2B5EF4-FFF2-40B4-BE49-F238E27FC236}">
                    <a16:creationId xmlns:a16="http://schemas.microsoft.com/office/drawing/2014/main" id="{66A14E01-2905-DB37-413C-8A934363FBF2}"/>
                  </a:ext>
                </a:extLst>
              </p:cNvPr>
              <p:cNvSpPr txBox="1">
                <a:spLocks noRot="1" noChangeAspect="1" noMove="1" noResize="1" noEditPoints="1" noAdjustHandles="1" noChangeArrowheads="1" noChangeShapeType="1" noTextEdit="1"/>
              </p:cNvSpPr>
              <p:nvPr/>
            </p:nvSpPr>
            <p:spPr>
              <a:xfrm>
                <a:off x="1786379" y="5941985"/>
                <a:ext cx="3096707" cy="694485"/>
              </a:xfrm>
              <a:prstGeom prst="rect">
                <a:avLst/>
              </a:prstGeom>
              <a:blipFill>
                <a:blip r:embed="rId5"/>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104191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POPULASI &amp; SAMPEL</a:t>
            </a:r>
            <a:endParaRPr sz="36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6" name="TextBox 5">
            <a:extLst>
              <a:ext uri="{FF2B5EF4-FFF2-40B4-BE49-F238E27FC236}">
                <a16:creationId xmlns:a16="http://schemas.microsoft.com/office/drawing/2014/main" id="{7D5359A0-7011-BC7A-8CE7-15360985393E}"/>
              </a:ext>
            </a:extLst>
          </p:cNvPr>
          <p:cNvSpPr txBox="1"/>
          <p:nvPr/>
        </p:nvSpPr>
        <p:spPr>
          <a:xfrm>
            <a:off x="2735250" y="1757271"/>
            <a:ext cx="7734924" cy="646331"/>
          </a:xfrm>
          <a:prstGeom prst="rect">
            <a:avLst/>
          </a:prstGeom>
          <a:noFill/>
        </p:spPr>
        <p:txBody>
          <a:bodyPr wrap="square" rtlCol="0">
            <a:spAutoFit/>
          </a:bodyPr>
          <a:lstStyle/>
          <a:p>
            <a:r>
              <a:rPr lang="en-US" sz="3600">
                <a:latin typeface="Bahnschrift SemiBold" panose="020B0502040204020203" pitchFamily="34" charset="0"/>
              </a:rPr>
              <a:t>Lambang Parameter dan Statistic</a:t>
            </a:r>
            <a:endParaRPr lang="id-ID" sz="3600">
              <a:latin typeface="Bahnschrift SemiBold" panose="020B0502040204020203" pitchFamily="34" charset="0"/>
            </a:endParaRP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D3C4F41D-6A04-B8D7-ABD0-58EE7915DFBA}"/>
                  </a:ext>
                </a:extLst>
              </p:cNvPr>
              <p:cNvGraphicFramePr>
                <a:graphicFrameLocks noGrp="1"/>
              </p:cNvGraphicFramePr>
              <p:nvPr>
                <p:extLst>
                  <p:ext uri="{D42A27DB-BD31-4B8C-83A1-F6EECF244321}">
                    <p14:modId xmlns:p14="http://schemas.microsoft.com/office/powerpoint/2010/main" val="3061643015"/>
                  </p:ext>
                </p:extLst>
              </p:nvPr>
            </p:nvGraphicFramePr>
            <p:xfrm>
              <a:off x="1339272" y="2615840"/>
              <a:ext cx="9259455" cy="3566160"/>
            </p:xfrm>
            <a:graphic>
              <a:graphicData uri="http://schemas.openxmlformats.org/drawingml/2006/table">
                <a:tbl>
                  <a:tblPr firstRow="1" bandRow="1">
                    <a:tableStyleId>{69012ECD-51FC-41F1-AA8D-1B2483CD663E}</a:tableStyleId>
                  </a:tblPr>
                  <a:tblGrid>
                    <a:gridCol w="3086485">
                      <a:extLst>
                        <a:ext uri="{9D8B030D-6E8A-4147-A177-3AD203B41FA5}">
                          <a16:colId xmlns:a16="http://schemas.microsoft.com/office/drawing/2014/main" val="1601324967"/>
                        </a:ext>
                      </a:extLst>
                    </a:gridCol>
                    <a:gridCol w="3086485">
                      <a:extLst>
                        <a:ext uri="{9D8B030D-6E8A-4147-A177-3AD203B41FA5}">
                          <a16:colId xmlns:a16="http://schemas.microsoft.com/office/drawing/2014/main" val="3444605919"/>
                        </a:ext>
                      </a:extLst>
                    </a:gridCol>
                    <a:gridCol w="3086485">
                      <a:extLst>
                        <a:ext uri="{9D8B030D-6E8A-4147-A177-3AD203B41FA5}">
                          <a16:colId xmlns:a16="http://schemas.microsoft.com/office/drawing/2014/main" val="3096358429"/>
                        </a:ext>
                      </a:extLst>
                    </a:gridCol>
                  </a:tblGrid>
                  <a:tr h="370840">
                    <a:tc>
                      <a:txBody>
                        <a:bodyPr/>
                        <a:lstStyle/>
                        <a:p>
                          <a:pPr algn="ctr"/>
                          <a:r>
                            <a:rPr lang="en-US" sz="2400">
                              <a:latin typeface="Bahnschrift SemiBold" panose="020B0502040204020203" pitchFamily="34" charset="0"/>
                            </a:rPr>
                            <a:t>Ukuran/Ciri</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Stastistik Sampel</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Parameter Populasi</a:t>
                          </a:r>
                          <a:endParaRPr lang="id-ID" sz="2400">
                            <a:latin typeface="Bahnschrift SemiBold" panose="020B0502040204020203" pitchFamily="34" charset="0"/>
                          </a:endParaRPr>
                        </a:p>
                      </a:txBody>
                      <a:tcPr/>
                    </a:tc>
                    <a:extLst>
                      <a:ext uri="{0D108BD9-81ED-4DB2-BD59-A6C34878D82A}">
                        <a16:rowId xmlns:a16="http://schemas.microsoft.com/office/drawing/2014/main" val="1151491361"/>
                      </a:ext>
                    </a:extLst>
                  </a:tr>
                  <a:tr h="370840">
                    <a:tc>
                      <a:txBody>
                        <a:bodyPr/>
                        <a:lstStyle/>
                        <a:p>
                          <a:r>
                            <a:rPr lang="en-US" sz="2400">
                              <a:latin typeface="Bahnschrift SemiBold" panose="020B0502040204020203" pitchFamily="34" charset="0"/>
                            </a:rPr>
                            <a:t>Rata-Rata</a:t>
                          </a:r>
                          <a:endParaRPr lang="id-ID" sz="2400">
                            <a:latin typeface="Bahnschrift SemiBold"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𝑥</m:t>
                                    </m:r>
                                  </m:e>
                                </m:acc>
                              </m:oMath>
                            </m:oMathPara>
                          </a14:m>
                          <a:endParaRPr lang="id-ID" sz="2400">
                            <a:latin typeface="Bahnschrift SemiBold" panose="020B0502040204020203" pitchFamily="34" charset="0"/>
                          </a:endParaRPr>
                        </a:p>
                      </a:txBody>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μ</a:t>
                          </a:r>
                          <a:endParaRPr lang="id-ID" sz="2400">
                            <a:latin typeface="Bahnschrift SemiBold" panose="020B0502040204020203" pitchFamily="34" charset="0"/>
                          </a:endParaRPr>
                        </a:p>
                      </a:txBody>
                      <a:tcPr/>
                    </a:tc>
                    <a:extLst>
                      <a:ext uri="{0D108BD9-81ED-4DB2-BD59-A6C34878D82A}">
                        <a16:rowId xmlns:a16="http://schemas.microsoft.com/office/drawing/2014/main" val="2432102361"/>
                      </a:ext>
                    </a:extLst>
                  </a:tr>
                  <a:tr h="370840">
                    <a:tc>
                      <a:txBody>
                        <a:bodyPr/>
                        <a:lstStyle/>
                        <a:p>
                          <a:r>
                            <a:rPr lang="en-US" sz="2400">
                              <a:latin typeface="Bahnschrift SemiBold" panose="020B0502040204020203" pitchFamily="34" charset="0"/>
                            </a:rPr>
                            <a:t>Selisih 2 Rata-Rata</a:t>
                          </a:r>
                          <a:endParaRPr lang="id-ID" sz="2400">
                            <a:latin typeface="Bahnschrift SemiBold"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id-ID" sz="2400" i="1" smtClean="0">
                                        <a:latin typeface="Cambria Math" panose="02040503050406030204" pitchFamily="18" charset="0"/>
                                      </a:rPr>
                                    </m:ctrlPr>
                                  </m:dPr>
                                  <m:e>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acc>
                                    <m:r>
                                      <a:rPr lang="en-US" sz="2400" b="0" i="1" smtClean="0">
                                        <a:latin typeface="Cambria Math" panose="02040503050406030204" pitchFamily="18" charset="0"/>
                                      </a:rPr>
                                      <m:t> −</m:t>
                                    </m:r>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acc>
                                  </m:e>
                                </m:d>
                              </m:oMath>
                            </m:oMathPara>
                          </a14:m>
                          <a:endParaRPr lang="id-ID" sz="2400">
                            <a:latin typeface="Bahnschrift SemiBold"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id-ID" sz="2400" i="1" smtClean="0">
                                        <a:latin typeface="Cambria Math" panose="02040503050406030204" pitchFamily="18" charset="0"/>
                                      </a:rPr>
                                    </m:ctrlPr>
                                  </m:dPr>
                                  <m:e>
                                    <m:r>
                                      <m:rPr>
                                        <m:nor/>
                                      </m:rPr>
                                      <a:rPr lang="el-GR" sz="2400" smtClean="0">
                                        <a:latin typeface="Calibri" panose="020F0502020204030204" pitchFamily="34" charset="0"/>
                                        <a:ea typeface="Calibri" panose="020F0502020204030204" pitchFamily="34" charset="0"/>
                                        <a:cs typeface="Calibri" panose="020F0502020204030204" pitchFamily="34" charset="0"/>
                                      </a:rPr>
                                      <m:t>μ</m:t>
                                    </m:r>
                                    <m:r>
                                      <m:rPr>
                                        <m:nor/>
                                      </m:rPr>
                                      <a:rPr lang="en-US" sz="2400" b="0" i="0" baseline="-25000" smtClean="0">
                                        <a:latin typeface="Calibri" panose="020F0502020204030204" pitchFamily="34" charset="0"/>
                                        <a:ea typeface="Calibri" panose="020F0502020204030204" pitchFamily="34" charset="0"/>
                                        <a:cs typeface="Calibri" panose="020F0502020204030204" pitchFamily="34" charset="0"/>
                                      </a:rPr>
                                      <m:t>1</m:t>
                                    </m:r>
                                    <m:r>
                                      <m:rPr>
                                        <m:nor/>
                                      </m:rPr>
                                      <a:rPr lang="id-ID" sz="2400" smtClean="0">
                                        <a:latin typeface="Bahnschrift SemiBold" panose="020B0502040204020203" pitchFamily="34" charset="0"/>
                                      </a:rPr>
                                      <m:t> </m:t>
                                    </m:r>
                                    <m:r>
                                      <m:rPr>
                                        <m:nor/>
                                      </m:rPr>
                                      <a:rPr lang="en-US" sz="2400" b="0" i="0" smtClean="0">
                                        <a:latin typeface="Bahnschrift SemiBold" panose="020B0502040204020203" pitchFamily="34" charset="0"/>
                                      </a:rPr>
                                      <m:t>− </m:t>
                                    </m:r>
                                    <m:r>
                                      <m:rPr>
                                        <m:nor/>
                                      </m:rPr>
                                      <a:rPr lang="el-GR" sz="2400" smtClean="0">
                                        <a:latin typeface="Calibri" panose="020F0502020204030204" pitchFamily="34" charset="0"/>
                                        <a:ea typeface="Calibri" panose="020F0502020204030204" pitchFamily="34" charset="0"/>
                                        <a:cs typeface="Calibri" panose="020F0502020204030204" pitchFamily="34" charset="0"/>
                                      </a:rPr>
                                      <m:t>μ</m:t>
                                    </m:r>
                                    <m:r>
                                      <m:rPr>
                                        <m:nor/>
                                      </m:rPr>
                                      <a:rPr lang="en-US" sz="2400" b="0" i="0" baseline="-25000" smtClean="0">
                                        <a:latin typeface="Calibri" panose="020F0502020204030204" pitchFamily="34" charset="0"/>
                                        <a:ea typeface="Calibri" panose="020F0502020204030204" pitchFamily="34" charset="0"/>
                                        <a:cs typeface="Calibri" panose="020F0502020204030204" pitchFamily="34" charset="0"/>
                                      </a:rPr>
                                      <m:t>2</m:t>
                                    </m:r>
                                    <m:r>
                                      <m:rPr>
                                        <m:nor/>
                                      </m:rPr>
                                      <a:rPr lang="id-ID" sz="2400" smtClean="0">
                                        <a:latin typeface="Bahnschrift SemiBold" panose="020B0502040204020203" pitchFamily="34" charset="0"/>
                                      </a:rPr>
                                      <m:t> </m:t>
                                    </m:r>
                                  </m:e>
                                </m:d>
                              </m:oMath>
                            </m:oMathPara>
                          </a14:m>
                          <a:endParaRPr lang="id-ID" sz="2400">
                            <a:latin typeface="Bahnschrift SemiBold" panose="020B0502040204020203" pitchFamily="34" charset="0"/>
                          </a:endParaRPr>
                        </a:p>
                      </a:txBody>
                      <a:tcPr/>
                    </a:tc>
                    <a:extLst>
                      <a:ext uri="{0D108BD9-81ED-4DB2-BD59-A6C34878D82A}">
                        <a16:rowId xmlns:a16="http://schemas.microsoft.com/office/drawing/2014/main" val="3541209487"/>
                      </a:ext>
                    </a:extLst>
                  </a:tr>
                  <a:tr h="370840">
                    <a:tc>
                      <a:txBody>
                        <a:bodyPr/>
                        <a:lstStyle/>
                        <a:p>
                          <a:r>
                            <a:rPr lang="en-US" sz="2400">
                              <a:latin typeface="Bahnschrift SemiBold" panose="020B0502040204020203" pitchFamily="34" charset="0"/>
                            </a:rPr>
                            <a:t>Standar Deviasi (Simpangan Baku)</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a:t>
                          </a:r>
                          <a:endParaRPr lang="id-ID" sz="2400">
                            <a:latin typeface="Bahnschrift SemiBold" panose="020B0502040204020203" pitchFamily="34" charset="0"/>
                          </a:endParaRPr>
                        </a:p>
                      </a:txBody>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σ</a:t>
                          </a:r>
                          <a:r>
                            <a:rPr lang="en-US" sz="2400">
                              <a:latin typeface="Calibri" panose="020F0502020204030204" pitchFamily="34" charset="0"/>
                              <a:ea typeface="Calibri" panose="020F0502020204030204" pitchFamily="34" charset="0"/>
                              <a:cs typeface="Calibri" panose="020F0502020204030204" pitchFamily="34" charset="0"/>
                            </a:rPr>
                            <a:t> (sigma)</a:t>
                          </a:r>
                          <a:endParaRPr lang="id-ID" sz="2400">
                            <a:latin typeface="Bahnschrift SemiBold" panose="020B0502040204020203" pitchFamily="34" charset="0"/>
                          </a:endParaRPr>
                        </a:p>
                      </a:txBody>
                      <a:tcPr/>
                    </a:tc>
                    <a:extLst>
                      <a:ext uri="{0D108BD9-81ED-4DB2-BD59-A6C34878D82A}">
                        <a16:rowId xmlns:a16="http://schemas.microsoft.com/office/drawing/2014/main" val="2936521352"/>
                      </a:ext>
                    </a:extLst>
                  </a:tr>
                  <a:tr h="370840">
                    <a:tc>
                      <a:txBody>
                        <a:bodyPr/>
                        <a:lstStyle/>
                        <a:p>
                          <a:r>
                            <a:rPr lang="en-US" sz="2400">
                              <a:latin typeface="Bahnschrift SemiBold" panose="020B0502040204020203" pitchFamily="34" charset="0"/>
                            </a:rPr>
                            <a:t>Varians</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a:t>
                          </a:r>
                          <a:r>
                            <a:rPr lang="en-US" sz="2400" baseline="30000">
                              <a:latin typeface="Bahnschrift SemiBold" panose="020B0502040204020203" pitchFamily="34" charset="0"/>
                            </a:rPr>
                            <a:t>2</a:t>
                          </a:r>
                          <a:endParaRPr lang="id-ID" sz="2400" baseline="30000">
                            <a:latin typeface="Bahnschrift SemiBold" panose="020B05020402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l-GR" sz="2400">
                              <a:latin typeface="Calibri" panose="020F0502020204030204" pitchFamily="34" charset="0"/>
                              <a:ea typeface="Calibri" panose="020F0502020204030204" pitchFamily="34" charset="0"/>
                              <a:cs typeface="Calibri" panose="020F0502020204030204" pitchFamily="34" charset="0"/>
                            </a:rPr>
                            <a:t>σ</a:t>
                          </a:r>
                          <a:r>
                            <a:rPr lang="en-US" sz="2400" baseline="30000">
                              <a:latin typeface="Bahnschrift SemiBold" panose="020B0502040204020203" pitchFamily="34" charset="0"/>
                              <a:ea typeface="Calibri" panose="020F0502020204030204" pitchFamily="34" charset="0"/>
                              <a:cs typeface="Calibri" panose="020F0502020204030204" pitchFamily="34" charset="0"/>
                            </a:rPr>
                            <a:t>2</a:t>
                          </a:r>
                          <a:endParaRPr lang="id-ID" sz="2400" baseline="30000">
                            <a:latin typeface="Bahnschrift SemiBold" panose="020B0502040204020203" pitchFamily="34" charset="0"/>
                          </a:endParaRPr>
                        </a:p>
                      </a:txBody>
                      <a:tcPr/>
                    </a:tc>
                    <a:extLst>
                      <a:ext uri="{0D108BD9-81ED-4DB2-BD59-A6C34878D82A}">
                        <a16:rowId xmlns:a16="http://schemas.microsoft.com/office/drawing/2014/main" val="1845045455"/>
                      </a:ext>
                    </a:extLst>
                  </a:tr>
                  <a:tr h="370840">
                    <a:tc>
                      <a:txBody>
                        <a:bodyPr/>
                        <a:lstStyle/>
                        <a:p>
                          <a:r>
                            <a:rPr lang="en-US" sz="2400">
                              <a:latin typeface="Bahnschrift SemiBold" panose="020B0502040204020203" pitchFamily="34" charset="0"/>
                            </a:rPr>
                            <a:t>Proporsi</a:t>
                          </a:r>
                          <a:endParaRPr lang="id-ID" sz="2400">
                            <a:latin typeface="Bahnschrift SemiBold" panose="020B0502040204020203" pitchFamily="34" charset="0"/>
                          </a:endParaRPr>
                        </a:p>
                      </a:txBody>
                      <a:tcPr/>
                    </a:tc>
                    <a:tc>
                      <a:txBody>
                        <a:bodyPr/>
                        <a:lstStyle/>
                        <a:p>
                          <a:pPr algn="ctr"/>
                          <a14:m>
                            <m:oMath xmlns:m="http://schemas.openxmlformats.org/officeDocument/2006/math">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a:latin typeface="Bahnschrift SemiBold" panose="020B0502040204020203" pitchFamily="34" charset="0"/>
                            </a:rPr>
                            <a:t> atau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endParaRPr lang="id-ID" sz="2400">
                            <a:latin typeface="Bahnschrift SemiBold" panose="020B0502040204020203" pitchFamily="34" charset="0"/>
                          </a:endParaRPr>
                        </a:p>
                      </a:txBody>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π</a:t>
                          </a:r>
                          <a:r>
                            <a:rPr lang="en-US" sz="2400">
                              <a:latin typeface="Calibri" panose="020F0502020204030204" pitchFamily="34" charset="0"/>
                              <a:ea typeface="Calibri" panose="020F0502020204030204" pitchFamily="34" charset="0"/>
                              <a:cs typeface="Calibri" panose="020F0502020204030204" pitchFamily="34" charset="0"/>
                            </a:rPr>
                            <a:t> (phi) atau P</a:t>
                          </a:r>
                          <a:endParaRPr lang="id-ID" sz="2400">
                            <a:latin typeface="Bahnschrift SemiBold" panose="020B0502040204020203" pitchFamily="34" charset="0"/>
                          </a:endParaRPr>
                        </a:p>
                      </a:txBody>
                      <a:tcPr/>
                    </a:tc>
                    <a:extLst>
                      <a:ext uri="{0D108BD9-81ED-4DB2-BD59-A6C34878D82A}">
                        <a16:rowId xmlns:a16="http://schemas.microsoft.com/office/drawing/2014/main" val="2323659599"/>
                      </a:ext>
                    </a:extLst>
                  </a:tr>
                  <a:tr h="370840">
                    <a:tc>
                      <a:txBody>
                        <a:bodyPr/>
                        <a:lstStyle/>
                        <a:p>
                          <a:r>
                            <a:rPr lang="en-US" sz="2400">
                              <a:latin typeface="Bahnschrift SemiBold" panose="020B0502040204020203" pitchFamily="34" charset="0"/>
                            </a:rPr>
                            <a:t>Selisih 2 Proporsi</a:t>
                          </a:r>
                          <a:endParaRPr lang="id-ID" sz="2400">
                            <a:latin typeface="Bahnschrift SemiBold"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id-ID" sz="2400" i="1" smtClean="0">
                                        <a:latin typeface="Cambria Math" panose="02040503050406030204" pitchFamily="18" charset="0"/>
                                      </a:rPr>
                                    </m:ctrlPr>
                                  </m:dPr>
                                  <m:e>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𝑝</m:t>
                                        </m:r>
                                        <m:r>
                                          <a:rPr lang="en-US" sz="2400" b="0" i="1" baseline="-25000" smtClean="0">
                                            <a:latin typeface="Cambria Math" panose="02040503050406030204" pitchFamily="18" charset="0"/>
                                          </a:rPr>
                                          <m:t>1</m:t>
                                        </m:r>
                                      </m:e>
                                    </m:acc>
                                    <m:r>
                                      <a:rPr lang="en-US" sz="2400" b="0" i="1" smtClean="0">
                                        <a:latin typeface="Cambria Math" panose="02040503050406030204" pitchFamily="18" charset="0"/>
                                      </a:rPr>
                                      <m:t> −</m:t>
                                    </m:r>
                                    <m:acc>
                                      <m:accPr>
                                        <m:chr m:val="̅"/>
                                        <m:ctrlPr>
                                          <a:rPr lang="id-ID" sz="2400" i="1" smtClean="0">
                                            <a:latin typeface="Cambria Math" panose="02040503050406030204" pitchFamily="18" charset="0"/>
                                          </a:rPr>
                                        </m:ctrlPr>
                                      </m:accPr>
                                      <m:e>
                                        <m:r>
                                          <a:rPr lang="en-US" sz="2400" b="0" i="1" smtClean="0">
                                            <a:latin typeface="Cambria Math" panose="02040503050406030204" pitchFamily="18" charset="0"/>
                                          </a:rPr>
                                          <m:t>𝑝</m:t>
                                        </m:r>
                                        <m:r>
                                          <a:rPr lang="en-US" sz="2400" b="0" i="1" baseline="-25000" smtClean="0">
                                            <a:latin typeface="Cambria Math" panose="02040503050406030204" pitchFamily="18" charset="0"/>
                                          </a:rPr>
                                          <m:t>2</m:t>
                                        </m:r>
                                      </m:e>
                                    </m:acc>
                                  </m:e>
                                </m:d>
                              </m:oMath>
                            </m:oMathPara>
                          </a14:m>
                          <a:endParaRPr lang="id-ID" sz="2400">
                            <a:latin typeface="Bahnschrift SemiBold" panose="020B0502040204020203"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id-ID" sz="2400" i="1" smtClean="0">
                                        <a:latin typeface="Cambria Math" panose="02040503050406030204" pitchFamily="18" charset="0"/>
                                      </a:rPr>
                                    </m:ctrlPr>
                                  </m:dPr>
                                  <m:e>
                                    <m:acc>
                                      <m:accPr>
                                        <m:chr m:val="̅"/>
                                        <m:ctrlPr>
                                          <a:rPr lang="id-ID" sz="2400" i="1" smtClean="0">
                                            <a:latin typeface="Cambria Math" panose="02040503050406030204" pitchFamily="18" charset="0"/>
                                          </a:rPr>
                                        </m:ctrlPr>
                                      </m:accPr>
                                      <m:e>
                                        <m:r>
                                          <m:rPr>
                                            <m:sty m:val="p"/>
                                          </m:rPr>
                                          <a:rPr lang="el-GR" sz="2400" b="0" i="1" smtClean="0">
                                            <a:latin typeface="Cambria Math" panose="02040503050406030204" pitchFamily="18" charset="0"/>
                                          </a:rPr>
                                          <m:t>π</m:t>
                                        </m:r>
                                        <m:r>
                                          <a:rPr lang="en-US" sz="2400" b="0" i="1" baseline="-25000" smtClean="0">
                                            <a:latin typeface="Cambria Math" panose="02040503050406030204" pitchFamily="18" charset="0"/>
                                          </a:rPr>
                                          <m:t>1</m:t>
                                        </m:r>
                                      </m:e>
                                    </m:acc>
                                    <m:r>
                                      <a:rPr lang="en-US" sz="2400" b="0" i="1" smtClean="0">
                                        <a:latin typeface="Cambria Math" panose="02040503050406030204" pitchFamily="18" charset="0"/>
                                      </a:rPr>
                                      <m:t> −</m:t>
                                    </m:r>
                                    <m:acc>
                                      <m:accPr>
                                        <m:chr m:val="̅"/>
                                        <m:ctrlPr>
                                          <a:rPr lang="id-ID" sz="2400" i="1" smtClean="0">
                                            <a:latin typeface="Cambria Math" panose="02040503050406030204" pitchFamily="18" charset="0"/>
                                          </a:rPr>
                                        </m:ctrlPr>
                                      </m:accPr>
                                      <m:e>
                                        <m:r>
                                          <m:rPr>
                                            <m:sty m:val="p"/>
                                          </m:rPr>
                                          <a:rPr lang="el-GR" sz="2400" b="0" i="1" smtClean="0">
                                            <a:latin typeface="Cambria Math" panose="02040503050406030204" pitchFamily="18" charset="0"/>
                                          </a:rPr>
                                          <m:t>π</m:t>
                                        </m:r>
                                        <m:r>
                                          <a:rPr lang="en-US" sz="2400" b="0" i="1" baseline="-25000" smtClean="0">
                                            <a:latin typeface="Cambria Math" panose="02040503050406030204" pitchFamily="18" charset="0"/>
                                          </a:rPr>
                                          <m:t>2</m:t>
                                        </m:r>
                                      </m:e>
                                    </m:acc>
                                  </m:e>
                                </m:d>
                              </m:oMath>
                            </m:oMathPara>
                          </a14:m>
                          <a:endParaRPr lang="id-ID" sz="2400">
                            <a:latin typeface="Bahnschrift SemiBold" panose="020B0502040204020203" pitchFamily="34" charset="0"/>
                          </a:endParaRPr>
                        </a:p>
                      </a:txBody>
                      <a:tcPr/>
                    </a:tc>
                    <a:extLst>
                      <a:ext uri="{0D108BD9-81ED-4DB2-BD59-A6C34878D82A}">
                        <a16:rowId xmlns:a16="http://schemas.microsoft.com/office/drawing/2014/main" val="4122558805"/>
                      </a:ext>
                    </a:extLst>
                  </a:tr>
                </a:tbl>
              </a:graphicData>
            </a:graphic>
          </p:graphicFrame>
        </mc:Choice>
        <mc:Fallback xmlns="">
          <p:graphicFrame>
            <p:nvGraphicFramePr>
              <p:cNvPr id="7" name="Table 7">
                <a:extLst>
                  <a:ext uri="{FF2B5EF4-FFF2-40B4-BE49-F238E27FC236}">
                    <a16:creationId xmlns:a16="http://schemas.microsoft.com/office/drawing/2014/main" id="{D3C4F41D-6A04-B8D7-ABD0-58EE7915DFBA}"/>
                  </a:ext>
                </a:extLst>
              </p:cNvPr>
              <p:cNvGraphicFramePr>
                <a:graphicFrameLocks noGrp="1"/>
              </p:cNvGraphicFramePr>
              <p:nvPr>
                <p:extLst>
                  <p:ext uri="{D42A27DB-BD31-4B8C-83A1-F6EECF244321}">
                    <p14:modId xmlns:p14="http://schemas.microsoft.com/office/powerpoint/2010/main" val="3061643015"/>
                  </p:ext>
                </p:extLst>
              </p:nvPr>
            </p:nvGraphicFramePr>
            <p:xfrm>
              <a:off x="1339272" y="2615840"/>
              <a:ext cx="9259455" cy="3566160"/>
            </p:xfrm>
            <a:graphic>
              <a:graphicData uri="http://schemas.openxmlformats.org/drawingml/2006/table">
                <a:tbl>
                  <a:tblPr firstRow="1" bandRow="1">
                    <a:tableStyleId>{69012ECD-51FC-41F1-AA8D-1B2483CD663E}</a:tableStyleId>
                  </a:tblPr>
                  <a:tblGrid>
                    <a:gridCol w="3086485">
                      <a:extLst>
                        <a:ext uri="{9D8B030D-6E8A-4147-A177-3AD203B41FA5}">
                          <a16:colId xmlns:a16="http://schemas.microsoft.com/office/drawing/2014/main" val="1601324967"/>
                        </a:ext>
                      </a:extLst>
                    </a:gridCol>
                    <a:gridCol w="3086485">
                      <a:extLst>
                        <a:ext uri="{9D8B030D-6E8A-4147-A177-3AD203B41FA5}">
                          <a16:colId xmlns:a16="http://schemas.microsoft.com/office/drawing/2014/main" val="3444605919"/>
                        </a:ext>
                      </a:extLst>
                    </a:gridCol>
                    <a:gridCol w="3086485">
                      <a:extLst>
                        <a:ext uri="{9D8B030D-6E8A-4147-A177-3AD203B41FA5}">
                          <a16:colId xmlns:a16="http://schemas.microsoft.com/office/drawing/2014/main" val="3096358429"/>
                        </a:ext>
                      </a:extLst>
                    </a:gridCol>
                  </a:tblGrid>
                  <a:tr h="457200">
                    <a:tc>
                      <a:txBody>
                        <a:bodyPr/>
                        <a:lstStyle/>
                        <a:p>
                          <a:pPr algn="ctr"/>
                          <a:r>
                            <a:rPr lang="en-US" sz="2400">
                              <a:latin typeface="Bahnschrift SemiBold" panose="020B0502040204020203" pitchFamily="34" charset="0"/>
                            </a:rPr>
                            <a:t>Ukuran/Ciri</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Stastistik Sampel</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Parameter Populasi</a:t>
                          </a:r>
                          <a:endParaRPr lang="id-ID" sz="2400">
                            <a:latin typeface="Bahnschrift SemiBold" panose="020B0502040204020203" pitchFamily="34" charset="0"/>
                          </a:endParaRPr>
                        </a:p>
                      </a:txBody>
                      <a:tcPr/>
                    </a:tc>
                    <a:extLst>
                      <a:ext uri="{0D108BD9-81ED-4DB2-BD59-A6C34878D82A}">
                        <a16:rowId xmlns:a16="http://schemas.microsoft.com/office/drawing/2014/main" val="1151491361"/>
                      </a:ext>
                    </a:extLst>
                  </a:tr>
                  <a:tr h="457200">
                    <a:tc>
                      <a:txBody>
                        <a:bodyPr/>
                        <a:lstStyle/>
                        <a:p>
                          <a:r>
                            <a:rPr lang="en-US" sz="2400">
                              <a:latin typeface="Bahnschrift SemiBold" panose="020B0502040204020203" pitchFamily="34" charset="0"/>
                            </a:rPr>
                            <a:t>Rata-Rata</a:t>
                          </a:r>
                          <a:endParaRPr lang="id-ID" sz="2400">
                            <a:latin typeface="Bahnschrift SemiBold" panose="020B0502040204020203" pitchFamily="34" charset="0"/>
                          </a:endParaRPr>
                        </a:p>
                      </a:txBody>
                      <a:tcPr/>
                    </a:tc>
                    <a:tc>
                      <a:txBody>
                        <a:bodyPr/>
                        <a:lstStyle/>
                        <a:p>
                          <a:endParaRPr lang="id-ID"/>
                        </a:p>
                      </a:txBody>
                      <a:tcPr>
                        <a:blipFill>
                          <a:blip r:embed="rId3"/>
                          <a:stretch>
                            <a:fillRect l="-100395" t="-110667" r="-100593" b="-610667"/>
                          </a:stretch>
                        </a:blipFill>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μ</a:t>
                          </a:r>
                          <a:endParaRPr lang="id-ID" sz="2400">
                            <a:latin typeface="Bahnschrift SemiBold" panose="020B0502040204020203" pitchFamily="34" charset="0"/>
                          </a:endParaRPr>
                        </a:p>
                      </a:txBody>
                      <a:tcPr/>
                    </a:tc>
                    <a:extLst>
                      <a:ext uri="{0D108BD9-81ED-4DB2-BD59-A6C34878D82A}">
                        <a16:rowId xmlns:a16="http://schemas.microsoft.com/office/drawing/2014/main" val="2432102361"/>
                      </a:ext>
                    </a:extLst>
                  </a:tr>
                  <a:tr h="457200">
                    <a:tc>
                      <a:txBody>
                        <a:bodyPr/>
                        <a:lstStyle/>
                        <a:p>
                          <a:r>
                            <a:rPr lang="en-US" sz="2400">
                              <a:latin typeface="Bahnschrift SemiBold" panose="020B0502040204020203" pitchFamily="34" charset="0"/>
                            </a:rPr>
                            <a:t>Selisih 2 Rata-Rata</a:t>
                          </a:r>
                          <a:endParaRPr lang="id-ID" sz="2400">
                            <a:latin typeface="Bahnschrift SemiBold" panose="020B0502040204020203" pitchFamily="34" charset="0"/>
                          </a:endParaRPr>
                        </a:p>
                      </a:txBody>
                      <a:tcPr/>
                    </a:tc>
                    <a:tc>
                      <a:txBody>
                        <a:bodyPr/>
                        <a:lstStyle/>
                        <a:p>
                          <a:endParaRPr lang="id-ID"/>
                        </a:p>
                      </a:txBody>
                      <a:tcPr>
                        <a:blipFill>
                          <a:blip r:embed="rId3"/>
                          <a:stretch>
                            <a:fillRect l="-100395" t="-210667" r="-100593" b="-510667"/>
                          </a:stretch>
                        </a:blipFill>
                      </a:tcPr>
                    </a:tc>
                    <a:tc>
                      <a:txBody>
                        <a:bodyPr/>
                        <a:lstStyle/>
                        <a:p>
                          <a:endParaRPr lang="id-ID"/>
                        </a:p>
                      </a:txBody>
                      <a:tcPr>
                        <a:blipFill>
                          <a:blip r:embed="rId3"/>
                          <a:stretch>
                            <a:fillRect l="-200000" t="-210667" r="-394" b="-510667"/>
                          </a:stretch>
                        </a:blipFill>
                      </a:tcPr>
                    </a:tc>
                    <a:extLst>
                      <a:ext uri="{0D108BD9-81ED-4DB2-BD59-A6C34878D82A}">
                        <a16:rowId xmlns:a16="http://schemas.microsoft.com/office/drawing/2014/main" val="3541209487"/>
                      </a:ext>
                    </a:extLst>
                  </a:tr>
                  <a:tr h="822960">
                    <a:tc>
                      <a:txBody>
                        <a:bodyPr/>
                        <a:lstStyle/>
                        <a:p>
                          <a:r>
                            <a:rPr lang="en-US" sz="2400">
                              <a:latin typeface="Bahnschrift SemiBold" panose="020B0502040204020203" pitchFamily="34" charset="0"/>
                            </a:rPr>
                            <a:t>Standar Deviasi (Simpangan Baku)</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a:t>
                          </a:r>
                          <a:endParaRPr lang="id-ID" sz="2400">
                            <a:latin typeface="Bahnschrift SemiBold" panose="020B0502040204020203" pitchFamily="34" charset="0"/>
                          </a:endParaRPr>
                        </a:p>
                      </a:txBody>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σ</a:t>
                          </a:r>
                          <a:r>
                            <a:rPr lang="en-US" sz="2400">
                              <a:latin typeface="Calibri" panose="020F0502020204030204" pitchFamily="34" charset="0"/>
                              <a:ea typeface="Calibri" panose="020F0502020204030204" pitchFamily="34" charset="0"/>
                              <a:cs typeface="Calibri" panose="020F0502020204030204" pitchFamily="34" charset="0"/>
                            </a:rPr>
                            <a:t> (sigma)</a:t>
                          </a:r>
                          <a:endParaRPr lang="id-ID" sz="2400">
                            <a:latin typeface="Bahnschrift SemiBold" panose="020B0502040204020203" pitchFamily="34" charset="0"/>
                          </a:endParaRPr>
                        </a:p>
                      </a:txBody>
                      <a:tcPr/>
                    </a:tc>
                    <a:extLst>
                      <a:ext uri="{0D108BD9-81ED-4DB2-BD59-A6C34878D82A}">
                        <a16:rowId xmlns:a16="http://schemas.microsoft.com/office/drawing/2014/main" val="2936521352"/>
                      </a:ext>
                    </a:extLst>
                  </a:tr>
                  <a:tr h="457200">
                    <a:tc>
                      <a:txBody>
                        <a:bodyPr/>
                        <a:lstStyle/>
                        <a:p>
                          <a:r>
                            <a:rPr lang="en-US" sz="2400">
                              <a:latin typeface="Bahnschrift SemiBold" panose="020B0502040204020203" pitchFamily="34" charset="0"/>
                            </a:rPr>
                            <a:t>Varians</a:t>
                          </a:r>
                          <a:endParaRPr lang="id-ID" sz="2400">
                            <a:latin typeface="Bahnschrift SemiBold" panose="020B0502040204020203" pitchFamily="34" charset="0"/>
                          </a:endParaRPr>
                        </a:p>
                      </a:txBody>
                      <a:tcPr/>
                    </a:tc>
                    <a:tc>
                      <a:txBody>
                        <a:bodyPr/>
                        <a:lstStyle/>
                        <a:p>
                          <a:pPr algn="ctr"/>
                          <a:r>
                            <a:rPr lang="en-US" sz="2400">
                              <a:latin typeface="Bahnschrift SemiBold" panose="020B0502040204020203" pitchFamily="34" charset="0"/>
                            </a:rPr>
                            <a:t>s</a:t>
                          </a:r>
                          <a:r>
                            <a:rPr lang="en-US" sz="2400" baseline="30000">
                              <a:latin typeface="Bahnschrift SemiBold" panose="020B0502040204020203" pitchFamily="34" charset="0"/>
                            </a:rPr>
                            <a:t>2</a:t>
                          </a:r>
                          <a:endParaRPr lang="id-ID" sz="2400" baseline="30000">
                            <a:latin typeface="Bahnschrift SemiBold" panose="020B05020402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l-GR" sz="2400">
                              <a:latin typeface="Calibri" panose="020F0502020204030204" pitchFamily="34" charset="0"/>
                              <a:ea typeface="Calibri" panose="020F0502020204030204" pitchFamily="34" charset="0"/>
                              <a:cs typeface="Calibri" panose="020F0502020204030204" pitchFamily="34" charset="0"/>
                            </a:rPr>
                            <a:t>σ</a:t>
                          </a:r>
                          <a:r>
                            <a:rPr lang="en-US" sz="2400" baseline="30000">
                              <a:latin typeface="Bahnschrift SemiBold" panose="020B0502040204020203" pitchFamily="34" charset="0"/>
                              <a:ea typeface="Calibri" panose="020F0502020204030204" pitchFamily="34" charset="0"/>
                              <a:cs typeface="Calibri" panose="020F0502020204030204" pitchFamily="34" charset="0"/>
                            </a:rPr>
                            <a:t>2</a:t>
                          </a:r>
                          <a:endParaRPr lang="id-ID" sz="2400" baseline="30000">
                            <a:latin typeface="Bahnschrift SemiBold" panose="020B0502040204020203" pitchFamily="34" charset="0"/>
                          </a:endParaRPr>
                        </a:p>
                      </a:txBody>
                      <a:tcPr/>
                    </a:tc>
                    <a:extLst>
                      <a:ext uri="{0D108BD9-81ED-4DB2-BD59-A6C34878D82A}">
                        <a16:rowId xmlns:a16="http://schemas.microsoft.com/office/drawing/2014/main" val="1845045455"/>
                      </a:ext>
                    </a:extLst>
                  </a:tr>
                  <a:tr h="457200">
                    <a:tc>
                      <a:txBody>
                        <a:bodyPr/>
                        <a:lstStyle/>
                        <a:p>
                          <a:r>
                            <a:rPr lang="en-US" sz="2400">
                              <a:latin typeface="Bahnschrift SemiBold" panose="020B0502040204020203" pitchFamily="34" charset="0"/>
                            </a:rPr>
                            <a:t>Proporsi</a:t>
                          </a:r>
                          <a:endParaRPr lang="id-ID" sz="2400">
                            <a:latin typeface="Bahnschrift SemiBold" panose="020B0502040204020203" pitchFamily="34" charset="0"/>
                          </a:endParaRPr>
                        </a:p>
                      </a:txBody>
                      <a:tcPr/>
                    </a:tc>
                    <a:tc>
                      <a:txBody>
                        <a:bodyPr/>
                        <a:lstStyle/>
                        <a:p>
                          <a:endParaRPr lang="id-ID"/>
                        </a:p>
                      </a:txBody>
                      <a:tcPr>
                        <a:blipFill>
                          <a:blip r:embed="rId3"/>
                          <a:stretch>
                            <a:fillRect l="-100395" t="-592000" r="-100593" b="-129333"/>
                          </a:stretch>
                        </a:blipFill>
                      </a:tcPr>
                    </a:tc>
                    <a:tc>
                      <a:txBody>
                        <a:bodyPr/>
                        <a:lstStyle/>
                        <a:p>
                          <a:pPr algn="ctr"/>
                          <a:r>
                            <a:rPr lang="el-GR" sz="2400">
                              <a:latin typeface="Calibri" panose="020F0502020204030204" pitchFamily="34" charset="0"/>
                              <a:ea typeface="Calibri" panose="020F0502020204030204" pitchFamily="34" charset="0"/>
                              <a:cs typeface="Calibri" panose="020F0502020204030204" pitchFamily="34" charset="0"/>
                            </a:rPr>
                            <a:t>π</a:t>
                          </a:r>
                          <a:r>
                            <a:rPr lang="en-US" sz="2400">
                              <a:latin typeface="Calibri" panose="020F0502020204030204" pitchFamily="34" charset="0"/>
                              <a:ea typeface="Calibri" panose="020F0502020204030204" pitchFamily="34" charset="0"/>
                              <a:cs typeface="Calibri" panose="020F0502020204030204" pitchFamily="34" charset="0"/>
                            </a:rPr>
                            <a:t> (phi) atau P</a:t>
                          </a:r>
                          <a:endParaRPr lang="id-ID" sz="2400">
                            <a:latin typeface="Bahnschrift SemiBold" panose="020B0502040204020203" pitchFamily="34" charset="0"/>
                          </a:endParaRPr>
                        </a:p>
                      </a:txBody>
                      <a:tcPr/>
                    </a:tc>
                    <a:extLst>
                      <a:ext uri="{0D108BD9-81ED-4DB2-BD59-A6C34878D82A}">
                        <a16:rowId xmlns:a16="http://schemas.microsoft.com/office/drawing/2014/main" val="2323659599"/>
                      </a:ext>
                    </a:extLst>
                  </a:tr>
                  <a:tr h="457200">
                    <a:tc>
                      <a:txBody>
                        <a:bodyPr/>
                        <a:lstStyle/>
                        <a:p>
                          <a:r>
                            <a:rPr lang="en-US" sz="2400">
                              <a:latin typeface="Bahnschrift SemiBold" panose="020B0502040204020203" pitchFamily="34" charset="0"/>
                            </a:rPr>
                            <a:t>Selisih 2 Proporsi</a:t>
                          </a:r>
                          <a:endParaRPr lang="id-ID" sz="2400">
                            <a:latin typeface="Bahnschrift SemiBold" panose="020B0502040204020203" pitchFamily="34" charset="0"/>
                          </a:endParaRPr>
                        </a:p>
                      </a:txBody>
                      <a:tcPr/>
                    </a:tc>
                    <a:tc>
                      <a:txBody>
                        <a:bodyPr/>
                        <a:lstStyle/>
                        <a:p>
                          <a:endParaRPr lang="id-ID"/>
                        </a:p>
                      </a:txBody>
                      <a:tcPr>
                        <a:blipFill>
                          <a:blip r:embed="rId3"/>
                          <a:stretch>
                            <a:fillRect l="-100395" t="-692000" r="-100593" b="-29333"/>
                          </a:stretch>
                        </a:blipFill>
                      </a:tcPr>
                    </a:tc>
                    <a:tc>
                      <a:txBody>
                        <a:bodyPr/>
                        <a:lstStyle/>
                        <a:p>
                          <a:endParaRPr lang="id-ID"/>
                        </a:p>
                      </a:txBody>
                      <a:tcPr>
                        <a:blipFill>
                          <a:blip r:embed="rId3"/>
                          <a:stretch>
                            <a:fillRect l="-200000" t="-692000" r="-394" b="-29333"/>
                          </a:stretch>
                        </a:blipFill>
                      </a:tcPr>
                    </a:tc>
                    <a:extLst>
                      <a:ext uri="{0D108BD9-81ED-4DB2-BD59-A6C34878D82A}">
                        <a16:rowId xmlns:a16="http://schemas.microsoft.com/office/drawing/2014/main" val="4122558805"/>
                      </a:ext>
                    </a:extLst>
                  </a:tr>
                </a:tbl>
              </a:graphicData>
            </a:graphic>
          </p:graphicFrame>
        </mc:Fallback>
      </mc:AlternateContent>
    </p:spTree>
    <p:extLst>
      <p:ext uri="{BB962C8B-B14F-4D97-AF65-F5344CB8AC3E}">
        <p14:creationId xmlns:p14="http://schemas.microsoft.com/office/powerpoint/2010/main" val="2183023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TUGAS 1</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651386"/>
            <a:ext cx="11380020" cy="4985084"/>
          </a:xfrm>
          <a:prstGeom prst="rect">
            <a:avLst/>
          </a:prstGeom>
        </p:spPr>
        <p:txBody>
          <a:bodyPr spcFirstLastPara="1" wrap="square" lIns="121900" tIns="121900" rIns="121900" bIns="121900" anchor="t" anchorCtr="0">
            <a:noAutofit/>
          </a:bodyPr>
          <a:lstStyle/>
          <a:p>
            <a:pPr marL="0" indent="0">
              <a:spcBef>
                <a:spcPts val="0"/>
              </a:spcBef>
              <a:buClr>
                <a:schemeClr val="accent2"/>
              </a:buClr>
              <a:buSzPct val="76000"/>
              <a:buNone/>
            </a:pPr>
            <a:r>
              <a:rPr lang="en-US" sz="2000">
                <a:latin typeface="Bahnschrift SemiCondensed" panose="020B0502040204020203" pitchFamily="34" charset="0"/>
                <a:sym typeface="Wingdings" panose="05000000000000000000" pitchFamily="2" charset="2"/>
              </a:rPr>
              <a:t>Berikut adalah harga saham dari perusahaan dalam insdustri percetakan, periklanan dan media di BEI 11 Nopember 2013</a:t>
            </a: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r>
              <a:rPr lang="en-US" sz="2000">
                <a:latin typeface="Bahnschrift SemiCondensed" panose="020B0502040204020203" pitchFamily="34" charset="0"/>
                <a:sym typeface="Wingdings" panose="05000000000000000000" pitchFamily="2" charset="2"/>
              </a:rPr>
              <a:t>Apabila di ambil 2 perusahaan sebagai sampel untuk mengetahui kinerjanya, hitung rata-rata hitung dan standar deviasi sampel dan populasi. Dan berapa probabilitas perusahaan dengan harga di atas 400 terpilih sebagai sampel ?</a:t>
            </a:r>
          </a:p>
          <a:p>
            <a:pPr marL="0" indent="0">
              <a:spcBef>
                <a:spcPts val="0"/>
              </a:spcBef>
              <a:buClr>
                <a:schemeClr val="accent2"/>
              </a:buClr>
              <a:buSzPct val="76000"/>
              <a:buNone/>
            </a:pPr>
            <a:endParaRPr sz="20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2" name="Table 2">
            <a:extLst>
              <a:ext uri="{FF2B5EF4-FFF2-40B4-BE49-F238E27FC236}">
                <a16:creationId xmlns:a16="http://schemas.microsoft.com/office/drawing/2014/main" id="{08F1880E-DA49-B2BC-E9AE-D94A3EB96E63}"/>
              </a:ext>
            </a:extLst>
          </p:cNvPr>
          <p:cNvGraphicFramePr>
            <a:graphicFrameLocks noGrp="1"/>
          </p:cNvGraphicFramePr>
          <p:nvPr>
            <p:extLst>
              <p:ext uri="{D42A27DB-BD31-4B8C-83A1-F6EECF244321}">
                <p14:modId xmlns:p14="http://schemas.microsoft.com/office/powerpoint/2010/main" val="3611729389"/>
              </p:ext>
            </p:extLst>
          </p:nvPr>
        </p:nvGraphicFramePr>
        <p:xfrm>
          <a:off x="2305377" y="2501332"/>
          <a:ext cx="5980784" cy="222504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4106214432"/>
                    </a:ext>
                  </a:extLst>
                </a:gridCol>
                <a:gridCol w="1916784">
                  <a:extLst>
                    <a:ext uri="{9D8B030D-6E8A-4147-A177-3AD203B41FA5}">
                      <a16:colId xmlns:a16="http://schemas.microsoft.com/office/drawing/2014/main" val="2934275026"/>
                    </a:ext>
                  </a:extLst>
                </a:gridCol>
              </a:tblGrid>
              <a:tr h="370840">
                <a:tc>
                  <a:txBody>
                    <a:bodyPr/>
                    <a:lstStyle/>
                    <a:p>
                      <a:pPr algn="ctr"/>
                      <a:r>
                        <a:rPr lang="en-US" sz="1600">
                          <a:solidFill>
                            <a:schemeClr val="accent2"/>
                          </a:solidFill>
                          <a:latin typeface="Bahnschrift SemiCondensed" panose="020B0502040204020203" pitchFamily="34" charset="0"/>
                        </a:rPr>
                        <a:t>Perusahaan</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Harga per saham</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944626142"/>
                  </a:ext>
                </a:extLst>
              </a:tr>
              <a:tr h="370840">
                <a:tc>
                  <a:txBody>
                    <a:bodyPr/>
                    <a:lstStyle/>
                    <a:p>
                      <a:r>
                        <a:rPr lang="en-US" sz="1600">
                          <a:solidFill>
                            <a:schemeClr val="accent2"/>
                          </a:solidFill>
                          <a:latin typeface="Bahnschrift SemiCondensed" panose="020B0502040204020203" pitchFamily="34" charset="0"/>
                        </a:rPr>
                        <a:t>Jasuindo Tiga Perkasa (JTPE)</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320</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4204550628"/>
                  </a:ext>
                </a:extLst>
              </a:tr>
              <a:tr h="370840">
                <a:tc>
                  <a:txBody>
                    <a:bodyPr/>
                    <a:lstStyle/>
                    <a:p>
                      <a:r>
                        <a:rPr lang="en-US" sz="1600">
                          <a:solidFill>
                            <a:schemeClr val="accent2"/>
                          </a:solidFill>
                          <a:latin typeface="Bahnschrift SemiCondensed" panose="020B0502040204020203" pitchFamily="34" charset="0"/>
                        </a:rPr>
                        <a:t>First Media (KBLV)</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550</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3360127824"/>
                  </a:ext>
                </a:extLst>
              </a:tr>
              <a:tr h="370840">
                <a:tc>
                  <a:txBody>
                    <a:bodyPr/>
                    <a:lstStyle/>
                    <a:p>
                      <a:r>
                        <a:rPr lang="en-US" sz="1600">
                          <a:solidFill>
                            <a:schemeClr val="accent2"/>
                          </a:solidFill>
                          <a:latin typeface="Bahnschrift SemiCondensed" panose="020B0502040204020203" pitchFamily="34" charset="0"/>
                        </a:rPr>
                        <a:t>Star Pasific (LPLI)</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590</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667654825"/>
                  </a:ext>
                </a:extLst>
              </a:tr>
              <a:tr h="370840">
                <a:tc>
                  <a:txBody>
                    <a:bodyPr/>
                    <a:lstStyle/>
                    <a:p>
                      <a:r>
                        <a:rPr lang="en-US" sz="1600">
                          <a:solidFill>
                            <a:schemeClr val="accent2"/>
                          </a:solidFill>
                          <a:latin typeface="Bahnschrift SemiCondensed" panose="020B0502040204020203" pitchFamily="34" charset="0"/>
                        </a:rPr>
                        <a:t>Sejahteraraya ANugrahJaya (SRAJ)</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335</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3701043164"/>
                  </a:ext>
                </a:extLst>
              </a:tr>
              <a:tr h="370840">
                <a:tc>
                  <a:txBody>
                    <a:bodyPr/>
                    <a:lstStyle/>
                    <a:p>
                      <a:r>
                        <a:rPr lang="en-US" sz="1600">
                          <a:solidFill>
                            <a:schemeClr val="accent2"/>
                          </a:solidFill>
                          <a:latin typeface="Bahnschrift SemiCondensed" panose="020B0502040204020203" pitchFamily="34" charset="0"/>
                        </a:rPr>
                        <a:t>Visi Media Asia (VIVA)</a:t>
                      </a:r>
                      <a:endParaRPr lang="id-ID" sz="1600">
                        <a:solidFill>
                          <a:schemeClr val="accent2"/>
                        </a:solidFill>
                        <a:latin typeface="Bahnschrift SemiCondensed" panose="020B0502040204020203" pitchFamily="34" charset="0"/>
                      </a:endParaRPr>
                    </a:p>
                  </a:txBody>
                  <a:tcPr/>
                </a:tc>
                <a:tc>
                  <a:txBody>
                    <a:bodyPr/>
                    <a:lstStyle/>
                    <a:p>
                      <a:pPr algn="ctr"/>
                      <a:r>
                        <a:rPr lang="en-US" sz="1600">
                          <a:solidFill>
                            <a:schemeClr val="accent2"/>
                          </a:solidFill>
                          <a:latin typeface="Bahnschrift SemiCondensed" panose="020B0502040204020203" pitchFamily="34" charset="0"/>
                        </a:rPr>
                        <a:t>265</a:t>
                      </a:r>
                      <a:endParaRPr lang="id-ID" sz="16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720614334"/>
                  </a:ext>
                </a:extLst>
              </a:tr>
            </a:tbl>
          </a:graphicData>
        </a:graphic>
      </p:graphicFrame>
    </p:spTree>
    <p:extLst>
      <p:ext uri="{BB962C8B-B14F-4D97-AF65-F5344CB8AC3E}">
        <p14:creationId xmlns:p14="http://schemas.microsoft.com/office/powerpoint/2010/main" val="4070355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TUGAS 2</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651386"/>
            <a:ext cx="11380020" cy="467378"/>
          </a:xfrm>
          <a:prstGeom prst="rect">
            <a:avLst/>
          </a:prstGeom>
        </p:spPr>
        <p:txBody>
          <a:bodyPr spcFirstLastPara="1" wrap="square" lIns="121900" tIns="121900" rIns="121900" bIns="121900" anchor="t" anchorCtr="0">
            <a:noAutofit/>
          </a:bodyPr>
          <a:lstStyle/>
          <a:p>
            <a:pPr marL="0" indent="0">
              <a:spcBef>
                <a:spcPts val="0"/>
              </a:spcBef>
              <a:buClr>
                <a:schemeClr val="accent2"/>
              </a:buClr>
              <a:buSzPct val="76000"/>
              <a:buNone/>
            </a:pPr>
            <a:r>
              <a:rPr lang="en-US" sz="2000">
                <a:latin typeface="Bahnschrift SemiCondensed" panose="020B0502040204020203" pitchFamily="34" charset="0"/>
                <a:sym typeface="Wingdings" panose="05000000000000000000" pitchFamily="2" charset="2"/>
              </a:rPr>
              <a:t>Berikut adalah pendapatan per kapita rata-rata penduduk Indonesia tahun 2000-2013</a:t>
            </a: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lang="en-US" sz="200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None/>
            </a:pPr>
            <a:endParaRPr sz="20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2" name="Table 2">
            <a:extLst>
              <a:ext uri="{FF2B5EF4-FFF2-40B4-BE49-F238E27FC236}">
                <a16:creationId xmlns:a16="http://schemas.microsoft.com/office/drawing/2014/main" id="{08F1880E-DA49-B2BC-E9AE-D94A3EB96E63}"/>
              </a:ext>
            </a:extLst>
          </p:cNvPr>
          <p:cNvGraphicFramePr>
            <a:graphicFrameLocks noGrp="1"/>
          </p:cNvGraphicFramePr>
          <p:nvPr>
            <p:extLst>
              <p:ext uri="{D42A27DB-BD31-4B8C-83A1-F6EECF244321}">
                <p14:modId xmlns:p14="http://schemas.microsoft.com/office/powerpoint/2010/main" val="2308985072"/>
              </p:ext>
            </p:extLst>
          </p:nvPr>
        </p:nvGraphicFramePr>
        <p:xfrm>
          <a:off x="539177" y="2225117"/>
          <a:ext cx="3284718" cy="4475568"/>
        </p:xfrm>
        <a:graphic>
          <a:graphicData uri="http://schemas.openxmlformats.org/drawingml/2006/table">
            <a:tbl>
              <a:tblPr firstRow="1" bandRow="1">
                <a:tableStyleId>{F5AB1C69-6EDB-4FF4-983F-18BD219EF322}</a:tableStyleId>
              </a:tblPr>
              <a:tblGrid>
                <a:gridCol w="1748148">
                  <a:extLst>
                    <a:ext uri="{9D8B030D-6E8A-4147-A177-3AD203B41FA5}">
                      <a16:colId xmlns:a16="http://schemas.microsoft.com/office/drawing/2014/main" val="4106214432"/>
                    </a:ext>
                  </a:extLst>
                </a:gridCol>
                <a:gridCol w="1536570">
                  <a:extLst>
                    <a:ext uri="{9D8B030D-6E8A-4147-A177-3AD203B41FA5}">
                      <a16:colId xmlns:a16="http://schemas.microsoft.com/office/drawing/2014/main" val="2934275026"/>
                    </a:ext>
                  </a:extLst>
                </a:gridCol>
              </a:tblGrid>
              <a:tr h="484616">
                <a:tc>
                  <a:txBody>
                    <a:bodyPr/>
                    <a:lstStyle/>
                    <a:p>
                      <a:pPr algn="ctr"/>
                      <a:r>
                        <a:rPr lang="en-US" sz="1200">
                          <a:solidFill>
                            <a:schemeClr val="accent2"/>
                          </a:solidFill>
                          <a:latin typeface="Bahnschrift SemiCondensed" panose="020B0502040204020203" pitchFamily="34" charset="0"/>
                        </a:rPr>
                        <a:t>Tahun</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Pendapatan per kapita Rata-rata</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944626142"/>
                  </a:ext>
                </a:extLst>
              </a:tr>
              <a:tr h="285068">
                <a:tc>
                  <a:txBody>
                    <a:bodyPr/>
                    <a:lstStyle/>
                    <a:p>
                      <a:r>
                        <a:rPr lang="en-US" sz="1200">
                          <a:solidFill>
                            <a:schemeClr val="accent2"/>
                          </a:solidFill>
                          <a:latin typeface="Bahnschrift SemiCondensed" panose="020B0502040204020203" pitchFamily="34" charset="0"/>
                        </a:rPr>
                        <a:t>2002</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922</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4204550628"/>
                  </a:ext>
                </a:extLst>
              </a:tr>
              <a:tr h="285068">
                <a:tc>
                  <a:txBody>
                    <a:bodyPr/>
                    <a:lstStyle/>
                    <a:p>
                      <a:r>
                        <a:rPr lang="en-US" sz="1200">
                          <a:solidFill>
                            <a:schemeClr val="accent2"/>
                          </a:solidFill>
                          <a:latin typeface="Bahnschrift SemiCondensed" panose="020B0502040204020203" pitchFamily="34" charset="0"/>
                        </a:rPr>
                        <a:t>2003</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1091</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3360127824"/>
                  </a:ext>
                </a:extLst>
              </a:tr>
              <a:tr h="285068">
                <a:tc>
                  <a:txBody>
                    <a:bodyPr/>
                    <a:lstStyle/>
                    <a:p>
                      <a:r>
                        <a:rPr lang="en-US" sz="1200">
                          <a:solidFill>
                            <a:schemeClr val="accent2"/>
                          </a:solidFill>
                          <a:latin typeface="Bahnschrift SemiCondensed" panose="020B0502040204020203" pitchFamily="34" charset="0"/>
                        </a:rPr>
                        <a:t>2004</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1178</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667654825"/>
                  </a:ext>
                </a:extLst>
              </a:tr>
              <a:tr h="285068">
                <a:tc>
                  <a:txBody>
                    <a:bodyPr/>
                    <a:lstStyle/>
                    <a:p>
                      <a:r>
                        <a:rPr lang="en-US" sz="1200">
                          <a:solidFill>
                            <a:schemeClr val="accent2"/>
                          </a:solidFill>
                          <a:latin typeface="Bahnschrift SemiCondensed" panose="020B0502040204020203" pitchFamily="34" charset="0"/>
                        </a:rPr>
                        <a:t>2005</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1291</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3701043164"/>
                  </a:ext>
                </a:extLst>
              </a:tr>
              <a:tr h="285068">
                <a:tc>
                  <a:txBody>
                    <a:bodyPr/>
                    <a:lstStyle/>
                    <a:p>
                      <a:r>
                        <a:rPr lang="en-US" sz="1200">
                          <a:solidFill>
                            <a:schemeClr val="accent2"/>
                          </a:solidFill>
                          <a:latin typeface="Bahnschrift SemiCondensed" panose="020B0502040204020203" pitchFamily="34" charset="0"/>
                        </a:rPr>
                        <a:t>2006</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1623</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720614334"/>
                  </a:ext>
                </a:extLst>
              </a:tr>
              <a:tr h="285068">
                <a:tc>
                  <a:txBody>
                    <a:bodyPr/>
                    <a:lstStyle/>
                    <a:p>
                      <a:r>
                        <a:rPr lang="en-US" sz="1200">
                          <a:solidFill>
                            <a:schemeClr val="accent2"/>
                          </a:solidFill>
                          <a:latin typeface="Bahnschrift SemiCondensed" panose="020B0502040204020203" pitchFamily="34" charset="0"/>
                        </a:rPr>
                        <a:t>2007</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1898</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435064034"/>
                  </a:ext>
                </a:extLst>
              </a:tr>
              <a:tr h="285068">
                <a:tc>
                  <a:txBody>
                    <a:bodyPr/>
                    <a:lstStyle/>
                    <a:p>
                      <a:r>
                        <a:rPr lang="en-US" sz="1200">
                          <a:solidFill>
                            <a:schemeClr val="accent2"/>
                          </a:solidFill>
                          <a:latin typeface="Bahnschrift SemiCondensed" panose="020B0502040204020203" pitchFamily="34" charset="0"/>
                        </a:rPr>
                        <a:t>2008</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2211</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309925101"/>
                  </a:ext>
                </a:extLst>
              </a:tr>
              <a:tr h="285068">
                <a:tc>
                  <a:txBody>
                    <a:bodyPr/>
                    <a:lstStyle/>
                    <a:p>
                      <a:r>
                        <a:rPr lang="en-US" sz="1200">
                          <a:solidFill>
                            <a:schemeClr val="accent2"/>
                          </a:solidFill>
                          <a:latin typeface="Bahnschrift SemiCondensed" panose="020B0502040204020203" pitchFamily="34" charset="0"/>
                        </a:rPr>
                        <a:t>2009</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2300</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766797422"/>
                  </a:ext>
                </a:extLst>
              </a:tr>
              <a:tr h="285068">
                <a:tc>
                  <a:txBody>
                    <a:bodyPr/>
                    <a:lstStyle/>
                    <a:p>
                      <a:r>
                        <a:rPr lang="en-US" sz="1200">
                          <a:solidFill>
                            <a:schemeClr val="accent2"/>
                          </a:solidFill>
                          <a:latin typeface="Bahnschrift SemiCondensed" panose="020B0502040204020203" pitchFamily="34" charset="0"/>
                        </a:rPr>
                        <a:t>2010</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2986</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094520434"/>
                  </a:ext>
                </a:extLst>
              </a:tr>
              <a:tr h="285068">
                <a:tc>
                  <a:txBody>
                    <a:bodyPr/>
                    <a:lstStyle/>
                    <a:p>
                      <a:r>
                        <a:rPr lang="en-US" sz="1200">
                          <a:solidFill>
                            <a:schemeClr val="accent2"/>
                          </a:solidFill>
                          <a:latin typeface="Bahnschrift SemiCondensed" panose="020B0502040204020203" pitchFamily="34" charset="0"/>
                        </a:rPr>
                        <a:t>2011</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3511</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696792429"/>
                  </a:ext>
                </a:extLst>
              </a:tr>
              <a:tr h="285068">
                <a:tc>
                  <a:txBody>
                    <a:bodyPr/>
                    <a:lstStyle/>
                    <a:p>
                      <a:r>
                        <a:rPr lang="en-US" sz="1200">
                          <a:solidFill>
                            <a:schemeClr val="accent2"/>
                          </a:solidFill>
                          <a:latin typeface="Bahnschrift SemiCondensed" panose="020B0502040204020203" pitchFamily="34" charset="0"/>
                        </a:rPr>
                        <a:t>2012</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3594</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602642335"/>
                  </a:ext>
                </a:extLst>
              </a:tr>
              <a:tr h="285068">
                <a:tc>
                  <a:txBody>
                    <a:bodyPr/>
                    <a:lstStyle/>
                    <a:p>
                      <a:r>
                        <a:rPr lang="en-US" sz="1200">
                          <a:solidFill>
                            <a:schemeClr val="accent2"/>
                          </a:solidFill>
                          <a:latin typeface="Bahnschrift SemiCondensed" panose="020B0502040204020203" pitchFamily="34" charset="0"/>
                        </a:rPr>
                        <a:t>2013</a:t>
                      </a:r>
                      <a:endParaRPr lang="id-ID" sz="1200">
                        <a:solidFill>
                          <a:schemeClr val="accent2"/>
                        </a:solidFill>
                        <a:latin typeface="Bahnschrift SemiCondensed" panose="020B0502040204020203" pitchFamily="34" charset="0"/>
                      </a:endParaRPr>
                    </a:p>
                  </a:txBody>
                  <a:tcPr/>
                </a:tc>
                <a:tc>
                  <a:txBody>
                    <a:bodyPr/>
                    <a:lstStyle/>
                    <a:p>
                      <a:pPr algn="ctr"/>
                      <a:r>
                        <a:rPr lang="en-US" sz="1200">
                          <a:solidFill>
                            <a:schemeClr val="accent2"/>
                          </a:solidFill>
                          <a:latin typeface="Bahnschrift SemiCondensed" panose="020B0502040204020203" pitchFamily="34" charset="0"/>
                        </a:rPr>
                        <a:t>3499</a:t>
                      </a:r>
                      <a:endParaRPr lang="id-ID" sz="1200">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566648860"/>
                  </a:ext>
                </a:extLst>
              </a:tr>
              <a:tr h="285068">
                <a:tc>
                  <a:txBody>
                    <a:bodyPr/>
                    <a:lstStyle/>
                    <a:p>
                      <a:r>
                        <a:rPr lang="en-US" sz="1200" b="1">
                          <a:solidFill>
                            <a:schemeClr val="accent2"/>
                          </a:solidFill>
                          <a:latin typeface="Bahnschrift SemiCondensed" panose="020B0502040204020203" pitchFamily="34" charset="0"/>
                        </a:rPr>
                        <a:t>Rata-rata</a:t>
                      </a:r>
                      <a:endParaRPr lang="id-ID" sz="1200" b="1">
                        <a:solidFill>
                          <a:schemeClr val="accent2"/>
                        </a:solidFill>
                        <a:latin typeface="Bahnschrift SemiCondensed" panose="020B0502040204020203" pitchFamily="34" charset="0"/>
                      </a:endParaRPr>
                    </a:p>
                  </a:txBody>
                  <a:tcPr/>
                </a:tc>
                <a:tc>
                  <a:txBody>
                    <a:bodyPr/>
                    <a:lstStyle/>
                    <a:p>
                      <a:pPr algn="ctr"/>
                      <a:r>
                        <a:rPr lang="en-US" sz="1200" b="1">
                          <a:solidFill>
                            <a:schemeClr val="accent2"/>
                          </a:solidFill>
                          <a:latin typeface="Bahnschrift SemiCondensed" panose="020B0502040204020203" pitchFamily="34" charset="0"/>
                        </a:rPr>
                        <a:t>2175</a:t>
                      </a:r>
                      <a:endParaRPr lang="id-ID" sz="1200" b="1">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1661298919"/>
                  </a:ext>
                </a:extLst>
              </a:tr>
              <a:tr h="285068">
                <a:tc>
                  <a:txBody>
                    <a:bodyPr/>
                    <a:lstStyle/>
                    <a:p>
                      <a:r>
                        <a:rPr lang="en-US" sz="1200" b="1">
                          <a:solidFill>
                            <a:schemeClr val="accent2"/>
                          </a:solidFill>
                          <a:latin typeface="Bahnschrift SemiCondensed" panose="020B0502040204020203" pitchFamily="34" charset="0"/>
                        </a:rPr>
                        <a:t>Standar Deviasi</a:t>
                      </a:r>
                      <a:endParaRPr lang="id-ID" sz="1200" b="1">
                        <a:solidFill>
                          <a:schemeClr val="accent2"/>
                        </a:solidFill>
                        <a:latin typeface="Bahnschrift SemiCondensed" panose="020B0502040204020203" pitchFamily="34" charset="0"/>
                      </a:endParaRPr>
                    </a:p>
                  </a:txBody>
                  <a:tcPr/>
                </a:tc>
                <a:tc>
                  <a:txBody>
                    <a:bodyPr/>
                    <a:lstStyle/>
                    <a:p>
                      <a:pPr algn="ctr"/>
                      <a:r>
                        <a:rPr lang="en-US" sz="1200" b="1">
                          <a:solidFill>
                            <a:schemeClr val="accent2"/>
                          </a:solidFill>
                          <a:latin typeface="Bahnschrift SemiCondensed" panose="020B0502040204020203" pitchFamily="34" charset="0"/>
                        </a:rPr>
                        <a:t>1006</a:t>
                      </a:r>
                      <a:endParaRPr lang="id-ID" sz="1200" b="1">
                        <a:solidFill>
                          <a:schemeClr val="accent2"/>
                        </a:solidFill>
                        <a:latin typeface="Bahnschrift SemiCondensed" panose="020B0502040204020203" pitchFamily="34" charset="0"/>
                      </a:endParaRPr>
                    </a:p>
                  </a:txBody>
                  <a:tcPr/>
                </a:tc>
                <a:extLst>
                  <a:ext uri="{0D108BD9-81ED-4DB2-BD59-A6C34878D82A}">
                    <a16:rowId xmlns:a16="http://schemas.microsoft.com/office/drawing/2014/main" val="2625902809"/>
                  </a:ext>
                </a:extLst>
              </a:tr>
            </a:tbl>
          </a:graphicData>
        </a:graphic>
      </p:graphicFrame>
      <p:sp>
        <p:nvSpPr>
          <p:cNvPr id="3" name="Google Shape;193;p12">
            <a:extLst>
              <a:ext uri="{FF2B5EF4-FFF2-40B4-BE49-F238E27FC236}">
                <a16:creationId xmlns:a16="http://schemas.microsoft.com/office/drawing/2014/main" id="{4E192435-20B9-AF26-6FEE-7A711D24F8A0}"/>
              </a:ext>
            </a:extLst>
          </p:cNvPr>
          <p:cNvSpPr txBox="1">
            <a:spLocks/>
          </p:cNvSpPr>
          <p:nvPr/>
        </p:nvSpPr>
        <p:spPr>
          <a:xfrm>
            <a:off x="4110087" y="2595636"/>
            <a:ext cx="6880658" cy="261097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marL="0" indent="0">
              <a:spcBef>
                <a:spcPts val="0"/>
              </a:spcBef>
              <a:buClr>
                <a:schemeClr val="accent2"/>
              </a:buClr>
              <a:buSzPct val="76000"/>
              <a:buNone/>
            </a:pPr>
            <a:r>
              <a:rPr lang="en-US" sz="2000" kern="0">
                <a:latin typeface="Bahnschrift SemiCondensed" panose="020B0502040204020203" pitchFamily="34" charset="0"/>
                <a:sym typeface="Wingdings" panose="05000000000000000000" pitchFamily="2" charset="2"/>
              </a:rPr>
              <a:t>Pertanyaan</a:t>
            </a:r>
          </a:p>
          <a:p>
            <a:pPr marL="457200" indent="-457200">
              <a:spcBef>
                <a:spcPts val="0"/>
              </a:spcBef>
              <a:buClr>
                <a:schemeClr val="accent2"/>
              </a:buClr>
              <a:buSzPct val="76000"/>
              <a:buFont typeface="+mj-lt"/>
              <a:buAutoNum type="alphaLcParenR"/>
            </a:pPr>
            <a:r>
              <a:rPr lang="en-US" sz="2000" kern="0">
                <a:latin typeface="Bahnschrift SemiCondensed" panose="020B0502040204020203" pitchFamily="34" charset="0"/>
                <a:sym typeface="Wingdings" panose="05000000000000000000" pitchFamily="2" charset="2"/>
              </a:rPr>
              <a:t>Hitunglah probabilitas pendapatan dibawah 1000</a:t>
            </a:r>
          </a:p>
          <a:p>
            <a:pPr marL="457200" indent="-457200">
              <a:spcBef>
                <a:spcPts val="0"/>
              </a:spcBef>
              <a:buClr>
                <a:schemeClr val="accent2"/>
              </a:buClr>
              <a:buSzPct val="76000"/>
              <a:buFont typeface="+mj-lt"/>
              <a:buAutoNum type="alphaLcParenR"/>
            </a:pPr>
            <a:r>
              <a:rPr lang="en-US" sz="2000" kern="0">
                <a:latin typeface="Bahnschrift SemiCondensed" panose="020B0502040204020203" pitchFamily="34" charset="0"/>
                <a:sym typeface="Wingdings" panose="05000000000000000000" pitchFamily="2" charset="2"/>
              </a:rPr>
              <a:t>Hitunglah probabilitas pendapatan antara 1500-3000</a:t>
            </a:r>
          </a:p>
          <a:p>
            <a:pPr marL="457200" indent="-457200">
              <a:spcBef>
                <a:spcPts val="0"/>
              </a:spcBef>
              <a:buClr>
                <a:schemeClr val="accent2"/>
              </a:buClr>
              <a:buSzPct val="76000"/>
              <a:buFont typeface="+mj-lt"/>
              <a:buAutoNum type="alphaLcParenR"/>
            </a:pPr>
            <a:r>
              <a:rPr lang="en-US" sz="2000" kern="0">
                <a:latin typeface="Bahnschrift SemiCondensed" panose="020B0502040204020203" pitchFamily="34" charset="0"/>
                <a:sym typeface="Wingdings" panose="05000000000000000000" pitchFamily="2" charset="2"/>
              </a:rPr>
              <a:t>Hitunglah pendapatan terendah dari 10% penduduk yang berpendapatan tertinggi</a:t>
            </a:r>
          </a:p>
          <a:p>
            <a:pPr marL="457200" indent="-457200">
              <a:spcBef>
                <a:spcPts val="0"/>
              </a:spcBef>
              <a:buClr>
                <a:schemeClr val="accent2"/>
              </a:buClr>
              <a:buSzPct val="76000"/>
              <a:buFont typeface="+mj-lt"/>
              <a:buAutoNum type="alphaLcParenR"/>
            </a:pPr>
            <a:r>
              <a:rPr lang="en-US" sz="2000" kern="0">
                <a:latin typeface="Bahnschrift SemiCondensed" panose="020B0502040204020203" pitchFamily="34" charset="0"/>
                <a:sym typeface="Wingdings" panose="05000000000000000000" pitchFamily="2" charset="2"/>
              </a:rPr>
              <a:t>Apabila pemerintah akan membantu 15 % penduduk yang berpendapatan terendah, berapa batas maksimalnya ?</a:t>
            </a: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a:latin typeface="Bahnschrift SemiCondensed" panose="020B0502040204020203" pitchFamily="34" charset="0"/>
              <a:sym typeface="Wingdings" panose="05000000000000000000" pitchFamily="2" charset="2"/>
            </a:endParaRPr>
          </a:p>
          <a:p>
            <a:pPr marL="0" indent="0">
              <a:spcBef>
                <a:spcPts val="0"/>
              </a:spcBef>
              <a:buClr>
                <a:schemeClr val="accent2"/>
              </a:buClr>
              <a:buSzPct val="76000"/>
              <a:buFont typeface="Roboto Condensed Light"/>
              <a:buNone/>
            </a:pPr>
            <a:endParaRPr lang="en-US" sz="2000" kern="0" dirty="0">
              <a:latin typeface="Bahnschrift SemiCondensed" panose="020B0502040204020203" pitchFamily="34" charset="0"/>
            </a:endParaRPr>
          </a:p>
        </p:txBody>
      </p:sp>
    </p:spTree>
    <p:extLst>
      <p:ext uri="{BB962C8B-B14F-4D97-AF65-F5344CB8AC3E}">
        <p14:creationId xmlns:p14="http://schemas.microsoft.com/office/powerpoint/2010/main" val="537576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28E3-0B8A-A464-F8E1-2F7EC4055EE2}"/>
              </a:ext>
            </a:extLst>
          </p:cNvPr>
          <p:cNvSpPr>
            <a:spLocks noGrp="1"/>
          </p:cNvSpPr>
          <p:nvPr>
            <p:ph type="title"/>
          </p:nvPr>
        </p:nvSpPr>
        <p:spPr/>
        <p:txBody>
          <a:bodyPr/>
          <a:lstStyle/>
          <a:p>
            <a:endParaRPr lang="id-ID"/>
          </a:p>
        </p:txBody>
      </p:sp>
      <p:sp>
        <p:nvSpPr>
          <p:cNvPr id="3" name="Text Placeholder 2">
            <a:extLst>
              <a:ext uri="{FF2B5EF4-FFF2-40B4-BE49-F238E27FC236}">
                <a16:creationId xmlns:a16="http://schemas.microsoft.com/office/drawing/2014/main" id="{54CFB778-79FA-1F51-4F2F-A41712BE6164}"/>
              </a:ext>
            </a:extLst>
          </p:cNvPr>
          <p:cNvSpPr>
            <a:spLocks noGrp="1"/>
          </p:cNvSpPr>
          <p:nvPr>
            <p:ph type="body" idx="1"/>
          </p:nvPr>
        </p:nvSpPr>
        <p:spPr/>
        <p:txBody>
          <a:bodyPr/>
          <a:lstStyle/>
          <a:p>
            <a:endParaRPr lang="id-ID"/>
          </a:p>
        </p:txBody>
      </p:sp>
      <p:grpSp>
        <p:nvGrpSpPr>
          <p:cNvPr id="11" name="Group 10">
            <a:extLst>
              <a:ext uri="{FF2B5EF4-FFF2-40B4-BE49-F238E27FC236}">
                <a16:creationId xmlns:a16="http://schemas.microsoft.com/office/drawing/2014/main" id="{50F4C72B-566A-1159-1A6D-2C4E6E1DE5DE}"/>
              </a:ext>
            </a:extLst>
          </p:cNvPr>
          <p:cNvGrpSpPr/>
          <p:nvPr/>
        </p:nvGrpSpPr>
        <p:grpSpPr>
          <a:xfrm>
            <a:off x="-1" y="0"/>
            <a:ext cx="12192001" cy="6851225"/>
            <a:chOff x="-1" y="0"/>
            <a:chExt cx="12192001" cy="6851225"/>
          </a:xfrm>
        </p:grpSpPr>
        <p:pic>
          <p:nvPicPr>
            <p:cNvPr id="8" name="Picture 7">
              <a:extLst>
                <a:ext uri="{FF2B5EF4-FFF2-40B4-BE49-F238E27FC236}">
                  <a16:creationId xmlns:a16="http://schemas.microsoft.com/office/drawing/2014/main" id="{0FADF7FF-2886-C338-C455-12AEBD660D4E}"/>
                </a:ext>
              </a:extLst>
            </p:cNvPr>
            <p:cNvPicPr>
              <a:picLocks noChangeAspect="1"/>
            </p:cNvPicPr>
            <p:nvPr/>
          </p:nvPicPr>
          <p:blipFill>
            <a:blip r:embed="rId2"/>
            <a:stretch>
              <a:fillRect/>
            </a:stretch>
          </p:blipFill>
          <p:spPr>
            <a:xfrm>
              <a:off x="-1" y="6774"/>
              <a:ext cx="5836149" cy="6844451"/>
            </a:xfrm>
            <a:prstGeom prst="rect">
              <a:avLst/>
            </a:prstGeom>
          </p:spPr>
        </p:pic>
        <p:pic>
          <p:nvPicPr>
            <p:cNvPr id="10" name="Picture 9">
              <a:extLst>
                <a:ext uri="{FF2B5EF4-FFF2-40B4-BE49-F238E27FC236}">
                  <a16:creationId xmlns:a16="http://schemas.microsoft.com/office/drawing/2014/main" id="{93483618-6B99-4722-C588-BB8D8826B09D}"/>
                </a:ext>
              </a:extLst>
            </p:cNvPr>
            <p:cNvPicPr>
              <a:picLocks noChangeAspect="1"/>
            </p:cNvPicPr>
            <p:nvPr/>
          </p:nvPicPr>
          <p:blipFill>
            <a:blip r:embed="rId3"/>
            <a:stretch>
              <a:fillRect/>
            </a:stretch>
          </p:blipFill>
          <p:spPr>
            <a:xfrm>
              <a:off x="5836149" y="0"/>
              <a:ext cx="6355851" cy="2253006"/>
            </a:xfrm>
            <a:prstGeom prst="rect">
              <a:avLst/>
            </a:prstGeom>
          </p:spPr>
        </p:pic>
      </p:grpSp>
    </p:spTree>
    <p:extLst>
      <p:ext uri="{BB962C8B-B14F-4D97-AF65-F5344CB8AC3E}">
        <p14:creationId xmlns:p14="http://schemas.microsoft.com/office/powerpoint/2010/main" val="19389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POPULASI &amp; SAMPEL</a:t>
            </a:r>
            <a:endParaRPr sz="36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Google Shape;193;p12">
            <a:extLst>
              <a:ext uri="{FF2B5EF4-FFF2-40B4-BE49-F238E27FC236}">
                <a16:creationId xmlns:a16="http://schemas.microsoft.com/office/drawing/2014/main" id="{7F6E9DD4-283A-3B50-7654-2AD6BAC64FD0}"/>
              </a:ext>
            </a:extLst>
          </p:cNvPr>
          <p:cNvSpPr txBox="1">
            <a:spLocks noGrp="1"/>
          </p:cNvSpPr>
          <p:nvPr>
            <p:ph type="body" idx="1"/>
          </p:nvPr>
        </p:nvSpPr>
        <p:spPr>
          <a:xfrm>
            <a:off x="391578" y="1611334"/>
            <a:ext cx="11380020" cy="2261047"/>
          </a:xfrm>
          <a:prstGeom prst="rect">
            <a:avLst/>
          </a:prstGeom>
        </p:spPr>
        <p:txBody>
          <a:bodyPr spcFirstLastPara="1" wrap="square" lIns="121900" tIns="121900" rIns="121900" bIns="121900" anchor="t" anchorCtr="0">
            <a:noAutofit/>
          </a:bodyPr>
          <a:lstStyle/>
          <a:p>
            <a:pPr marL="0" indent="0">
              <a:spcAft>
                <a:spcPts val="1333"/>
              </a:spcAft>
              <a:buSzPct val="76000"/>
              <a:buNone/>
            </a:pPr>
            <a:r>
              <a:rPr lang="en-US" sz="2800">
                <a:latin typeface="Bahnschrift SemiCondensed" panose="020B0502040204020203" pitchFamily="34" charset="0"/>
                <a:sym typeface="Wingdings" panose="05000000000000000000" pitchFamily="2" charset="2"/>
              </a:rPr>
              <a:t>Ciri Sampel yang baik :</a:t>
            </a:r>
          </a:p>
          <a:p>
            <a:pPr marL="457200" indent="-457200">
              <a:buSzPct val="76000"/>
              <a:buFont typeface="Wingdings" panose="05000000000000000000" pitchFamily="2" charset="2"/>
              <a:buChar char="q"/>
            </a:pPr>
            <a:r>
              <a:rPr lang="en-US" sz="2800">
                <a:latin typeface="Bahnschrift SemiCondensed" panose="020B0502040204020203" pitchFamily="34" charset="0"/>
                <a:sym typeface="Wingdings" panose="05000000000000000000" pitchFamily="2" charset="2"/>
              </a:rPr>
              <a:t>Sampel yang representative</a:t>
            </a:r>
          </a:p>
          <a:p>
            <a:pPr marL="457200" indent="-457200">
              <a:buSzPct val="76000"/>
              <a:buFont typeface="Wingdings" panose="05000000000000000000" pitchFamily="2" charset="2"/>
              <a:buChar char="q"/>
            </a:pPr>
            <a:r>
              <a:rPr lang="en-US" sz="2800">
                <a:latin typeface="Bahnschrift SemiCondensed" panose="020B0502040204020203" pitchFamily="34" charset="0"/>
                <a:sym typeface="Wingdings" panose="05000000000000000000" pitchFamily="2" charset="2"/>
              </a:rPr>
              <a:t>Besaran/Ciri sampel memberikan gambaran yang tepat mengenai besaran/ciri populasinya (Parameter Populasi)</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pic>
        <p:nvPicPr>
          <p:cNvPr id="5" name="Picture 4">
            <a:extLst>
              <a:ext uri="{FF2B5EF4-FFF2-40B4-BE49-F238E27FC236}">
                <a16:creationId xmlns:a16="http://schemas.microsoft.com/office/drawing/2014/main" id="{C45603E8-6D68-3487-2652-8FC365251D55}"/>
              </a:ext>
            </a:extLst>
          </p:cNvPr>
          <p:cNvPicPr>
            <a:picLocks noChangeAspect="1"/>
          </p:cNvPicPr>
          <p:nvPr/>
        </p:nvPicPr>
        <p:blipFill>
          <a:blip r:embed="rId3"/>
          <a:stretch>
            <a:fillRect/>
          </a:stretch>
        </p:blipFill>
        <p:spPr>
          <a:xfrm>
            <a:off x="1020256" y="4036843"/>
            <a:ext cx="3063829" cy="2565957"/>
          </a:xfrm>
          <a:prstGeom prst="rect">
            <a:avLst/>
          </a:prstGeom>
        </p:spPr>
      </p:pic>
      <p:grpSp>
        <p:nvGrpSpPr>
          <p:cNvPr id="16" name="Group 15">
            <a:extLst>
              <a:ext uri="{FF2B5EF4-FFF2-40B4-BE49-F238E27FC236}">
                <a16:creationId xmlns:a16="http://schemas.microsoft.com/office/drawing/2014/main" id="{F12FDA0E-1DED-FC74-7910-DB237501CC88}"/>
              </a:ext>
            </a:extLst>
          </p:cNvPr>
          <p:cNvGrpSpPr/>
          <p:nvPr/>
        </p:nvGrpSpPr>
        <p:grpSpPr>
          <a:xfrm>
            <a:off x="5141626" y="3912433"/>
            <a:ext cx="6220918" cy="2690367"/>
            <a:chOff x="5141626" y="3912433"/>
            <a:chExt cx="6220918" cy="2690367"/>
          </a:xfrm>
        </p:grpSpPr>
        <p:sp>
          <p:nvSpPr>
            <p:cNvPr id="8" name="Oval 7">
              <a:extLst>
                <a:ext uri="{FF2B5EF4-FFF2-40B4-BE49-F238E27FC236}">
                  <a16:creationId xmlns:a16="http://schemas.microsoft.com/office/drawing/2014/main" id="{E7791FF3-9BB0-7A1C-F55D-E27B8B8E8F61}"/>
                </a:ext>
              </a:extLst>
            </p:cNvPr>
            <p:cNvSpPr/>
            <p:nvPr/>
          </p:nvSpPr>
          <p:spPr>
            <a:xfrm>
              <a:off x="5141626" y="3912433"/>
              <a:ext cx="2093626" cy="2690367"/>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id-ID"/>
            </a:p>
          </p:txBody>
        </p:sp>
        <p:sp>
          <p:nvSpPr>
            <p:cNvPr id="9" name="Oval 8">
              <a:extLst>
                <a:ext uri="{FF2B5EF4-FFF2-40B4-BE49-F238E27FC236}">
                  <a16:creationId xmlns:a16="http://schemas.microsoft.com/office/drawing/2014/main" id="{2FEFEAF6-DCD0-AF1D-6920-CFC0A098B008}"/>
                </a:ext>
              </a:extLst>
            </p:cNvPr>
            <p:cNvSpPr/>
            <p:nvPr/>
          </p:nvSpPr>
          <p:spPr>
            <a:xfrm>
              <a:off x="5501390" y="5077755"/>
              <a:ext cx="1319134" cy="11042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sample</a:t>
              </a:r>
              <a:endParaRPr lang="id-ID"/>
            </a:p>
          </p:txBody>
        </p:sp>
        <p:sp>
          <p:nvSpPr>
            <p:cNvPr id="10" name="TextBox 9">
              <a:extLst>
                <a:ext uri="{FF2B5EF4-FFF2-40B4-BE49-F238E27FC236}">
                  <a16:creationId xmlns:a16="http://schemas.microsoft.com/office/drawing/2014/main" id="{9AD66CDF-6915-115B-E227-CD96401657BC}"/>
                </a:ext>
              </a:extLst>
            </p:cNvPr>
            <p:cNvSpPr txBox="1"/>
            <p:nvPr/>
          </p:nvSpPr>
          <p:spPr>
            <a:xfrm>
              <a:off x="7914807" y="3912433"/>
              <a:ext cx="3447737" cy="707886"/>
            </a:xfrm>
            <a:prstGeom prst="rect">
              <a:avLst/>
            </a:prstGeom>
            <a:noFill/>
            <a:ln>
              <a:solidFill>
                <a:schemeClr val="accent1"/>
              </a:solidFill>
            </a:ln>
          </p:spPr>
          <p:txBody>
            <a:bodyPr wrap="square" rtlCol="0">
              <a:spAutoFit/>
            </a:bodyPr>
            <a:lstStyle/>
            <a:p>
              <a:r>
                <a:rPr lang="en-US" sz="2000">
                  <a:latin typeface="Bahnschrift SemiBold" panose="020B0502040204020203" pitchFamily="34" charset="0"/>
                </a:rPr>
                <a:t>Populasi (N)</a:t>
              </a:r>
            </a:p>
            <a:p>
              <a:r>
                <a:rPr lang="en-US" sz="2000">
                  <a:latin typeface="Bahnschrift SemiBold" panose="020B0502040204020203" pitchFamily="34" charset="0"/>
                  <a:ea typeface="Calibri" panose="020F0502020204030204" pitchFamily="34" charset="0"/>
                  <a:cs typeface="Calibri" panose="020F0502020204030204" pitchFamily="34" charset="0"/>
                </a:rPr>
                <a:t>μ </a:t>
              </a:r>
              <a:r>
                <a:rPr lang="el-GR" sz="2000">
                  <a:latin typeface="Calibri" panose="020F0502020204030204" pitchFamily="34" charset="0"/>
                  <a:ea typeface="Calibri" panose="020F0502020204030204" pitchFamily="34" charset="0"/>
                  <a:cs typeface="Calibri" panose="020F0502020204030204" pitchFamily="34" charset="0"/>
                </a:rPr>
                <a:t>ρ</a:t>
              </a:r>
              <a:r>
                <a:rPr lang="en-US" sz="2000">
                  <a:latin typeface="Calibri" panose="020F0502020204030204" pitchFamily="34" charset="0"/>
                  <a:ea typeface="Calibri" panose="020F0502020204030204" pitchFamily="34" charset="0"/>
                  <a:cs typeface="Calibri" panose="020F0502020204030204" pitchFamily="34" charset="0"/>
                </a:rPr>
                <a:t> </a:t>
              </a:r>
              <a:r>
                <a:rPr lang="el-GR" sz="2000">
                  <a:latin typeface="Calibri" panose="020F0502020204030204" pitchFamily="34" charset="0"/>
                  <a:ea typeface="Calibri" panose="020F0502020204030204" pitchFamily="34" charset="0"/>
                  <a:cs typeface="Calibri" panose="020F0502020204030204" pitchFamily="34" charset="0"/>
                </a:rPr>
                <a:t>σ</a:t>
              </a:r>
              <a:r>
                <a:rPr lang="en-US" sz="2000">
                  <a:latin typeface="Calibri" panose="020F0502020204030204" pitchFamily="34" charset="0"/>
                  <a:ea typeface="Calibri" panose="020F0502020204030204" pitchFamily="34" charset="0"/>
                  <a:cs typeface="Calibri" panose="020F0502020204030204" pitchFamily="34" charset="0"/>
                </a:rPr>
                <a:t> R B (parameter)</a:t>
              </a:r>
              <a:endParaRPr lang="id-ID" sz="2000">
                <a:latin typeface="Bahnschrift SemiBold" panose="020B0502040204020203"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00EFB51-AFD5-369F-DFDF-1A37335B23B3}"/>
                    </a:ext>
                  </a:extLst>
                </p:cNvPr>
                <p:cNvSpPr txBox="1"/>
                <p:nvPr/>
              </p:nvSpPr>
              <p:spPr>
                <a:xfrm>
                  <a:off x="7695938" y="5335017"/>
                  <a:ext cx="2461395" cy="707886"/>
                </a:xfrm>
                <a:prstGeom prst="rect">
                  <a:avLst/>
                </a:prstGeom>
                <a:noFill/>
                <a:ln>
                  <a:solidFill>
                    <a:schemeClr val="accent1"/>
                  </a:solidFill>
                </a:ln>
              </p:spPr>
              <p:txBody>
                <a:bodyPr wrap="square" rtlCol="0">
                  <a:spAutoFit/>
                </a:bodyPr>
                <a:lstStyle/>
                <a:p>
                  <a:r>
                    <a:rPr lang="en-US" sz="2000">
                      <a:latin typeface="Bahnschrift SemiBold" panose="020B0502040204020203" pitchFamily="34" charset="0"/>
                    </a:rPr>
                    <a:t>Sampel (n)</a:t>
                  </a:r>
                </a:p>
                <a:p>
                  <a14:m>
                    <m:oMath xmlns:m="http://schemas.openxmlformats.org/officeDocument/2006/math">
                      <m:acc>
                        <m:accPr>
                          <m:chr m:val="̅"/>
                          <m:ctrlPr>
                            <a:rPr lang="en-US" sz="2000" i="1" smtClean="0">
                              <a:latin typeface="Cambria Math" panose="02040503050406030204" pitchFamily="18" charset="0"/>
                              <a:ea typeface="Calibri" panose="020F0502020204030204" pitchFamily="34" charset="0"/>
                              <a:cs typeface="Calibri" panose="020F0502020204030204" pitchFamily="34" charset="0"/>
                            </a:rPr>
                          </m:ctrlPr>
                        </m:accPr>
                        <m:e>
                          <m:r>
                            <a:rPr lang="en-US" sz="2000" b="0" i="1" smtClean="0">
                              <a:latin typeface="Cambria Math" panose="02040503050406030204" pitchFamily="18" charset="0"/>
                              <a:ea typeface="Calibri" panose="020F0502020204030204" pitchFamily="34" charset="0"/>
                              <a:cs typeface="Calibri" panose="020F0502020204030204" pitchFamily="34" charset="0"/>
                            </a:rPr>
                            <m:t>𝑥</m:t>
                          </m:r>
                        </m:e>
                      </m:acc>
                    </m:oMath>
                  </a14:m>
                  <a:r>
                    <a:rPr lang="en-US" sz="200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acc>
                        <m:accPr>
                          <m:chr m:val="̂"/>
                          <m:ctrlPr>
                            <a:rPr lang="en-US" sz="2000" i="1" smtClean="0">
                              <a:latin typeface="Cambria Math" panose="02040503050406030204" pitchFamily="18" charset="0"/>
                              <a:ea typeface="Calibri" panose="020F0502020204030204" pitchFamily="34" charset="0"/>
                              <a:cs typeface="Calibri" panose="020F0502020204030204" pitchFamily="34" charset="0"/>
                            </a:rPr>
                          </m:ctrlPr>
                        </m:accPr>
                        <m:e>
                          <m:r>
                            <a:rPr lang="en-US" sz="2000" b="0" i="1" smtClean="0">
                              <a:latin typeface="Cambria Math" panose="02040503050406030204" pitchFamily="18" charset="0"/>
                              <a:ea typeface="Calibri" panose="020F0502020204030204" pitchFamily="34" charset="0"/>
                              <a:cs typeface="Calibri" panose="020F0502020204030204" pitchFamily="34" charset="0"/>
                            </a:rPr>
                            <m:t>𝑝</m:t>
                          </m:r>
                        </m:e>
                      </m:acc>
                    </m:oMath>
                  </a14:m>
                  <a:r>
                    <a:rPr lang="en-US" sz="2000">
                      <a:latin typeface="Calibri" panose="020F0502020204030204" pitchFamily="34" charset="0"/>
                      <a:ea typeface="Calibri" panose="020F0502020204030204" pitchFamily="34" charset="0"/>
                      <a:cs typeface="Calibri" panose="020F0502020204030204" pitchFamily="34" charset="0"/>
                    </a:rPr>
                    <a:t> s r b (estimator)</a:t>
                  </a:r>
                  <a:endParaRPr lang="id-ID" sz="2000">
                    <a:latin typeface="Bahnschrift SemiBold" panose="020B0502040204020203" pitchFamily="34" charset="0"/>
                  </a:endParaRPr>
                </a:p>
              </p:txBody>
            </p:sp>
          </mc:Choice>
          <mc:Fallback xmlns="">
            <p:sp>
              <p:nvSpPr>
                <p:cNvPr id="11" name="TextBox 10">
                  <a:extLst>
                    <a:ext uri="{FF2B5EF4-FFF2-40B4-BE49-F238E27FC236}">
                      <a16:creationId xmlns:a16="http://schemas.microsoft.com/office/drawing/2014/main" id="{000EFB51-AFD5-369F-DFDF-1A37335B23B3}"/>
                    </a:ext>
                  </a:extLst>
                </p:cNvPr>
                <p:cNvSpPr txBox="1">
                  <a:spLocks noRot="1" noChangeAspect="1" noMove="1" noResize="1" noEditPoints="1" noAdjustHandles="1" noChangeArrowheads="1" noChangeShapeType="1" noTextEdit="1"/>
                </p:cNvSpPr>
                <p:nvPr/>
              </p:nvSpPr>
              <p:spPr>
                <a:xfrm>
                  <a:off x="7695938" y="5335017"/>
                  <a:ext cx="2461395" cy="707886"/>
                </a:xfrm>
                <a:prstGeom prst="rect">
                  <a:avLst/>
                </a:prstGeom>
                <a:blipFill>
                  <a:blip r:embed="rId4"/>
                  <a:stretch>
                    <a:fillRect l="-2217" t="-3390" b="-14407"/>
                  </a:stretch>
                </a:blipFill>
                <a:ln>
                  <a:solidFill>
                    <a:schemeClr val="accent1"/>
                  </a:solidFill>
                </a:ln>
              </p:spPr>
              <p:txBody>
                <a:bodyPr/>
                <a:lstStyle/>
                <a:p>
                  <a:r>
                    <a:rPr lang="id-ID">
                      <a:noFill/>
                    </a:rPr>
                    <a:t> </a:t>
                  </a:r>
                </a:p>
              </p:txBody>
            </p:sp>
          </mc:Fallback>
        </mc:AlternateContent>
      </p:grpSp>
      <p:cxnSp>
        <p:nvCxnSpPr>
          <p:cNvPr id="13" name="Straight Arrow Connector 12">
            <a:extLst>
              <a:ext uri="{FF2B5EF4-FFF2-40B4-BE49-F238E27FC236}">
                <a16:creationId xmlns:a16="http://schemas.microsoft.com/office/drawing/2014/main" id="{16ED6D5A-C4BF-5BF4-8C15-A5E43ACD5DD3}"/>
              </a:ext>
            </a:extLst>
          </p:cNvPr>
          <p:cNvCxnSpPr>
            <a:stCxn id="8" idx="7"/>
            <a:endCxn id="10" idx="1"/>
          </p:cNvCxnSpPr>
          <p:nvPr/>
        </p:nvCxnSpPr>
        <p:spPr>
          <a:xfrm flipV="1">
            <a:off x="6928648" y="4266376"/>
            <a:ext cx="986159" cy="40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63928E5-0C43-601F-6582-CF926ACE6FC4}"/>
              </a:ext>
            </a:extLst>
          </p:cNvPr>
          <p:cNvCxnSpPr>
            <a:cxnSpLocks/>
            <a:endCxn id="11" idx="1"/>
          </p:cNvCxnSpPr>
          <p:nvPr/>
        </p:nvCxnSpPr>
        <p:spPr>
          <a:xfrm>
            <a:off x="6545480" y="5662938"/>
            <a:ext cx="1150458" cy="26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38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2" name="Diagram 1">
            <a:extLst>
              <a:ext uri="{FF2B5EF4-FFF2-40B4-BE49-F238E27FC236}">
                <a16:creationId xmlns:a16="http://schemas.microsoft.com/office/drawing/2014/main" id="{C6F738BE-B059-43B2-7C0A-03959362A9AD}"/>
              </a:ext>
            </a:extLst>
          </p:cNvPr>
          <p:cNvGraphicFramePr/>
          <p:nvPr>
            <p:extLst>
              <p:ext uri="{D42A27DB-BD31-4B8C-83A1-F6EECF244321}">
                <p14:modId xmlns:p14="http://schemas.microsoft.com/office/powerpoint/2010/main" val="3018722339"/>
              </p:ext>
            </p:extLst>
          </p:nvPr>
        </p:nvGraphicFramePr>
        <p:xfrm>
          <a:off x="683695" y="1651385"/>
          <a:ext cx="7011201" cy="2654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7E1BE75D-80BB-ABFE-3FB7-144DFE8D82B3}"/>
              </a:ext>
            </a:extLst>
          </p:cNvPr>
          <p:cNvGraphicFramePr/>
          <p:nvPr>
            <p:extLst>
              <p:ext uri="{D42A27DB-BD31-4B8C-83A1-F6EECF244321}">
                <p14:modId xmlns:p14="http://schemas.microsoft.com/office/powerpoint/2010/main" val="2290791332"/>
              </p:ext>
            </p:extLst>
          </p:nvPr>
        </p:nvGraphicFramePr>
        <p:xfrm>
          <a:off x="716640" y="4034672"/>
          <a:ext cx="10791665" cy="25394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Google Shape;189;p12">
            <a:extLst>
              <a:ext uri="{FF2B5EF4-FFF2-40B4-BE49-F238E27FC236}">
                <a16:creationId xmlns:a16="http://schemas.microsoft.com/office/drawing/2014/main" id="{0BA9D6FF-5049-3B34-225D-9FEFFA872B1C}"/>
              </a:ext>
            </a:extLst>
          </p:cNvPr>
          <p:cNvSpPr txBox="1">
            <a:spLocks/>
          </p:cNvSpPr>
          <p:nvPr/>
        </p:nvSpPr>
        <p:spPr>
          <a:xfrm>
            <a:off x="1195602" y="492670"/>
            <a:ext cx="7011200" cy="1021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id-ID" sz="3600" kern="0">
                <a:latin typeface="Bahnschrift SemiBold" panose="020B0502040204020203" pitchFamily="34" charset="0"/>
              </a:rPr>
              <a:t>POPULASI &amp; SAMPEL</a:t>
            </a:r>
            <a:endParaRPr lang="id-ID" sz="3600" kern="0" dirty="0">
              <a:latin typeface="Bahnschrift SemiBold" panose="020B0502040204020203" pitchFamily="34" charset="0"/>
            </a:endParaRPr>
          </a:p>
        </p:txBody>
      </p:sp>
    </p:spTree>
    <p:extLst>
      <p:ext uri="{BB962C8B-B14F-4D97-AF65-F5344CB8AC3E}">
        <p14:creationId xmlns:p14="http://schemas.microsoft.com/office/powerpoint/2010/main" val="154934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9"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3" name="Google Shape;193;p12"/>
          <p:cNvSpPr txBox="1">
            <a:spLocks noGrp="1"/>
          </p:cNvSpPr>
          <p:nvPr>
            <p:ph type="body" idx="1"/>
          </p:nvPr>
        </p:nvSpPr>
        <p:spPr>
          <a:xfrm>
            <a:off x="391578" y="1651386"/>
            <a:ext cx="11380020" cy="5136092"/>
          </a:xfrm>
          <a:prstGeom prst="rect">
            <a:avLst/>
          </a:prstGeom>
        </p:spPr>
        <p:txBody>
          <a:bodyPr spcFirstLastPara="1" wrap="square" lIns="121900" tIns="121900" rIns="121900" bIns="121900" anchor="t" anchorCtr="0">
            <a:noAutofit/>
          </a:bodyPr>
          <a:lstStyle/>
          <a:p>
            <a:pPr marL="0" indent="0">
              <a:spcAft>
                <a:spcPts val="1333"/>
              </a:spcAft>
              <a:buSzPct val="76000"/>
              <a:buNone/>
            </a:pPr>
            <a:r>
              <a:rPr lang="en-US" sz="2800">
                <a:latin typeface="Bahnschrift SemiCondensed" panose="020B0502040204020203" pitchFamily="34" charset="0"/>
                <a:sym typeface="Wingdings" panose="05000000000000000000" pitchFamily="2" charset="2"/>
              </a:rPr>
              <a:t>Kenapa tidak langsung menggunakan populasi untuk penelitian ?</a:t>
            </a:r>
          </a:p>
          <a:p>
            <a:pPr marL="514350" indent="-514350">
              <a:spcAft>
                <a:spcPts val="1333"/>
              </a:spcAft>
              <a:buSzPct val="76000"/>
              <a:buAutoNum type="arabicPeriod"/>
            </a:pPr>
            <a:r>
              <a:rPr lang="en-US" sz="2800">
                <a:latin typeface="Bahnschrift SemiCondensed" panose="020B0502040204020203" pitchFamily="34" charset="0"/>
                <a:sym typeface="Wingdings" panose="05000000000000000000" pitchFamily="2" charset="2"/>
              </a:rPr>
              <a:t>Membutuhkan waktu yang banyak untuk mendata seluruh populasi</a:t>
            </a:r>
          </a:p>
          <a:p>
            <a:pPr marL="514350" indent="-514350">
              <a:spcAft>
                <a:spcPts val="1333"/>
              </a:spcAft>
              <a:buSzPct val="76000"/>
              <a:buAutoNum type="arabicPeriod"/>
            </a:pPr>
            <a:r>
              <a:rPr lang="en-US" sz="2800">
                <a:latin typeface="Bahnschrift SemiCondensed" panose="020B0502040204020203" pitchFamily="34" charset="0"/>
                <a:sym typeface="Wingdings" panose="05000000000000000000" pitchFamily="2" charset="2"/>
              </a:rPr>
              <a:t>Memerlukan biaya yang tidak sedikit untuk mempelajari seluruh populasi.</a:t>
            </a:r>
          </a:p>
          <a:p>
            <a:pPr marL="514350" indent="-514350">
              <a:spcAft>
                <a:spcPts val="1333"/>
              </a:spcAft>
              <a:buSzPct val="76000"/>
              <a:buAutoNum type="arabicPeriod"/>
            </a:pPr>
            <a:r>
              <a:rPr lang="en-US" sz="2800">
                <a:latin typeface="Bahnschrift SemiCondensed" panose="020B0502040204020203" pitchFamily="34" charset="0"/>
                <a:sym typeface="Wingdings" panose="05000000000000000000" pitchFamily="2" charset="2"/>
              </a:rPr>
              <a:t>Tidak mungkin menguji secara fisik seluruh unsur populasi</a:t>
            </a:r>
          </a:p>
          <a:p>
            <a:pPr marL="514350" indent="-514350">
              <a:spcAft>
                <a:spcPts val="1333"/>
              </a:spcAft>
              <a:buSzPct val="76000"/>
              <a:buAutoNum type="arabicPeriod"/>
            </a:pPr>
            <a:r>
              <a:rPr lang="en-US" sz="2800">
                <a:latin typeface="Bahnschrift SemiCondensed" panose="020B0502040204020203" pitchFamily="34" charset="0"/>
                <a:sym typeface="Wingdings" panose="05000000000000000000" pitchFamily="2" charset="2"/>
              </a:rPr>
              <a:t>Sifat pengujian yang destruktif  berlaku untuk populasi yang bersifat benda. Contoh kasus uji standar mutu makanan, tidak mungkin melakukan uji mutu pada seluruh produk makanan karena kalu diuji semua maka mungkin produksi akan terhenti dan akan habis untuk di uji.</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5" name="Google Shape;189;p12">
            <a:extLst>
              <a:ext uri="{FF2B5EF4-FFF2-40B4-BE49-F238E27FC236}">
                <a16:creationId xmlns:a16="http://schemas.microsoft.com/office/drawing/2014/main" id="{D19E7724-2E30-394B-51B7-67DC83E3F612}"/>
              </a:ext>
            </a:extLst>
          </p:cNvPr>
          <p:cNvSpPr txBox="1">
            <a:spLocks/>
          </p:cNvSpPr>
          <p:nvPr/>
        </p:nvSpPr>
        <p:spPr>
          <a:xfrm>
            <a:off x="1195602" y="492670"/>
            <a:ext cx="7011200" cy="1021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id-ID" sz="3600" kern="0">
                <a:latin typeface="Bahnschrift SemiBold" panose="020B0502040204020203" pitchFamily="34" charset="0"/>
              </a:rPr>
              <a:t>POPULASI &amp; SAMPEL</a:t>
            </a:r>
            <a:endParaRPr lang="id-ID" sz="3600" kern="0" dirty="0">
              <a:latin typeface="Bahnschrift SemiBold" panose="020B0502040204020203" pitchFamily="34" charset="0"/>
            </a:endParaRPr>
          </a:p>
        </p:txBody>
      </p:sp>
    </p:spTree>
    <p:extLst>
      <p:ext uri="{BB962C8B-B14F-4D97-AF65-F5344CB8AC3E}">
        <p14:creationId xmlns:p14="http://schemas.microsoft.com/office/powerpoint/2010/main" val="404694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1021600"/>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endParaRPr sz="3600" dirty="0">
              <a:latin typeface="Bahnschrift SemiBold" panose="020B0502040204020203" pitchFamily="34" charset="0"/>
            </a:endParaRPr>
          </a:p>
        </p:txBody>
      </p:sp>
      <p:sp>
        <p:nvSpPr>
          <p:cNvPr id="193" name="Google Shape;193;p12"/>
          <p:cNvSpPr txBox="1">
            <a:spLocks noGrp="1"/>
          </p:cNvSpPr>
          <p:nvPr>
            <p:ph type="body" idx="1"/>
          </p:nvPr>
        </p:nvSpPr>
        <p:spPr>
          <a:xfrm>
            <a:off x="391578" y="1875934"/>
            <a:ext cx="11380020" cy="4911544"/>
          </a:xfrm>
          <a:prstGeom prst="rect">
            <a:avLst/>
          </a:prstGeom>
        </p:spPr>
        <p:txBody>
          <a:bodyPr spcFirstLastPara="1" wrap="square" lIns="121900" tIns="121900" rIns="121900" bIns="121900" anchor="t" anchorCtr="0">
            <a:noAutofit/>
          </a:bodyPr>
          <a:lstStyle/>
          <a:p>
            <a:pPr marL="0" indent="0">
              <a:spcAft>
                <a:spcPts val="1333"/>
              </a:spcAft>
              <a:buSzPct val="76000"/>
              <a:buNone/>
            </a:pPr>
            <a:r>
              <a:rPr lang="en-US" sz="2800">
                <a:latin typeface="Bahnschrift SemiCondensed" panose="020B0502040204020203" pitchFamily="34" charset="0"/>
                <a:sym typeface="Wingdings" panose="05000000000000000000" pitchFamily="2" charset="2"/>
              </a:rPr>
              <a:t>d</a:t>
            </a:r>
          </a:p>
          <a:p>
            <a:pPr marL="0" indent="0">
              <a:spcAft>
                <a:spcPts val="1333"/>
              </a:spcAft>
              <a:buSzPct val="76000"/>
              <a:buNone/>
            </a:pPr>
            <a:endParaRPr lang="en-US" sz="2800">
              <a:latin typeface="Bahnschrift SemiCondensed" panose="020B0502040204020203" pitchFamily="34" charset="0"/>
            </a:endParaRPr>
          </a:p>
          <a:p>
            <a:pPr marL="0" indent="0">
              <a:spcAft>
                <a:spcPts val="1333"/>
              </a:spcAft>
              <a:buSzPct val="76000"/>
              <a:buNone/>
            </a:pPr>
            <a:endParaRPr lang="id-ID" sz="2800">
              <a:latin typeface="Bahnschrift SemiCondensed" panose="020B0502040204020203" pitchFamily="34" charset="0"/>
            </a:endParaRPr>
          </a:p>
          <a:p>
            <a:pPr marL="0" indent="0">
              <a:spcAft>
                <a:spcPts val="1333"/>
              </a:spcAft>
              <a:buSzPct val="76000"/>
              <a:buNone/>
            </a:pPr>
            <a:endParaRPr sz="2800" dirty="0">
              <a:latin typeface="Bahnschrift SemiCondense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aphicFrame>
        <p:nvGraphicFramePr>
          <p:cNvPr id="2" name="Diagram 1">
            <a:extLst>
              <a:ext uri="{FF2B5EF4-FFF2-40B4-BE49-F238E27FC236}">
                <a16:creationId xmlns:a16="http://schemas.microsoft.com/office/drawing/2014/main" id="{C1CCEBC8-B18A-C87C-CAD3-C211B3C14489}"/>
              </a:ext>
            </a:extLst>
          </p:cNvPr>
          <p:cNvGraphicFramePr/>
          <p:nvPr>
            <p:extLst>
              <p:ext uri="{D42A27DB-BD31-4B8C-83A1-F6EECF244321}">
                <p14:modId xmlns:p14="http://schemas.microsoft.com/office/powerpoint/2010/main" val="2010745505"/>
              </p:ext>
            </p:extLst>
          </p:nvPr>
        </p:nvGraphicFramePr>
        <p:xfrm>
          <a:off x="492388" y="908905"/>
          <a:ext cx="5603611" cy="5580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67A24B0B-AF22-6350-129A-59D7895C7220}"/>
              </a:ext>
            </a:extLst>
          </p:cNvPr>
          <p:cNvSpPr txBox="1">
            <a:spLocks noChangeArrowheads="1"/>
          </p:cNvSpPr>
          <p:nvPr/>
        </p:nvSpPr>
        <p:spPr>
          <a:xfrm>
            <a:off x="6280466" y="1927904"/>
            <a:ext cx="5675599"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Merupakan Teknik pengambilan sampel</a:t>
            </a:r>
          </a:p>
          <a:p>
            <a:pPr>
              <a:lnSpc>
                <a:spcPct val="80000"/>
              </a:lnSpc>
            </a:pP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Pemilihan Teknik Sampling yang tepat bertujuan untuk mendapatkan sampel penelitian yang representative.</a:t>
            </a:r>
          </a:p>
          <a:p>
            <a:pPr>
              <a:lnSpc>
                <a:spcPct val="80000"/>
              </a:lnSpc>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Probability Sampling </a:t>
            </a: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adalah teknik pengambilan sampel yang memberikan peluang yang sama bagi setiap unsur (anggota populasi) untuk dipilih menjadi anggota sampel. </a:t>
            </a:r>
          </a:p>
          <a:p>
            <a:pPr>
              <a:lnSpc>
                <a:spcPct val="80000"/>
              </a:lnSpc>
            </a:pPr>
            <a:r>
              <a:rPr lang="en-US" altLang="ko-KR" sz="2000" u="sng"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Non-Probability Sampling </a:t>
            </a:r>
            <a:r>
              <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adalah teknik pengambilan sampel yang tidak memberikan peluang yang sama bagi setiap unsur (anggota populasi) untuk dipilih menjadi anggota sampel. </a:t>
            </a:r>
          </a:p>
          <a:p>
            <a:pPr>
              <a:lnSpc>
                <a:spcPct val="80000"/>
              </a:lnSpc>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a:lnSpc>
                <a:spcPct val="80000"/>
              </a:lnSpc>
            </a:pPr>
            <a:endParaRPr lang="en-US" altLang="ko-KR" sz="20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spTree>
    <p:extLst>
      <p:ext uri="{BB962C8B-B14F-4D97-AF65-F5344CB8AC3E}">
        <p14:creationId xmlns:p14="http://schemas.microsoft.com/office/powerpoint/2010/main" val="228501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1085700" y="523433"/>
            <a:ext cx="7011200" cy="890588"/>
          </a:xfrm>
          <a:prstGeom prst="rect">
            <a:avLst/>
          </a:prstGeom>
        </p:spPr>
        <p:txBody>
          <a:bodyPr spcFirstLastPara="1" wrap="square" lIns="121900" tIns="121900" rIns="121900" bIns="121900" anchor="ctr" anchorCtr="0">
            <a:noAutofit/>
          </a:bodyPr>
          <a:lstStyle/>
          <a:p>
            <a:r>
              <a:rPr lang="en" sz="3600">
                <a:latin typeface="Bahnschrift SemiBold" panose="020B0502040204020203" pitchFamily="34" charset="0"/>
              </a:rPr>
              <a:t>METODE SAMPLING</a:t>
            </a:r>
            <a:br>
              <a:rPr lang="en" sz="3600">
                <a:latin typeface="Bahnschrift SemiBold" panose="020B0502040204020203" pitchFamily="34" charset="0"/>
              </a:rPr>
            </a:br>
            <a:r>
              <a:rPr lang="en" sz="2400">
                <a:latin typeface="Bahnschrift SemiBold" panose="020B0502040204020203" pitchFamily="34" charset="0"/>
              </a:rPr>
              <a:t>1. PROBABILITY SAMPLING</a:t>
            </a:r>
            <a:endParaRPr sz="2400" dirty="0">
              <a:latin typeface="Bahnschrift SemiBold" panose="020B0502040204020203" pitchFamily="34" charset="0"/>
            </a:endParaRPr>
          </a:p>
        </p:txBody>
      </p:sp>
      <p:grpSp>
        <p:nvGrpSpPr>
          <p:cNvPr id="194" name="Google Shape;194;p12"/>
          <p:cNvGrpSpPr/>
          <p:nvPr/>
        </p:nvGrpSpPr>
        <p:grpSpPr>
          <a:xfrm>
            <a:off x="391578" y="765489"/>
            <a:ext cx="412055" cy="537497"/>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 name="Title 1">
            <a:extLst>
              <a:ext uri="{FF2B5EF4-FFF2-40B4-BE49-F238E27FC236}">
                <a16:creationId xmlns:a16="http://schemas.microsoft.com/office/drawing/2014/main" id="{FA7DCD39-225F-5881-42E5-116806EA9B56}"/>
              </a:ext>
            </a:extLst>
          </p:cNvPr>
          <p:cNvSpPr txBox="1">
            <a:spLocks/>
          </p:cNvSpPr>
          <p:nvPr/>
        </p:nvSpPr>
        <p:spPr>
          <a:xfrm>
            <a:off x="359777" y="1896463"/>
            <a:ext cx="6592180" cy="5720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r>
              <a:rPr lang="en-US" sz="2800" kern="0">
                <a:solidFill>
                  <a:schemeClr val="accent2">
                    <a:lumMod val="75000"/>
                  </a:schemeClr>
                </a:solidFill>
              </a:rPr>
              <a:t>A. SIMPLE RANDOM SAMPLING</a:t>
            </a:r>
            <a:endParaRPr lang="id-ID" sz="2800" kern="0">
              <a:solidFill>
                <a:schemeClr val="accent2">
                  <a:lumMod val="75000"/>
                </a:schemeClr>
              </a:solidFill>
            </a:endParaRPr>
          </a:p>
        </p:txBody>
      </p:sp>
      <p:sp>
        <p:nvSpPr>
          <p:cNvPr id="4" name="Rectangle 3">
            <a:extLst>
              <a:ext uri="{FF2B5EF4-FFF2-40B4-BE49-F238E27FC236}">
                <a16:creationId xmlns:a16="http://schemas.microsoft.com/office/drawing/2014/main" id="{CBF94FA6-A4C7-CEE3-D5F2-1FD65C478D61}"/>
              </a:ext>
            </a:extLst>
          </p:cNvPr>
          <p:cNvSpPr txBox="1">
            <a:spLocks noChangeArrowheads="1"/>
          </p:cNvSpPr>
          <p:nvPr/>
        </p:nvSpPr>
        <p:spPr>
          <a:xfrm>
            <a:off x="354753" y="2429915"/>
            <a:ext cx="11340363" cy="4464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800"/>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1pPr>
            <a:lvl2pPr marL="1219170" marR="0" lvl="1"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2pPr>
            <a:lvl3pPr marL="1828754" marR="0" lvl="2"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3pPr>
            <a:lvl4pPr marL="2438339" marR="0" lvl="3"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4pPr>
            <a:lvl5pPr marL="3047924" marR="0" lvl="4"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5pPr>
            <a:lvl6pPr marL="3657509" marR="0" lvl="5"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6pPr>
            <a:lvl7pPr marL="4267093" marR="0" lvl="6"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7pPr>
            <a:lvl8pPr marL="4876678" marR="0" lvl="7" indent="-474121" algn="l" rtl="0">
              <a:lnSpc>
                <a:spcPct val="100000"/>
              </a:lnSpc>
              <a:spcBef>
                <a:spcPts val="1333"/>
              </a:spcBef>
              <a:spcAft>
                <a:spcPts val="0"/>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8pPr>
            <a:lvl9pPr marL="5486263" marR="0" lvl="8" indent="-474121" algn="l" rtl="0">
              <a:lnSpc>
                <a:spcPct val="100000"/>
              </a:lnSpc>
              <a:spcBef>
                <a:spcPts val="1333"/>
              </a:spcBef>
              <a:spcAft>
                <a:spcPts val="1333"/>
              </a:spcAft>
              <a:buClr>
                <a:schemeClr val="accent4"/>
              </a:buClr>
              <a:buSzPts val="2000"/>
              <a:buFont typeface="Roboto Condensed Light"/>
              <a:buChar char="▻"/>
              <a:defRPr sz="2667" b="0" i="0" u="none" strike="noStrike" cap="none">
                <a:solidFill>
                  <a:schemeClr val="dk1"/>
                </a:solidFill>
                <a:latin typeface="Roboto Condensed Light"/>
                <a:ea typeface="Roboto Condensed Light"/>
                <a:cs typeface="Roboto Condensed Light"/>
                <a:sym typeface="Roboto Condensed Light"/>
              </a:defRPr>
            </a:lvl9pPr>
          </a:lstStyle>
          <a:p>
            <a:pPr>
              <a:lnSpc>
                <a:spcPct val="80000"/>
              </a:lnSpc>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pengambilan anggota sampel dari populasi dilakukan secara acak tanpa memperhatikan strata yang ada dalam populasi tersebut.  </a:t>
            </a:r>
          </a:p>
          <a:p>
            <a:pPr>
              <a:lnSpc>
                <a:spcPct val="80000"/>
              </a:lnSpc>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Cara ini diambil apabila populasi dianggap homogen.</a:t>
            </a:r>
          </a:p>
          <a:p>
            <a:pPr>
              <a:lnSpc>
                <a:spcPct val="80000"/>
              </a:lnSpc>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Kondisi yang memungkinkan melakukan simple random sampling jika :</a:t>
            </a:r>
          </a:p>
          <a:p>
            <a:pPr marL="990600" indent="-358775">
              <a:lnSpc>
                <a:spcPct val="80000"/>
              </a:lnSpc>
              <a:buAutoNum type="alphaLcPeriod"/>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Adanya suatu data yang lengkap mengenai populasi.</a:t>
            </a:r>
          </a:p>
          <a:p>
            <a:pPr marL="990600" indent="-358775">
              <a:lnSpc>
                <a:spcPct val="80000"/>
              </a:lnSpc>
              <a:buAutoNum type="alphaLcPeriod"/>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Untuk setiap anggota populasinya dapat dihubungi dengan mudah. </a:t>
            </a:r>
          </a:p>
          <a:p>
            <a:pPr marL="990600" indent="-358775">
              <a:lnSpc>
                <a:spcPct val="80000"/>
              </a:lnSpc>
              <a:buAutoNum type="alphaLcPeriod"/>
            </a:pPr>
            <a:r>
              <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rPr>
              <a:t>Anda memiliki waktu dan sumber daya yang cukup untuk melakukannya.</a:t>
            </a:r>
          </a:p>
          <a:p>
            <a:pPr>
              <a:lnSpc>
                <a:spcPct val="80000"/>
              </a:lnSpc>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a:p>
            <a:pPr>
              <a:lnSpc>
                <a:spcPct val="80000"/>
              </a:lnSpc>
            </a:pPr>
            <a:endParaRPr lang="en-US" altLang="ko-KR" sz="2400" kern="0">
              <a:solidFill>
                <a:srgbClr val="247274"/>
              </a:solidFill>
              <a:latin typeface="Bahnschrift SemiCondensed" panose="020B0502040204020203" pitchFamily="34" charset="0"/>
              <a:ea typeface="굴림" panose="020B0600000101010101" pitchFamily="34" charset="-127"/>
              <a:cs typeface="Calibri" panose="020F0502020204030204" pitchFamily="34" charset="0"/>
            </a:endParaRPr>
          </a:p>
        </p:txBody>
      </p:sp>
      <p:grpSp>
        <p:nvGrpSpPr>
          <p:cNvPr id="7" name="Group 6">
            <a:extLst>
              <a:ext uri="{FF2B5EF4-FFF2-40B4-BE49-F238E27FC236}">
                <a16:creationId xmlns:a16="http://schemas.microsoft.com/office/drawing/2014/main" id="{D2ED6DC9-405F-53C5-99AD-0A1F2F4C618B}"/>
              </a:ext>
            </a:extLst>
          </p:cNvPr>
          <p:cNvGrpSpPr/>
          <p:nvPr/>
        </p:nvGrpSpPr>
        <p:grpSpPr>
          <a:xfrm>
            <a:off x="2173686" y="5435910"/>
            <a:ext cx="5873755" cy="1229523"/>
            <a:chOff x="2017448" y="4872296"/>
            <a:chExt cx="5873755" cy="1357258"/>
          </a:xfrm>
        </p:grpSpPr>
        <p:sp>
          <p:nvSpPr>
            <p:cNvPr id="8" name="Oval 7">
              <a:extLst>
                <a:ext uri="{FF2B5EF4-FFF2-40B4-BE49-F238E27FC236}">
                  <a16:creationId xmlns:a16="http://schemas.microsoft.com/office/drawing/2014/main" id="{D46531AA-8A75-FBC3-FCFD-6FE3F586CC4D}"/>
                </a:ext>
              </a:extLst>
            </p:cNvPr>
            <p:cNvSpPr/>
            <p:nvPr/>
          </p:nvSpPr>
          <p:spPr>
            <a:xfrm>
              <a:off x="2017448" y="4872296"/>
              <a:ext cx="1585557" cy="1357257"/>
            </a:xfrm>
            <a:prstGeom prst="ellips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tx1"/>
                  </a:solidFill>
                </a:rPr>
                <a:t>Populasi homogen / relatif homogen</a:t>
              </a:r>
              <a:endParaRPr lang="en-GB" sz="1400" dirty="0">
                <a:solidFill>
                  <a:schemeClr val="tx1"/>
                </a:solidFill>
              </a:endParaRPr>
            </a:p>
          </p:txBody>
        </p:sp>
        <p:sp>
          <p:nvSpPr>
            <p:cNvPr id="9" name="Oval 8">
              <a:extLst>
                <a:ext uri="{FF2B5EF4-FFF2-40B4-BE49-F238E27FC236}">
                  <a16:creationId xmlns:a16="http://schemas.microsoft.com/office/drawing/2014/main" id="{4DCA7EC7-E031-F135-2226-6FB07BE1C3DF}"/>
                </a:ext>
              </a:extLst>
            </p:cNvPr>
            <p:cNvSpPr/>
            <p:nvPr/>
          </p:nvSpPr>
          <p:spPr>
            <a:xfrm>
              <a:off x="6166569" y="4872297"/>
              <a:ext cx="1724634" cy="1357257"/>
            </a:xfrm>
            <a:prstGeom prst="ellipse">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dirty="0">
                  <a:solidFill>
                    <a:schemeClr val="tx1"/>
                  </a:solidFill>
                </a:rPr>
                <a:t>Sampel yang representatif</a:t>
              </a:r>
              <a:endParaRPr lang="en-GB" sz="1400" dirty="0">
                <a:solidFill>
                  <a:schemeClr val="tx1"/>
                </a:solidFill>
              </a:endParaRPr>
            </a:p>
          </p:txBody>
        </p:sp>
        <p:sp>
          <p:nvSpPr>
            <p:cNvPr id="10" name="Right Arrow 5">
              <a:extLst>
                <a:ext uri="{FF2B5EF4-FFF2-40B4-BE49-F238E27FC236}">
                  <a16:creationId xmlns:a16="http://schemas.microsoft.com/office/drawing/2014/main" id="{26DA4872-4C41-972F-1A5C-A505F9607627}"/>
                </a:ext>
              </a:extLst>
            </p:cNvPr>
            <p:cNvSpPr/>
            <p:nvPr/>
          </p:nvSpPr>
          <p:spPr>
            <a:xfrm>
              <a:off x="4092008" y="5583222"/>
              <a:ext cx="1928826" cy="646331"/>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BB85A85F-F97A-20D0-8B20-0DB3BD614AE5}"/>
                </a:ext>
              </a:extLst>
            </p:cNvPr>
            <p:cNvSpPr txBox="1"/>
            <p:nvPr/>
          </p:nvSpPr>
          <p:spPr>
            <a:xfrm>
              <a:off x="3946273" y="4936891"/>
              <a:ext cx="1928826" cy="646331"/>
            </a:xfrm>
            <a:prstGeom prst="rect">
              <a:avLst/>
            </a:prstGeom>
            <a:noFill/>
          </p:spPr>
          <p:txBody>
            <a:bodyPr wrap="square" rtlCol="0">
              <a:spAutoFit/>
            </a:bodyPr>
            <a:lstStyle/>
            <a:p>
              <a:pPr algn="ctr"/>
              <a:r>
                <a:rPr lang="en-US" dirty="0"/>
                <a:t>Diambil secara random</a:t>
              </a:r>
              <a:endParaRPr lang="en-GB" dirty="0"/>
            </a:p>
          </p:txBody>
        </p:sp>
      </p:grpSp>
    </p:spTree>
    <p:extLst>
      <p:ext uri="{BB962C8B-B14F-4D97-AF65-F5344CB8AC3E}">
        <p14:creationId xmlns:p14="http://schemas.microsoft.com/office/powerpoint/2010/main" val="3659321663"/>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7050</TotalTime>
  <Words>3761</Words>
  <Application>Microsoft Office PowerPoint</Application>
  <PresentationFormat>Widescreen</PresentationFormat>
  <Paragraphs>552</Paragraphs>
  <Slides>42</Slides>
  <Notes>41</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5" baseType="lpstr">
      <vt:lpstr>Arial</vt:lpstr>
      <vt:lpstr>Arvo</vt:lpstr>
      <vt:lpstr>Bahnschrift SemiBold</vt:lpstr>
      <vt:lpstr>Bahnschrift SemiCondensed</vt:lpstr>
      <vt:lpstr>Calibri</vt:lpstr>
      <vt:lpstr>Cambria Math</vt:lpstr>
      <vt:lpstr>Century Gothic</vt:lpstr>
      <vt:lpstr>Roboto Condensed</vt:lpstr>
      <vt:lpstr>Roboto Condensed Light</vt:lpstr>
      <vt:lpstr>Times New Roman</vt:lpstr>
      <vt:lpstr>Wingdings</vt:lpstr>
      <vt:lpstr>Salerio template</vt:lpstr>
      <vt:lpstr>Worksheet</vt:lpstr>
      <vt:lpstr>Pertemuan 1-2 DISTRIBUSI SAMPLING</vt:lpstr>
      <vt:lpstr>POPULASI &amp; SAMPEL</vt:lpstr>
      <vt:lpstr>POPULASI &amp; SAMPEL</vt:lpstr>
      <vt:lpstr>POPULASI &amp; SAMPEL</vt:lpstr>
      <vt:lpstr>POPULASI &amp; SAMPEL</vt:lpstr>
      <vt:lpstr>PowerPoint Presentation</vt:lpstr>
      <vt:lpstr>PowerPoint Presentation</vt:lpstr>
      <vt:lpstr>METODE SAMPLING</vt:lpstr>
      <vt:lpstr>METODE SAMPLING 1. PROBABILITY SAMPLING</vt:lpstr>
      <vt:lpstr>METODE SAMPLING 1. PROBABILITY SAMPLING</vt:lpstr>
      <vt:lpstr>METODE SAMPLING 1. PROBABILITY SAMPLING</vt:lpstr>
      <vt:lpstr>METODE SAMPLING 1. PROBABILITY SAMPLING</vt:lpstr>
      <vt:lpstr>METODE SAMPLING 1. PROBABILITY SAMPLING</vt:lpstr>
      <vt:lpstr>METODE SAMPLING 1. PROBABILITY SAMPLING</vt:lpstr>
      <vt:lpstr>METODE SAMPLING 1. PROBABILITY SAMPLING</vt:lpstr>
      <vt:lpstr>METODE SAMPLING 1. PROBABILITY SAMPLING</vt:lpstr>
      <vt:lpstr>METODE SAMPLING 1. PROBABILITY SAMPLING</vt:lpstr>
      <vt:lpstr>METODE SAMPLING 2. NON-PROBABILITY SAMPLING</vt:lpstr>
      <vt:lpstr>METODE SAMPLING 2. NON-PROBABILITY SAMPLING</vt:lpstr>
      <vt:lpstr>METODE SAMPLING 2. NON-PROBABILITY SAMPLING</vt:lpstr>
      <vt:lpstr>METODE SAMPLING 2. NON-PROBABILITY SAMPLING</vt:lpstr>
      <vt:lpstr>METODE SAMPLING 2. NON-PROBABILITY SAMPLING</vt:lpstr>
      <vt:lpstr>SOAL</vt:lpstr>
      <vt:lpstr>KESALAHAN PENARIKAN SAMPEL (Sampling Error)</vt:lpstr>
      <vt:lpstr>PowerPoint Presentation</vt:lpstr>
      <vt:lpstr>DISTRIBUSI SAMPEL RATA-RATA</vt:lpstr>
      <vt:lpstr>DISTRIBUSI SAMPEL RATA-RATA &amp; PROPORSI</vt:lpstr>
      <vt:lpstr>PowerPoint Presentation</vt:lpstr>
      <vt:lpstr>PowerPoint Presentation</vt:lpstr>
      <vt:lpstr>PowerPoint Presentation</vt:lpstr>
      <vt:lpstr>PowerPoint Presentation</vt:lpstr>
      <vt:lpstr>PowerPoint Presentation</vt:lpstr>
      <vt:lpstr>PowerPoint Presentation</vt:lpstr>
      <vt:lpstr>DISTRIBUSI SAMPLING PROPORSI</vt:lpstr>
      <vt:lpstr>DISTRIBUSI SAMPLING PROPORSI</vt:lpstr>
      <vt:lpstr>PowerPoint Presentation</vt:lpstr>
      <vt:lpstr>PowerPoint Presentation</vt:lpstr>
      <vt:lpstr>PowerPoint Presentation</vt:lpstr>
      <vt:lpstr>DISTRIBUSI SAMPEL SELISIH RATA-RATA &amp; PROPORSI</vt:lpstr>
      <vt:lpstr>TUGAS 1</vt:lpstr>
      <vt:lpstr>TUGAS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2 PROSES PENCATATAN</dc:title>
  <dc:creator>puji.rahayus@yahoo.co.id</dc:creator>
  <cp:lastModifiedBy>Abdillah 010</cp:lastModifiedBy>
  <cp:revision>26</cp:revision>
  <dcterms:created xsi:type="dcterms:W3CDTF">2023-03-07T23:10:10Z</dcterms:created>
  <dcterms:modified xsi:type="dcterms:W3CDTF">2023-06-15T12:22:40Z</dcterms:modified>
</cp:coreProperties>
</file>