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60" r:id="rId3"/>
    <p:sldId id="258" r:id="rId4"/>
    <p:sldId id="259" r:id="rId5"/>
    <p:sldId id="263" r:id="rId6"/>
    <p:sldId id="262" r:id="rId7"/>
    <p:sldId id="264" r:id="rId8"/>
    <p:sldId id="265" r:id="rId9"/>
    <p:sldId id="261" r:id="rId10"/>
    <p:sldId id="268" r:id="rId11"/>
    <p:sldId id="269" r:id="rId12"/>
    <p:sldId id="270" r:id="rId13"/>
    <p:sldId id="271" r:id="rId14"/>
    <p:sldId id="272" r:id="rId15"/>
    <p:sldId id="273" r:id="rId16"/>
    <p:sldId id="274" r:id="rId17"/>
    <p:sldId id="275" r:id="rId18"/>
    <p:sldId id="276" r:id="rId19"/>
    <p:sldId id="277" r:id="rId20"/>
    <p:sldId id="278" r:id="rId21"/>
    <p:sldId id="282" r:id="rId22"/>
    <p:sldId id="279" r:id="rId23"/>
    <p:sldId id="280" r:id="rId24"/>
    <p:sldId id="281" r:id="rId25"/>
    <p:sldId id="283" r:id="rId26"/>
    <p:sldId id="266"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4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2FFC3-EF52-4531-B5C2-665382931BE4}"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7CB139-943C-4AC5-87E7-81356D9B01FA}" type="slidenum">
              <a:rPr lang="en-US" smtClean="0"/>
              <a:t>‹#›</a:t>
            </a:fld>
            <a:endParaRPr lang="en-US"/>
          </a:p>
        </p:txBody>
      </p:sp>
    </p:spTree>
    <p:extLst>
      <p:ext uri="{BB962C8B-B14F-4D97-AF65-F5344CB8AC3E}">
        <p14:creationId xmlns:p14="http://schemas.microsoft.com/office/powerpoint/2010/main" val="201551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7CB139-943C-4AC5-87E7-81356D9B01FA}" type="slidenum">
              <a:rPr lang="en-US" smtClean="0"/>
              <a:t>14</a:t>
            </a:fld>
            <a:endParaRPr lang="en-US"/>
          </a:p>
        </p:txBody>
      </p:sp>
    </p:spTree>
    <p:extLst>
      <p:ext uri="{BB962C8B-B14F-4D97-AF65-F5344CB8AC3E}">
        <p14:creationId xmlns:p14="http://schemas.microsoft.com/office/powerpoint/2010/main" val="392306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399AB0-41E5-4E7E-9C2E-FC29D7670AC1}" type="slidenum">
              <a:rPr lang="en-US" altLang="en-US" sz="1200" smtClean="0"/>
              <a:pPr/>
              <a:t>27</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First, as described above, limited resources often prevent managers from making rational decisions.  Managers only have so much time, so much money, and so many people or machines or offices to devote to a specific problem.  When resources increase or decrease, managers change their decisions. Because of limited resources, there is almost always a difference between what managers would like to do (i.e., rational decision making) and what they can do (i.e., bounded rationality).</a:t>
            </a:r>
          </a:p>
          <a:p>
            <a:r>
              <a:rPr lang="en-US" altLang="en-US"/>
              <a:t>Second, attention problems limit the information that a decision maker can pay attention to at any one time.  Often, attention problems stem from </a:t>
            </a:r>
            <a:r>
              <a:rPr lang="en-US" altLang="en-US" b="1"/>
              <a:t>information overload</a:t>
            </a:r>
            <a:r>
              <a:rPr lang="en-US" altLang="en-US"/>
              <a:t>, or too much information. </a:t>
            </a:r>
          </a:p>
          <a:p>
            <a:r>
              <a:rPr lang="en-US" altLang="en-US"/>
              <a:t>Third,</a:t>
            </a:r>
            <a:r>
              <a:rPr lang="en-US" altLang="en-US" b="1"/>
              <a:t> </a:t>
            </a:r>
            <a:r>
              <a:rPr lang="en-US" altLang="en-US"/>
              <a:t>memory problems make it difficult to recall or retrieve stored information.  Managers forget important facts and details.  Companies don’t always keep the best records. </a:t>
            </a:r>
          </a:p>
          <a:p>
            <a:r>
              <a:rPr lang="en-US" altLang="en-US"/>
              <a:t>Fourth, expertise problems make it difficult for decision makers to organize, summarize, and fully comprehend all of the information that is available for making the decision. No one, not even managers, can possess expert knowledge about everything.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B745BB-3F05-499D-8EA1-E1F1629258B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155283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745BB-3F05-499D-8EA1-E1F1629258B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306196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745BB-3F05-499D-8EA1-E1F1629258B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319859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6800" y="2101850"/>
            <a:ext cx="7772400" cy="4114800"/>
          </a:xfrm>
        </p:spPr>
        <p:txBody>
          <a:bodyPr/>
          <a:lstStyle/>
          <a:p>
            <a:pPr lvl="0"/>
            <a:endParaRPr lang="en-US" noProof="0"/>
          </a:p>
        </p:txBody>
      </p:sp>
      <p:sp>
        <p:nvSpPr>
          <p:cNvPr id="4" name="Date Placeholder 3"/>
          <p:cNvSpPr>
            <a:spLocks noGrp="1"/>
          </p:cNvSpPr>
          <p:nvPr>
            <p:ph type="dt" sz="half" idx="10"/>
          </p:nvPr>
        </p:nvSpPr>
        <p:spPr>
          <a:xfrm>
            <a:off x="1066800" y="6413500"/>
            <a:ext cx="1905000" cy="457200"/>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429000" y="6413500"/>
            <a:ext cx="2895600" cy="4572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229600" y="6413500"/>
            <a:ext cx="914400" cy="457200"/>
          </a:xfrm>
        </p:spPr>
        <p:txBody>
          <a:bodyPr/>
          <a:lstStyle>
            <a:lvl1pPr>
              <a:defRPr/>
            </a:lvl1pPr>
          </a:lstStyle>
          <a:p>
            <a:pPr>
              <a:defRPr/>
            </a:pPr>
            <a:fld id="{130B3BEE-250B-49AD-BFF9-9B5259557BF5}" type="slidenum">
              <a:rPr lang="en-US"/>
              <a:pPr>
                <a:defRPr/>
              </a:pPr>
              <a:t>‹#›</a:t>
            </a:fld>
            <a:endParaRPr lang="en-US"/>
          </a:p>
        </p:txBody>
      </p:sp>
    </p:spTree>
    <p:extLst>
      <p:ext uri="{BB962C8B-B14F-4D97-AF65-F5344CB8AC3E}">
        <p14:creationId xmlns:p14="http://schemas.microsoft.com/office/powerpoint/2010/main" val="279584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745BB-3F05-499D-8EA1-E1F1629258B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17444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745BB-3F05-499D-8EA1-E1F1629258B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280462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B745BB-3F05-499D-8EA1-E1F1629258B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19048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B745BB-3F05-499D-8EA1-E1F1629258B8}"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368875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B745BB-3F05-499D-8EA1-E1F1629258B8}"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243690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745BB-3F05-499D-8EA1-E1F1629258B8}"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333154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745BB-3F05-499D-8EA1-E1F1629258B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97140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745BB-3F05-499D-8EA1-E1F1629258B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CBFAD-B9CB-4D07-87DD-834672C9CFB2}" type="slidenum">
              <a:rPr lang="en-US" smtClean="0"/>
              <a:t>‹#›</a:t>
            </a:fld>
            <a:endParaRPr lang="en-US"/>
          </a:p>
        </p:txBody>
      </p:sp>
    </p:spTree>
    <p:extLst>
      <p:ext uri="{BB962C8B-B14F-4D97-AF65-F5344CB8AC3E}">
        <p14:creationId xmlns:p14="http://schemas.microsoft.com/office/powerpoint/2010/main" val="408346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745BB-3F05-499D-8EA1-E1F1629258B8}" type="datetimeFigureOut">
              <a:rPr lang="en-US" smtClean="0"/>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BFAD-B9CB-4D07-87DD-834672C9CFB2}" type="slidenum">
              <a:rPr lang="en-US" smtClean="0"/>
              <a:t>‹#›</a:t>
            </a:fld>
            <a:endParaRPr lang="en-US"/>
          </a:p>
        </p:txBody>
      </p:sp>
    </p:spTree>
    <p:extLst>
      <p:ext uri="{BB962C8B-B14F-4D97-AF65-F5344CB8AC3E}">
        <p14:creationId xmlns:p14="http://schemas.microsoft.com/office/powerpoint/2010/main" val="407810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err="1">
                <a:solidFill>
                  <a:srgbClr val="FF0000"/>
                </a:solidFill>
              </a:rPr>
              <a:t>Pertemuan</a:t>
            </a:r>
            <a:r>
              <a:rPr lang="en-US" sz="3600" b="1" dirty="0">
                <a:solidFill>
                  <a:srgbClr val="FF0000"/>
                </a:solidFill>
              </a:rPr>
              <a:t> 3 </a:t>
            </a:r>
            <a:r>
              <a:rPr lang="en-US" sz="3600" b="1" dirty="0" err="1">
                <a:solidFill>
                  <a:srgbClr val="FF0000"/>
                </a:solidFill>
              </a:rPr>
              <a:t>dan</a:t>
            </a:r>
            <a:r>
              <a:rPr lang="en-US" sz="3600" b="1" dirty="0">
                <a:solidFill>
                  <a:srgbClr val="FF0000"/>
                </a:solidFill>
              </a:rPr>
              <a:t> 4</a:t>
            </a:r>
            <a:br>
              <a:rPr lang="en-US" b="1" dirty="0"/>
            </a:br>
            <a:r>
              <a:rPr lang="en-US" b="1" dirty="0"/>
              <a:t>RISET OPERASI 2</a:t>
            </a:r>
          </a:p>
        </p:txBody>
      </p:sp>
      <p:sp>
        <p:nvSpPr>
          <p:cNvPr id="3" name="Subtitle 2"/>
          <p:cNvSpPr>
            <a:spLocks noGrp="1"/>
          </p:cNvSpPr>
          <p:nvPr>
            <p:ph type="subTitle" idx="1"/>
          </p:nvPr>
        </p:nvSpPr>
        <p:spPr/>
        <p:txBody>
          <a:bodyPr/>
          <a:lstStyle/>
          <a:p>
            <a:r>
              <a:rPr lang="en-US" sz="2400" dirty="0" err="1">
                <a:solidFill>
                  <a:srgbClr val="0033CC"/>
                </a:solidFill>
              </a:rPr>
              <a:t>Disarikan</a:t>
            </a:r>
            <a:r>
              <a:rPr lang="en-US" sz="2400" dirty="0">
                <a:solidFill>
                  <a:srgbClr val="0033CC"/>
                </a:solidFill>
              </a:rPr>
              <a:t> </a:t>
            </a:r>
            <a:r>
              <a:rPr lang="en-US" sz="2400" dirty="0" err="1">
                <a:solidFill>
                  <a:srgbClr val="0033CC"/>
                </a:solidFill>
              </a:rPr>
              <a:t>dari</a:t>
            </a:r>
            <a:r>
              <a:rPr lang="en-US" sz="2400" dirty="0">
                <a:solidFill>
                  <a:srgbClr val="0033CC"/>
                </a:solidFill>
              </a:rPr>
              <a:t> :</a:t>
            </a:r>
          </a:p>
          <a:p>
            <a:r>
              <a:rPr lang="en-US" sz="2400" dirty="0" err="1">
                <a:solidFill>
                  <a:srgbClr val="0033CC"/>
                </a:solidFill>
              </a:rPr>
              <a:t>Pangestu</a:t>
            </a:r>
            <a:r>
              <a:rPr lang="en-US" sz="2400" dirty="0">
                <a:solidFill>
                  <a:srgbClr val="0033CC"/>
                </a:solidFill>
              </a:rPr>
              <a:t> </a:t>
            </a:r>
            <a:r>
              <a:rPr lang="en-US" sz="2400" dirty="0" err="1">
                <a:solidFill>
                  <a:srgbClr val="0033CC"/>
                </a:solidFill>
              </a:rPr>
              <a:t>Subagyo</a:t>
            </a:r>
            <a:r>
              <a:rPr lang="en-US" sz="2400" dirty="0">
                <a:solidFill>
                  <a:srgbClr val="0033CC"/>
                </a:solidFill>
              </a:rPr>
              <a:t>, </a:t>
            </a:r>
            <a:r>
              <a:rPr lang="en-US" sz="2400" dirty="0" err="1">
                <a:solidFill>
                  <a:srgbClr val="0033CC"/>
                </a:solidFill>
              </a:rPr>
              <a:t>dkk</a:t>
            </a:r>
            <a:r>
              <a:rPr lang="en-US" sz="2400" dirty="0">
                <a:solidFill>
                  <a:srgbClr val="0033CC"/>
                </a:solidFill>
              </a:rPr>
              <a:t>. Dan </a:t>
            </a:r>
            <a:r>
              <a:rPr lang="en-US" sz="2400" dirty="0" err="1">
                <a:solidFill>
                  <a:srgbClr val="0033CC"/>
                </a:solidFill>
              </a:rPr>
              <a:t>Berbagai</a:t>
            </a:r>
            <a:r>
              <a:rPr lang="en-US" sz="2400" dirty="0">
                <a:solidFill>
                  <a:srgbClr val="0033CC"/>
                </a:solidFill>
              </a:rPr>
              <a:t> </a:t>
            </a:r>
            <a:r>
              <a:rPr lang="en-US" sz="2400" dirty="0" err="1">
                <a:solidFill>
                  <a:srgbClr val="0033CC"/>
                </a:solidFill>
              </a:rPr>
              <a:t>Sumber</a:t>
            </a:r>
            <a:r>
              <a:rPr lang="en-US" sz="2400" dirty="0">
                <a:solidFill>
                  <a:srgbClr val="0033CC"/>
                </a:solidFill>
              </a:rPr>
              <a:t> yang </a:t>
            </a:r>
            <a:r>
              <a:rPr lang="en-US" sz="2400" dirty="0" err="1">
                <a:solidFill>
                  <a:srgbClr val="0033CC"/>
                </a:solidFill>
              </a:rPr>
              <a:t>Relevan</a:t>
            </a:r>
            <a:endParaRPr lang="en-US" sz="2400" dirty="0">
              <a:solidFill>
                <a:srgbClr val="0033CC"/>
              </a:solidFill>
            </a:endParaRPr>
          </a:p>
          <a:p>
            <a:endParaRPr lang="en-US" sz="2400" dirty="0">
              <a:solidFill>
                <a:srgbClr val="0033CC"/>
              </a:solidFill>
            </a:endParaRPr>
          </a:p>
          <a:p>
            <a:endParaRPr lang="en-US" dirty="0"/>
          </a:p>
        </p:txBody>
      </p:sp>
    </p:spTree>
    <p:extLst>
      <p:ext uri="{BB962C8B-B14F-4D97-AF65-F5344CB8AC3E}">
        <p14:creationId xmlns:p14="http://schemas.microsoft.com/office/powerpoint/2010/main" val="206210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66800" y="-76200"/>
            <a:ext cx="7772400" cy="1143000"/>
          </a:xfrm>
        </p:spPr>
        <p:txBody>
          <a:bodyPr/>
          <a:lstStyle/>
          <a:p>
            <a:pPr>
              <a:defRPr/>
            </a:pPr>
            <a:r>
              <a:rPr lang="en-US" sz="2400">
                <a:cs typeface="Times New Roman" pitchFamily="18" charset="0"/>
              </a:rPr>
              <a:t>Beberapa teknik yg digunakan dlm pengambilan keputusan:</a:t>
            </a:r>
            <a:r>
              <a:rPr lang="en-US" sz="2000"/>
              <a:t> </a:t>
            </a:r>
          </a:p>
        </p:txBody>
      </p:sp>
      <p:graphicFrame>
        <p:nvGraphicFramePr>
          <p:cNvPr id="61497" name="Group 57"/>
          <p:cNvGraphicFramePr>
            <a:graphicFrameLocks noGrp="1"/>
          </p:cNvGraphicFramePr>
          <p:nvPr>
            <p:ph type="tbl" idx="1"/>
          </p:nvPr>
        </p:nvGraphicFramePr>
        <p:xfrm>
          <a:off x="609600" y="838200"/>
          <a:ext cx="7924799" cy="5353188"/>
        </p:xfrm>
        <a:graphic>
          <a:graphicData uri="http://schemas.openxmlformats.org/drawingml/2006/table">
            <a:tbl>
              <a:tblPr/>
              <a:tblGrid>
                <a:gridCol w="2399251">
                  <a:extLst>
                    <a:ext uri="{9D8B030D-6E8A-4147-A177-3AD203B41FA5}">
                      <a16:colId xmlns:a16="http://schemas.microsoft.com/office/drawing/2014/main" val="20000"/>
                    </a:ext>
                  </a:extLst>
                </a:gridCol>
                <a:gridCol w="2617365">
                  <a:extLst>
                    <a:ext uri="{9D8B030D-6E8A-4147-A177-3AD203B41FA5}">
                      <a16:colId xmlns:a16="http://schemas.microsoft.com/office/drawing/2014/main" val="20001"/>
                    </a:ext>
                  </a:extLst>
                </a:gridCol>
                <a:gridCol w="2908183">
                  <a:extLst>
                    <a:ext uri="{9D8B030D-6E8A-4147-A177-3AD203B41FA5}">
                      <a16:colId xmlns:a16="http://schemas.microsoft.com/office/drawing/2014/main" val="20002"/>
                    </a:ext>
                  </a:extLst>
                </a:gridCol>
              </a:tblGrid>
              <a:tr h="380986">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rgbClr val="FF0000"/>
                          </a:solidFill>
                          <a:effectLst/>
                          <a:latin typeface="Times New Roman" pitchFamily="18" charset="0"/>
                          <a:cs typeface="Times New Roman" pitchFamily="18" charset="0"/>
                        </a:rPr>
                        <a:t>Situasi keputusan</a:t>
                      </a:r>
                      <a:r>
                        <a:rPr kumimoji="0" lang="en-US" sz="1800" b="0" i="0" u="none" strike="noStrike" cap="none" normalizeH="0" baseline="0">
                          <a:ln>
                            <a:noFill/>
                          </a:ln>
                          <a:solidFill>
                            <a:srgbClr val="FF0000"/>
                          </a:solidFill>
                          <a:effectLst/>
                          <a:latin typeface="Times New Roman" pitchFamily="18" charset="0"/>
                        </a:rPr>
                        <a:t> </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rgbClr val="FF0000"/>
                          </a:solidFill>
                          <a:effectLst/>
                          <a:latin typeface="Times New Roman" pitchFamily="18" charset="0"/>
                          <a:cs typeface="Times New Roman" pitchFamily="18" charset="0"/>
                        </a:rPr>
                        <a:t>Pemecahan</a:t>
                      </a:r>
                      <a:r>
                        <a:rPr kumimoji="0" lang="en-US" sz="1800" b="0" i="0" u="none" strike="noStrike" cap="none" normalizeH="0" baseline="0">
                          <a:ln>
                            <a:noFill/>
                          </a:ln>
                          <a:solidFill>
                            <a:srgbClr val="FF0000"/>
                          </a:solidFill>
                          <a:effectLst/>
                          <a:latin typeface="Times New Roman" pitchFamily="18" charset="0"/>
                        </a:rPr>
                        <a:t> </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rgbClr val="FF0000"/>
                          </a:solidFill>
                          <a:effectLst/>
                          <a:latin typeface="Times New Roman" pitchFamily="18" charset="0"/>
                          <a:cs typeface="Times New Roman" pitchFamily="18" charset="0"/>
                        </a:rPr>
                        <a:t>Teknik</a:t>
                      </a:r>
                      <a:r>
                        <a:rPr kumimoji="0" lang="en-US" sz="1800" b="0" i="0" u="none" strike="noStrike" cap="none" normalizeH="0" baseline="0">
                          <a:ln>
                            <a:noFill/>
                          </a:ln>
                          <a:solidFill>
                            <a:srgbClr val="FF0000"/>
                          </a:solidFill>
                          <a:effectLst/>
                          <a:latin typeface="Times New Roman" pitchFamily="18" charset="0"/>
                        </a:rPr>
                        <a:t> </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011608">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Ada kepastian (</a:t>
                      </a:r>
                      <a:r>
                        <a:rPr kumimoji="0" lang="en-US" sz="1800" b="1" i="1" u="none" strike="noStrike" cap="none" normalizeH="0" baseline="0">
                          <a:ln>
                            <a:noFill/>
                          </a:ln>
                          <a:solidFill>
                            <a:schemeClr val="tx1"/>
                          </a:solidFill>
                          <a:effectLst/>
                          <a:latin typeface="Times New Roman" pitchFamily="18" charset="0"/>
                          <a:cs typeface="Times New Roman" pitchFamily="18" charset="0"/>
                        </a:rPr>
                        <a:t>Certainty</a:t>
                      </a:r>
                      <a:r>
                        <a:rPr kumimoji="0" lang="en-US" sz="1800" b="1"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Times New Roman" pitchFamily="18"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Deterministik</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Linear Programming</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Transportasi</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Penugasan</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Inventori</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Antrian</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a:t>
                      </a:r>
                      <a:r>
                        <a:rPr kumimoji="0" lang="en-US" sz="1800" b="0" i="1" u="none" strike="noStrike" cap="none" normalizeH="0" baseline="0">
                          <a:ln>
                            <a:noFill/>
                          </a:ln>
                          <a:solidFill>
                            <a:schemeClr val="tx1"/>
                          </a:solidFill>
                          <a:effectLst/>
                          <a:latin typeface="Times New Roman" pitchFamily="18" charset="0"/>
                          <a:cs typeface="Times New Roman" pitchFamily="18" charset="0"/>
                        </a:rPr>
                        <a:t>network</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72712">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Ada risiko (</a:t>
                      </a:r>
                      <a:r>
                        <a:rPr kumimoji="0" lang="en-US" sz="1800" b="0" i="1" u="none" strike="noStrike" cap="none" normalizeH="0" baseline="0">
                          <a:ln>
                            <a:noFill/>
                          </a:ln>
                          <a:solidFill>
                            <a:schemeClr val="tx1"/>
                          </a:solidFill>
                          <a:effectLst/>
                          <a:latin typeface="Times New Roman" pitchFamily="18" charset="0"/>
                          <a:cs typeface="Times New Roman" pitchFamily="18" charset="0"/>
                        </a:rPr>
                        <a:t>Risk</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Probabilistik</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keputusan probabilistik</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Inventori probabilistik</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Model Antrian probabilistik</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7686">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Tdk ada kepastian (</a:t>
                      </a:r>
                      <a:r>
                        <a:rPr kumimoji="0" lang="en-US" sz="1800" b="0" i="1" u="none" strike="noStrike" cap="none" normalizeH="0" baseline="0">
                          <a:ln>
                            <a:noFill/>
                          </a:ln>
                          <a:solidFill>
                            <a:schemeClr val="tx1"/>
                          </a:solidFill>
                          <a:effectLst/>
                          <a:latin typeface="Times New Roman" pitchFamily="18" charset="0"/>
                          <a:cs typeface="Times New Roman" pitchFamily="18" charset="0"/>
                        </a:rPr>
                        <a:t>Uncertainty</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Tak diketahui</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Analisis keputusan dlm keadaan ketidakpastian</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57">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Ada konflik (</a:t>
                      </a:r>
                      <a:r>
                        <a:rPr kumimoji="0" lang="en-US" sz="1800" b="0" i="1" u="none" strike="noStrike" cap="none" normalizeH="0" baseline="0">
                          <a:ln>
                            <a:noFill/>
                          </a:ln>
                          <a:solidFill>
                            <a:schemeClr val="tx1"/>
                          </a:solidFill>
                          <a:effectLst/>
                          <a:latin typeface="Times New Roman" pitchFamily="18" charset="0"/>
                          <a:cs typeface="Times New Roman" pitchFamily="18" charset="0"/>
                        </a:rPr>
                        <a:t>Conflict</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Tergantung tindakan lawan</a:t>
                      </a:r>
                      <a:r>
                        <a:rPr kumimoji="0" lang="en-US" sz="1800" b="0" i="0" u="none" strike="noStrike" cap="none" normalizeH="0" baseline="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Teori</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permainan</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game theory</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Box 3"/>
          <p:cNvSpPr txBox="1"/>
          <p:nvPr/>
        </p:nvSpPr>
        <p:spPr>
          <a:xfrm>
            <a:off x="838200" y="6353175"/>
            <a:ext cx="1981200" cy="276225"/>
          </a:xfrm>
          <a:prstGeom prst="rect">
            <a:avLst/>
          </a:prstGeom>
          <a:noFill/>
        </p:spPr>
        <p:txBody>
          <a:bodyPr>
            <a:spAutoFit/>
          </a:bodyPr>
          <a:lstStyle/>
          <a:p>
            <a:pPr>
              <a:defRPr/>
            </a:pPr>
            <a:r>
              <a:rPr lang="en-US" sz="1200" dirty="0" err="1">
                <a:latin typeface="+mn-lt"/>
              </a:rPr>
              <a:t>Sumber</a:t>
            </a:r>
            <a:r>
              <a:rPr lang="en-US" sz="1200" dirty="0">
                <a:latin typeface="+mn-lt"/>
              </a:rPr>
              <a:t> : </a:t>
            </a:r>
            <a:r>
              <a:rPr lang="en-US" sz="1200" dirty="0" err="1">
                <a:latin typeface="+mn-lt"/>
              </a:rPr>
              <a:t>Mukhyi</a:t>
            </a:r>
            <a:r>
              <a:rPr lang="en-US" sz="1200" dirty="0">
                <a:latin typeface="+mn-lt"/>
              </a:rPr>
              <a:t>, 2008</a:t>
            </a:r>
          </a:p>
        </p:txBody>
      </p:sp>
    </p:spTree>
    <p:extLst>
      <p:ext uri="{BB962C8B-B14F-4D97-AF65-F5344CB8AC3E}">
        <p14:creationId xmlns:p14="http://schemas.microsoft.com/office/powerpoint/2010/main" val="435013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0-#ppt_w/2"/>
                                          </p:val>
                                        </p:tav>
                                        <p:tav tm="100000">
                                          <p:val>
                                            <p:strVal val="#ppt_x"/>
                                          </p:val>
                                        </p:tav>
                                      </p:tavLst>
                                    </p:anim>
                                    <p:anim calcmode="lin" valueType="num">
                                      <p:cBhvr additive="base">
                                        <p:cTn id="8" dur="500" fill="hold"/>
                                        <p:tgtEl>
                                          <p:spTgt spid="61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497"/>
                                        </p:tgtEl>
                                        <p:attrNameLst>
                                          <p:attrName>style.visibility</p:attrName>
                                        </p:attrNameLst>
                                      </p:cBhvr>
                                      <p:to>
                                        <p:strVal val="visible"/>
                                      </p:to>
                                    </p:set>
                                    <p:anim calcmode="lin" valueType="num">
                                      <p:cBhvr additive="base">
                                        <p:cTn id="13" dur="500" fill="hold"/>
                                        <p:tgtEl>
                                          <p:spTgt spid="61497"/>
                                        </p:tgtEl>
                                        <p:attrNameLst>
                                          <p:attrName>ppt_x</p:attrName>
                                        </p:attrNameLst>
                                      </p:cBhvr>
                                      <p:tavLst>
                                        <p:tav tm="0">
                                          <p:val>
                                            <p:strVal val="0-#ppt_w/2"/>
                                          </p:val>
                                        </p:tav>
                                        <p:tav tm="100000">
                                          <p:val>
                                            <p:strVal val="#ppt_x"/>
                                          </p:val>
                                        </p:tav>
                                      </p:tavLst>
                                    </p:anim>
                                    <p:anim calcmode="lin" valueType="num">
                                      <p:cBhvr additive="base">
                                        <p:cTn id="14" dur="500" fill="hold"/>
                                        <p:tgtEl>
                                          <p:spTgt spid="61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solidFill>
                  <a:srgbClr val="FF0000"/>
                </a:solidFill>
              </a:rPr>
              <a:t>Perbedaan</a:t>
            </a:r>
            <a:r>
              <a:rPr lang="en-US" sz="3200" b="1" dirty="0">
                <a:solidFill>
                  <a:srgbClr val="FF0000"/>
                </a:solidFill>
              </a:rPr>
              <a:t> </a:t>
            </a:r>
            <a:r>
              <a:rPr lang="en-US" sz="3200" b="1" dirty="0" err="1">
                <a:solidFill>
                  <a:srgbClr val="FF0000"/>
                </a:solidFill>
              </a:rPr>
              <a:t>Pengambilan</a:t>
            </a:r>
            <a:r>
              <a:rPr lang="en-US" sz="3200" b="1" dirty="0">
                <a:solidFill>
                  <a:srgbClr val="FF0000"/>
                </a:solidFill>
              </a:rPr>
              <a:t> </a:t>
            </a:r>
            <a:r>
              <a:rPr lang="en-US" sz="3200" b="1" dirty="0" err="1">
                <a:solidFill>
                  <a:srgbClr val="FF0000"/>
                </a:solidFill>
              </a:rPr>
              <a:t>Keputusan</a:t>
            </a:r>
            <a:r>
              <a:rPr lang="en-US" sz="3200" b="1" dirty="0">
                <a:solidFill>
                  <a:srgbClr val="FF0000"/>
                </a:solidFill>
              </a:rPr>
              <a:t> </a:t>
            </a:r>
            <a:r>
              <a:rPr lang="en-US" sz="3200" b="1" dirty="0" err="1">
                <a:solidFill>
                  <a:srgbClr val="FF0000"/>
                </a:solidFill>
              </a:rPr>
              <a:t>Dengan</a:t>
            </a:r>
            <a:r>
              <a:rPr lang="en-US" sz="3200" b="1" dirty="0">
                <a:solidFill>
                  <a:srgbClr val="FF0000"/>
                </a:solidFill>
              </a:rPr>
              <a:t> </a:t>
            </a:r>
            <a:r>
              <a:rPr lang="en-US" sz="3200" b="1" dirty="0" err="1">
                <a:solidFill>
                  <a:srgbClr val="FF0000"/>
                </a:solidFill>
              </a:rPr>
              <a:t>Risiko</a:t>
            </a:r>
            <a:r>
              <a:rPr lang="en-US" sz="3200" b="1" dirty="0">
                <a:solidFill>
                  <a:srgbClr val="FF0000"/>
                </a:solidFill>
              </a:rPr>
              <a:t> </a:t>
            </a:r>
            <a:r>
              <a:rPr lang="en-US" sz="3200" b="1" dirty="0" err="1">
                <a:solidFill>
                  <a:srgbClr val="FF0000"/>
                </a:solidFill>
              </a:rPr>
              <a:t>dan</a:t>
            </a:r>
            <a:r>
              <a:rPr lang="en-US" sz="3200" b="1" dirty="0">
                <a:solidFill>
                  <a:srgbClr val="FF0000"/>
                </a:solidFill>
              </a:rPr>
              <a:t> </a:t>
            </a:r>
            <a:r>
              <a:rPr lang="en-US" sz="3200" b="1" dirty="0" err="1">
                <a:solidFill>
                  <a:srgbClr val="FF0000"/>
                </a:solidFill>
              </a:rPr>
              <a:t>Dalam</a:t>
            </a:r>
            <a:r>
              <a:rPr lang="en-US" sz="3200" b="1" dirty="0">
                <a:solidFill>
                  <a:srgbClr val="FF0000"/>
                </a:solidFill>
              </a:rPr>
              <a:t> </a:t>
            </a:r>
            <a:r>
              <a:rPr lang="en-US" sz="3200" b="1" dirty="0" err="1">
                <a:solidFill>
                  <a:srgbClr val="FF0000"/>
                </a:solidFill>
              </a:rPr>
              <a:t>Ketidakpastian</a:t>
            </a:r>
            <a:endParaRPr lang="en-US" sz="3200" b="1" dirty="0">
              <a:solidFill>
                <a:srgbClr val="FF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0299278"/>
              </p:ext>
            </p:extLst>
          </p:nvPr>
        </p:nvGraphicFramePr>
        <p:xfrm>
          <a:off x="1295400" y="1828800"/>
          <a:ext cx="6629400" cy="1854200"/>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70840">
                <a:tc>
                  <a:txBody>
                    <a:bodyPr/>
                    <a:lstStyle/>
                    <a:p>
                      <a:pPr algn="ctr"/>
                      <a:r>
                        <a:rPr lang="en-US" dirty="0" err="1"/>
                        <a:t>Keuntungan</a:t>
                      </a:r>
                      <a:endParaRPr lang="en-US" dirty="0"/>
                    </a:p>
                  </a:txBody>
                  <a:tcPr/>
                </a:tc>
                <a:tc>
                  <a:txBody>
                    <a:bodyPr/>
                    <a:lstStyle/>
                    <a:p>
                      <a:pPr algn="ctr"/>
                      <a:r>
                        <a:rPr lang="en-US" dirty="0" err="1"/>
                        <a:t>Probablitas</a:t>
                      </a:r>
                      <a:endParaRPr lang="en-US" dirty="0"/>
                    </a:p>
                  </a:txBody>
                  <a:tcPr/>
                </a:tc>
                <a:extLst>
                  <a:ext uri="{0D108BD9-81ED-4DB2-BD59-A6C34878D82A}">
                    <a16:rowId xmlns:a16="http://schemas.microsoft.com/office/drawing/2014/main" val="10000"/>
                  </a:ext>
                </a:extLst>
              </a:tr>
              <a:tr h="370840">
                <a:tc>
                  <a:txBody>
                    <a:bodyPr/>
                    <a:lstStyle/>
                    <a:p>
                      <a:pPr algn="ctr"/>
                      <a:r>
                        <a:rPr lang="en-US" dirty="0" err="1"/>
                        <a:t>Rp</a:t>
                      </a:r>
                      <a:r>
                        <a:rPr lang="en-US" dirty="0"/>
                        <a:t> 1 </a:t>
                      </a:r>
                      <a:r>
                        <a:rPr lang="en-US" dirty="0" err="1"/>
                        <a:t>juta</a:t>
                      </a:r>
                      <a:endParaRPr lang="en-US" dirty="0"/>
                    </a:p>
                  </a:txBody>
                  <a:tcPr/>
                </a:tc>
                <a:tc>
                  <a:txBody>
                    <a:bodyPr/>
                    <a:lstStyle/>
                    <a:p>
                      <a:pPr algn="ctr"/>
                      <a:r>
                        <a:rPr lang="en-US" dirty="0"/>
                        <a:t>0.30</a:t>
                      </a:r>
                    </a:p>
                  </a:txBody>
                  <a:tcPr/>
                </a:tc>
                <a:extLst>
                  <a:ext uri="{0D108BD9-81ED-4DB2-BD59-A6C34878D82A}">
                    <a16:rowId xmlns:a16="http://schemas.microsoft.com/office/drawing/2014/main" val="10001"/>
                  </a:ext>
                </a:extLst>
              </a:tr>
              <a:tr h="370840">
                <a:tc>
                  <a:txBody>
                    <a:bodyPr/>
                    <a:lstStyle/>
                    <a:p>
                      <a:pPr algn="ctr"/>
                      <a:r>
                        <a:rPr lang="en-US" dirty="0" err="1"/>
                        <a:t>Rp</a:t>
                      </a:r>
                      <a:r>
                        <a:rPr lang="en-US" dirty="0"/>
                        <a:t> 2.5 </a:t>
                      </a:r>
                      <a:r>
                        <a:rPr lang="en-US" dirty="0" err="1"/>
                        <a:t>juta</a:t>
                      </a:r>
                      <a:endParaRPr lang="en-US" dirty="0"/>
                    </a:p>
                  </a:txBody>
                  <a:tcPr/>
                </a:tc>
                <a:tc>
                  <a:txBody>
                    <a:bodyPr/>
                    <a:lstStyle/>
                    <a:p>
                      <a:pPr algn="ctr"/>
                      <a:r>
                        <a:rPr lang="en-US" dirty="0"/>
                        <a:t>0.15</a:t>
                      </a:r>
                    </a:p>
                  </a:txBody>
                  <a:tcPr/>
                </a:tc>
                <a:extLst>
                  <a:ext uri="{0D108BD9-81ED-4DB2-BD59-A6C34878D82A}">
                    <a16:rowId xmlns:a16="http://schemas.microsoft.com/office/drawing/2014/main" val="10002"/>
                  </a:ext>
                </a:extLst>
              </a:tr>
              <a:tr h="370840">
                <a:tc>
                  <a:txBody>
                    <a:bodyPr/>
                    <a:lstStyle/>
                    <a:p>
                      <a:pPr algn="ctr"/>
                      <a:r>
                        <a:rPr lang="en-US" dirty="0" err="1"/>
                        <a:t>Rp</a:t>
                      </a:r>
                      <a:r>
                        <a:rPr lang="en-US" dirty="0"/>
                        <a:t> 2 </a:t>
                      </a:r>
                      <a:r>
                        <a:rPr lang="en-US" dirty="0" err="1"/>
                        <a:t>juta</a:t>
                      </a:r>
                      <a:endParaRPr lang="en-US" dirty="0"/>
                    </a:p>
                  </a:txBody>
                  <a:tcPr/>
                </a:tc>
                <a:tc>
                  <a:txBody>
                    <a:bodyPr/>
                    <a:lstStyle/>
                    <a:p>
                      <a:pPr algn="ctr"/>
                      <a:r>
                        <a:rPr lang="en-US" dirty="0"/>
                        <a:t>0.35</a:t>
                      </a:r>
                    </a:p>
                  </a:txBody>
                  <a:tcPr/>
                </a:tc>
                <a:extLst>
                  <a:ext uri="{0D108BD9-81ED-4DB2-BD59-A6C34878D82A}">
                    <a16:rowId xmlns:a16="http://schemas.microsoft.com/office/drawing/2014/main" val="10003"/>
                  </a:ext>
                </a:extLst>
              </a:tr>
              <a:tr h="370840">
                <a:tc>
                  <a:txBody>
                    <a:bodyPr/>
                    <a:lstStyle/>
                    <a:p>
                      <a:pPr algn="ctr"/>
                      <a:r>
                        <a:rPr lang="en-US" dirty="0" err="1"/>
                        <a:t>Rp</a:t>
                      </a:r>
                      <a:r>
                        <a:rPr lang="en-US" dirty="0"/>
                        <a:t> 5</a:t>
                      </a:r>
                      <a:r>
                        <a:rPr lang="en-US" baseline="0" dirty="0"/>
                        <a:t> </a:t>
                      </a:r>
                      <a:r>
                        <a:rPr lang="en-US" baseline="0" dirty="0" err="1"/>
                        <a:t>juta</a:t>
                      </a:r>
                      <a:endParaRPr lang="en-US" dirty="0"/>
                    </a:p>
                  </a:txBody>
                  <a:tcPr/>
                </a:tc>
                <a:tc>
                  <a:txBody>
                    <a:bodyPr/>
                    <a:lstStyle/>
                    <a:p>
                      <a:pPr algn="ctr"/>
                      <a:r>
                        <a:rPr lang="en-US" dirty="0"/>
                        <a:t>0.20</a:t>
                      </a:r>
                    </a:p>
                  </a:txBody>
                  <a:tcPr/>
                </a:tc>
                <a:extLst>
                  <a:ext uri="{0D108BD9-81ED-4DB2-BD59-A6C34878D82A}">
                    <a16:rowId xmlns:a16="http://schemas.microsoft.com/office/drawing/2014/main" val="10004"/>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3642819645"/>
              </p:ext>
            </p:extLst>
          </p:nvPr>
        </p:nvGraphicFramePr>
        <p:xfrm>
          <a:off x="1295400" y="4114800"/>
          <a:ext cx="3314700" cy="1854200"/>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tblGrid>
              <a:tr h="370840">
                <a:tc>
                  <a:txBody>
                    <a:bodyPr/>
                    <a:lstStyle/>
                    <a:p>
                      <a:pPr algn="ctr"/>
                      <a:r>
                        <a:rPr lang="en-US" dirty="0" err="1"/>
                        <a:t>Keuntungan</a:t>
                      </a:r>
                      <a:endParaRPr lang="en-US" dirty="0"/>
                    </a:p>
                  </a:txBody>
                  <a:tcPr/>
                </a:tc>
                <a:extLst>
                  <a:ext uri="{0D108BD9-81ED-4DB2-BD59-A6C34878D82A}">
                    <a16:rowId xmlns:a16="http://schemas.microsoft.com/office/drawing/2014/main" val="10000"/>
                  </a:ext>
                </a:extLst>
              </a:tr>
              <a:tr h="370840">
                <a:tc>
                  <a:txBody>
                    <a:bodyPr/>
                    <a:lstStyle/>
                    <a:p>
                      <a:pPr algn="ctr"/>
                      <a:r>
                        <a:rPr lang="en-US" dirty="0" err="1"/>
                        <a:t>Rp</a:t>
                      </a:r>
                      <a:r>
                        <a:rPr lang="en-US" dirty="0"/>
                        <a:t> 1 </a:t>
                      </a:r>
                      <a:r>
                        <a:rPr lang="en-US" dirty="0" err="1"/>
                        <a:t>juta</a:t>
                      </a:r>
                      <a:endParaRPr lang="en-US" dirty="0"/>
                    </a:p>
                  </a:txBody>
                  <a:tcPr/>
                </a:tc>
                <a:extLst>
                  <a:ext uri="{0D108BD9-81ED-4DB2-BD59-A6C34878D82A}">
                    <a16:rowId xmlns:a16="http://schemas.microsoft.com/office/drawing/2014/main" val="10001"/>
                  </a:ext>
                </a:extLst>
              </a:tr>
              <a:tr h="370840">
                <a:tc>
                  <a:txBody>
                    <a:bodyPr/>
                    <a:lstStyle/>
                    <a:p>
                      <a:pPr algn="ctr"/>
                      <a:r>
                        <a:rPr lang="en-US" dirty="0" err="1"/>
                        <a:t>Rp</a:t>
                      </a:r>
                      <a:r>
                        <a:rPr lang="en-US" dirty="0"/>
                        <a:t> 2.5 </a:t>
                      </a:r>
                      <a:r>
                        <a:rPr lang="en-US" dirty="0" err="1"/>
                        <a:t>juta</a:t>
                      </a:r>
                      <a:endParaRPr lang="en-US" dirty="0"/>
                    </a:p>
                  </a:txBody>
                  <a:tcPr/>
                </a:tc>
                <a:extLst>
                  <a:ext uri="{0D108BD9-81ED-4DB2-BD59-A6C34878D82A}">
                    <a16:rowId xmlns:a16="http://schemas.microsoft.com/office/drawing/2014/main" val="10002"/>
                  </a:ext>
                </a:extLst>
              </a:tr>
              <a:tr h="370840">
                <a:tc>
                  <a:txBody>
                    <a:bodyPr/>
                    <a:lstStyle/>
                    <a:p>
                      <a:pPr algn="ctr"/>
                      <a:r>
                        <a:rPr lang="en-US" dirty="0" err="1"/>
                        <a:t>Rp</a:t>
                      </a:r>
                      <a:r>
                        <a:rPr lang="en-US" dirty="0"/>
                        <a:t> 2 </a:t>
                      </a:r>
                      <a:r>
                        <a:rPr lang="en-US" dirty="0" err="1"/>
                        <a:t>juta</a:t>
                      </a:r>
                      <a:endParaRPr lang="en-US" dirty="0"/>
                    </a:p>
                  </a:txBody>
                  <a:tcPr/>
                </a:tc>
                <a:extLst>
                  <a:ext uri="{0D108BD9-81ED-4DB2-BD59-A6C34878D82A}">
                    <a16:rowId xmlns:a16="http://schemas.microsoft.com/office/drawing/2014/main" val="10003"/>
                  </a:ext>
                </a:extLst>
              </a:tr>
              <a:tr h="370840">
                <a:tc>
                  <a:txBody>
                    <a:bodyPr/>
                    <a:lstStyle/>
                    <a:p>
                      <a:pPr algn="ctr"/>
                      <a:r>
                        <a:rPr lang="en-US" dirty="0" err="1"/>
                        <a:t>Rp</a:t>
                      </a:r>
                      <a:r>
                        <a:rPr lang="en-US" dirty="0"/>
                        <a:t> 5</a:t>
                      </a:r>
                      <a:r>
                        <a:rPr lang="en-US" baseline="0" dirty="0"/>
                        <a:t> </a:t>
                      </a:r>
                      <a:r>
                        <a:rPr lang="en-US" baseline="0" dirty="0" err="1"/>
                        <a:t>juta</a:t>
                      </a:r>
                      <a:endParaRPr 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4800600" y="5562600"/>
            <a:ext cx="3657600" cy="369332"/>
          </a:xfrm>
          <a:prstGeom prst="rect">
            <a:avLst/>
          </a:prstGeom>
          <a:noFill/>
        </p:spPr>
        <p:txBody>
          <a:bodyPr wrap="square" rtlCol="0">
            <a:spAutoFit/>
          </a:bodyPr>
          <a:lstStyle/>
          <a:p>
            <a:r>
              <a:rPr lang="en-US" b="1" i="1" dirty="0">
                <a:sym typeface="Wingdings" panose="05000000000000000000" pitchFamily="2" charset="2"/>
              </a:rPr>
              <a:t> </a:t>
            </a:r>
            <a:r>
              <a:rPr lang="en-US" b="1" i="1" dirty="0" err="1"/>
              <a:t>Kondisi</a:t>
            </a:r>
            <a:r>
              <a:rPr lang="en-US" b="1" i="1" dirty="0"/>
              <a:t> </a:t>
            </a:r>
            <a:r>
              <a:rPr lang="en-US" b="1" i="1" dirty="0" err="1"/>
              <a:t>dengan</a:t>
            </a:r>
            <a:r>
              <a:rPr lang="en-US" b="1" i="1" dirty="0"/>
              <a:t> </a:t>
            </a:r>
            <a:r>
              <a:rPr lang="en-US" b="1" i="1" dirty="0" err="1"/>
              <a:t>Ketidakpastian</a:t>
            </a:r>
            <a:endParaRPr lang="en-US" b="1" i="1" dirty="0"/>
          </a:p>
        </p:txBody>
      </p:sp>
    </p:spTree>
    <p:extLst>
      <p:ext uri="{BB962C8B-B14F-4D97-AF65-F5344CB8AC3E}">
        <p14:creationId xmlns:p14="http://schemas.microsoft.com/office/powerpoint/2010/main" val="197206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Konsep</a:t>
            </a:r>
            <a:r>
              <a:rPr lang="en-US" dirty="0"/>
              <a:t> Dasar </a:t>
            </a:r>
            <a:br>
              <a:rPr lang="en-US" dirty="0"/>
            </a:br>
            <a:r>
              <a:rPr lang="en-US" sz="2700" b="1" dirty="0">
                <a:solidFill>
                  <a:srgbClr val="0033CC"/>
                </a:solidFill>
              </a:rPr>
              <a:t>(</a:t>
            </a:r>
            <a:r>
              <a:rPr lang="en-US" sz="2700" b="1" dirty="0" err="1">
                <a:solidFill>
                  <a:srgbClr val="0033CC"/>
                </a:solidFill>
              </a:rPr>
              <a:t>Pengambilan</a:t>
            </a:r>
            <a:r>
              <a:rPr lang="en-US" sz="2700" b="1">
                <a:solidFill>
                  <a:srgbClr val="0033CC"/>
                </a:solidFill>
              </a:rPr>
              <a:t> Keputusan </a:t>
            </a:r>
            <a:r>
              <a:rPr lang="en-US" sz="2700" b="1" dirty="0" err="1">
                <a:solidFill>
                  <a:srgbClr val="0033CC"/>
                </a:solidFill>
              </a:rPr>
              <a:t>Dengan</a:t>
            </a:r>
            <a:r>
              <a:rPr lang="en-US" sz="2700" b="1" dirty="0">
                <a:solidFill>
                  <a:srgbClr val="0033CC"/>
                </a:solidFill>
              </a:rPr>
              <a:t> </a:t>
            </a:r>
            <a:r>
              <a:rPr lang="en-US" sz="2700" b="1" dirty="0" err="1">
                <a:solidFill>
                  <a:srgbClr val="0033CC"/>
                </a:solidFill>
              </a:rPr>
              <a:t>Risiko</a:t>
            </a:r>
            <a:r>
              <a:rPr lang="en-US" sz="2700" b="1" dirty="0">
                <a:solidFill>
                  <a:srgbClr val="0033CC"/>
                </a:solidFill>
              </a:rPr>
              <a:t>)</a:t>
            </a:r>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pPr marL="514350" indent="-514350">
              <a:buFont typeface="+mj-lt"/>
              <a:buAutoNum type="arabicPeriod"/>
            </a:pPr>
            <a:r>
              <a:rPr lang="en-US" b="1" i="1" dirty="0" err="1">
                <a:solidFill>
                  <a:srgbClr val="FF0000"/>
                </a:solidFill>
              </a:rPr>
              <a:t>Keadaan</a:t>
            </a:r>
            <a:r>
              <a:rPr lang="en-US" b="1" i="1" dirty="0">
                <a:solidFill>
                  <a:srgbClr val="FF0000"/>
                </a:solidFill>
              </a:rPr>
              <a:t> </a:t>
            </a:r>
            <a:r>
              <a:rPr lang="en-US" b="1" i="1" dirty="0" err="1">
                <a:solidFill>
                  <a:srgbClr val="FF0000"/>
                </a:solidFill>
              </a:rPr>
              <a:t>dasar</a:t>
            </a:r>
            <a:r>
              <a:rPr lang="en-US" b="1" i="1" dirty="0">
                <a:solidFill>
                  <a:srgbClr val="FF0000"/>
                </a:solidFill>
              </a:rPr>
              <a:t> : </a:t>
            </a:r>
            <a:r>
              <a:rPr lang="en-US" dirty="0" err="1"/>
              <a:t>Sekumpulan</a:t>
            </a:r>
            <a:r>
              <a:rPr lang="en-US" dirty="0"/>
              <a:t> </a:t>
            </a:r>
            <a:r>
              <a:rPr lang="en-US" dirty="0" err="1"/>
              <a:t>peristiwa</a:t>
            </a:r>
            <a:r>
              <a:rPr lang="en-US" dirty="0"/>
              <a:t> </a:t>
            </a:r>
            <a:r>
              <a:rPr lang="en-US" dirty="0" err="1"/>
              <a:t>atau</a:t>
            </a:r>
            <a:r>
              <a:rPr lang="en-US" dirty="0"/>
              <a:t> </a:t>
            </a:r>
            <a:r>
              <a:rPr lang="en-US" dirty="0" err="1"/>
              <a:t>kejadian</a:t>
            </a:r>
            <a:r>
              <a:rPr lang="en-US" dirty="0"/>
              <a:t> </a:t>
            </a:r>
            <a:r>
              <a:rPr lang="en-US" dirty="0" err="1"/>
              <a:t>acak</a:t>
            </a:r>
            <a:r>
              <a:rPr lang="en-US" dirty="0"/>
              <a:t> yang </a:t>
            </a:r>
            <a:r>
              <a:rPr lang="en-US" dirty="0" err="1"/>
              <a:t>dapat</a:t>
            </a:r>
            <a:r>
              <a:rPr lang="en-US" dirty="0"/>
              <a:t> </a:t>
            </a:r>
            <a:r>
              <a:rPr lang="en-US" dirty="0" err="1"/>
              <a:t>mempengaruhi</a:t>
            </a:r>
            <a:r>
              <a:rPr lang="en-US" dirty="0"/>
              <a:t> </a:t>
            </a:r>
            <a:r>
              <a:rPr lang="en-US" dirty="0" err="1"/>
              <a:t>hasil</a:t>
            </a:r>
            <a:r>
              <a:rPr lang="en-US" dirty="0"/>
              <a:t> </a:t>
            </a:r>
            <a:r>
              <a:rPr lang="en-US" dirty="0" err="1"/>
              <a:t>sebuah</a:t>
            </a:r>
            <a:r>
              <a:rPr lang="en-US" dirty="0"/>
              <a:t> </a:t>
            </a:r>
            <a:r>
              <a:rPr lang="en-US" dirty="0" err="1"/>
              <a:t>keputusan</a:t>
            </a:r>
            <a:endParaRPr lang="en-US" dirty="0"/>
          </a:p>
          <a:p>
            <a:pPr marL="514350" indent="-514350">
              <a:buFont typeface="+mj-lt"/>
              <a:buAutoNum type="arabicPeriod"/>
            </a:pPr>
            <a:r>
              <a:rPr lang="en-US" b="1" i="1" dirty="0" err="1">
                <a:solidFill>
                  <a:srgbClr val="FF0000"/>
                </a:solidFill>
              </a:rPr>
              <a:t>Probabilitas</a:t>
            </a:r>
            <a:r>
              <a:rPr lang="en-US" b="1" i="1" dirty="0">
                <a:solidFill>
                  <a:srgbClr val="FF0000"/>
                </a:solidFill>
              </a:rPr>
              <a:t> :</a:t>
            </a:r>
            <a:r>
              <a:rPr lang="en-US" dirty="0"/>
              <a:t> </a:t>
            </a:r>
            <a:r>
              <a:rPr lang="en-US" dirty="0" err="1"/>
              <a:t>kemungkinan</a:t>
            </a:r>
            <a:r>
              <a:rPr lang="en-US" dirty="0"/>
              <a:t> </a:t>
            </a:r>
            <a:r>
              <a:rPr lang="en-US" dirty="0" err="1"/>
              <a:t>berkaitan</a:t>
            </a:r>
            <a:r>
              <a:rPr lang="en-US" dirty="0"/>
              <a:t> </a:t>
            </a:r>
            <a:r>
              <a:rPr lang="en-US" dirty="0" err="1"/>
              <a:t>dengan</a:t>
            </a:r>
            <a:r>
              <a:rPr lang="en-US" dirty="0"/>
              <a:t> </a:t>
            </a:r>
            <a:r>
              <a:rPr lang="en-US" dirty="0" err="1"/>
              <a:t>keadaan</a:t>
            </a:r>
            <a:r>
              <a:rPr lang="en-US" dirty="0"/>
              <a:t> </a:t>
            </a:r>
            <a:r>
              <a:rPr lang="en-US" dirty="0" err="1"/>
              <a:t>dasar</a:t>
            </a:r>
            <a:endParaRPr lang="en-US" dirty="0"/>
          </a:p>
          <a:p>
            <a:pPr marL="514350" indent="-514350">
              <a:buFont typeface="+mj-lt"/>
              <a:buAutoNum type="arabicPeriod"/>
            </a:pPr>
            <a:r>
              <a:rPr lang="en-US" b="1" i="1" dirty="0" err="1">
                <a:solidFill>
                  <a:srgbClr val="FF0000"/>
                </a:solidFill>
              </a:rPr>
              <a:t>Keputusan</a:t>
            </a:r>
            <a:r>
              <a:rPr lang="en-US" b="1" i="1" dirty="0">
                <a:solidFill>
                  <a:srgbClr val="FF0000"/>
                </a:solidFill>
              </a:rPr>
              <a:t> :</a:t>
            </a:r>
            <a:r>
              <a:rPr lang="en-US" dirty="0"/>
              <a:t> </a:t>
            </a:r>
            <a:r>
              <a:rPr lang="en-US" dirty="0" err="1"/>
              <a:t>sejumlah</a:t>
            </a:r>
            <a:r>
              <a:rPr lang="en-US" dirty="0"/>
              <a:t> </a:t>
            </a:r>
            <a:r>
              <a:rPr lang="en-US" dirty="0" err="1"/>
              <a:t>tidakan</a:t>
            </a:r>
            <a:r>
              <a:rPr lang="en-US" dirty="0"/>
              <a:t> yang </a:t>
            </a:r>
            <a:r>
              <a:rPr lang="en-US" dirty="0" err="1"/>
              <a:t>mungkin</a:t>
            </a:r>
            <a:r>
              <a:rPr lang="en-US" dirty="0"/>
              <a:t> </a:t>
            </a:r>
            <a:r>
              <a:rPr lang="en-US" dirty="0" err="1"/>
              <a:t>diambil</a:t>
            </a:r>
            <a:r>
              <a:rPr lang="en-US" dirty="0"/>
              <a:t>/</a:t>
            </a:r>
            <a:r>
              <a:rPr lang="en-US" dirty="0" err="1"/>
              <a:t>dipilih</a:t>
            </a:r>
            <a:r>
              <a:rPr lang="en-US" dirty="0"/>
              <a:t> </a:t>
            </a:r>
            <a:r>
              <a:rPr lang="en-US" dirty="0" err="1"/>
              <a:t>oleh</a:t>
            </a:r>
            <a:r>
              <a:rPr lang="en-US" dirty="0"/>
              <a:t> </a:t>
            </a:r>
            <a:r>
              <a:rPr lang="en-US" dirty="0" err="1"/>
              <a:t>pengambil</a:t>
            </a:r>
            <a:r>
              <a:rPr lang="en-US" dirty="0"/>
              <a:t> </a:t>
            </a:r>
            <a:r>
              <a:rPr lang="en-US" dirty="0" err="1"/>
              <a:t>keputusan</a:t>
            </a:r>
            <a:endParaRPr lang="en-US" dirty="0"/>
          </a:p>
          <a:p>
            <a:pPr marL="514350" indent="-514350">
              <a:buFont typeface="+mj-lt"/>
              <a:buAutoNum type="arabicPeriod"/>
            </a:pPr>
            <a:r>
              <a:rPr lang="en-US" b="1" i="1" dirty="0">
                <a:solidFill>
                  <a:srgbClr val="FF0000"/>
                </a:solidFill>
              </a:rPr>
              <a:t>Payoff :</a:t>
            </a:r>
            <a:r>
              <a:rPr lang="en-US" dirty="0"/>
              <a:t> </a:t>
            </a:r>
            <a:r>
              <a:rPr lang="en-US" dirty="0" err="1"/>
              <a:t>Sekumpulan</a:t>
            </a:r>
            <a:r>
              <a:rPr lang="en-US" dirty="0"/>
              <a:t> </a:t>
            </a:r>
            <a:r>
              <a:rPr lang="en-US" dirty="0" err="1"/>
              <a:t>manfaat</a:t>
            </a:r>
            <a:r>
              <a:rPr lang="en-US" dirty="0"/>
              <a:t>/</a:t>
            </a:r>
            <a:r>
              <a:rPr lang="en-US" dirty="0" err="1"/>
              <a:t>biaya</a:t>
            </a:r>
            <a:r>
              <a:rPr lang="en-US" dirty="0"/>
              <a:t> yang </a:t>
            </a:r>
            <a:r>
              <a:rPr lang="en-US" dirty="0" err="1"/>
              <a:t>mungkin</a:t>
            </a:r>
            <a:r>
              <a:rPr lang="en-US" dirty="0"/>
              <a:t> </a:t>
            </a:r>
            <a:r>
              <a:rPr lang="en-US" dirty="0" err="1"/>
              <a:t>dihasilkan</a:t>
            </a:r>
            <a:r>
              <a:rPr lang="en-US" dirty="0"/>
              <a:t> </a:t>
            </a:r>
            <a:r>
              <a:rPr lang="en-US" dirty="0" err="1"/>
              <a:t>dari</a:t>
            </a:r>
            <a:r>
              <a:rPr lang="en-US" dirty="0"/>
              <a:t> </a:t>
            </a:r>
            <a:r>
              <a:rPr lang="en-US" dirty="0" err="1"/>
              <a:t>suatu</a:t>
            </a:r>
            <a:r>
              <a:rPr lang="en-US" dirty="0"/>
              <a:t> </a:t>
            </a:r>
            <a:r>
              <a:rPr lang="en-US" dirty="0" err="1"/>
              <a:t>kombinasi</a:t>
            </a:r>
            <a:r>
              <a:rPr lang="en-US" dirty="0"/>
              <a:t> </a:t>
            </a:r>
            <a:r>
              <a:rPr lang="en-US" dirty="0" err="1"/>
              <a:t>keputusan</a:t>
            </a:r>
            <a:r>
              <a:rPr lang="en-US" dirty="0"/>
              <a:t> </a:t>
            </a:r>
            <a:r>
              <a:rPr lang="en-US" dirty="0" err="1"/>
              <a:t>dan</a:t>
            </a:r>
            <a:r>
              <a:rPr lang="en-US" dirty="0"/>
              <a:t> </a:t>
            </a:r>
            <a:r>
              <a:rPr lang="en-US" dirty="0" err="1"/>
              <a:t>keadaan</a:t>
            </a:r>
            <a:r>
              <a:rPr lang="en-US" dirty="0"/>
              <a:t> </a:t>
            </a:r>
            <a:r>
              <a:rPr lang="en-US" dirty="0" err="1"/>
              <a:t>dasar</a:t>
            </a:r>
            <a:r>
              <a:rPr lang="en-US" dirty="0"/>
              <a:t> yang </a:t>
            </a:r>
            <a:r>
              <a:rPr lang="en-US" dirty="0" err="1"/>
              <a:t>acak</a:t>
            </a:r>
            <a:endParaRPr lang="en-US" dirty="0"/>
          </a:p>
        </p:txBody>
      </p:sp>
    </p:spTree>
    <p:extLst>
      <p:ext uri="{BB962C8B-B14F-4D97-AF65-F5344CB8AC3E}">
        <p14:creationId xmlns:p14="http://schemas.microsoft.com/office/powerpoint/2010/main" val="180905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a:t>Contoh</a:t>
            </a:r>
            <a:r>
              <a:rPr lang="en-US" dirty="0"/>
              <a:t> </a:t>
            </a:r>
            <a:r>
              <a:rPr lang="en-US" dirty="0" err="1"/>
              <a:t>Soal</a:t>
            </a:r>
            <a:endParaRPr lang="en-US" dirty="0"/>
          </a:p>
        </p:txBody>
      </p:sp>
      <p:sp>
        <p:nvSpPr>
          <p:cNvPr id="3" name="Content Placeholder 2"/>
          <p:cNvSpPr>
            <a:spLocks noGrp="1"/>
          </p:cNvSpPr>
          <p:nvPr>
            <p:ph idx="1"/>
          </p:nvPr>
        </p:nvSpPr>
        <p:spPr>
          <a:xfrm>
            <a:off x="304800" y="1143001"/>
            <a:ext cx="8382000" cy="3429000"/>
          </a:xfrm>
        </p:spPr>
        <p:txBody>
          <a:bodyPr>
            <a:noAutofit/>
          </a:bodyPr>
          <a:lstStyle/>
          <a:p>
            <a:r>
              <a:rPr lang="en-US" sz="1600" dirty="0" err="1"/>
              <a:t>Sebuah</a:t>
            </a:r>
            <a:r>
              <a:rPr lang="en-US" sz="1600" dirty="0"/>
              <a:t> </a:t>
            </a:r>
            <a:r>
              <a:rPr lang="en-US" sz="1600" dirty="0" err="1"/>
              <a:t>toko</a:t>
            </a:r>
            <a:r>
              <a:rPr lang="en-US" sz="1600" dirty="0"/>
              <a:t> </a:t>
            </a:r>
            <a:r>
              <a:rPr lang="en-US" sz="1600" dirty="0" err="1"/>
              <a:t>buku</a:t>
            </a:r>
            <a:r>
              <a:rPr lang="en-US" sz="1600" dirty="0"/>
              <a:t> </a:t>
            </a:r>
            <a:r>
              <a:rPr lang="en-US" sz="1600" dirty="0" err="1"/>
              <a:t>perlu</a:t>
            </a:r>
            <a:r>
              <a:rPr lang="en-US" sz="1600" dirty="0"/>
              <a:t> </a:t>
            </a:r>
            <a:r>
              <a:rPr lang="en-US" sz="1600" dirty="0" err="1"/>
              <a:t>menyiapkan</a:t>
            </a:r>
            <a:r>
              <a:rPr lang="en-US" sz="1600" dirty="0"/>
              <a:t> </a:t>
            </a:r>
            <a:r>
              <a:rPr lang="en-US" sz="1600" dirty="0" err="1"/>
              <a:t>sejumlah</a:t>
            </a:r>
            <a:r>
              <a:rPr lang="en-US" sz="1600" dirty="0"/>
              <a:t> </a:t>
            </a:r>
            <a:r>
              <a:rPr lang="en-US" sz="1600" dirty="0" err="1"/>
              <a:t>buku</a:t>
            </a:r>
            <a:r>
              <a:rPr lang="en-US" sz="1600" dirty="0"/>
              <a:t> </a:t>
            </a:r>
            <a:r>
              <a:rPr lang="en-US" sz="1600" dirty="0" err="1"/>
              <a:t>pelajaran</a:t>
            </a:r>
            <a:r>
              <a:rPr lang="en-US" sz="1600" dirty="0"/>
              <a:t> </a:t>
            </a:r>
            <a:r>
              <a:rPr lang="en-US" sz="1600" dirty="0" err="1"/>
              <a:t>sebelum</a:t>
            </a:r>
            <a:r>
              <a:rPr lang="en-US" sz="1600" dirty="0"/>
              <a:t> </a:t>
            </a:r>
            <a:r>
              <a:rPr lang="en-US" sz="1600" dirty="0" err="1"/>
              <a:t>awal</a:t>
            </a:r>
            <a:r>
              <a:rPr lang="en-US" sz="1600" dirty="0"/>
              <a:t> </a:t>
            </a:r>
            <a:r>
              <a:rPr lang="en-US" sz="1600" dirty="0" err="1"/>
              <a:t>tahun</a:t>
            </a:r>
            <a:r>
              <a:rPr lang="en-US" sz="1600" dirty="0"/>
              <a:t> </a:t>
            </a:r>
            <a:r>
              <a:rPr lang="en-US" sz="1600" dirty="0" err="1"/>
              <a:t>ajaran</a:t>
            </a:r>
            <a:r>
              <a:rPr lang="en-US" sz="1600" dirty="0"/>
              <a:t> </a:t>
            </a:r>
            <a:r>
              <a:rPr lang="en-US" sz="1600" dirty="0" err="1"/>
              <a:t>dimulai</a:t>
            </a:r>
            <a:r>
              <a:rPr lang="en-US" sz="1600" dirty="0"/>
              <a:t>. </a:t>
            </a:r>
            <a:r>
              <a:rPr lang="en-US" sz="1600" dirty="0" err="1"/>
              <a:t>Harga</a:t>
            </a:r>
            <a:r>
              <a:rPr lang="en-US" sz="1600" dirty="0"/>
              <a:t> </a:t>
            </a:r>
            <a:r>
              <a:rPr lang="en-US" sz="1600" dirty="0" err="1"/>
              <a:t>pokok</a:t>
            </a:r>
            <a:r>
              <a:rPr lang="en-US" sz="1600" dirty="0"/>
              <a:t> </a:t>
            </a:r>
            <a:r>
              <a:rPr lang="en-US" sz="1600" dirty="0" err="1"/>
              <a:t>buku</a:t>
            </a:r>
            <a:r>
              <a:rPr lang="en-US" sz="1600" dirty="0"/>
              <a:t> </a:t>
            </a:r>
            <a:r>
              <a:rPr lang="en-US" sz="1600" dirty="0" err="1"/>
              <a:t>Rp</a:t>
            </a:r>
            <a:r>
              <a:rPr lang="en-US" sz="1600" dirty="0"/>
              <a:t> 4.000,- </a:t>
            </a:r>
            <a:r>
              <a:rPr lang="en-US" sz="1600" dirty="0" err="1"/>
              <a:t>dan</a:t>
            </a:r>
            <a:r>
              <a:rPr lang="en-US" sz="1600" dirty="0"/>
              <a:t> </a:t>
            </a:r>
            <a:r>
              <a:rPr lang="en-US" sz="1600" dirty="0" err="1"/>
              <a:t>dijual</a:t>
            </a:r>
            <a:r>
              <a:rPr lang="en-US" sz="1600" dirty="0"/>
              <a:t> </a:t>
            </a:r>
            <a:r>
              <a:rPr lang="en-US" sz="1600" dirty="0" err="1"/>
              <a:t>dengan</a:t>
            </a:r>
            <a:r>
              <a:rPr lang="en-US" sz="1600" dirty="0"/>
              <a:t> </a:t>
            </a:r>
            <a:r>
              <a:rPr lang="en-US" sz="1600" dirty="0" err="1"/>
              <a:t>harga</a:t>
            </a:r>
            <a:r>
              <a:rPr lang="en-US" sz="1600" dirty="0"/>
              <a:t> </a:t>
            </a:r>
            <a:r>
              <a:rPr lang="en-US" sz="1600" dirty="0" err="1"/>
              <a:t>Rp</a:t>
            </a:r>
            <a:r>
              <a:rPr lang="en-US" sz="1600" dirty="0"/>
              <a:t> 8.000,-.</a:t>
            </a:r>
          </a:p>
          <a:p>
            <a:r>
              <a:rPr lang="en-US" sz="1600" dirty="0" err="1"/>
              <a:t>Pengalaman</a:t>
            </a:r>
            <a:r>
              <a:rPr lang="en-US" sz="1600" dirty="0"/>
              <a:t> </a:t>
            </a:r>
            <a:r>
              <a:rPr lang="en-US" sz="1600" dirty="0" err="1"/>
              <a:t>menunjukkan</a:t>
            </a:r>
            <a:r>
              <a:rPr lang="en-US" sz="1600" dirty="0"/>
              <a:t> </a:t>
            </a:r>
            <a:r>
              <a:rPr lang="en-US" sz="1600" dirty="0" err="1"/>
              <a:t>bahwa</a:t>
            </a:r>
            <a:r>
              <a:rPr lang="en-US" sz="1600" dirty="0"/>
              <a:t> kl semester </a:t>
            </a:r>
            <a:r>
              <a:rPr lang="en-US" sz="1600" dirty="0" err="1"/>
              <a:t>sudah</a:t>
            </a:r>
            <a:r>
              <a:rPr lang="en-US" sz="1600" dirty="0"/>
              <a:t> </a:t>
            </a:r>
            <a:r>
              <a:rPr lang="en-US" sz="1600" dirty="0" err="1"/>
              <a:t>dimulai</a:t>
            </a:r>
            <a:r>
              <a:rPr lang="en-US" sz="1600" dirty="0"/>
              <a:t>, buku2 </a:t>
            </a:r>
            <a:r>
              <a:rPr lang="en-US" sz="1600" dirty="0" err="1"/>
              <a:t>tersebut</a:t>
            </a:r>
            <a:r>
              <a:rPr lang="en-US" sz="1600" dirty="0"/>
              <a:t> </a:t>
            </a:r>
            <a:r>
              <a:rPr lang="en-US" sz="1600" dirty="0" err="1"/>
              <a:t>menjadi</a:t>
            </a:r>
            <a:r>
              <a:rPr lang="en-US" sz="1600" dirty="0"/>
              <a:t> </a:t>
            </a:r>
            <a:r>
              <a:rPr lang="en-US" sz="1600" dirty="0" err="1"/>
              <a:t>sulit</a:t>
            </a:r>
            <a:r>
              <a:rPr lang="en-US" sz="1600" dirty="0"/>
              <a:t> </a:t>
            </a:r>
            <a:r>
              <a:rPr lang="en-US" sz="1600" dirty="0" err="1"/>
              <a:t>dijual</a:t>
            </a:r>
            <a:r>
              <a:rPr lang="en-US" sz="1600" dirty="0"/>
              <a:t>.</a:t>
            </a:r>
          </a:p>
          <a:p>
            <a:r>
              <a:rPr lang="en-US" sz="1600" dirty="0"/>
              <a:t>Di </a:t>
            </a:r>
            <a:r>
              <a:rPr lang="en-US" sz="1600" dirty="0" err="1"/>
              <a:t>saat</a:t>
            </a:r>
            <a:r>
              <a:rPr lang="en-US" sz="1600" dirty="0"/>
              <a:t> </a:t>
            </a:r>
            <a:r>
              <a:rPr lang="en-US" sz="1600" dirty="0" err="1"/>
              <a:t>dibutuhkan</a:t>
            </a:r>
            <a:r>
              <a:rPr lang="en-US" sz="1600" dirty="0"/>
              <a:t>, </a:t>
            </a:r>
            <a:r>
              <a:rPr lang="en-US" sz="1600" dirty="0" err="1"/>
              <a:t>bila</a:t>
            </a:r>
            <a:r>
              <a:rPr lang="en-US" sz="1600" dirty="0"/>
              <a:t> </a:t>
            </a:r>
            <a:r>
              <a:rPr lang="en-US" sz="1600" dirty="0" err="1"/>
              <a:t>sampai</a:t>
            </a:r>
            <a:r>
              <a:rPr lang="en-US" sz="1600" dirty="0"/>
              <a:t> </a:t>
            </a:r>
            <a:r>
              <a:rPr lang="en-US" sz="1600" dirty="0" err="1"/>
              <a:t>buku</a:t>
            </a:r>
            <a:r>
              <a:rPr lang="en-US" sz="1600" dirty="0"/>
              <a:t> </a:t>
            </a:r>
            <a:r>
              <a:rPr lang="en-US" sz="1600" dirty="0" err="1"/>
              <a:t>habis</a:t>
            </a:r>
            <a:r>
              <a:rPr lang="en-US" sz="1600" dirty="0"/>
              <a:t>, </a:t>
            </a:r>
            <a:r>
              <a:rPr lang="en-US" sz="1600" dirty="0" err="1"/>
              <a:t>akan</a:t>
            </a:r>
            <a:r>
              <a:rPr lang="en-US" sz="1600" dirty="0"/>
              <a:t> </a:t>
            </a:r>
            <a:r>
              <a:rPr lang="en-US" sz="1600" dirty="0" err="1"/>
              <a:t>ada</a:t>
            </a:r>
            <a:r>
              <a:rPr lang="en-US" sz="1600" dirty="0"/>
              <a:t> </a:t>
            </a:r>
            <a:r>
              <a:rPr lang="en-US" sz="1600" dirty="0" err="1"/>
              <a:t>kerugian</a:t>
            </a:r>
            <a:r>
              <a:rPr lang="en-US" sz="1600" dirty="0"/>
              <a:t> </a:t>
            </a:r>
            <a:r>
              <a:rPr lang="en-US" sz="1600" dirty="0" err="1"/>
              <a:t>Rp</a:t>
            </a:r>
            <a:r>
              <a:rPr lang="en-US" sz="1600" dirty="0"/>
              <a:t> 4.000,-/unit, </a:t>
            </a:r>
            <a:r>
              <a:rPr lang="en-US" sz="1600" dirty="0" err="1"/>
              <a:t>dan</a:t>
            </a:r>
            <a:r>
              <a:rPr lang="en-US" sz="1600" dirty="0"/>
              <a:t> </a:t>
            </a:r>
            <a:r>
              <a:rPr lang="en-US" sz="1600" dirty="0" err="1"/>
              <a:t>karenanya</a:t>
            </a:r>
            <a:r>
              <a:rPr lang="en-US" sz="1600" dirty="0"/>
              <a:t> </a:t>
            </a:r>
            <a:r>
              <a:rPr lang="en-US" sz="1600" dirty="0" err="1"/>
              <a:t>harus</a:t>
            </a:r>
            <a:r>
              <a:rPr lang="en-US" sz="1600" dirty="0"/>
              <a:t> </a:t>
            </a:r>
            <a:r>
              <a:rPr lang="en-US" sz="1600" dirty="0" err="1"/>
              <a:t>membuat</a:t>
            </a:r>
            <a:r>
              <a:rPr lang="en-US" sz="1600" dirty="0"/>
              <a:t> </a:t>
            </a:r>
            <a:r>
              <a:rPr lang="en-US" sz="1600" dirty="0" err="1"/>
              <a:t>pesanan</a:t>
            </a:r>
            <a:r>
              <a:rPr lang="en-US" sz="1600" dirty="0"/>
              <a:t> </a:t>
            </a:r>
            <a:r>
              <a:rPr lang="en-US" sz="1600" dirty="0" err="1"/>
              <a:t>khusus</a:t>
            </a:r>
            <a:r>
              <a:rPr lang="en-US" sz="1600" dirty="0"/>
              <a:t> </a:t>
            </a:r>
            <a:r>
              <a:rPr lang="en-US" sz="1600" dirty="0" err="1"/>
              <a:t>dengan</a:t>
            </a:r>
            <a:r>
              <a:rPr lang="en-US" sz="1600" dirty="0"/>
              <a:t> </a:t>
            </a:r>
            <a:r>
              <a:rPr lang="en-US" sz="1600" dirty="0" err="1"/>
              <a:t>harga</a:t>
            </a:r>
            <a:r>
              <a:rPr lang="en-US" sz="1600" dirty="0"/>
              <a:t> </a:t>
            </a:r>
            <a:r>
              <a:rPr lang="en-US" sz="1600" dirty="0" err="1"/>
              <a:t>khusus</a:t>
            </a:r>
            <a:r>
              <a:rPr lang="en-US" sz="1600" dirty="0"/>
              <a:t> </a:t>
            </a:r>
            <a:r>
              <a:rPr lang="en-US" sz="1600" dirty="0" err="1"/>
              <a:t>sama</a:t>
            </a:r>
            <a:r>
              <a:rPr lang="en-US" sz="1600" dirty="0"/>
              <a:t> </a:t>
            </a:r>
            <a:r>
              <a:rPr lang="en-US" sz="1600" dirty="0" err="1"/>
              <a:t>dengan</a:t>
            </a:r>
            <a:r>
              <a:rPr lang="en-US" sz="1600" dirty="0"/>
              <a:t> </a:t>
            </a:r>
            <a:r>
              <a:rPr lang="en-US" sz="1600" dirty="0" err="1"/>
              <a:t>harga</a:t>
            </a:r>
            <a:r>
              <a:rPr lang="en-US" sz="1600" dirty="0"/>
              <a:t> </a:t>
            </a:r>
            <a:r>
              <a:rPr lang="en-US" sz="1600" dirty="0" err="1"/>
              <a:t>jualnya</a:t>
            </a:r>
            <a:r>
              <a:rPr lang="en-US" sz="1600" dirty="0"/>
              <a:t>.</a:t>
            </a:r>
          </a:p>
          <a:p>
            <a:r>
              <a:rPr lang="en-US" sz="1600" dirty="0" err="1"/>
              <a:t>Meskipun</a:t>
            </a:r>
            <a:r>
              <a:rPr lang="en-US" sz="1600" dirty="0"/>
              <a:t> </a:t>
            </a:r>
            <a:r>
              <a:rPr lang="en-US" sz="1600" dirty="0" err="1"/>
              <a:t>tambahan</a:t>
            </a:r>
            <a:r>
              <a:rPr lang="en-US" sz="1600" dirty="0"/>
              <a:t> </a:t>
            </a:r>
            <a:r>
              <a:rPr lang="en-US" sz="1600" dirty="0" err="1"/>
              <a:t>biaya</a:t>
            </a:r>
            <a:r>
              <a:rPr lang="en-US" sz="1600" dirty="0"/>
              <a:t> </a:t>
            </a:r>
            <a:r>
              <a:rPr lang="en-US" sz="1600" dirty="0" err="1"/>
              <a:t>Rp</a:t>
            </a:r>
            <a:r>
              <a:rPr lang="en-US" sz="1600" dirty="0"/>
              <a:t> 4.000 </a:t>
            </a:r>
            <a:r>
              <a:rPr lang="en-US" sz="1600" dirty="0" err="1"/>
              <a:t>cukup</a:t>
            </a:r>
            <a:r>
              <a:rPr lang="en-US" sz="1600" dirty="0"/>
              <a:t> </a:t>
            </a:r>
            <a:r>
              <a:rPr lang="en-US" sz="1600" dirty="0" err="1"/>
              <a:t>tinggi</a:t>
            </a:r>
            <a:r>
              <a:rPr lang="en-US" sz="1600" dirty="0"/>
              <a:t>, </a:t>
            </a:r>
            <a:r>
              <a:rPr lang="en-US" sz="1600" dirty="0" err="1"/>
              <a:t>namun</a:t>
            </a:r>
            <a:r>
              <a:rPr lang="en-US" sz="1600" dirty="0"/>
              <a:t> </a:t>
            </a:r>
            <a:r>
              <a:rPr lang="en-US" sz="1600" dirty="0" err="1"/>
              <a:t>pesanan</a:t>
            </a:r>
            <a:r>
              <a:rPr lang="en-US" sz="1600" dirty="0"/>
              <a:t> </a:t>
            </a:r>
            <a:r>
              <a:rPr lang="en-US" sz="1600" dirty="0" err="1"/>
              <a:t>khusus</a:t>
            </a:r>
            <a:r>
              <a:rPr lang="en-US" sz="1600" dirty="0"/>
              <a:t> </a:t>
            </a:r>
            <a:r>
              <a:rPr lang="en-US" sz="1600" dirty="0" err="1"/>
              <a:t>tetap</a:t>
            </a:r>
            <a:r>
              <a:rPr lang="en-US" sz="1600" dirty="0"/>
              <a:t> </a:t>
            </a:r>
            <a:r>
              <a:rPr lang="en-US" sz="1600" dirty="0" err="1"/>
              <a:t>harus</a:t>
            </a:r>
            <a:r>
              <a:rPr lang="en-US" sz="1600" dirty="0"/>
              <a:t> </a:t>
            </a:r>
            <a:r>
              <a:rPr lang="en-US" sz="1600" dirty="0" err="1"/>
              <a:t>dilakukan</a:t>
            </a:r>
            <a:r>
              <a:rPr lang="en-US" sz="1600" dirty="0"/>
              <a:t> </a:t>
            </a:r>
            <a:r>
              <a:rPr lang="en-US" sz="1600" dirty="0" err="1"/>
              <a:t>untuk</a:t>
            </a:r>
            <a:r>
              <a:rPr lang="en-US" sz="1600" dirty="0"/>
              <a:t> </a:t>
            </a:r>
            <a:r>
              <a:rPr lang="en-US" sz="1600" dirty="0" err="1"/>
              <a:t>menjaga</a:t>
            </a:r>
            <a:r>
              <a:rPr lang="en-US" sz="1600" dirty="0"/>
              <a:t> </a:t>
            </a:r>
            <a:r>
              <a:rPr lang="en-US" sz="1600" dirty="0" err="1"/>
              <a:t>nama</a:t>
            </a:r>
            <a:r>
              <a:rPr lang="en-US" sz="1600" dirty="0"/>
              <a:t> </a:t>
            </a:r>
            <a:r>
              <a:rPr lang="en-US" sz="1600" dirty="0" err="1"/>
              <a:t>baik</a:t>
            </a:r>
            <a:r>
              <a:rPr lang="en-US" sz="1600" dirty="0"/>
              <a:t> </a:t>
            </a:r>
            <a:r>
              <a:rPr lang="en-US" sz="1600" dirty="0" err="1"/>
              <a:t>toko</a:t>
            </a:r>
            <a:r>
              <a:rPr lang="en-US" sz="1600" dirty="0"/>
              <a:t> </a:t>
            </a:r>
            <a:r>
              <a:rPr lang="en-US" sz="1600" dirty="0" err="1"/>
              <a:t>dan</a:t>
            </a:r>
            <a:r>
              <a:rPr lang="en-US" sz="1600" dirty="0"/>
              <a:t> </a:t>
            </a:r>
            <a:r>
              <a:rPr lang="en-US" sz="1600" dirty="0" err="1"/>
              <a:t>loyalitas</a:t>
            </a:r>
            <a:r>
              <a:rPr lang="en-US" sz="1600" dirty="0"/>
              <a:t> </a:t>
            </a:r>
            <a:r>
              <a:rPr lang="en-US" sz="1600" dirty="0" err="1"/>
              <a:t>konsuen</a:t>
            </a:r>
            <a:endParaRPr lang="en-US" sz="1600" dirty="0"/>
          </a:p>
          <a:p>
            <a:r>
              <a:rPr lang="en-US" sz="1600" dirty="0" err="1"/>
              <a:t>Kasus</a:t>
            </a:r>
            <a:r>
              <a:rPr lang="en-US" sz="1600" dirty="0"/>
              <a:t> yang </a:t>
            </a:r>
            <a:r>
              <a:rPr lang="en-US" sz="1600" dirty="0" err="1"/>
              <a:t>harus</a:t>
            </a:r>
            <a:r>
              <a:rPr lang="en-US" sz="1600" dirty="0"/>
              <a:t> </a:t>
            </a:r>
            <a:r>
              <a:rPr lang="en-US" sz="1600" dirty="0" err="1"/>
              <a:t>dipecahkan</a:t>
            </a:r>
            <a:r>
              <a:rPr lang="en-US" sz="1600" dirty="0"/>
              <a:t>, </a:t>
            </a:r>
            <a:r>
              <a:rPr lang="en-US" sz="1600" dirty="0" err="1"/>
              <a:t>adalah</a:t>
            </a:r>
            <a:r>
              <a:rPr lang="en-US" sz="1600" dirty="0"/>
              <a:t> : </a:t>
            </a:r>
            <a:r>
              <a:rPr lang="en-US" sz="1600" dirty="0" err="1"/>
              <a:t>dengan</a:t>
            </a:r>
            <a:r>
              <a:rPr lang="en-US" sz="1600" dirty="0"/>
              <a:t> </a:t>
            </a:r>
            <a:r>
              <a:rPr lang="en-US" sz="1600" dirty="0" err="1"/>
              <a:t>kondisi</a:t>
            </a:r>
            <a:r>
              <a:rPr lang="en-US" sz="1600" dirty="0"/>
              <a:t> </a:t>
            </a:r>
            <a:r>
              <a:rPr lang="en-US" sz="1600" dirty="0" err="1"/>
              <a:t>tersebut</a:t>
            </a:r>
            <a:r>
              <a:rPr lang="en-US" sz="1600" dirty="0"/>
              <a:t> </a:t>
            </a:r>
            <a:r>
              <a:rPr lang="en-US" sz="1600" dirty="0" err="1"/>
              <a:t>bagaimana</a:t>
            </a:r>
            <a:r>
              <a:rPr lang="en-US" sz="1600" dirty="0"/>
              <a:t> </a:t>
            </a:r>
            <a:r>
              <a:rPr lang="en-US" sz="1600" dirty="0" err="1"/>
              <a:t>tingkat</a:t>
            </a:r>
            <a:r>
              <a:rPr lang="en-US" sz="1600" dirty="0"/>
              <a:t> </a:t>
            </a:r>
            <a:r>
              <a:rPr lang="en-US" sz="1600" dirty="0" err="1"/>
              <a:t>pengadaan</a:t>
            </a:r>
            <a:r>
              <a:rPr lang="en-US" sz="1600" dirty="0"/>
              <a:t> yang </a:t>
            </a:r>
            <a:r>
              <a:rPr lang="en-US" sz="1600" dirty="0" err="1"/>
              <a:t>harus</a:t>
            </a:r>
            <a:r>
              <a:rPr lang="en-US" sz="1600" dirty="0"/>
              <a:t> </a:t>
            </a:r>
            <a:r>
              <a:rPr lang="en-US" sz="1600" dirty="0" err="1"/>
              <a:t>dipilih</a:t>
            </a:r>
            <a:r>
              <a:rPr lang="en-US" sz="1600" dirty="0"/>
              <a:t> agar </a:t>
            </a:r>
            <a:r>
              <a:rPr lang="en-US" sz="1600" dirty="0" err="1"/>
              <a:t>keuntungan</a:t>
            </a:r>
            <a:r>
              <a:rPr lang="en-US" sz="1600" dirty="0"/>
              <a:t> </a:t>
            </a:r>
            <a:r>
              <a:rPr lang="en-US" sz="1600" dirty="0" err="1"/>
              <a:t>bisas</a:t>
            </a:r>
            <a:r>
              <a:rPr lang="en-US" sz="1600" dirty="0"/>
              <a:t> </a:t>
            </a:r>
            <a:r>
              <a:rPr lang="en-US" sz="1600" dirty="0" err="1"/>
              <a:t>tetap</a:t>
            </a:r>
            <a:r>
              <a:rPr lang="en-US" sz="1600" dirty="0"/>
              <a:t> optimal.</a:t>
            </a:r>
          </a:p>
          <a:p>
            <a:r>
              <a:rPr lang="en-US" sz="1600" dirty="0" err="1"/>
              <a:t>Berdasar</a:t>
            </a:r>
            <a:r>
              <a:rPr lang="en-US" sz="1600" dirty="0"/>
              <a:t> </a:t>
            </a:r>
            <a:r>
              <a:rPr lang="en-US" sz="1600" dirty="0" err="1"/>
              <a:t>pengalaman</a:t>
            </a:r>
            <a:r>
              <a:rPr lang="en-US" sz="1600" dirty="0"/>
              <a:t>, </a:t>
            </a:r>
            <a:r>
              <a:rPr lang="en-US" sz="1600" dirty="0" err="1"/>
              <a:t>pilihannya</a:t>
            </a:r>
            <a:r>
              <a:rPr lang="en-US" sz="1600" dirty="0"/>
              <a:t> </a:t>
            </a:r>
            <a:r>
              <a:rPr lang="en-US" sz="1600" dirty="0" err="1"/>
              <a:t>adalah</a:t>
            </a:r>
            <a:r>
              <a:rPr lang="en-US" sz="1600" dirty="0"/>
              <a:t> :</a:t>
            </a:r>
          </a:p>
          <a:p>
            <a:endParaRPr lang="en-US" sz="1600" dirty="0"/>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717260060"/>
              </p:ext>
            </p:extLst>
          </p:nvPr>
        </p:nvGraphicFramePr>
        <p:xfrm>
          <a:off x="4419600" y="4114800"/>
          <a:ext cx="4419600" cy="25908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148771">
                <a:tc>
                  <a:txBody>
                    <a:bodyPr/>
                    <a:lstStyle/>
                    <a:p>
                      <a:pPr algn="ctr"/>
                      <a:r>
                        <a:rPr lang="en-US" sz="1600" dirty="0" err="1"/>
                        <a:t>Keadaan</a:t>
                      </a:r>
                      <a:r>
                        <a:rPr lang="en-US" sz="1600" dirty="0"/>
                        <a:t> </a:t>
                      </a:r>
                      <a:r>
                        <a:rPr lang="en-US" sz="1600" dirty="0" err="1"/>
                        <a:t>Dasar</a:t>
                      </a:r>
                      <a:r>
                        <a:rPr lang="en-US" sz="1600" dirty="0"/>
                        <a:t> (xi)</a:t>
                      </a:r>
                    </a:p>
                    <a:p>
                      <a:pPr algn="ctr"/>
                      <a:r>
                        <a:rPr lang="en-US" sz="1600" dirty="0" err="1"/>
                        <a:t>Permintaan</a:t>
                      </a:r>
                      <a:r>
                        <a:rPr lang="en-US" sz="1600" dirty="0"/>
                        <a:t> (</a:t>
                      </a:r>
                      <a:r>
                        <a:rPr lang="en-US" sz="1600" dirty="0" err="1"/>
                        <a:t>uni</a:t>
                      </a:r>
                      <a:r>
                        <a:rPr lang="en-US" sz="1600" dirty="0"/>
                        <a:t>)</a:t>
                      </a:r>
                    </a:p>
                  </a:txBody>
                  <a:tcPr/>
                </a:tc>
                <a:tc>
                  <a:txBody>
                    <a:bodyPr/>
                    <a:lstStyle/>
                    <a:p>
                      <a:pPr algn="ctr"/>
                      <a:r>
                        <a:rPr lang="en-US" sz="1600" dirty="0" err="1"/>
                        <a:t>Probabilitas</a:t>
                      </a:r>
                      <a:r>
                        <a:rPr lang="en-US" sz="1600" dirty="0"/>
                        <a:t> P(xi)</a:t>
                      </a:r>
                    </a:p>
                  </a:txBody>
                  <a:tcPr/>
                </a:tc>
                <a:extLst>
                  <a:ext uri="{0D108BD9-81ED-4DB2-BD59-A6C34878D82A}">
                    <a16:rowId xmlns:a16="http://schemas.microsoft.com/office/drawing/2014/main" val="10000"/>
                  </a:ext>
                </a:extLst>
              </a:tr>
              <a:tr h="148771">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extLst>
                  <a:ext uri="{0D108BD9-81ED-4DB2-BD59-A6C34878D82A}">
                    <a16:rowId xmlns:a16="http://schemas.microsoft.com/office/drawing/2014/main" val="10001"/>
                  </a:ext>
                </a:extLst>
              </a:tr>
              <a:tr h="148771">
                <a:tc>
                  <a:txBody>
                    <a:bodyPr/>
                    <a:lstStyle/>
                    <a:p>
                      <a:pPr algn="ctr"/>
                      <a:r>
                        <a:rPr lang="en-US" sz="1600" dirty="0"/>
                        <a:t>X2 = 1.320</a:t>
                      </a:r>
                    </a:p>
                  </a:txBody>
                  <a:tcPr/>
                </a:tc>
                <a:tc>
                  <a:txBody>
                    <a:bodyPr/>
                    <a:lstStyle/>
                    <a:p>
                      <a:pPr algn="ctr"/>
                      <a:r>
                        <a:rPr lang="en-US" sz="1600" dirty="0"/>
                        <a:t>0.15</a:t>
                      </a:r>
                    </a:p>
                  </a:txBody>
                  <a:tcPr/>
                </a:tc>
                <a:extLst>
                  <a:ext uri="{0D108BD9-81ED-4DB2-BD59-A6C34878D82A}">
                    <a16:rowId xmlns:a16="http://schemas.microsoft.com/office/drawing/2014/main" val="10002"/>
                  </a:ext>
                </a:extLst>
              </a:tr>
              <a:tr h="148771">
                <a:tc>
                  <a:txBody>
                    <a:bodyPr/>
                    <a:lstStyle/>
                    <a:p>
                      <a:pPr algn="ctr"/>
                      <a:r>
                        <a:rPr lang="en-US" sz="1600" dirty="0"/>
                        <a:t>X3 = 1.440</a:t>
                      </a:r>
                    </a:p>
                  </a:txBody>
                  <a:tcPr/>
                </a:tc>
                <a:tc>
                  <a:txBody>
                    <a:bodyPr/>
                    <a:lstStyle/>
                    <a:p>
                      <a:pPr algn="ctr"/>
                      <a:r>
                        <a:rPr lang="en-US" sz="1600" dirty="0"/>
                        <a:t>0.30</a:t>
                      </a:r>
                    </a:p>
                  </a:txBody>
                  <a:tcPr/>
                </a:tc>
                <a:extLst>
                  <a:ext uri="{0D108BD9-81ED-4DB2-BD59-A6C34878D82A}">
                    <a16:rowId xmlns:a16="http://schemas.microsoft.com/office/drawing/2014/main" val="10003"/>
                  </a:ext>
                </a:extLst>
              </a:tr>
              <a:tr h="148771">
                <a:tc>
                  <a:txBody>
                    <a:bodyPr/>
                    <a:lstStyle/>
                    <a:p>
                      <a:pPr algn="ctr"/>
                      <a:r>
                        <a:rPr lang="en-US" sz="1600" dirty="0"/>
                        <a:t>X4 = 1.560</a:t>
                      </a:r>
                    </a:p>
                  </a:txBody>
                  <a:tcPr/>
                </a:tc>
                <a:tc>
                  <a:txBody>
                    <a:bodyPr/>
                    <a:lstStyle/>
                    <a:p>
                      <a:pPr algn="ctr"/>
                      <a:r>
                        <a:rPr lang="en-US" sz="1600" dirty="0"/>
                        <a:t>0.35</a:t>
                      </a:r>
                    </a:p>
                  </a:txBody>
                  <a:tcPr/>
                </a:tc>
                <a:extLst>
                  <a:ext uri="{0D108BD9-81ED-4DB2-BD59-A6C34878D82A}">
                    <a16:rowId xmlns:a16="http://schemas.microsoft.com/office/drawing/2014/main" val="10004"/>
                  </a:ext>
                </a:extLst>
              </a:tr>
              <a:tr h="148771">
                <a:tc>
                  <a:txBody>
                    <a:bodyPr/>
                    <a:lstStyle/>
                    <a:p>
                      <a:pPr algn="ctr"/>
                      <a:r>
                        <a:rPr lang="en-US" sz="1600" dirty="0"/>
                        <a:t>X5 = 1.680</a:t>
                      </a:r>
                    </a:p>
                  </a:txBody>
                  <a:tcPr/>
                </a:tc>
                <a:tc>
                  <a:txBody>
                    <a:bodyPr/>
                    <a:lstStyle/>
                    <a:p>
                      <a:pPr algn="ctr"/>
                      <a:r>
                        <a:rPr lang="en-US" sz="1600" dirty="0"/>
                        <a:t>0.15</a:t>
                      </a:r>
                    </a:p>
                  </a:txBody>
                  <a:tcPr/>
                </a:tc>
                <a:extLst>
                  <a:ext uri="{0D108BD9-81ED-4DB2-BD59-A6C34878D82A}">
                    <a16:rowId xmlns:a16="http://schemas.microsoft.com/office/drawing/2014/main" val="10005"/>
                  </a:ext>
                </a:extLst>
              </a:tr>
              <a:tr h="148771">
                <a:tc>
                  <a:txBody>
                    <a:bodyPr/>
                    <a:lstStyle/>
                    <a:p>
                      <a:endParaRPr lang="en-US" sz="1600"/>
                    </a:p>
                  </a:txBody>
                  <a:tcPr/>
                </a:tc>
                <a:tc>
                  <a:txBody>
                    <a:bodyPr/>
                    <a:lstStyle/>
                    <a:p>
                      <a:pPr algn="ctr"/>
                      <a:r>
                        <a:rPr lang="en-US" sz="1600" b="1" dirty="0">
                          <a:solidFill>
                            <a:srgbClr val="FF0000"/>
                          </a:solidFill>
                        </a:rPr>
                        <a:t>1.00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184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257"/>
            <a:ext cx="8458200" cy="602343"/>
          </a:xfrm>
        </p:spPr>
        <p:txBody>
          <a:bodyPr>
            <a:normAutofit/>
          </a:bodyPr>
          <a:lstStyle/>
          <a:p>
            <a:r>
              <a:rPr lang="en-US" sz="2400" dirty="0"/>
              <a:t>Payoff </a:t>
            </a:r>
            <a:r>
              <a:rPr lang="en-US" sz="2400" dirty="0" err="1"/>
              <a:t>Keuntungan</a:t>
            </a:r>
            <a:r>
              <a:rPr lang="en-US" sz="2400" dirty="0"/>
              <a:t> Dari </a:t>
            </a:r>
            <a:r>
              <a:rPr lang="en-US" sz="2400" dirty="0" err="1"/>
              <a:t>Berbagai</a:t>
            </a:r>
            <a:r>
              <a:rPr lang="en-US" sz="2400" dirty="0"/>
              <a:t> </a:t>
            </a:r>
            <a:r>
              <a:rPr lang="en-US" sz="2400" dirty="0" err="1"/>
              <a:t>Kompinasi</a:t>
            </a:r>
            <a:r>
              <a:rPr lang="en-US" sz="2400" dirty="0"/>
              <a:t> </a:t>
            </a:r>
            <a:r>
              <a:rPr lang="en-US" sz="2400" dirty="0" err="1"/>
              <a:t>keputusan</a:t>
            </a:r>
            <a:r>
              <a:rPr lang="en-US" sz="2400" dirty="0"/>
              <a:t> </a:t>
            </a:r>
            <a:r>
              <a:rPr lang="en-US" sz="2400" dirty="0" err="1"/>
              <a:t>yg</a:t>
            </a:r>
            <a:r>
              <a:rPr lang="en-US" sz="2400" dirty="0"/>
              <a:t> </a:t>
            </a:r>
            <a:r>
              <a:rPr lang="en-US" sz="2400" dirty="0" err="1"/>
              <a:t>berbeda</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754239"/>
              </p:ext>
            </p:extLst>
          </p:nvPr>
        </p:nvGraphicFramePr>
        <p:xfrm>
          <a:off x="533400" y="685800"/>
          <a:ext cx="8229599" cy="27432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rowSpan="2">
                  <a:txBody>
                    <a:bodyPr/>
                    <a:lstStyle/>
                    <a:p>
                      <a:pPr algn="ctr"/>
                      <a:r>
                        <a:rPr lang="en-US" sz="1400" dirty="0" err="1">
                          <a:solidFill>
                            <a:schemeClr val="tx1"/>
                          </a:solidFill>
                        </a:rPr>
                        <a:t>Keadaan</a:t>
                      </a:r>
                      <a:r>
                        <a:rPr lang="en-US" sz="1400" dirty="0">
                          <a:solidFill>
                            <a:schemeClr val="tx1"/>
                          </a:solidFill>
                        </a:rPr>
                        <a:t> </a:t>
                      </a:r>
                      <a:r>
                        <a:rPr lang="en-US" sz="1400" dirty="0" err="1">
                          <a:solidFill>
                            <a:schemeClr val="tx1"/>
                          </a:solidFill>
                        </a:rPr>
                        <a:t>Dasar</a:t>
                      </a:r>
                      <a:r>
                        <a:rPr lang="en-US" sz="1400" dirty="0">
                          <a:solidFill>
                            <a:schemeClr val="tx1"/>
                          </a:solidFill>
                        </a:rPr>
                        <a:t> (xi)</a:t>
                      </a:r>
                    </a:p>
                  </a:txBody>
                  <a:tcPr>
                    <a:solidFill>
                      <a:schemeClr val="accent6">
                        <a:lumMod val="40000"/>
                        <a:lumOff val="60000"/>
                      </a:schemeClr>
                    </a:solidFill>
                  </a:tcPr>
                </a:tc>
                <a:tc rowSpan="2">
                  <a:txBody>
                    <a:bodyPr/>
                    <a:lstStyle/>
                    <a:p>
                      <a:pPr algn="ctr"/>
                      <a:r>
                        <a:rPr lang="en-US" sz="1400" dirty="0" err="1">
                          <a:solidFill>
                            <a:schemeClr val="tx1"/>
                          </a:solidFill>
                        </a:rPr>
                        <a:t>Probabilitas</a:t>
                      </a:r>
                      <a:endParaRPr lang="en-US" sz="1400" dirty="0">
                        <a:solidFill>
                          <a:schemeClr val="tx1"/>
                        </a:solidFill>
                      </a:endParaRPr>
                    </a:p>
                  </a:txBody>
                  <a:tcPr>
                    <a:solidFill>
                      <a:schemeClr val="accent6">
                        <a:lumMod val="40000"/>
                        <a:lumOff val="60000"/>
                      </a:schemeClr>
                    </a:solidFill>
                  </a:tcPr>
                </a:tc>
                <a:tc gridSpan="5">
                  <a:txBody>
                    <a:bodyPr/>
                    <a:lstStyle/>
                    <a:p>
                      <a:pPr algn="ctr"/>
                      <a:r>
                        <a:rPr lang="en-US" sz="1400" dirty="0" err="1">
                          <a:solidFill>
                            <a:schemeClr val="tx1"/>
                          </a:solidFill>
                        </a:rPr>
                        <a:t>Keputusan</a:t>
                      </a:r>
                      <a:r>
                        <a:rPr lang="en-US" sz="1400" dirty="0">
                          <a:solidFill>
                            <a:schemeClr val="tx1"/>
                          </a:solidFill>
                        </a:rPr>
                        <a:t> (Unit yang </a:t>
                      </a:r>
                      <a:r>
                        <a:rPr lang="en-US" sz="1400" dirty="0" err="1">
                          <a:solidFill>
                            <a:schemeClr val="tx1"/>
                          </a:solidFill>
                        </a:rPr>
                        <a:t>dibeli</a:t>
                      </a:r>
                      <a:r>
                        <a:rPr lang="en-US" sz="1400" dirty="0">
                          <a:solidFill>
                            <a:schemeClr val="tx1"/>
                          </a:solidFill>
                        </a:rPr>
                        <a:t>)</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vMerge="1">
                  <a:txBody>
                    <a:bodyPr/>
                    <a:lstStyle/>
                    <a:p>
                      <a:endParaRPr lang="en-US" dirty="0"/>
                    </a:p>
                  </a:txBody>
                  <a:tcPr/>
                </a:tc>
                <a:tc>
                  <a:txBody>
                    <a:bodyPr/>
                    <a:lstStyle/>
                    <a:p>
                      <a:r>
                        <a:rPr lang="en-US" sz="1400" dirty="0"/>
                        <a:t>d1 = 1.200 </a:t>
                      </a:r>
                    </a:p>
                  </a:txBody>
                  <a:tcPr>
                    <a:solidFill>
                      <a:schemeClr val="accent6">
                        <a:lumMod val="40000"/>
                        <a:lumOff val="60000"/>
                      </a:schemeClr>
                    </a:solidFill>
                  </a:tcPr>
                </a:tc>
                <a:tc>
                  <a:txBody>
                    <a:bodyPr/>
                    <a:lstStyle/>
                    <a:p>
                      <a:r>
                        <a:rPr lang="en-US" sz="1400" dirty="0"/>
                        <a:t>d2 = 1.320 </a:t>
                      </a:r>
                    </a:p>
                  </a:txBody>
                  <a:tcPr>
                    <a:solidFill>
                      <a:schemeClr val="accent6">
                        <a:lumMod val="40000"/>
                        <a:lumOff val="60000"/>
                      </a:schemeClr>
                    </a:solidFill>
                  </a:tcPr>
                </a:tc>
                <a:tc>
                  <a:txBody>
                    <a:bodyPr/>
                    <a:lstStyle/>
                    <a:p>
                      <a:r>
                        <a:rPr lang="en-US" sz="1400" dirty="0"/>
                        <a:t>d3= 1.440 </a:t>
                      </a:r>
                    </a:p>
                  </a:txBody>
                  <a:tcPr>
                    <a:solidFill>
                      <a:schemeClr val="accent6">
                        <a:lumMod val="40000"/>
                        <a:lumOff val="60000"/>
                      </a:schemeClr>
                    </a:solidFill>
                  </a:tcPr>
                </a:tc>
                <a:tc>
                  <a:txBody>
                    <a:bodyPr/>
                    <a:lstStyle/>
                    <a:p>
                      <a:r>
                        <a:rPr lang="en-US" sz="1400" dirty="0"/>
                        <a:t>d4 = 1.560 </a:t>
                      </a:r>
                    </a:p>
                  </a:txBody>
                  <a:tcPr>
                    <a:solidFill>
                      <a:schemeClr val="accent6">
                        <a:lumMod val="40000"/>
                        <a:lumOff val="60000"/>
                      </a:schemeClr>
                    </a:solidFill>
                  </a:tcPr>
                </a:tc>
                <a:tc>
                  <a:txBody>
                    <a:bodyPr/>
                    <a:lstStyle/>
                    <a:p>
                      <a:r>
                        <a:rPr lang="en-US" sz="1400" dirty="0"/>
                        <a:t>d5 = 1.680 </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tc>
                  <a:txBody>
                    <a:bodyPr/>
                    <a:lstStyle/>
                    <a:p>
                      <a:pPr algn="ctr"/>
                      <a:r>
                        <a:rPr lang="en-US" sz="1600" b="1" dirty="0">
                          <a:solidFill>
                            <a:srgbClr val="FF0000"/>
                          </a:solidFill>
                        </a:rPr>
                        <a:t>4.800</a:t>
                      </a:r>
                    </a:p>
                  </a:txBody>
                  <a:tcPr/>
                </a:tc>
                <a:tc>
                  <a:txBody>
                    <a:bodyPr/>
                    <a:lstStyle/>
                    <a:p>
                      <a:r>
                        <a:rPr lang="en-US" sz="1600" b="1" dirty="0">
                          <a:solidFill>
                            <a:srgbClr val="FF0000"/>
                          </a:solidFill>
                        </a:rPr>
                        <a:t>4.320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3.840</a:t>
                      </a:r>
                    </a:p>
                  </a:txBody>
                  <a:tcPr/>
                </a:tc>
                <a:tc>
                  <a:txBody>
                    <a:bodyPr/>
                    <a:lstStyle/>
                    <a:p>
                      <a:r>
                        <a:rPr lang="en-US" sz="1400" dirty="0"/>
                        <a:t>3.360</a:t>
                      </a:r>
                    </a:p>
                  </a:txBody>
                  <a:tcPr/>
                </a:tc>
                <a:tc>
                  <a:txBody>
                    <a:bodyPr/>
                    <a:lstStyle/>
                    <a:p>
                      <a:r>
                        <a:rPr lang="en-US" sz="1400" dirty="0"/>
                        <a:t>2.880</a:t>
                      </a:r>
                    </a:p>
                  </a:txBody>
                  <a:tcPr/>
                </a:tc>
                <a:extLst>
                  <a:ext uri="{0D108BD9-81ED-4DB2-BD59-A6C34878D82A}">
                    <a16:rowId xmlns:a16="http://schemas.microsoft.com/office/drawing/2014/main" val="10002"/>
                  </a:ext>
                </a:extLst>
              </a:tr>
              <a:tr h="370840">
                <a:tc>
                  <a:txBody>
                    <a:bodyPr/>
                    <a:lstStyle/>
                    <a:p>
                      <a:pPr algn="ctr"/>
                      <a:r>
                        <a:rPr lang="en-US" sz="1600" dirty="0"/>
                        <a:t>X2 = 1.320</a:t>
                      </a:r>
                    </a:p>
                  </a:txBody>
                  <a:tcPr/>
                </a:tc>
                <a:tc>
                  <a:txBody>
                    <a:bodyPr/>
                    <a:lstStyle/>
                    <a:p>
                      <a:pPr algn="ctr"/>
                      <a:r>
                        <a:rPr lang="en-US" sz="1600" dirty="0"/>
                        <a:t>0.15</a:t>
                      </a:r>
                    </a:p>
                  </a:txBody>
                  <a:tcPr/>
                </a:tc>
                <a:tc>
                  <a:txBody>
                    <a:bodyPr/>
                    <a:lstStyle/>
                    <a:p>
                      <a:pPr algn="ctr"/>
                      <a:r>
                        <a:rPr lang="en-US" sz="1600" b="1" dirty="0">
                          <a:solidFill>
                            <a:srgbClr val="0033CC"/>
                          </a:solidFill>
                        </a:rPr>
                        <a:t>4.320</a:t>
                      </a:r>
                    </a:p>
                  </a:txBody>
                  <a:tcPr/>
                </a:tc>
                <a:tc>
                  <a:txBody>
                    <a:bodyPr/>
                    <a:lstStyle/>
                    <a:p>
                      <a:r>
                        <a:rPr lang="en-US" sz="1600" b="1" dirty="0">
                          <a:solidFill>
                            <a:srgbClr val="0033CC"/>
                          </a:solidFill>
                        </a:rPr>
                        <a:t>5.280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4.800</a:t>
                      </a:r>
                    </a:p>
                  </a:txBody>
                  <a:tcPr/>
                </a:tc>
                <a:tc>
                  <a:txBody>
                    <a:bodyPr/>
                    <a:lstStyle/>
                    <a:p>
                      <a:r>
                        <a:rPr lang="en-US" sz="1400" dirty="0"/>
                        <a:t>4.320</a:t>
                      </a:r>
                    </a:p>
                  </a:txBody>
                  <a:tcPr/>
                </a:tc>
                <a:tc>
                  <a:txBody>
                    <a:bodyPr/>
                    <a:lstStyle/>
                    <a:p>
                      <a:r>
                        <a:rPr lang="en-US" sz="1400" dirty="0"/>
                        <a:t>3.840</a:t>
                      </a:r>
                    </a:p>
                  </a:txBody>
                  <a:tcPr/>
                </a:tc>
                <a:extLst>
                  <a:ext uri="{0D108BD9-81ED-4DB2-BD59-A6C34878D82A}">
                    <a16:rowId xmlns:a16="http://schemas.microsoft.com/office/drawing/2014/main" val="10003"/>
                  </a:ext>
                </a:extLst>
              </a:tr>
              <a:tr h="370840">
                <a:tc>
                  <a:txBody>
                    <a:bodyPr/>
                    <a:lstStyle/>
                    <a:p>
                      <a:pPr algn="ctr"/>
                      <a:r>
                        <a:rPr lang="en-US" sz="1600" dirty="0"/>
                        <a:t>X3 = 1.440</a:t>
                      </a:r>
                    </a:p>
                  </a:txBody>
                  <a:tcPr/>
                </a:tc>
                <a:tc>
                  <a:txBody>
                    <a:bodyPr/>
                    <a:lstStyle/>
                    <a:p>
                      <a:pPr algn="ctr"/>
                      <a:r>
                        <a:rPr lang="en-US" sz="1600" dirty="0"/>
                        <a:t>0.30</a:t>
                      </a:r>
                    </a:p>
                  </a:txBody>
                  <a:tcPr/>
                </a:tc>
                <a:tc>
                  <a:txBody>
                    <a:bodyPr/>
                    <a:lstStyle/>
                    <a:p>
                      <a:pPr algn="ctr"/>
                      <a:r>
                        <a:rPr lang="en-US" sz="1400" dirty="0"/>
                        <a:t>3.840</a:t>
                      </a:r>
                    </a:p>
                  </a:txBody>
                  <a:tcPr/>
                </a:tc>
                <a:tc>
                  <a:txBody>
                    <a:bodyPr/>
                    <a:lstStyle/>
                    <a:p>
                      <a:r>
                        <a:rPr lang="en-US" sz="1400" dirty="0"/>
                        <a:t>4.800</a:t>
                      </a:r>
                    </a:p>
                  </a:txBody>
                  <a:tcPr/>
                </a:tc>
                <a:tc>
                  <a:txBody>
                    <a:bodyPr/>
                    <a:lstStyle/>
                    <a:p>
                      <a:r>
                        <a:rPr lang="en-US" sz="1400" dirty="0"/>
                        <a:t>5.760</a:t>
                      </a:r>
                    </a:p>
                  </a:txBody>
                  <a:tcPr/>
                </a:tc>
                <a:tc>
                  <a:txBody>
                    <a:bodyPr/>
                    <a:lstStyle/>
                    <a:p>
                      <a:r>
                        <a:rPr lang="en-US" sz="1400" dirty="0"/>
                        <a:t>5.280</a:t>
                      </a:r>
                    </a:p>
                  </a:txBody>
                  <a:tcPr/>
                </a:tc>
                <a:tc>
                  <a:txBody>
                    <a:bodyPr/>
                    <a:lstStyle/>
                    <a:p>
                      <a:r>
                        <a:rPr lang="en-US" sz="1400" dirty="0"/>
                        <a:t>4.800</a:t>
                      </a:r>
                    </a:p>
                  </a:txBody>
                  <a:tcPr/>
                </a:tc>
                <a:extLst>
                  <a:ext uri="{0D108BD9-81ED-4DB2-BD59-A6C34878D82A}">
                    <a16:rowId xmlns:a16="http://schemas.microsoft.com/office/drawing/2014/main" val="10004"/>
                  </a:ext>
                </a:extLst>
              </a:tr>
              <a:tr h="370840">
                <a:tc>
                  <a:txBody>
                    <a:bodyPr/>
                    <a:lstStyle/>
                    <a:p>
                      <a:pPr algn="ctr"/>
                      <a:r>
                        <a:rPr lang="en-US" sz="1600" dirty="0"/>
                        <a:t>X4 = 1.560</a:t>
                      </a:r>
                    </a:p>
                  </a:txBody>
                  <a:tcPr/>
                </a:tc>
                <a:tc>
                  <a:txBody>
                    <a:bodyPr/>
                    <a:lstStyle/>
                    <a:p>
                      <a:pPr algn="ctr"/>
                      <a:r>
                        <a:rPr lang="en-US" sz="1600" dirty="0"/>
                        <a:t>0.35</a:t>
                      </a:r>
                    </a:p>
                  </a:txBody>
                  <a:tcPr/>
                </a:tc>
                <a:tc>
                  <a:txBody>
                    <a:bodyPr/>
                    <a:lstStyle/>
                    <a:p>
                      <a:pPr algn="ctr"/>
                      <a:r>
                        <a:rPr lang="en-US" sz="1400" dirty="0"/>
                        <a:t>3.360</a:t>
                      </a:r>
                    </a:p>
                  </a:txBody>
                  <a:tcPr/>
                </a:tc>
                <a:tc>
                  <a:txBody>
                    <a:bodyPr/>
                    <a:lstStyle/>
                    <a:p>
                      <a:r>
                        <a:rPr lang="en-US" sz="1400" dirty="0"/>
                        <a:t>4.320</a:t>
                      </a:r>
                    </a:p>
                  </a:txBody>
                  <a:tcPr/>
                </a:tc>
                <a:tc>
                  <a:txBody>
                    <a:bodyPr/>
                    <a:lstStyle/>
                    <a:p>
                      <a:r>
                        <a:rPr lang="en-US" sz="1400" dirty="0"/>
                        <a:t>5..280</a:t>
                      </a:r>
                    </a:p>
                  </a:txBody>
                  <a:tcPr/>
                </a:tc>
                <a:tc>
                  <a:txBody>
                    <a:bodyPr/>
                    <a:lstStyle/>
                    <a:p>
                      <a:r>
                        <a:rPr lang="en-US" sz="1400" dirty="0"/>
                        <a:t>6.240</a:t>
                      </a:r>
                    </a:p>
                  </a:txBody>
                  <a:tcPr/>
                </a:tc>
                <a:tc>
                  <a:txBody>
                    <a:bodyPr/>
                    <a:lstStyle/>
                    <a:p>
                      <a:r>
                        <a:rPr lang="en-US" sz="1400" dirty="0"/>
                        <a:t>5.260</a:t>
                      </a:r>
                    </a:p>
                  </a:txBody>
                  <a:tcPr/>
                </a:tc>
                <a:extLst>
                  <a:ext uri="{0D108BD9-81ED-4DB2-BD59-A6C34878D82A}">
                    <a16:rowId xmlns:a16="http://schemas.microsoft.com/office/drawing/2014/main" val="10005"/>
                  </a:ext>
                </a:extLst>
              </a:tr>
              <a:tr h="518160">
                <a:tc>
                  <a:txBody>
                    <a:bodyPr/>
                    <a:lstStyle/>
                    <a:p>
                      <a:pPr algn="ctr"/>
                      <a:r>
                        <a:rPr lang="en-US" sz="1600" dirty="0"/>
                        <a:t>X5 = 1.680</a:t>
                      </a:r>
                    </a:p>
                  </a:txBody>
                  <a:tcPr/>
                </a:tc>
                <a:tc>
                  <a:txBody>
                    <a:bodyPr/>
                    <a:lstStyle/>
                    <a:p>
                      <a:pPr algn="ctr"/>
                      <a:r>
                        <a:rPr lang="en-US" sz="1600" dirty="0"/>
                        <a:t>0.15</a:t>
                      </a:r>
                    </a:p>
                  </a:txBody>
                  <a:tcPr/>
                </a:tc>
                <a:tc>
                  <a:txBody>
                    <a:bodyPr/>
                    <a:lstStyle/>
                    <a:p>
                      <a:pPr algn="ctr"/>
                      <a:r>
                        <a:rPr lang="en-US" sz="1400" dirty="0"/>
                        <a:t>2.880</a:t>
                      </a:r>
                    </a:p>
                  </a:txBody>
                  <a:tcPr/>
                </a:tc>
                <a:tc>
                  <a:txBody>
                    <a:bodyPr/>
                    <a:lstStyle/>
                    <a:p>
                      <a:r>
                        <a:rPr lang="en-US" sz="1400" dirty="0"/>
                        <a:t>3.840</a:t>
                      </a:r>
                    </a:p>
                  </a:txBody>
                  <a:tcPr/>
                </a:tc>
                <a:tc>
                  <a:txBody>
                    <a:bodyPr/>
                    <a:lstStyle/>
                    <a:p>
                      <a:r>
                        <a:rPr lang="en-US" sz="1400" dirty="0"/>
                        <a:t>4.800</a:t>
                      </a:r>
                    </a:p>
                  </a:txBody>
                  <a:tcPr/>
                </a:tc>
                <a:tc>
                  <a:txBody>
                    <a:bodyPr/>
                    <a:lstStyle/>
                    <a:p>
                      <a:r>
                        <a:rPr lang="en-US" sz="1400" dirty="0"/>
                        <a:t>5.760</a:t>
                      </a:r>
                    </a:p>
                  </a:txBody>
                  <a:tcPr/>
                </a:tc>
                <a:tc>
                  <a:txBody>
                    <a:bodyPr/>
                    <a:lstStyle/>
                    <a:p>
                      <a:r>
                        <a:rPr lang="en-US" sz="1400" dirty="0"/>
                        <a:t>6.720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533400" y="3470970"/>
            <a:ext cx="8305800" cy="3539430"/>
          </a:xfrm>
          <a:prstGeom prst="rect">
            <a:avLst/>
          </a:prstGeom>
          <a:noFill/>
        </p:spPr>
        <p:txBody>
          <a:bodyPr wrap="square" rtlCol="0">
            <a:spAutoFit/>
          </a:bodyPr>
          <a:lstStyle/>
          <a:p>
            <a:r>
              <a:rPr lang="en-US" sz="1600" b="1" dirty="0" err="1">
                <a:solidFill>
                  <a:srgbClr val="FF0000"/>
                </a:solidFill>
              </a:rPr>
              <a:t>Baris</a:t>
            </a:r>
            <a:r>
              <a:rPr lang="en-US" sz="1600" b="1" dirty="0">
                <a:solidFill>
                  <a:srgbClr val="FF0000"/>
                </a:solidFill>
              </a:rPr>
              <a:t> 1</a:t>
            </a:r>
          </a:p>
          <a:p>
            <a:r>
              <a:rPr lang="en-US" sz="1600" dirty="0"/>
              <a:t>F(x1=1.200; d1=1.200) 	= (</a:t>
            </a:r>
            <a:r>
              <a:rPr lang="en-US" sz="1600" dirty="0" err="1"/>
              <a:t>Laba</a:t>
            </a:r>
            <a:r>
              <a:rPr lang="en-US" sz="1600" dirty="0"/>
              <a:t>/unit x </a:t>
            </a:r>
            <a:r>
              <a:rPr lang="en-US" sz="1600" dirty="0" err="1"/>
              <a:t>buku</a:t>
            </a:r>
            <a:r>
              <a:rPr lang="en-US" sz="1600" dirty="0"/>
              <a:t> </a:t>
            </a:r>
            <a:r>
              <a:rPr lang="en-US" sz="1600" dirty="0" err="1"/>
              <a:t>terjual</a:t>
            </a:r>
            <a:r>
              <a:rPr lang="en-US" sz="1600" dirty="0"/>
              <a:t>) – (</a:t>
            </a:r>
            <a:r>
              <a:rPr lang="en-US" sz="1600" dirty="0" err="1"/>
              <a:t>Biaya</a:t>
            </a:r>
            <a:r>
              <a:rPr lang="en-US" sz="1600" dirty="0"/>
              <a:t> x </a:t>
            </a:r>
            <a:r>
              <a:rPr lang="en-US" sz="1600" dirty="0" err="1"/>
              <a:t>kelebihan</a:t>
            </a:r>
            <a:r>
              <a:rPr lang="en-US" sz="1600" dirty="0"/>
              <a:t> </a:t>
            </a:r>
            <a:r>
              <a:rPr lang="en-US" sz="1600" dirty="0" err="1"/>
              <a:t>buku</a:t>
            </a:r>
            <a:r>
              <a:rPr lang="en-US" sz="1600" dirty="0"/>
              <a:t>)</a:t>
            </a:r>
          </a:p>
          <a:p>
            <a:r>
              <a:rPr lang="en-US" sz="1600" dirty="0"/>
              <a:t>			= </a:t>
            </a:r>
            <a:r>
              <a:rPr lang="en-US" sz="1600" dirty="0" err="1"/>
              <a:t>Rp</a:t>
            </a:r>
            <a:r>
              <a:rPr lang="en-US" sz="1600" dirty="0"/>
              <a:t> 4.000 x 1.200) – 0 </a:t>
            </a:r>
          </a:p>
          <a:p>
            <a:r>
              <a:rPr lang="en-US" sz="1600" dirty="0"/>
              <a:t>			= </a:t>
            </a:r>
            <a:r>
              <a:rPr lang="en-US" sz="1600" b="1" dirty="0" err="1">
                <a:solidFill>
                  <a:srgbClr val="FF0000"/>
                </a:solidFill>
              </a:rPr>
              <a:t>Rp</a:t>
            </a:r>
            <a:r>
              <a:rPr lang="en-US" sz="1600" b="1" dirty="0">
                <a:solidFill>
                  <a:srgbClr val="FF0000"/>
                </a:solidFill>
              </a:rPr>
              <a:t> 4.800,-</a:t>
            </a:r>
          </a:p>
          <a:p>
            <a:r>
              <a:rPr lang="en-US" sz="1600" dirty="0"/>
              <a:t>F(x1=1.200; d2=1.320)	= </a:t>
            </a:r>
            <a:r>
              <a:rPr lang="en-US" sz="1600" dirty="0" err="1"/>
              <a:t>Rp</a:t>
            </a:r>
            <a:r>
              <a:rPr lang="en-US" sz="1600" dirty="0"/>
              <a:t> 4.000 x 1.200) – (</a:t>
            </a:r>
            <a:r>
              <a:rPr lang="en-US" sz="1600" dirty="0" err="1"/>
              <a:t>Rp</a:t>
            </a:r>
            <a:r>
              <a:rPr lang="en-US" sz="1600" dirty="0"/>
              <a:t> 4000 x 120 </a:t>
            </a:r>
            <a:r>
              <a:rPr lang="en-US" sz="1600" dirty="0" err="1"/>
              <a:t>buku</a:t>
            </a:r>
            <a:r>
              <a:rPr lang="en-US" sz="1600" dirty="0"/>
              <a:t>)</a:t>
            </a:r>
          </a:p>
          <a:p>
            <a:r>
              <a:rPr lang="en-US" sz="1600" dirty="0"/>
              <a:t>			= </a:t>
            </a:r>
            <a:r>
              <a:rPr lang="en-US" sz="1600" dirty="0" err="1"/>
              <a:t>Rp</a:t>
            </a:r>
            <a:r>
              <a:rPr lang="en-US" sz="1600" dirty="0"/>
              <a:t> 4.800 – </a:t>
            </a:r>
            <a:r>
              <a:rPr lang="en-US" sz="1600" dirty="0" err="1"/>
              <a:t>Rp</a:t>
            </a:r>
            <a:r>
              <a:rPr lang="en-US" sz="1600" dirty="0"/>
              <a:t> 480</a:t>
            </a:r>
          </a:p>
          <a:p>
            <a:r>
              <a:rPr lang="en-US" sz="1600" dirty="0"/>
              <a:t>			= </a:t>
            </a:r>
            <a:r>
              <a:rPr lang="en-US" sz="1600" b="1" dirty="0" err="1">
                <a:solidFill>
                  <a:srgbClr val="FF0000"/>
                </a:solidFill>
              </a:rPr>
              <a:t>Rp</a:t>
            </a:r>
            <a:r>
              <a:rPr lang="en-US" sz="1600" b="1" dirty="0">
                <a:solidFill>
                  <a:srgbClr val="FF0000"/>
                </a:solidFill>
              </a:rPr>
              <a:t> 4.320,-</a:t>
            </a:r>
          </a:p>
          <a:p>
            <a:r>
              <a:rPr lang="en-US" sz="1600" b="1" dirty="0" err="1">
                <a:solidFill>
                  <a:srgbClr val="FF0000"/>
                </a:solidFill>
              </a:rPr>
              <a:t>Baris</a:t>
            </a:r>
            <a:r>
              <a:rPr lang="en-US" sz="1600" b="1" dirty="0">
                <a:solidFill>
                  <a:srgbClr val="FF0000"/>
                </a:solidFill>
              </a:rPr>
              <a:t> 2</a:t>
            </a:r>
          </a:p>
          <a:p>
            <a:r>
              <a:rPr lang="en-US" sz="1600" dirty="0"/>
              <a:t>F(x2=1.320; d1=1.200) 	= (</a:t>
            </a:r>
            <a:r>
              <a:rPr lang="en-US" sz="1600" dirty="0" err="1"/>
              <a:t>Laba</a:t>
            </a:r>
            <a:r>
              <a:rPr lang="en-US" sz="1600" dirty="0"/>
              <a:t>/unit x </a:t>
            </a:r>
            <a:r>
              <a:rPr lang="en-US" sz="1600" dirty="0" err="1"/>
              <a:t>buku</a:t>
            </a:r>
            <a:r>
              <a:rPr lang="en-US" sz="1600" dirty="0"/>
              <a:t> </a:t>
            </a:r>
            <a:r>
              <a:rPr lang="en-US" sz="1600" dirty="0" err="1"/>
              <a:t>terjual</a:t>
            </a:r>
            <a:r>
              <a:rPr lang="en-US" sz="1600" dirty="0"/>
              <a:t>) – (</a:t>
            </a:r>
            <a:r>
              <a:rPr lang="en-US" sz="1600" dirty="0" err="1"/>
              <a:t>Biaya</a:t>
            </a:r>
            <a:r>
              <a:rPr lang="en-US" sz="1600" dirty="0"/>
              <a:t> x </a:t>
            </a:r>
            <a:r>
              <a:rPr lang="en-US" sz="1600" dirty="0" err="1"/>
              <a:t>kekurangan</a:t>
            </a:r>
            <a:r>
              <a:rPr lang="en-US" sz="1600" dirty="0"/>
              <a:t> </a:t>
            </a:r>
            <a:r>
              <a:rPr lang="en-US" sz="1600" dirty="0" err="1"/>
              <a:t>buku</a:t>
            </a:r>
            <a:r>
              <a:rPr lang="en-US" sz="1600" dirty="0"/>
              <a:t>)</a:t>
            </a:r>
          </a:p>
          <a:p>
            <a:r>
              <a:rPr lang="en-US" sz="1600" dirty="0"/>
              <a:t>			= </a:t>
            </a:r>
            <a:r>
              <a:rPr lang="en-US" sz="1600" dirty="0" err="1"/>
              <a:t>Rp</a:t>
            </a:r>
            <a:r>
              <a:rPr lang="en-US" sz="1600" dirty="0"/>
              <a:t> 4.000 x 1.200) – (</a:t>
            </a:r>
            <a:r>
              <a:rPr lang="en-US" sz="1600" dirty="0" err="1"/>
              <a:t>Rp</a:t>
            </a:r>
            <a:r>
              <a:rPr lang="en-US" sz="1600" dirty="0"/>
              <a:t> 4.000 x </a:t>
            </a:r>
            <a:r>
              <a:rPr lang="en-US" sz="1600" dirty="0" err="1"/>
              <a:t>kurang</a:t>
            </a:r>
            <a:r>
              <a:rPr lang="en-US" sz="1600" dirty="0"/>
              <a:t> 120 </a:t>
            </a:r>
            <a:r>
              <a:rPr lang="en-US" sz="1600" dirty="0" err="1"/>
              <a:t>buku</a:t>
            </a:r>
            <a:r>
              <a:rPr lang="en-US" sz="1600" dirty="0"/>
              <a:t> )</a:t>
            </a:r>
          </a:p>
          <a:p>
            <a:r>
              <a:rPr lang="en-US" sz="1600" dirty="0"/>
              <a:t>			= </a:t>
            </a:r>
            <a:r>
              <a:rPr lang="en-US" sz="1600" b="1" dirty="0" err="1">
                <a:solidFill>
                  <a:srgbClr val="0033CC"/>
                </a:solidFill>
              </a:rPr>
              <a:t>Rp</a:t>
            </a:r>
            <a:r>
              <a:rPr lang="en-US" sz="1600" b="1" dirty="0">
                <a:solidFill>
                  <a:srgbClr val="0033CC"/>
                </a:solidFill>
              </a:rPr>
              <a:t> 4.320,-</a:t>
            </a:r>
          </a:p>
          <a:p>
            <a:r>
              <a:rPr lang="en-US" sz="1600" dirty="0"/>
              <a:t>F(x2=1.320; d2=1.320)	= </a:t>
            </a:r>
            <a:r>
              <a:rPr lang="en-US" sz="1600" dirty="0" err="1"/>
              <a:t>Rp</a:t>
            </a:r>
            <a:r>
              <a:rPr lang="en-US" sz="1600" dirty="0"/>
              <a:t> 4.000 x 1.320) – 0</a:t>
            </a:r>
          </a:p>
          <a:p>
            <a:r>
              <a:rPr lang="en-US" sz="1600" dirty="0"/>
              <a:t>			= </a:t>
            </a:r>
            <a:r>
              <a:rPr lang="en-US" sz="1600" b="1" dirty="0" err="1">
                <a:solidFill>
                  <a:srgbClr val="0033CC"/>
                </a:solidFill>
              </a:rPr>
              <a:t>Rp</a:t>
            </a:r>
            <a:r>
              <a:rPr lang="en-US" sz="1600" b="1" dirty="0">
                <a:solidFill>
                  <a:srgbClr val="0033CC"/>
                </a:solidFill>
              </a:rPr>
              <a:t> 5.280</a:t>
            </a:r>
          </a:p>
          <a:p>
            <a:endParaRPr lang="en-US" sz="1600" dirty="0"/>
          </a:p>
        </p:txBody>
      </p:sp>
    </p:spTree>
    <p:extLst>
      <p:ext uri="{BB962C8B-B14F-4D97-AF65-F5344CB8AC3E}">
        <p14:creationId xmlns:p14="http://schemas.microsoft.com/office/powerpoint/2010/main" val="85438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977703472"/>
              </p:ext>
            </p:extLst>
          </p:nvPr>
        </p:nvGraphicFramePr>
        <p:xfrm>
          <a:off x="457200" y="533400"/>
          <a:ext cx="8229599" cy="27432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rowSpan="2">
                  <a:txBody>
                    <a:bodyPr/>
                    <a:lstStyle/>
                    <a:p>
                      <a:pPr algn="ctr"/>
                      <a:r>
                        <a:rPr lang="en-US" sz="1400" dirty="0" err="1">
                          <a:solidFill>
                            <a:schemeClr val="tx1"/>
                          </a:solidFill>
                        </a:rPr>
                        <a:t>Keadaan</a:t>
                      </a:r>
                      <a:r>
                        <a:rPr lang="en-US" sz="1400" dirty="0">
                          <a:solidFill>
                            <a:schemeClr val="tx1"/>
                          </a:solidFill>
                        </a:rPr>
                        <a:t> </a:t>
                      </a:r>
                      <a:r>
                        <a:rPr lang="en-US" sz="1400" dirty="0" err="1">
                          <a:solidFill>
                            <a:schemeClr val="tx1"/>
                          </a:solidFill>
                        </a:rPr>
                        <a:t>Dasar</a:t>
                      </a:r>
                      <a:r>
                        <a:rPr lang="en-US" sz="1400" dirty="0">
                          <a:solidFill>
                            <a:schemeClr val="tx1"/>
                          </a:solidFill>
                        </a:rPr>
                        <a:t> (xi)</a:t>
                      </a:r>
                    </a:p>
                  </a:txBody>
                  <a:tcPr>
                    <a:solidFill>
                      <a:schemeClr val="accent6">
                        <a:lumMod val="40000"/>
                        <a:lumOff val="60000"/>
                      </a:schemeClr>
                    </a:solidFill>
                  </a:tcPr>
                </a:tc>
                <a:tc rowSpan="2">
                  <a:txBody>
                    <a:bodyPr/>
                    <a:lstStyle/>
                    <a:p>
                      <a:pPr algn="ctr"/>
                      <a:r>
                        <a:rPr lang="en-US" sz="1400" dirty="0" err="1">
                          <a:solidFill>
                            <a:schemeClr val="tx1"/>
                          </a:solidFill>
                        </a:rPr>
                        <a:t>Probabilitas</a:t>
                      </a:r>
                      <a:endParaRPr lang="en-US" sz="1400" dirty="0">
                        <a:solidFill>
                          <a:schemeClr val="tx1"/>
                        </a:solidFill>
                      </a:endParaRPr>
                    </a:p>
                  </a:txBody>
                  <a:tcPr>
                    <a:solidFill>
                      <a:schemeClr val="accent6">
                        <a:lumMod val="40000"/>
                        <a:lumOff val="60000"/>
                      </a:schemeClr>
                    </a:solidFill>
                  </a:tcPr>
                </a:tc>
                <a:tc gridSpan="5">
                  <a:txBody>
                    <a:bodyPr/>
                    <a:lstStyle/>
                    <a:p>
                      <a:pPr algn="ctr"/>
                      <a:r>
                        <a:rPr lang="en-US" sz="1400" dirty="0" err="1">
                          <a:solidFill>
                            <a:schemeClr val="tx1"/>
                          </a:solidFill>
                        </a:rPr>
                        <a:t>Keputusan</a:t>
                      </a:r>
                      <a:r>
                        <a:rPr lang="en-US" sz="1400" dirty="0">
                          <a:solidFill>
                            <a:schemeClr val="tx1"/>
                          </a:solidFill>
                        </a:rPr>
                        <a:t> (Unit yang </a:t>
                      </a:r>
                      <a:r>
                        <a:rPr lang="en-US" sz="1400" dirty="0" err="1">
                          <a:solidFill>
                            <a:schemeClr val="tx1"/>
                          </a:solidFill>
                        </a:rPr>
                        <a:t>dibeli</a:t>
                      </a:r>
                      <a:r>
                        <a:rPr lang="en-US" sz="1400" dirty="0">
                          <a:solidFill>
                            <a:schemeClr val="tx1"/>
                          </a:solidFill>
                        </a:rPr>
                        <a:t>)</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vMerge="1">
                  <a:txBody>
                    <a:bodyPr/>
                    <a:lstStyle/>
                    <a:p>
                      <a:endParaRPr lang="en-US" dirty="0"/>
                    </a:p>
                  </a:txBody>
                  <a:tcPr/>
                </a:tc>
                <a:tc>
                  <a:txBody>
                    <a:bodyPr/>
                    <a:lstStyle/>
                    <a:p>
                      <a:r>
                        <a:rPr lang="en-US" sz="1400" dirty="0"/>
                        <a:t>d1 = 1.200 </a:t>
                      </a:r>
                    </a:p>
                  </a:txBody>
                  <a:tcPr>
                    <a:solidFill>
                      <a:schemeClr val="accent6">
                        <a:lumMod val="40000"/>
                        <a:lumOff val="60000"/>
                      </a:schemeClr>
                    </a:solidFill>
                  </a:tcPr>
                </a:tc>
                <a:tc>
                  <a:txBody>
                    <a:bodyPr/>
                    <a:lstStyle/>
                    <a:p>
                      <a:r>
                        <a:rPr lang="en-US" sz="1400" dirty="0"/>
                        <a:t>d2 = 1.320 </a:t>
                      </a:r>
                    </a:p>
                  </a:txBody>
                  <a:tcPr>
                    <a:solidFill>
                      <a:schemeClr val="accent6">
                        <a:lumMod val="40000"/>
                        <a:lumOff val="60000"/>
                      </a:schemeClr>
                    </a:solidFill>
                  </a:tcPr>
                </a:tc>
                <a:tc>
                  <a:txBody>
                    <a:bodyPr/>
                    <a:lstStyle/>
                    <a:p>
                      <a:r>
                        <a:rPr lang="en-US" sz="1400" dirty="0"/>
                        <a:t>d3= 1.440 </a:t>
                      </a:r>
                    </a:p>
                  </a:txBody>
                  <a:tcPr>
                    <a:solidFill>
                      <a:schemeClr val="accent6">
                        <a:lumMod val="40000"/>
                        <a:lumOff val="60000"/>
                      </a:schemeClr>
                    </a:solidFill>
                  </a:tcPr>
                </a:tc>
                <a:tc>
                  <a:txBody>
                    <a:bodyPr/>
                    <a:lstStyle/>
                    <a:p>
                      <a:r>
                        <a:rPr lang="en-US" sz="1400" dirty="0"/>
                        <a:t>d4 = 1.560 </a:t>
                      </a:r>
                    </a:p>
                  </a:txBody>
                  <a:tcPr>
                    <a:solidFill>
                      <a:schemeClr val="accent6">
                        <a:lumMod val="40000"/>
                        <a:lumOff val="60000"/>
                      </a:schemeClr>
                    </a:solidFill>
                  </a:tcPr>
                </a:tc>
                <a:tc>
                  <a:txBody>
                    <a:bodyPr/>
                    <a:lstStyle/>
                    <a:p>
                      <a:r>
                        <a:rPr lang="en-US" sz="1400" dirty="0"/>
                        <a:t>d5 = 1.680 </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tc>
                  <a:txBody>
                    <a:bodyPr/>
                    <a:lstStyle/>
                    <a:p>
                      <a:pPr algn="ctr"/>
                      <a:r>
                        <a:rPr lang="en-US" sz="1600" b="1" dirty="0">
                          <a:solidFill>
                            <a:srgbClr val="FF0000"/>
                          </a:solidFill>
                        </a:rPr>
                        <a:t>4.800</a:t>
                      </a:r>
                    </a:p>
                  </a:txBody>
                  <a:tcPr/>
                </a:tc>
                <a:tc>
                  <a:txBody>
                    <a:bodyPr/>
                    <a:lstStyle/>
                    <a:p>
                      <a:r>
                        <a:rPr lang="en-US" sz="1400" dirty="0"/>
                        <a:t>4.320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3.840</a:t>
                      </a:r>
                    </a:p>
                  </a:txBody>
                  <a:tcPr/>
                </a:tc>
                <a:tc>
                  <a:txBody>
                    <a:bodyPr/>
                    <a:lstStyle/>
                    <a:p>
                      <a:r>
                        <a:rPr lang="en-US" sz="1400" dirty="0"/>
                        <a:t>3.360</a:t>
                      </a:r>
                    </a:p>
                  </a:txBody>
                  <a:tcPr/>
                </a:tc>
                <a:tc>
                  <a:txBody>
                    <a:bodyPr/>
                    <a:lstStyle/>
                    <a:p>
                      <a:r>
                        <a:rPr lang="en-US" sz="1400" dirty="0"/>
                        <a:t>2.880</a:t>
                      </a:r>
                    </a:p>
                  </a:txBody>
                  <a:tcPr/>
                </a:tc>
                <a:extLst>
                  <a:ext uri="{0D108BD9-81ED-4DB2-BD59-A6C34878D82A}">
                    <a16:rowId xmlns:a16="http://schemas.microsoft.com/office/drawing/2014/main" val="10002"/>
                  </a:ext>
                </a:extLst>
              </a:tr>
              <a:tr h="370840">
                <a:tc>
                  <a:txBody>
                    <a:bodyPr/>
                    <a:lstStyle/>
                    <a:p>
                      <a:pPr algn="ctr"/>
                      <a:r>
                        <a:rPr lang="en-US" sz="1600" dirty="0"/>
                        <a:t>X2 = 1.320</a:t>
                      </a:r>
                    </a:p>
                  </a:txBody>
                  <a:tcPr/>
                </a:tc>
                <a:tc>
                  <a:txBody>
                    <a:bodyPr/>
                    <a:lstStyle/>
                    <a:p>
                      <a:pPr algn="ctr"/>
                      <a:r>
                        <a:rPr lang="en-US" sz="1600" dirty="0"/>
                        <a:t>0.15</a:t>
                      </a:r>
                    </a:p>
                  </a:txBody>
                  <a:tcPr/>
                </a:tc>
                <a:tc>
                  <a:txBody>
                    <a:bodyPr/>
                    <a:lstStyle/>
                    <a:p>
                      <a:pPr algn="ctr"/>
                      <a:r>
                        <a:rPr lang="en-US" sz="1400" dirty="0">
                          <a:solidFill>
                            <a:srgbClr val="0033CC"/>
                          </a:solidFill>
                        </a:rPr>
                        <a:t>4.320</a:t>
                      </a:r>
                    </a:p>
                  </a:txBody>
                  <a:tcPr/>
                </a:tc>
                <a:tc>
                  <a:txBody>
                    <a:bodyPr/>
                    <a:lstStyle/>
                    <a:p>
                      <a:r>
                        <a:rPr lang="en-US" sz="1600" b="1" dirty="0">
                          <a:solidFill>
                            <a:srgbClr val="FF0000"/>
                          </a:solidFill>
                        </a:rPr>
                        <a:t>5.280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4.800</a:t>
                      </a:r>
                    </a:p>
                  </a:txBody>
                  <a:tcPr/>
                </a:tc>
                <a:tc>
                  <a:txBody>
                    <a:bodyPr/>
                    <a:lstStyle/>
                    <a:p>
                      <a:r>
                        <a:rPr lang="en-US" sz="1400" dirty="0"/>
                        <a:t>4.320</a:t>
                      </a:r>
                    </a:p>
                  </a:txBody>
                  <a:tcPr/>
                </a:tc>
                <a:tc>
                  <a:txBody>
                    <a:bodyPr/>
                    <a:lstStyle/>
                    <a:p>
                      <a:r>
                        <a:rPr lang="en-US" sz="1400" dirty="0"/>
                        <a:t>3.840</a:t>
                      </a:r>
                    </a:p>
                  </a:txBody>
                  <a:tcPr/>
                </a:tc>
                <a:extLst>
                  <a:ext uri="{0D108BD9-81ED-4DB2-BD59-A6C34878D82A}">
                    <a16:rowId xmlns:a16="http://schemas.microsoft.com/office/drawing/2014/main" val="10003"/>
                  </a:ext>
                </a:extLst>
              </a:tr>
              <a:tr h="370840">
                <a:tc>
                  <a:txBody>
                    <a:bodyPr/>
                    <a:lstStyle/>
                    <a:p>
                      <a:pPr algn="ctr"/>
                      <a:r>
                        <a:rPr lang="en-US" sz="1600" dirty="0"/>
                        <a:t>X3 = 1.440</a:t>
                      </a:r>
                    </a:p>
                  </a:txBody>
                  <a:tcPr/>
                </a:tc>
                <a:tc>
                  <a:txBody>
                    <a:bodyPr/>
                    <a:lstStyle/>
                    <a:p>
                      <a:pPr algn="ctr"/>
                      <a:r>
                        <a:rPr lang="en-US" sz="1600" dirty="0"/>
                        <a:t>0.30</a:t>
                      </a:r>
                    </a:p>
                  </a:txBody>
                  <a:tcPr/>
                </a:tc>
                <a:tc>
                  <a:txBody>
                    <a:bodyPr/>
                    <a:lstStyle/>
                    <a:p>
                      <a:pPr algn="ctr"/>
                      <a:r>
                        <a:rPr lang="en-US" sz="1400" dirty="0">
                          <a:solidFill>
                            <a:srgbClr val="0033CC"/>
                          </a:solidFill>
                        </a:rPr>
                        <a:t>3.840</a:t>
                      </a:r>
                    </a:p>
                  </a:txBody>
                  <a:tcPr/>
                </a:tc>
                <a:tc>
                  <a:txBody>
                    <a:bodyPr/>
                    <a:lstStyle/>
                    <a:p>
                      <a:r>
                        <a:rPr lang="en-US" sz="1400" dirty="0">
                          <a:solidFill>
                            <a:srgbClr val="0033CC"/>
                          </a:solidFill>
                        </a:rPr>
                        <a:t>4.800</a:t>
                      </a:r>
                    </a:p>
                  </a:txBody>
                  <a:tcPr/>
                </a:tc>
                <a:tc>
                  <a:txBody>
                    <a:bodyPr/>
                    <a:lstStyle/>
                    <a:p>
                      <a:r>
                        <a:rPr lang="en-US" sz="1600" b="1" dirty="0">
                          <a:solidFill>
                            <a:srgbClr val="FF0000"/>
                          </a:solidFill>
                        </a:rPr>
                        <a:t>5.760</a:t>
                      </a:r>
                    </a:p>
                  </a:txBody>
                  <a:tcPr/>
                </a:tc>
                <a:tc>
                  <a:txBody>
                    <a:bodyPr/>
                    <a:lstStyle/>
                    <a:p>
                      <a:r>
                        <a:rPr lang="en-US" sz="1400" dirty="0"/>
                        <a:t>5.280</a:t>
                      </a:r>
                    </a:p>
                  </a:txBody>
                  <a:tcPr/>
                </a:tc>
                <a:tc>
                  <a:txBody>
                    <a:bodyPr/>
                    <a:lstStyle/>
                    <a:p>
                      <a:r>
                        <a:rPr lang="en-US" sz="1400" dirty="0"/>
                        <a:t>4.800</a:t>
                      </a:r>
                    </a:p>
                  </a:txBody>
                  <a:tcPr/>
                </a:tc>
                <a:extLst>
                  <a:ext uri="{0D108BD9-81ED-4DB2-BD59-A6C34878D82A}">
                    <a16:rowId xmlns:a16="http://schemas.microsoft.com/office/drawing/2014/main" val="10004"/>
                  </a:ext>
                </a:extLst>
              </a:tr>
              <a:tr h="370840">
                <a:tc>
                  <a:txBody>
                    <a:bodyPr/>
                    <a:lstStyle/>
                    <a:p>
                      <a:pPr algn="ctr"/>
                      <a:r>
                        <a:rPr lang="en-US" sz="1600" dirty="0"/>
                        <a:t>X4 = 1.560</a:t>
                      </a:r>
                    </a:p>
                  </a:txBody>
                  <a:tcPr/>
                </a:tc>
                <a:tc>
                  <a:txBody>
                    <a:bodyPr/>
                    <a:lstStyle/>
                    <a:p>
                      <a:pPr algn="ctr"/>
                      <a:r>
                        <a:rPr lang="en-US" sz="1600" dirty="0"/>
                        <a:t>0.35</a:t>
                      </a:r>
                    </a:p>
                  </a:txBody>
                  <a:tcPr/>
                </a:tc>
                <a:tc>
                  <a:txBody>
                    <a:bodyPr/>
                    <a:lstStyle/>
                    <a:p>
                      <a:pPr algn="ctr"/>
                      <a:r>
                        <a:rPr lang="en-US" sz="1400" dirty="0">
                          <a:solidFill>
                            <a:srgbClr val="0033CC"/>
                          </a:solidFill>
                        </a:rPr>
                        <a:t>3.360</a:t>
                      </a:r>
                    </a:p>
                  </a:txBody>
                  <a:tcPr/>
                </a:tc>
                <a:tc>
                  <a:txBody>
                    <a:bodyPr/>
                    <a:lstStyle/>
                    <a:p>
                      <a:r>
                        <a:rPr lang="en-US" sz="1400" dirty="0">
                          <a:solidFill>
                            <a:srgbClr val="0033CC"/>
                          </a:solidFill>
                        </a:rPr>
                        <a:t>4.320</a:t>
                      </a:r>
                    </a:p>
                  </a:txBody>
                  <a:tcPr/>
                </a:tc>
                <a:tc>
                  <a:txBody>
                    <a:bodyPr/>
                    <a:lstStyle/>
                    <a:p>
                      <a:r>
                        <a:rPr lang="en-US" sz="1400" dirty="0">
                          <a:solidFill>
                            <a:srgbClr val="0033CC"/>
                          </a:solidFill>
                        </a:rPr>
                        <a:t>5..280</a:t>
                      </a:r>
                    </a:p>
                  </a:txBody>
                  <a:tcPr/>
                </a:tc>
                <a:tc>
                  <a:txBody>
                    <a:bodyPr/>
                    <a:lstStyle/>
                    <a:p>
                      <a:r>
                        <a:rPr lang="en-US" sz="1600" b="1" dirty="0">
                          <a:solidFill>
                            <a:srgbClr val="FF0000"/>
                          </a:solidFill>
                        </a:rPr>
                        <a:t>6.240</a:t>
                      </a:r>
                    </a:p>
                  </a:txBody>
                  <a:tcPr/>
                </a:tc>
                <a:tc>
                  <a:txBody>
                    <a:bodyPr/>
                    <a:lstStyle/>
                    <a:p>
                      <a:r>
                        <a:rPr lang="en-US" sz="1400" dirty="0"/>
                        <a:t>5.260</a:t>
                      </a:r>
                    </a:p>
                  </a:txBody>
                  <a:tcPr/>
                </a:tc>
                <a:extLst>
                  <a:ext uri="{0D108BD9-81ED-4DB2-BD59-A6C34878D82A}">
                    <a16:rowId xmlns:a16="http://schemas.microsoft.com/office/drawing/2014/main" val="10005"/>
                  </a:ext>
                </a:extLst>
              </a:tr>
              <a:tr h="518160">
                <a:tc>
                  <a:txBody>
                    <a:bodyPr/>
                    <a:lstStyle/>
                    <a:p>
                      <a:pPr algn="ctr"/>
                      <a:r>
                        <a:rPr lang="en-US" sz="1600" dirty="0"/>
                        <a:t>X5 = 1.680</a:t>
                      </a:r>
                    </a:p>
                  </a:txBody>
                  <a:tcPr/>
                </a:tc>
                <a:tc>
                  <a:txBody>
                    <a:bodyPr/>
                    <a:lstStyle/>
                    <a:p>
                      <a:pPr algn="ctr"/>
                      <a:r>
                        <a:rPr lang="en-US" sz="1600" dirty="0"/>
                        <a:t>0.15</a:t>
                      </a:r>
                    </a:p>
                  </a:txBody>
                  <a:tcPr/>
                </a:tc>
                <a:tc>
                  <a:txBody>
                    <a:bodyPr/>
                    <a:lstStyle/>
                    <a:p>
                      <a:pPr algn="ctr"/>
                      <a:r>
                        <a:rPr lang="en-US" sz="1400" dirty="0">
                          <a:solidFill>
                            <a:srgbClr val="0033CC"/>
                          </a:solidFill>
                        </a:rPr>
                        <a:t>2.880</a:t>
                      </a:r>
                    </a:p>
                  </a:txBody>
                  <a:tcPr/>
                </a:tc>
                <a:tc>
                  <a:txBody>
                    <a:bodyPr/>
                    <a:lstStyle/>
                    <a:p>
                      <a:r>
                        <a:rPr lang="en-US" sz="1400" dirty="0">
                          <a:solidFill>
                            <a:srgbClr val="0033CC"/>
                          </a:solidFill>
                        </a:rPr>
                        <a:t>3.840</a:t>
                      </a:r>
                    </a:p>
                  </a:txBody>
                  <a:tcPr/>
                </a:tc>
                <a:tc>
                  <a:txBody>
                    <a:bodyPr/>
                    <a:lstStyle/>
                    <a:p>
                      <a:r>
                        <a:rPr lang="en-US" sz="1400" dirty="0">
                          <a:solidFill>
                            <a:srgbClr val="0033CC"/>
                          </a:solidFill>
                        </a:rPr>
                        <a:t>4.800</a:t>
                      </a:r>
                    </a:p>
                  </a:txBody>
                  <a:tcPr/>
                </a:tc>
                <a:tc>
                  <a:txBody>
                    <a:bodyPr/>
                    <a:lstStyle/>
                    <a:p>
                      <a:r>
                        <a:rPr lang="en-US" sz="1400" dirty="0">
                          <a:solidFill>
                            <a:srgbClr val="0033CC"/>
                          </a:solidFill>
                        </a:rPr>
                        <a:t>5.760</a:t>
                      </a:r>
                    </a:p>
                  </a:txBody>
                  <a:tcPr/>
                </a:tc>
                <a:tc>
                  <a:txBody>
                    <a:bodyPr/>
                    <a:lstStyle/>
                    <a:p>
                      <a:r>
                        <a:rPr lang="en-US" sz="1600" b="1" dirty="0">
                          <a:solidFill>
                            <a:srgbClr val="FF0000"/>
                          </a:solidFill>
                        </a:rPr>
                        <a:t>6.720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3505200"/>
            <a:ext cx="8153400" cy="2308324"/>
          </a:xfrm>
          <a:prstGeom prst="rect">
            <a:avLst/>
          </a:prstGeom>
          <a:noFill/>
        </p:spPr>
        <p:txBody>
          <a:bodyPr wrap="square" rtlCol="0">
            <a:spAutoFit/>
          </a:bodyPr>
          <a:lstStyle/>
          <a:p>
            <a:pPr algn="ctr"/>
            <a:r>
              <a:rPr lang="en-US" sz="2400" dirty="0" err="1"/>
              <a:t>Nilai</a:t>
            </a:r>
            <a:r>
              <a:rPr lang="en-US" sz="2400" dirty="0"/>
              <a:t> </a:t>
            </a:r>
            <a:r>
              <a:rPr lang="en-US" sz="2400" dirty="0" err="1"/>
              <a:t>laba</a:t>
            </a:r>
            <a:r>
              <a:rPr lang="en-US" sz="2400" dirty="0"/>
              <a:t> yang </a:t>
            </a:r>
            <a:r>
              <a:rPr lang="en-US" sz="2400" dirty="0" err="1"/>
              <a:t>terletak</a:t>
            </a:r>
            <a:r>
              <a:rPr lang="en-US" sz="2400" dirty="0"/>
              <a:t> </a:t>
            </a:r>
            <a:r>
              <a:rPr lang="en-US" sz="2400" dirty="0" err="1"/>
              <a:t>dalam</a:t>
            </a:r>
            <a:r>
              <a:rPr lang="en-US" sz="2400" dirty="0"/>
              <a:t> </a:t>
            </a:r>
            <a:r>
              <a:rPr lang="en-US" sz="2400" dirty="0" err="1"/>
              <a:t>sel</a:t>
            </a:r>
            <a:r>
              <a:rPr lang="en-US" sz="2400" dirty="0"/>
              <a:t> diagonal </a:t>
            </a:r>
            <a:r>
              <a:rPr lang="en-US" sz="2400" dirty="0" err="1"/>
              <a:t>tabel</a:t>
            </a:r>
            <a:r>
              <a:rPr lang="en-US" sz="2400" dirty="0"/>
              <a:t> di </a:t>
            </a:r>
            <a:r>
              <a:rPr lang="en-US" sz="2400" dirty="0" err="1"/>
              <a:t>atas</a:t>
            </a:r>
            <a:r>
              <a:rPr lang="en-US" sz="2400" dirty="0"/>
              <a:t> </a:t>
            </a:r>
            <a:r>
              <a:rPr lang="en-US" sz="2400" dirty="0" err="1"/>
              <a:t>menunjukkan</a:t>
            </a:r>
            <a:r>
              <a:rPr lang="en-US" sz="2400" dirty="0"/>
              <a:t> </a:t>
            </a:r>
            <a:r>
              <a:rPr lang="en-US" sz="2400" dirty="0" err="1"/>
              <a:t>pilihan</a:t>
            </a:r>
            <a:r>
              <a:rPr lang="en-US" sz="2400" dirty="0"/>
              <a:t> </a:t>
            </a:r>
            <a:r>
              <a:rPr lang="en-US" sz="2400" dirty="0" err="1"/>
              <a:t>keputusan-keputusan</a:t>
            </a:r>
            <a:r>
              <a:rPr lang="en-US" sz="2400" dirty="0"/>
              <a:t> </a:t>
            </a:r>
            <a:r>
              <a:rPr lang="en-US" sz="2400" dirty="0" err="1"/>
              <a:t>terbaik</a:t>
            </a:r>
            <a:r>
              <a:rPr lang="en-US" sz="2400" dirty="0"/>
              <a:t>, </a:t>
            </a:r>
            <a:r>
              <a:rPr lang="en-US" sz="2400" dirty="0" err="1"/>
              <a:t>bila</a:t>
            </a:r>
            <a:r>
              <a:rPr lang="en-US" sz="2400" dirty="0"/>
              <a:t> </a:t>
            </a:r>
            <a:r>
              <a:rPr lang="en-US" sz="2400" dirty="0" err="1"/>
              <a:t>keadaan</a:t>
            </a:r>
            <a:r>
              <a:rPr lang="en-US" sz="2400" dirty="0"/>
              <a:t> </a:t>
            </a:r>
            <a:r>
              <a:rPr lang="en-US" sz="2400" dirty="0" err="1"/>
              <a:t>dasar</a:t>
            </a:r>
            <a:r>
              <a:rPr lang="en-US" sz="2400" dirty="0"/>
              <a:t> (</a:t>
            </a:r>
            <a:r>
              <a:rPr lang="en-US" sz="2400" dirty="0" err="1"/>
              <a:t>permintaan</a:t>
            </a:r>
            <a:r>
              <a:rPr lang="en-US" sz="2400" dirty="0"/>
              <a:t>) </a:t>
            </a:r>
            <a:r>
              <a:rPr lang="en-US" sz="2400" dirty="0" err="1"/>
              <a:t>diketahui</a:t>
            </a:r>
            <a:r>
              <a:rPr lang="en-US" sz="2400" dirty="0"/>
              <a:t> </a:t>
            </a:r>
            <a:r>
              <a:rPr lang="en-US" sz="2400" dirty="0" err="1"/>
              <a:t>sebelum</a:t>
            </a:r>
            <a:r>
              <a:rPr lang="en-US" sz="2400" dirty="0"/>
              <a:t> </a:t>
            </a:r>
            <a:r>
              <a:rPr lang="en-US" sz="2400" dirty="0" err="1"/>
              <a:t>keputusan</a:t>
            </a:r>
            <a:r>
              <a:rPr lang="en-US" sz="2400" dirty="0"/>
              <a:t> </a:t>
            </a:r>
            <a:r>
              <a:rPr lang="en-US" sz="2400" dirty="0" err="1"/>
              <a:t>diambil</a:t>
            </a:r>
            <a:r>
              <a:rPr lang="en-US" sz="2400" dirty="0"/>
              <a:t>. </a:t>
            </a:r>
            <a:r>
              <a:rPr lang="en-US" sz="2400" dirty="0" err="1"/>
              <a:t>Namun</a:t>
            </a:r>
            <a:r>
              <a:rPr lang="en-US" sz="2400" dirty="0"/>
              <a:t> </a:t>
            </a:r>
            <a:r>
              <a:rPr lang="en-US" sz="2400" dirty="0" err="1"/>
              <a:t>faktanya</a:t>
            </a:r>
            <a:r>
              <a:rPr lang="en-US" sz="2400" dirty="0"/>
              <a:t>, </a:t>
            </a:r>
            <a:r>
              <a:rPr lang="en-US" sz="2400" dirty="0" err="1"/>
              <a:t>keadaan</a:t>
            </a:r>
            <a:r>
              <a:rPr lang="en-US" sz="2400" dirty="0"/>
              <a:t> </a:t>
            </a:r>
            <a:r>
              <a:rPr lang="en-US" sz="2400" dirty="0" err="1"/>
              <a:t>dasar</a:t>
            </a:r>
            <a:r>
              <a:rPr lang="en-US" sz="2400" dirty="0"/>
              <a:t> </a:t>
            </a:r>
            <a:r>
              <a:rPr lang="en-US" sz="2400" dirty="0" err="1"/>
              <a:t>tersebut</a:t>
            </a:r>
            <a:r>
              <a:rPr lang="en-US" sz="2400" dirty="0"/>
              <a:t> </a:t>
            </a:r>
            <a:r>
              <a:rPr lang="en-US" sz="2400" dirty="0" err="1"/>
              <a:t>sifatnya</a:t>
            </a:r>
            <a:r>
              <a:rPr lang="en-US" sz="2400" dirty="0"/>
              <a:t> </a:t>
            </a:r>
            <a:r>
              <a:rPr lang="en-US" sz="2400" dirty="0" err="1"/>
              <a:t>acak</a:t>
            </a:r>
            <a:r>
              <a:rPr lang="en-US" sz="2400" dirty="0"/>
              <a:t> </a:t>
            </a:r>
            <a:r>
              <a:rPr lang="en-US" sz="2400" dirty="0" err="1"/>
              <a:t>dan</a:t>
            </a:r>
            <a:r>
              <a:rPr lang="en-US" sz="2400" dirty="0"/>
              <a:t> </a:t>
            </a:r>
            <a:r>
              <a:rPr lang="en-US" sz="2400" dirty="0" err="1"/>
              <a:t>tidak</a:t>
            </a:r>
            <a:r>
              <a:rPr lang="en-US" sz="2400" dirty="0"/>
              <a:t> </a:t>
            </a:r>
            <a:r>
              <a:rPr lang="en-US" sz="2400" dirty="0" err="1"/>
              <a:t>menentu</a:t>
            </a:r>
            <a:r>
              <a:rPr lang="en-US" sz="2400" dirty="0"/>
              <a:t>, </a:t>
            </a:r>
            <a:r>
              <a:rPr lang="en-US" sz="2400" dirty="0" err="1"/>
              <a:t>sehingga</a:t>
            </a:r>
            <a:r>
              <a:rPr lang="en-US" sz="2400" dirty="0"/>
              <a:t> </a:t>
            </a:r>
            <a:r>
              <a:rPr lang="en-US" sz="2400" dirty="0" err="1"/>
              <a:t>diperlukan</a:t>
            </a:r>
            <a:r>
              <a:rPr lang="en-US" sz="2400" dirty="0"/>
              <a:t> </a:t>
            </a:r>
            <a:r>
              <a:rPr lang="en-US" sz="2400" dirty="0" err="1"/>
              <a:t>cara</a:t>
            </a:r>
            <a:r>
              <a:rPr lang="en-US" sz="2400" dirty="0"/>
              <a:t>, </a:t>
            </a:r>
            <a:r>
              <a:rPr lang="en-US" sz="2400" dirty="0" err="1"/>
              <a:t>strategi</a:t>
            </a:r>
            <a:r>
              <a:rPr lang="en-US" sz="2400" dirty="0"/>
              <a:t> </a:t>
            </a:r>
            <a:r>
              <a:rPr lang="en-US" sz="2400" dirty="0" err="1"/>
              <a:t>khusus</a:t>
            </a:r>
            <a:r>
              <a:rPr lang="en-US" sz="2400" dirty="0"/>
              <a:t> </a:t>
            </a:r>
            <a:r>
              <a:rPr lang="en-US" sz="2400" dirty="0" err="1"/>
              <a:t>untuk</a:t>
            </a:r>
            <a:r>
              <a:rPr lang="en-US" sz="2400" dirty="0"/>
              <a:t> </a:t>
            </a:r>
            <a:r>
              <a:rPr lang="en-US" sz="2400" dirty="0" err="1"/>
              <a:t>mendapatkan</a:t>
            </a:r>
            <a:r>
              <a:rPr lang="en-US" sz="2400" dirty="0"/>
              <a:t> </a:t>
            </a:r>
            <a:r>
              <a:rPr lang="en-US" sz="2400" dirty="0" err="1"/>
              <a:t>laba</a:t>
            </a:r>
            <a:r>
              <a:rPr lang="en-US" sz="2400" dirty="0"/>
              <a:t> yang optimal.1</a:t>
            </a:r>
          </a:p>
        </p:txBody>
      </p:sp>
    </p:spTree>
    <p:extLst>
      <p:ext uri="{BB962C8B-B14F-4D97-AF65-F5344CB8AC3E}">
        <p14:creationId xmlns:p14="http://schemas.microsoft.com/office/powerpoint/2010/main" val="404004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Kriteria</a:t>
            </a:r>
            <a:r>
              <a:rPr lang="en-US" dirty="0"/>
              <a:t> </a:t>
            </a:r>
            <a:r>
              <a:rPr lang="en-US" dirty="0" err="1"/>
              <a:t>Keputusan</a:t>
            </a:r>
            <a:br>
              <a:rPr lang="en-US" dirty="0"/>
            </a:br>
            <a:r>
              <a:rPr lang="en-US" sz="2700" b="1" dirty="0">
                <a:solidFill>
                  <a:srgbClr val="0033CC"/>
                </a:solidFill>
              </a:rPr>
              <a:t>(</a:t>
            </a:r>
            <a:r>
              <a:rPr lang="en-US" sz="2700" b="1" dirty="0" err="1">
                <a:solidFill>
                  <a:srgbClr val="0033CC"/>
                </a:solidFill>
              </a:rPr>
              <a:t>Dalam</a:t>
            </a:r>
            <a:r>
              <a:rPr lang="en-US" sz="2700" b="1" dirty="0">
                <a:solidFill>
                  <a:srgbClr val="0033CC"/>
                </a:solidFill>
              </a:rPr>
              <a:t> </a:t>
            </a:r>
            <a:r>
              <a:rPr lang="en-US" sz="2700" b="1" dirty="0" err="1">
                <a:solidFill>
                  <a:srgbClr val="0033CC"/>
                </a:solidFill>
              </a:rPr>
              <a:t>kondisi</a:t>
            </a:r>
            <a:r>
              <a:rPr lang="en-US" sz="2700" b="1" dirty="0">
                <a:solidFill>
                  <a:srgbClr val="0033CC"/>
                </a:solidFill>
              </a:rPr>
              <a:t> </a:t>
            </a:r>
            <a:r>
              <a:rPr lang="en-US" sz="2700" b="1" dirty="0" err="1">
                <a:solidFill>
                  <a:srgbClr val="0033CC"/>
                </a:solidFill>
              </a:rPr>
              <a:t>keadaan</a:t>
            </a:r>
            <a:r>
              <a:rPr lang="en-US" sz="2700" b="1" dirty="0">
                <a:solidFill>
                  <a:srgbClr val="0033CC"/>
                </a:solidFill>
              </a:rPr>
              <a:t> </a:t>
            </a:r>
            <a:r>
              <a:rPr lang="en-US" sz="2700" b="1" dirty="0" err="1">
                <a:solidFill>
                  <a:srgbClr val="0033CC"/>
                </a:solidFill>
              </a:rPr>
              <a:t>dasar</a:t>
            </a:r>
            <a:r>
              <a:rPr lang="en-US" sz="2700" b="1" dirty="0">
                <a:solidFill>
                  <a:srgbClr val="0033CC"/>
                </a:solidFill>
              </a:rPr>
              <a:t> </a:t>
            </a:r>
            <a:r>
              <a:rPr lang="en-US" sz="2700" b="1" dirty="0" err="1">
                <a:solidFill>
                  <a:srgbClr val="0033CC"/>
                </a:solidFill>
              </a:rPr>
              <a:t>bersifat</a:t>
            </a:r>
            <a:r>
              <a:rPr lang="en-US" sz="2700" b="1" dirty="0">
                <a:solidFill>
                  <a:srgbClr val="0033CC"/>
                </a:solidFill>
              </a:rPr>
              <a:t> </a:t>
            </a:r>
            <a:r>
              <a:rPr lang="en-US" sz="2700" b="1" dirty="0" err="1">
                <a:solidFill>
                  <a:srgbClr val="0033CC"/>
                </a:solidFill>
              </a:rPr>
              <a:t>acak</a:t>
            </a:r>
            <a:r>
              <a:rPr lang="en-US" sz="2700" b="1" dirty="0">
                <a:solidFill>
                  <a:srgbClr val="0033CC"/>
                </a:solidFill>
              </a:rPr>
              <a:t>)</a:t>
            </a:r>
          </a:p>
        </p:txBody>
      </p:sp>
      <p:sp>
        <p:nvSpPr>
          <p:cNvPr id="3" name="Content Placeholder 2"/>
          <p:cNvSpPr>
            <a:spLocks noGrp="1"/>
          </p:cNvSpPr>
          <p:nvPr>
            <p:ph idx="1"/>
          </p:nvPr>
        </p:nvSpPr>
        <p:spPr>
          <a:xfrm>
            <a:off x="457200" y="1600201"/>
            <a:ext cx="8229600" cy="1524000"/>
          </a:xfrm>
        </p:spPr>
        <p:txBody>
          <a:bodyPr>
            <a:normAutofit lnSpcReduction="10000"/>
          </a:bodyPr>
          <a:lstStyle/>
          <a:p>
            <a:pPr marL="514350" indent="-514350">
              <a:buFont typeface="+mj-lt"/>
              <a:buAutoNum type="arabicPeriod"/>
            </a:pPr>
            <a:r>
              <a:rPr lang="en-US" sz="2000" b="1" i="1" dirty="0" err="1"/>
              <a:t>Kriteria</a:t>
            </a:r>
            <a:r>
              <a:rPr lang="en-US" sz="2000" b="1" i="1" dirty="0"/>
              <a:t> Maximax</a:t>
            </a:r>
            <a:r>
              <a:rPr lang="en-US" sz="2000" dirty="0"/>
              <a:t>, </a:t>
            </a:r>
            <a:r>
              <a:rPr lang="en-US" sz="2000" dirty="0" err="1"/>
              <a:t>dimana</a:t>
            </a:r>
            <a:r>
              <a:rPr lang="en-US" sz="2000" dirty="0"/>
              <a:t> </a:t>
            </a:r>
            <a:r>
              <a:rPr lang="en-US" sz="2000" dirty="0" err="1"/>
              <a:t>keputusan</a:t>
            </a:r>
            <a:r>
              <a:rPr lang="en-US" sz="2000" dirty="0"/>
              <a:t> yang </a:t>
            </a:r>
            <a:r>
              <a:rPr lang="en-US" sz="2000" dirty="0" err="1"/>
              <a:t>memiliki</a:t>
            </a:r>
            <a:r>
              <a:rPr lang="en-US" sz="2000" dirty="0"/>
              <a:t> payoff paling </a:t>
            </a:r>
            <a:r>
              <a:rPr lang="en-US" sz="2000" dirty="0" err="1"/>
              <a:t>tinggi</a:t>
            </a:r>
            <a:r>
              <a:rPr lang="en-US" sz="2000" dirty="0"/>
              <a:t> (</a:t>
            </a:r>
            <a:r>
              <a:rPr lang="en-US" sz="2000" dirty="0" err="1"/>
              <a:t>bisa</a:t>
            </a:r>
            <a:r>
              <a:rPr lang="en-US" sz="2000" dirty="0"/>
              <a:t> </a:t>
            </a:r>
            <a:r>
              <a:rPr lang="en-US" sz="2000" dirty="0" err="1"/>
              <a:t>maksimalisasi</a:t>
            </a:r>
            <a:r>
              <a:rPr lang="en-US" sz="2000" dirty="0"/>
              <a:t>, </a:t>
            </a:r>
            <a:r>
              <a:rPr lang="en-US" sz="2000" dirty="0" err="1"/>
              <a:t>bisa</a:t>
            </a:r>
            <a:r>
              <a:rPr lang="en-US" sz="2000" dirty="0"/>
              <a:t> </a:t>
            </a:r>
            <a:r>
              <a:rPr lang="en-US" sz="2000" dirty="0" err="1"/>
              <a:t>minimalisasi</a:t>
            </a:r>
            <a:r>
              <a:rPr lang="en-US" sz="2000" dirty="0"/>
              <a:t>, </a:t>
            </a:r>
            <a:r>
              <a:rPr lang="en-US" sz="2000" dirty="0" err="1"/>
              <a:t>tergantung</a:t>
            </a:r>
            <a:r>
              <a:rPr lang="en-US" sz="2000" dirty="0"/>
              <a:t> </a:t>
            </a:r>
            <a:r>
              <a:rPr lang="en-US" sz="2000" dirty="0" err="1"/>
              <a:t>kasus</a:t>
            </a:r>
            <a:r>
              <a:rPr lang="en-US" sz="2000" dirty="0"/>
              <a:t>), </a:t>
            </a:r>
            <a:r>
              <a:rPr lang="en-US" sz="2000" dirty="0" err="1"/>
              <a:t>tanpa</a:t>
            </a:r>
            <a:r>
              <a:rPr lang="en-US" sz="2000" dirty="0"/>
              <a:t> </a:t>
            </a:r>
            <a:r>
              <a:rPr lang="en-US" sz="2000" dirty="0" err="1"/>
              <a:t>mempedulikan</a:t>
            </a:r>
            <a:r>
              <a:rPr lang="en-US" sz="2000" dirty="0"/>
              <a:t> </a:t>
            </a:r>
            <a:r>
              <a:rPr lang="en-US" sz="2000" dirty="0" err="1"/>
              <a:t>keadaan</a:t>
            </a:r>
            <a:r>
              <a:rPr lang="en-US" sz="2000" dirty="0"/>
              <a:t> </a:t>
            </a:r>
            <a:r>
              <a:rPr lang="en-US" sz="2000" dirty="0" err="1"/>
              <a:t>dasarnya</a:t>
            </a:r>
            <a:r>
              <a:rPr lang="en-US" sz="2000" dirty="0"/>
              <a:t> (f(xi, di) </a:t>
            </a:r>
            <a:r>
              <a:rPr lang="en-US" sz="2000" dirty="0" err="1"/>
              <a:t>maksimum</a:t>
            </a:r>
            <a:r>
              <a:rPr lang="en-US" sz="2000" dirty="0"/>
              <a:t>) yang </a:t>
            </a:r>
            <a:r>
              <a:rPr lang="en-US" sz="2000" dirty="0" err="1"/>
              <a:t>seharusnya</a:t>
            </a:r>
            <a:r>
              <a:rPr lang="en-US" sz="2000" dirty="0"/>
              <a:t> </a:t>
            </a:r>
            <a:r>
              <a:rPr lang="en-US" sz="2000" dirty="0" err="1"/>
              <a:t>dipilih</a:t>
            </a:r>
            <a:r>
              <a:rPr lang="en-US" sz="2000" dirty="0"/>
              <a:t>. </a:t>
            </a:r>
            <a:r>
              <a:rPr lang="en-US" sz="2000" dirty="0">
                <a:sym typeface="Wingdings" panose="05000000000000000000" pitchFamily="2" charset="2"/>
              </a:rPr>
              <a:t> </a:t>
            </a:r>
            <a:r>
              <a:rPr lang="en-US" sz="2000" i="1" dirty="0" err="1">
                <a:solidFill>
                  <a:srgbClr val="FF0000"/>
                </a:solidFill>
                <a:sym typeface="Wingdings" panose="05000000000000000000" pitchFamily="2" charset="2"/>
              </a:rPr>
              <a:t>Kriteria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ini</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mengabaikan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kemungkinan</a:t>
            </a:r>
            <a:r>
              <a:rPr lang="en-US" sz="2000" i="1" dirty="0">
                <a:solidFill>
                  <a:srgbClr val="FF0000"/>
                </a:solidFill>
                <a:sym typeface="Wingdings" panose="05000000000000000000" pitchFamily="2" charset="2"/>
              </a:rPr>
              <a:t> payoff </a:t>
            </a:r>
            <a:r>
              <a:rPr lang="en-US" sz="2000" i="1" dirty="0" err="1">
                <a:solidFill>
                  <a:srgbClr val="FF0000"/>
                </a:solidFill>
                <a:sym typeface="Wingdings" panose="05000000000000000000" pitchFamily="2" charset="2"/>
              </a:rPr>
              <a:t>lainnya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shg</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tdk</a:t>
            </a:r>
            <a:r>
              <a:rPr lang="en-US" sz="2000" i="1" dirty="0">
                <a:solidFill>
                  <a:srgbClr val="FF0000"/>
                </a:solidFill>
                <a:sym typeface="Wingdings" panose="05000000000000000000" pitchFamily="2" charset="2"/>
              </a:rPr>
              <a:t> valid</a:t>
            </a:r>
            <a:endParaRPr lang="en-US" sz="2000" i="1"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1226531509"/>
              </p:ext>
            </p:extLst>
          </p:nvPr>
        </p:nvGraphicFramePr>
        <p:xfrm>
          <a:off x="457200" y="3200400"/>
          <a:ext cx="8229599" cy="27432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rowSpan="2">
                  <a:txBody>
                    <a:bodyPr/>
                    <a:lstStyle/>
                    <a:p>
                      <a:pPr algn="ctr"/>
                      <a:r>
                        <a:rPr lang="en-US" sz="1400" dirty="0" err="1">
                          <a:solidFill>
                            <a:schemeClr val="tx1"/>
                          </a:solidFill>
                        </a:rPr>
                        <a:t>Keadaan</a:t>
                      </a:r>
                      <a:r>
                        <a:rPr lang="en-US" sz="1400" dirty="0">
                          <a:solidFill>
                            <a:schemeClr val="tx1"/>
                          </a:solidFill>
                        </a:rPr>
                        <a:t> </a:t>
                      </a:r>
                      <a:r>
                        <a:rPr lang="en-US" sz="1400" dirty="0" err="1">
                          <a:solidFill>
                            <a:schemeClr val="tx1"/>
                          </a:solidFill>
                        </a:rPr>
                        <a:t>Dasar</a:t>
                      </a:r>
                      <a:r>
                        <a:rPr lang="en-US" sz="1400" dirty="0">
                          <a:solidFill>
                            <a:schemeClr val="tx1"/>
                          </a:solidFill>
                        </a:rPr>
                        <a:t> (xi)</a:t>
                      </a:r>
                    </a:p>
                  </a:txBody>
                  <a:tcPr>
                    <a:solidFill>
                      <a:schemeClr val="accent6">
                        <a:lumMod val="40000"/>
                        <a:lumOff val="60000"/>
                      </a:schemeClr>
                    </a:solidFill>
                  </a:tcPr>
                </a:tc>
                <a:tc rowSpan="2">
                  <a:txBody>
                    <a:bodyPr/>
                    <a:lstStyle/>
                    <a:p>
                      <a:pPr algn="ctr"/>
                      <a:r>
                        <a:rPr lang="en-US" sz="1400" dirty="0" err="1">
                          <a:solidFill>
                            <a:schemeClr val="tx1"/>
                          </a:solidFill>
                        </a:rPr>
                        <a:t>Probabilitas</a:t>
                      </a:r>
                      <a:endParaRPr lang="en-US" sz="1400" dirty="0">
                        <a:solidFill>
                          <a:schemeClr val="tx1"/>
                        </a:solidFill>
                      </a:endParaRPr>
                    </a:p>
                  </a:txBody>
                  <a:tcPr>
                    <a:solidFill>
                      <a:schemeClr val="accent6">
                        <a:lumMod val="40000"/>
                        <a:lumOff val="60000"/>
                      </a:schemeClr>
                    </a:solidFill>
                  </a:tcPr>
                </a:tc>
                <a:tc gridSpan="5">
                  <a:txBody>
                    <a:bodyPr/>
                    <a:lstStyle/>
                    <a:p>
                      <a:pPr algn="ctr"/>
                      <a:r>
                        <a:rPr lang="en-US" sz="1400" dirty="0" err="1">
                          <a:solidFill>
                            <a:schemeClr val="tx1"/>
                          </a:solidFill>
                        </a:rPr>
                        <a:t>Keputusan</a:t>
                      </a:r>
                      <a:r>
                        <a:rPr lang="en-US" sz="1400" dirty="0">
                          <a:solidFill>
                            <a:schemeClr val="tx1"/>
                          </a:solidFill>
                        </a:rPr>
                        <a:t> (Unit yang </a:t>
                      </a:r>
                      <a:r>
                        <a:rPr lang="en-US" sz="1400" dirty="0" err="1">
                          <a:solidFill>
                            <a:schemeClr val="tx1"/>
                          </a:solidFill>
                        </a:rPr>
                        <a:t>dibeli</a:t>
                      </a:r>
                      <a:r>
                        <a:rPr lang="en-US" sz="1400" dirty="0">
                          <a:solidFill>
                            <a:schemeClr val="tx1"/>
                          </a:solidFill>
                        </a:rPr>
                        <a:t>)</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vMerge="1">
                  <a:txBody>
                    <a:bodyPr/>
                    <a:lstStyle/>
                    <a:p>
                      <a:endParaRPr lang="en-US" dirty="0"/>
                    </a:p>
                  </a:txBody>
                  <a:tcPr/>
                </a:tc>
                <a:tc>
                  <a:txBody>
                    <a:bodyPr/>
                    <a:lstStyle/>
                    <a:p>
                      <a:r>
                        <a:rPr lang="en-US" sz="1400" dirty="0"/>
                        <a:t>d1 = 1.200 </a:t>
                      </a:r>
                    </a:p>
                  </a:txBody>
                  <a:tcPr>
                    <a:solidFill>
                      <a:schemeClr val="accent6">
                        <a:lumMod val="40000"/>
                        <a:lumOff val="60000"/>
                      </a:schemeClr>
                    </a:solidFill>
                  </a:tcPr>
                </a:tc>
                <a:tc>
                  <a:txBody>
                    <a:bodyPr/>
                    <a:lstStyle/>
                    <a:p>
                      <a:r>
                        <a:rPr lang="en-US" sz="1400" dirty="0"/>
                        <a:t>d2 = 1.320 </a:t>
                      </a:r>
                    </a:p>
                  </a:txBody>
                  <a:tcPr>
                    <a:solidFill>
                      <a:schemeClr val="accent6">
                        <a:lumMod val="40000"/>
                        <a:lumOff val="60000"/>
                      </a:schemeClr>
                    </a:solidFill>
                  </a:tcPr>
                </a:tc>
                <a:tc>
                  <a:txBody>
                    <a:bodyPr/>
                    <a:lstStyle/>
                    <a:p>
                      <a:r>
                        <a:rPr lang="en-US" sz="1400" dirty="0"/>
                        <a:t>d3= 1.440 </a:t>
                      </a:r>
                    </a:p>
                  </a:txBody>
                  <a:tcPr>
                    <a:solidFill>
                      <a:schemeClr val="accent6">
                        <a:lumMod val="40000"/>
                        <a:lumOff val="60000"/>
                      </a:schemeClr>
                    </a:solidFill>
                  </a:tcPr>
                </a:tc>
                <a:tc>
                  <a:txBody>
                    <a:bodyPr/>
                    <a:lstStyle/>
                    <a:p>
                      <a:r>
                        <a:rPr lang="en-US" sz="1400" dirty="0"/>
                        <a:t>d4 = 1.560 </a:t>
                      </a:r>
                    </a:p>
                  </a:txBody>
                  <a:tcPr>
                    <a:solidFill>
                      <a:schemeClr val="accent6">
                        <a:lumMod val="40000"/>
                        <a:lumOff val="60000"/>
                      </a:schemeClr>
                    </a:solidFill>
                  </a:tcPr>
                </a:tc>
                <a:tc>
                  <a:txBody>
                    <a:bodyPr/>
                    <a:lstStyle/>
                    <a:p>
                      <a:r>
                        <a:rPr lang="en-US" sz="1400" dirty="0"/>
                        <a:t>d5 = 1.680 </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tc>
                  <a:txBody>
                    <a:bodyPr/>
                    <a:lstStyle/>
                    <a:p>
                      <a:pPr algn="ctr"/>
                      <a:r>
                        <a:rPr lang="en-US" sz="1400" dirty="0"/>
                        <a:t>4.800</a:t>
                      </a:r>
                    </a:p>
                  </a:txBody>
                  <a:tcPr/>
                </a:tc>
                <a:tc>
                  <a:txBody>
                    <a:bodyPr/>
                    <a:lstStyle/>
                    <a:p>
                      <a:r>
                        <a:rPr lang="en-US" sz="1400" dirty="0"/>
                        <a:t>4.320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3.840</a:t>
                      </a:r>
                    </a:p>
                  </a:txBody>
                  <a:tcPr/>
                </a:tc>
                <a:tc>
                  <a:txBody>
                    <a:bodyPr/>
                    <a:lstStyle/>
                    <a:p>
                      <a:r>
                        <a:rPr lang="en-US" sz="1400" dirty="0"/>
                        <a:t>3.360</a:t>
                      </a:r>
                    </a:p>
                  </a:txBody>
                  <a:tcPr/>
                </a:tc>
                <a:tc>
                  <a:txBody>
                    <a:bodyPr/>
                    <a:lstStyle/>
                    <a:p>
                      <a:r>
                        <a:rPr lang="en-US" sz="1400" dirty="0"/>
                        <a:t>2.880</a:t>
                      </a:r>
                    </a:p>
                  </a:txBody>
                  <a:tcPr/>
                </a:tc>
                <a:extLst>
                  <a:ext uri="{0D108BD9-81ED-4DB2-BD59-A6C34878D82A}">
                    <a16:rowId xmlns:a16="http://schemas.microsoft.com/office/drawing/2014/main" val="10002"/>
                  </a:ext>
                </a:extLst>
              </a:tr>
              <a:tr h="370840">
                <a:tc>
                  <a:txBody>
                    <a:bodyPr/>
                    <a:lstStyle/>
                    <a:p>
                      <a:pPr algn="ctr"/>
                      <a:r>
                        <a:rPr lang="en-US" sz="1600" dirty="0"/>
                        <a:t>X2 = 1.320</a:t>
                      </a:r>
                    </a:p>
                  </a:txBody>
                  <a:tcPr/>
                </a:tc>
                <a:tc>
                  <a:txBody>
                    <a:bodyPr/>
                    <a:lstStyle/>
                    <a:p>
                      <a:pPr algn="ctr"/>
                      <a:r>
                        <a:rPr lang="en-US" sz="1600" dirty="0"/>
                        <a:t>0.15</a:t>
                      </a:r>
                    </a:p>
                  </a:txBody>
                  <a:tcPr/>
                </a:tc>
                <a:tc>
                  <a:txBody>
                    <a:bodyPr/>
                    <a:lstStyle/>
                    <a:p>
                      <a:pPr algn="ctr"/>
                      <a:r>
                        <a:rPr lang="en-US" sz="1400" dirty="0"/>
                        <a:t>4.320</a:t>
                      </a:r>
                    </a:p>
                  </a:txBody>
                  <a:tcPr/>
                </a:tc>
                <a:tc>
                  <a:txBody>
                    <a:bodyPr/>
                    <a:lstStyle/>
                    <a:p>
                      <a:r>
                        <a:rPr lang="en-US" sz="1400" dirty="0"/>
                        <a:t>5.280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4.800</a:t>
                      </a:r>
                    </a:p>
                  </a:txBody>
                  <a:tcPr/>
                </a:tc>
                <a:tc>
                  <a:txBody>
                    <a:bodyPr/>
                    <a:lstStyle/>
                    <a:p>
                      <a:r>
                        <a:rPr lang="en-US" sz="1400" dirty="0"/>
                        <a:t>4.320</a:t>
                      </a:r>
                    </a:p>
                  </a:txBody>
                  <a:tcPr/>
                </a:tc>
                <a:tc>
                  <a:txBody>
                    <a:bodyPr/>
                    <a:lstStyle/>
                    <a:p>
                      <a:r>
                        <a:rPr lang="en-US" sz="1400" dirty="0"/>
                        <a:t>3.840</a:t>
                      </a:r>
                    </a:p>
                  </a:txBody>
                  <a:tcPr/>
                </a:tc>
                <a:extLst>
                  <a:ext uri="{0D108BD9-81ED-4DB2-BD59-A6C34878D82A}">
                    <a16:rowId xmlns:a16="http://schemas.microsoft.com/office/drawing/2014/main" val="10003"/>
                  </a:ext>
                </a:extLst>
              </a:tr>
              <a:tr h="370840">
                <a:tc>
                  <a:txBody>
                    <a:bodyPr/>
                    <a:lstStyle/>
                    <a:p>
                      <a:pPr algn="ctr"/>
                      <a:r>
                        <a:rPr lang="en-US" sz="1600" dirty="0"/>
                        <a:t>X3 = 1.440</a:t>
                      </a:r>
                    </a:p>
                  </a:txBody>
                  <a:tcPr/>
                </a:tc>
                <a:tc>
                  <a:txBody>
                    <a:bodyPr/>
                    <a:lstStyle/>
                    <a:p>
                      <a:pPr algn="ctr"/>
                      <a:r>
                        <a:rPr lang="en-US" sz="1600" dirty="0"/>
                        <a:t>0.30</a:t>
                      </a:r>
                    </a:p>
                  </a:txBody>
                  <a:tcPr/>
                </a:tc>
                <a:tc>
                  <a:txBody>
                    <a:bodyPr/>
                    <a:lstStyle/>
                    <a:p>
                      <a:pPr algn="ctr"/>
                      <a:r>
                        <a:rPr lang="en-US" sz="1400" dirty="0"/>
                        <a:t>3.840</a:t>
                      </a:r>
                    </a:p>
                  </a:txBody>
                  <a:tcPr/>
                </a:tc>
                <a:tc>
                  <a:txBody>
                    <a:bodyPr/>
                    <a:lstStyle/>
                    <a:p>
                      <a:r>
                        <a:rPr lang="en-US" sz="1400" dirty="0"/>
                        <a:t>4.800</a:t>
                      </a:r>
                    </a:p>
                  </a:txBody>
                  <a:tcPr/>
                </a:tc>
                <a:tc>
                  <a:txBody>
                    <a:bodyPr/>
                    <a:lstStyle/>
                    <a:p>
                      <a:r>
                        <a:rPr lang="en-US" sz="1400" dirty="0"/>
                        <a:t>5.760</a:t>
                      </a:r>
                    </a:p>
                  </a:txBody>
                  <a:tcPr/>
                </a:tc>
                <a:tc>
                  <a:txBody>
                    <a:bodyPr/>
                    <a:lstStyle/>
                    <a:p>
                      <a:r>
                        <a:rPr lang="en-US" sz="1400" dirty="0"/>
                        <a:t>5.280</a:t>
                      </a:r>
                    </a:p>
                  </a:txBody>
                  <a:tcPr/>
                </a:tc>
                <a:tc>
                  <a:txBody>
                    <a:bodyPr/>
                    <a:lstStyle/>
                    <a:p>
                      <a:r>
                        <a:rPr lang="en-US" sz="1400" dirty="0"/>
                        <a:t>4.800</a:t>
                      </a:r>
                    </a:p>
                  </a:txBody>
                  <a:tcPr/>
                </a:tc>
                <a:extLst>
                  <a:ext uri="{0D108BD9-81ED-4DB2-BD59-A6C34878D82A}">
                    <a16:rowId xmlns:a16="http://schemas.microsoft.com/office/drawing/2014/main" val="10004"/>
                  </a:ext>
                </a:extLst>
              </a:tr>
              <a:tr h="370840">
                <a:tc>
                  <a:txBody>
                    <a:bodyPr/>
                    <a:lstStyle/>
                    <a:p>
                      <a:pPr algn="ctr"/>
                      <a:r>
                        <a:rPr lang="en-US" sz="1600" dirty="0"/>
                        <a:t>X4 = 1.560</a:t>
                      </a:r>
                    </a:p>
                  </a:txBody>
                  <a:tcPr/>
                </a:tc>
                <a:tc>
                  <a:txBody>
                    <a:bodyPr/>
                    <a:lstStyle/>
                    <a:p>
                      <a:pPr algn="ctr"/>
                      <a:r>
                        <a:rPr lang="en-US" sz="1600" dirty="0"/>
                        <a:t>0.35</a:t>
                      </a:r>
                    </a:p>
                  </a:txBody>
                  <a:tcPr/>
                </a:tc>
                <a:tc>
                  <a:txBody>
                    <a:bodyPr/>
                    <a:lstStyle/>
                    <a:p>
                      <a:pPr algn="ctr"/>
                      <a:r>
                        <a:rPr lang="en-US" sz="1400" dirty="0"/>
                        <a:t>3.360</a:t>
                      </a:r>
                    </a:p>
                  </a:txBody>
                  <a:tcPr/>
                </a:tc>
                <a:tc>
                  <a:txBody>
                    <a:bodyPr/>
                    <a:lstStyle/>
                    <a:p>
                      <a:r>
                        <a:rPr lang="en-US" sz="1400" dirty="0"/>
                        <a:t>4.320</a:t>
                      </a:r>
                    </a:p>
                  </a:txBody>
                  <a:tcPr/>
                </a:tc>
                <a:tc>
                  <a:txBody>
                    <a:bodyPr/>
                    <a:lstStyle/>
                    <a:p>
                      <a:r>
                        <a:rPr lang="en-US" sz="1400" dirty="0"/>
                        <a:t>5..280</a:t>
                      </a:r>
                    </a:p>
                  </a:txBody>
                  <a:tcPr/>
                </a:tc>
                <a:tc>
                  <a:txBody>
                    <a:bodyPr/>
                    <a:lstStyle/>
                    <a:p>
                      <a:r>
                        <a:rPr lang="en-US" sz="1400" dirty="0"/>
                        <a:t>6.240</a:t>
                      </a:r>
                    </a:p>
                  </a:txBody>
                  <a:tcPr/>
                </a:tc>
                <a:tc>
                  <a:txBody>
                    <a:bodyPr/>
                    <a:lstStyle/>
                    <a:p>
                      <a:r>
                        <a:rPr lang="en-US" sz="1400" dirty="0"/>
                        <a:t>5.260</a:t>
                      </a:r>
                    </a:p>
                  </a:txBody>
                  <a:tcPr/>
                </a:tc>
                <a:extLst>
                  <a:ext uri="{0D108BD9-81ED-4DB2-BD59-A6C34878D82A}">
                    <a16:rowId xmlns:a16="http://schemas.microsoft.com/office/drawing/2014/main" val="10005"/>
                  </a:ext>
                </a:extLst>
              </a:tr>
              <a:tr h="518160">
                <a:tc>
                  <a:txBody>
                    <a:bodyPr/>
                    <a:lstStyle/>
                    <a:p>
                      <a:pPr algn="ctr"/>
                      <a:r>
                        <a:rPr lang="en-US" sz="1600" dirty="0"/>
                        <a:t>X5 = 1.680</a:t>
                      </a:r>
                    </a:p>
                  </a:txBody>
                  <a:tcPr/>
                </a:tc>
                <a:tc>
                  <a:txBody>
                    <a:bodyPr/>
                    <a:lstStyle/>
                    <a:p>
                      <a:pPr algn="ctr"/>
                      <a:r>
                        <a:rPr lang="en-US" sz="1600" dirty="0"/>
                        <a:t>0.15</a:t>
                      </a:r>
                    </a:p>
                  </a:txBody>
                  <a:tcPr/>
                </a:tc>
                <a:tc>
                  <a:txBody>
                    <a:bodyPr/>
                    <a:lstStyle/>
                    <a:p>
                      <a:pPr algn="ctr"/>
                      <a:r>
                        <a:rPr lang="en-US" sz="1400" dirty="0"/>
                        <a:t>2.880</a:t>
                      </a:r>
                    </a:p>
                  </a:txBody>
                  <a:tcPr/>
                </a:tc>
                <a:tc>
                  <a:txBody>
                    <a:bodyPr/>
                    <a:lstStyle/>
                    <a:p>
                      <a:r>
                        <a:rPr lang="en-US" sz="1400" dirty="0"/>
                        <a:t>3.840</a:t>
                      </a:r>
                    </a:p>
                  </a:txBody>
                  <a:tcPr/>
                </a:tc>
                <a:tc>
                  <a:txBody>
                    <a:bodyPr/>
                    <a:lstStyle/>
                    <a:p>
                      <a:r>
                        <a:rPr lang="en-US" sz="1400" dirty="0"/>
                        <a:t>4.800</a:t>
                      </a:r>
                    </a:p>
                  </a:txBody>
                  <a:tcPr/>
                </a:tc>
                <a:tc>
                  <a:txBody>
                    <a:bodyPr/>
                    <a:lstStyle/>
                    <a:p>
                      <a:r>
                        <a:rPr lang="en-US" sz="1400" dirty="0"/>
                        <a:t>5.760</a:t>
                      </a:r>
                    </a:p>
                  </a:txBody>
                  <a:tcPr/>
                </a:tc>
                <a:tc>
                  <a:txBody>
                    <a:bodyPr/>
                    <a:lstStyle/>
                    <a:p>
                      <a:r>
                        <a:rPr lang="en-US" sz="1400" dirty="0"/>
                        <a:t>6.720</a:t>
                      </a:r>
                    </a:p>
                  </a:txBody>
                  <a:tcPr/>
                </a:tc>
                <a:extLst>
                  <a:ext uri="{0D108BD9-81ED-4DB2-BD59-A6C34878D82A}">
                    <a16:rowId xmlns:a16="http://schemas.microsoft.com/office/drawing/2014/main" val="10006"/>
                  </a:ext>
                </a:extLst>
              </a:tr>
            </a:tbl>
          </a:graphicData>
        </a:graphic>
      </p:graphicFrame>
      <p:sp>
        <p:nvSpPr>
          <p:cNvPr id="5" name="Oval 4"/>
          <p:cNvSpPr/>
          <p:nvPr/>
        </p:nvSpPr>
        <p:spPr>
          <a:xfrm>
            <a:off x="7467600" y="5334000"/>
            <a:ext cx="762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467600" y="3810000"/>
            <a:ext cx="762000" cy="53340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CC"/>
              </a:solidFill>
            </a:endParaRPr>
          </a:p>
        </p:txBody>
      </p:sp>
      <p:sp>
        <p:nvSpPr>
          <p:cNvPr id="7" name="Oval 6"/>
          <p:cNvSpPr/>
          <p:nvPr/>
        </p:nvSpPr>
        <p:spPr>
          <a:xfrm>
            <a:off x="3048000" y="5334000"/>
            <a:ext cx="762000" cy="53340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CC"/>
              </a:solidFill>
            </a:endParaRPr>
          </a:p>
        </p:txBody>
      </p:sp>
      <p:sp>
        <p:nvSpPr>
          <p:cNvPr id="9" name="TextBox 8"/>
          <p:cNvSpPr txBox="1"/>
          <p:nvPr/>
        </p:nvSpPr>
        <p:spPr>
          <a:xfrm>
            <a:off x="7837714" y="6083006"/>
            <a:ext cx="1143000" cy="276999"/>
          </a:xfrm>
          <a:prstGeom prst="rect">
            <a:avLst/>
          </a:prstGeom>
          <a:noFill/>
        </p:spPr>
        <p:txBody>
          <a:bodyPr wrap="square" rtlCol="0">
            <a:spAutoFit/>
          </a:bodyPr>
          <a:lstStyle/>
          <a:p>
            <a:r>
              <a:rPr lang="en-US" sz="1200" dirty="0" err="1"/>
              <a:t>Maximalisasi</a:t>
            </a:r>
            <a:endParaRPr lang="en-US" sz="1200" dirty="0"/>
          </a:p>
        </p:txBody>
      </p:sp>
      <p:sp>
        <p:nvSpPr>
          <p:cNvPr id="10" name="TextBox 9"/>
          <p:cNvSpPr txBox="1"/>
          <p:nvPr/>
        </p:nvSpPr>
        <p:spPr>
          <a:xfrm>
            <a:off x="3106057" y="6054431"/>
            <a:ext cx="1143000" cy="276999"/>
          </a:xfrm>
          <a:prstGeom prst="rect">
            <a:avLst/>
          </a:prstGeom>
          <a:noFill/>
        </p:spPr>
        <p:txBody>
          <a:bodyPr wrap="square" rtlCol="0">
            <a:spAutoFit/>
          </a:bodyPr>
          <a:lstStyle/>
          <a:p>
            <a:r>
              <a:rPr lang="en-US" sz="1200" dirty="0" err="1"/>
              <a:t>Minimalisasi</a:t>
            </a:r>
            <a:endParaRPr lang="en-US" sz="1200" dirty="0"/>
          </a:p>
        </p:txBody>
      </p:sp>
      <p:sp>
        <p:nvSpPr>
          <p:cNvPr id="11" name="Down Arrow 10"/>
          <p:cNvSpPr/>
          <p:nvPr/>
        </p:nvSpPr>
        <p:spPr>
          <a:xfrm>
            <a:off x="7658100" y="5949656"/>
            <a:ext cx="381000" cy="1333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3465286" y="5921081"/>
            <a:ext cx="381000" cy="1333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41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1676400"/>
          </a:xfrm>
        </p:spPr>
        <p:txBody>
          <a:bodyPr>
            <a:normAutofit/>
          </a:bodyPr>
          <a:lstStyle/>
          <a:p>
            <a:pPr marL="0" indent="0">
              <a:buNone/>
            </a:pPr>
            <a:r>
              <a:rPr lang="en-US" sz="2000" b="1" i="1" dirty="0"/>
              <a:t>2. </a:t>
            </a:r>
            <a:r>
              <a:rPr lang="en-US" sz="2000" b="1" i="1" dirty="0" err="1"/>
              <a:t>Kriteria</a:t>
            </a:r>
            <a:r>
              <a:rPr lang="en-US" sz="2000" b="1" i="1" dirty="0"/>
              <a:t> </a:t>
            </a:r>
            <a:r>
              <a:rPr lang="en-US" sz="2000" b="1" i="1" dirty="0" err="1"/>
              <a:t>Maximin</a:t>
            </a:r>
            <a:r>
              <a:rPr lang="en-US" sz="2000" dirty="0"/>
              <a:t>, </a:t>
            </a:r>
            <a:r>
              <a:rPr lang="en-US" sz="2000" dirty="0" err="1"/>
              <a:t>memilih</a:t>
            </a:r>
            <a:r>
              <a:rPr lang="en-US" sz="2000" dirty="0"/>
              <a:t> </a:t>
            </a:r>
            <a:r>
              <a:rPr lang="en-US" sz="2000" dirty="0" err="1"/>
              <a:t>keputusan</a:t>
            </a:r>
            <a:r>
              <a:rPr lang="en-US" sz="2000" dirty="0"/>
              <a:t> yang </a:t>
            </a:r>
            <a:r>
              <a:rPr lang="en-US" sz="2000" dirty="0" err="1"/>
              <a:t>memaksimumkan</a:t>
            </a:r>
            <a:r>
              <a:rPr lang="en-US" sz="2000" dirty="0"/>
              <a:t> </a:t>
            </a:r>
            <a:r>
              <a:rPr lang="en-US" sz="2000" dirty="0" err="1"/>
              <a:t>dari</a:t>
            </a:r>
            <a:r>
              <a:rPr lang="en-US" sz="2000" dirty="0"/>
              <a:t> payoff yang minimum. Dari </a:t>
            </a:r>
            <a:r>
              <a:rPr lang="en-US" sz="2000" dirty="0" err="1"/>
              <a:t>contoh</a:t>
            </a:r>
            <a:r>
              <a:rPr lang="en-US" sz="2000" dirty="0"/>
              <a:t> yang </a:t>
            </a:r>
            <a:r>
              <a:rPr lang="en-US" sz="2000" dirty="0" err="1"/>
              <a:t>ada</a:t>
            </a:r>
            <a:r>
              <a:rPr lang="en-US" sz="2000" dirty="0"/>
              <a:t>, </a:t>
            </a:r>
            <a:r>
              <a:rPr lang="en-US" sz="2000" dirty="0" err="1"/>
              <a:t>k</a:t>
            </a:r>
            <a:r>
              <a:rPr lang="en-US" sz="2000" dirty="0" err="1">
                <a:sym typeface="Wingdings" panose="05000000000000000000" pitchFamily="2" charset="2"/>
              </a:rPr>
              <a:t>eputusan</a:t>
            </a:r>
            <a:r>
              <a:rPr lang="en-US" sz="2000" dirty="0">
                <a:sym typeface="Wingdings" panose="05000000000000000000" pitchFamily="2" charset="2"/>
              </a:rPr>
              <a:t> d2 </a:t>
            </a:r>
            <a:r>
              <a:rPr lang="en-US" sz="2000" dirty="0" err="1">
                <a:sym typeface="Wingdings" panose="05000000000000000000" pitchFamily="2" charset="2"/>
              </a:rPr>
              <a:t>dan</a:t>
            </a:r>
            <a:r>
              <a:rPr lang="en-US" sz="2000" dirty="0">
                <a:sym typeface="Wingdings" panose="05000000000000000000" pitchFamily="2" charset="2"/>
              </a:rPr>
              <a:t> d3 yang </a:t>
            </a:r>
            <a:r>
              <a:rPr lang="en-US" sz="2000" dirty="0" err="1">
                <a:sym typeface="Wingdings" panose="05000000000000000000" pitchFamily="2" charset="2"/>
              </a:rPr>
              <a:t>memiliki</a:t>
            </a:r>
            <a:r>
              <a:rPr lang="en-US" sz="2000" dirty="0">
                <a:sym typeface="Wingdings" panose="05000000000000000000" pitchFamily="2" charset="2"/>
              </a:rPr>
              <a:t> </a:t>
            </a:r>
            <a:r>
              <a:rPr lang="en-US" sz="2000" dirty="0" err="1">
                <a:sym typeface="Wingdings" panose="05000000000000000000" pitchFamily="2" charset="2"/>
              </a:rPr>
              <a:t>kriteria</a:t>
            </a:r>
            <a:r>
              <a:rPr lang="en-US" sz="2000" dirty="0">
                <a:sym typeface="Wingdings" panose="05000000000000000000" pitchFamily="2" charset="2"/>
              </a:rPr>
              <a:t> </a:t>
            </a:r>
            <a:r>
              <a:rPr lang="en-US" sz="2000" dirty="0" err="1">
                <a:sym typeface="Wingdings" panose="05000000000000000000" pitchFamily="2" charset="2"/>
              </a:rPr>
              <a:t>ini</a:t>
            </a:r>
            <a:r>
              <a:rPr lang="en-US" sz="2000" dirty="0">
                <a:sym typeface="Wingdings" panose="05000000000000000000" pitchFamily="2" charset="2"/>
              </a:rPr>
              <a:t>.  </a:t>
            </a:r>
            <a:r>
              <a:rPr lang="en-US" sz="2000" i="1" dirty="0" err="1">
                <a:solidFill>
                  <a:srgbClr val="FF0000"/>
                </a:solidFill>
                <a:sym typeface="Wingdings" panose="05000000000000000000" pitchFamily="2" charset="2"/>
              </a:rPr>
              <a:t>Kriteria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ini</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sangat</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pesimistik</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karena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meskipun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laba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tdk</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akan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pernah</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kurang</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dari</a:t>
            </a:r>
            <a:r>
              <a:rPr lang="en-US" sz="2000" i="1" dirty="0">
                <a:solidFill>
                  <a:srgbClr val="FF0000"/>
                </a:solidFill>
                <a:sym typeface="Wingdings" panose="05000000000000000000" pitchFamily="2" charset="2"/>
              </a:rPr>
              <a:t> 3.840, </a:t>
            </a:r>
            <a:r>
              <a:rPr lang="en-US" sz="2000" i="1" dirty="0" err="1">
                <a:solidFill>
                  <a:srgbClr val="FF0000"/>
                </a:solidFill>
                <a:sym typeface="Wingdings" panose="05000000000000000000" pitchFamily="2" charset="2"/>
              </a:rPr>
              <a:t>namun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kemungkinan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akan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bisa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laba</a:t>
            </a:r>
            <a:r>
              <a:rPr lang="en-US" sz="2000" i="1" dirty="0">
                <a:solidFill>
                  <a:srgbClr val="FF0000"/>
                </a:solidFill>
                <a:sym typeface="Wingdings" panose="05000000000000000000" pitchFamily="2" charset="2"/>
              </a:rPr>
              <a:t> di </a:t>
            </a:r>
            <a:r>
              <a:rPr lang="en-US" sz="2000" i="1" dirty="0" err="1">
                <a:solidFill>
                  <a:srgbClr val="FF0000"/>
                </a:solidFill>
                <a:sym typeface="Wingdings" panose="05000000000000000000" pitchFamily="2" charset="2"/>
              </a:rPr>
              <a:t>atas</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ini</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diabaikan</a:t>
            </a:r>
            <a:r>
              <a:rPr lang="en-US" sz="2000" i="1" dirty="0">
                <a:solidFill>
                  <a:srgbClr val="FF0000"/>
                </a:solidFill>
                <a:sym typeface="Wingdings" panose="05000000000000000000" pitchFamily="2" charset="2"/>
              </a:rPr>
              <a:t>.</a:t>
            </a:r>
            <a:endParaRPr lang="en-US" sz="2000" i="1"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1508792557"/>
              </p:ext>
            </p:extLst>
          </p:nvPr>
        </p:nvGraphicFramePr>
        <p:xfrm>
          <a:off x="152400" y="2743197"/>
          <a:ext cx="8839201" cy="3429000"/>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20000"/>
                    </a:ext>
                  </a:extLst>
                </a:gridCol>
                <a:gridCol w="1262743">
                  <a:extLst>
                    <a:ext uri="{9D8B030D-6E8A-4147-A177-3AD203B41FA5}">
                      <a16:colId xmlns:a16="http://schemas.microsoft.com/office/drawing/2014/main" val="20001"/>
                    </a:ext>
                  </a:extLst>
                </a:gridCol>
                <a:gridCol w="1262743">
                  <a:extLst>
                    <a:ext uri="{9D8B030D-6E8A-4147-A177-3AD203B41FA5}">
                      <a16:colId xmlns:a16="http://schemas.microsoft.com/office/drawing/2014/main" val="20002"/>
                    </a:ext>
                  </a:extLst>
                </a:gridCol>
                <a:gridCol w="1262743">
                  <a:extLst>
                    <a:ext uri="{9D8B030D-6E8A-4147-A177-3AD203B41FA5}">
                      <a16:colId xmlns:a16="http://schemas.microsoft.com/office/drawing/2014/main" val="20003"/>
                    </a:ext>
                  </a:extLst>
                </a:gridCol>
                <a:gridCol w="1262743">
                  <a:extLst>
                    <a:ext uri="{9D8B030D-6E8A-4147-A177-3AD203B41FA5}">
                      <a16:colId xmlns:a16="http://schemas.microsoft.com/office/drawing/2014/main" val="20004"/>
                    </a:ext>
                  </a:extLst>
                </a:gridCol>
                <a:gridCol w="1262743">
                  <a:extLst>
                    <a:ext uri="{9D8B030D-6E8A-4147-A177-3AD203B41FA5}">
                      <a16:colId xmlns:a16="http://schemas.microsoft.com/office/drawing/2014/main" val="20005"/>
                    </a:ext>
                  </a:extLst>
                </a:gridCol>
                <a:gridCol w="1262743">
                  <a:extLst>
                    <a:ext uri="{9D8B030D-6E8A-4147-A177-3AD203B41FA5}">
                      <a16:colId xmlns:a16="http://schemas.microsoft.com/office/drawing/2014/main" val="20006"/>
                    </a:ext>
                  </a:extLst>
                </a:gridCol>
              </a:tblGrid>
              <a:tr h="463550">
                <a:tc rowSpan="2">
                  <a:txBody>
                    <a:bodyPr/>
                    <a:lstStyle/>
                    <a:p>
                      <a:pPr algn="ctr"/>
                      <a:r>
                        <a:rPr lang="en-US" sz="1400" dirty="0" err="1">
                          <a:solidFill>
                            <a:schemeClr val="tx1"/>
                          </a:solidFill>
                        </a:rPr>
                        <a:t>Keadaan</a:t>
                      </a:r>
                      <a:r>
                        <a:rPr lang="en-US" sz="1400" dirty="0">
                          <a:solidFill>
                            <a:schemeClr val="tx1"/>
                          </a:solidFill>
                        </a:rPr>
                        <a:t> </a:t>
                      </a:r>
                      <a:r>
                        <a:rPr lang="en-US" sz="1400" dirty="0" err="1">
                          <a:solidFill>
                            <a:schemeClr val="tx1"/>
                          </a:solidFill>
                        </a:rPr>
                        <a:t>Dasar</a:t>
                      </a:r>
                      <a:r>
                        <a:rPr lang="en-US" sz="1400" dirty="0">
                          <a:solidFill>
                            <a:schemeClr val="tx1"/>
                          </a:solidFill>
                        </a:rPr>
                        <a:t> (xi)</a:t>
                      </a:r>
                    </a:p>
                  </a:txBody>
                  <a:tcPr>
                    <a:solidFill>
                      <a:schemeClr val="accent6">
                        <a:lumMod val="40000"/>
                        <a:lumOff val="60000"/>
                      </a:schemeClr>
                    </a:solidFill>
                  </a:tcPr>
                </a:tc>
                <a:tc rowSpan="2">
                  <a:txBody>
                    <a:bodyPr/>
                    <a:lstStyle/>
                    <a:p>
                      <a:pPr algn="ctr"/>
                      <a:r>
                        <a:rPr lang="en-US" sz="1400" dirty="0" err="1">
                          <a:solidFill>
                            <a:schemeClr val="tx1"/>
                          </a:solidFill>
                        </a:rPr>
                        <a:t>Probabilitas</a:t>
                      </a:r>
                      <a:endParaRPr lang="en-US" sz="1400" dirty="0">
                        <a:solidFill>
                          <a:schemeClr val="tx1"/>
                        </a:solidFill>
                      </a:endParaRPr>
                    </a:p>
                  </a:txBody>
                  <a:tcPr>
                    <a:solidFill>
                      <a:schemeClr val="accent6">
                        <a:lumMod val="40000"/>
                        <a:lumOff val="60000"/>
                      </a:schemeClr>
                    </a:solidFill>
                  </a:tcPr>
                </a:tc>
                <a:tc gridSpan="5">
                  <a:txBody>
                    <a:bodyPr/>
                    <a:lstStyle/>
                    <a:p>
                      <a:pPr algn="ctr"/>
                      <a:r>
                        <a:rPr lang="en-US" sz="1400" dirty="0" err="1">
                          <a:solidFill>
                            <a:schemeClr val="tx1"/>
                          </a:solidFill>
                        </a:rPr>
                        <a:t>Keputusan</a:t>
                      </a:r>
                      <a:r>
                        <a:rPr lang="en-US" sz="1400" dirty="0">
                          <a:solidFill>
                            <a:schemeClr val="tx1"/>
                          </a:solidFill>
                        </a:rPr>
                        <a:t> (Unit yang </a:t>
                      </a:r>
                      <a:r>
                        <a:rPr lang="en-US" sz="1400" dirty="0" err="1">
                          <a:solidFill>
                            <a:schemeClr val="tx1"/>
                          </a:solidFill>
                        </a:rPr>
                        <a:t>dibeli</a:t>
                      </a:r>
                      <a:r>
                        <a:rPr lang="en-US" sz="1400" dirty="0">
                          <a:solidFill>
                            <a:schemeClr val="tx1"/>
                          </a:solidFill>
                        </a:rPr>
                        <a:t>)</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63550">
                <a:tc vMerge="1">
                  <a:txBody>
                    <a:bodyPr/>
                    <a:lstStyle/>
                    <a:p>
                      <a:endParaRPr lang="en-US" dirty="0"/>
                    </a:p>
                  </a:txBody>
                  <a:tcPr/>
                </a:tc>
                <a:tc vMerge="1">
                  <a:txBody>
                    <a:bodyPr/>
                    <a:lstStyle/>
                    <a:p>
                      <a:endParaRPr lang="en-US" dirty="0"/>
                    </a:p>
                  </a:txBody>
                  <a:tcPr/>
                </a:tc>
                <a:tc>
                  <a:txBody>
                    <a:bodyPr/>
                    <a:lstStyle/>
                    <a:p>
                      <a:r>
                        <a:rPr lang="en-US" sz="1400" dirty="0"/>
                        <a:t>d1 = 1.200 </a:t>
                      </a:r>
                    </a:p>
                  </a:txBody>
                  <a:tcPr>
                    <a:solidFill>
                      <a:schemeClr val="accent6">
                        <a:lumMod val="40000"/>
                        <a:lumOff val="60000"/>
                      </a:schemeClr>
                    </a:solidFill>
                  </a:tcPr>
                </a:tc>
                <a:tc>
                  <a:txBody>
                    <a:bodyPr/>
                    <a:lstStyle/>
                    <a:p>
                      <a:r>
                        <a:rPr lang="en-US" sz="1400" dirty="0"/>
                        <a:t>d2 = 1.320 </a:t>
                      </a:r>
                    </a:p>
                  </a:txBody>
                  <a:tcPr>
                    <a:solidFill>
                      <a:schemeClr val="accent6">
                        <a:lumMod val="40000"/>
                        <a:lumOff val="60000"/>
                      </a:schemeClr>
                    </a:solidFill>
                  </a:tcPr>
                </a:tc>
                <a:tc>
                  <a:txBody>
                    <a:bodyPr/>
                    <a:lstStyle/>
                    <a:p>
                      <a:r>
                        <a:rPr lang="en-US" sz="1400" dirty="0"/>
                        <a:t>d3= 1.440 </a:t>
                      </a:r>
                    </a:p>
                  </a:txBody>
                  <a:tcPr>
                    <a:solidFill>
                      <a:schemeClr val="accent6">
                        <a:lumMod val="40000"/>
                        <a:lumOff val="60000"/>
                      </a:schemeClr>
                    </a:solidFill>
                  </a:tcPr>
                </a:tc>
                <a:tc>
                  <a:txBody>
                    <a:bodyPr/>
                    <a:lstStyle/>
                    <a:p>
                      <a:r>
                        <a:rPr lang="en-US" sz="1400" dirty="0"/>
                        <a:t>d4 = 1.560 </a:t>
                      </a:r>
                    </a:p>
                  </a:txBody>
                  <a:tcPr>
                    <a:solidFill>
                      <a:schemeClr val="accent6">
                        <a:lumMod val="40000"/>
                        <a:lumOff val="60000"/>
                      </a:schemeClr>
                    </a:solidFill>
                  </a:tcPr>
                </a:tc>
                <a:tc>
                  <a:txBody>
                    <a:bodyPr/>
                    <a:lstStyle/>
                    <a:p>
                      <a:r>
                        <a:rPr lang="en-US" sz="1400" dirty="0"/>
                        <a:t>d5 = 1.680 </a:t>
                      </a:r>
                    </a:p>
                  </a:txBody>
                  <a:tcPr>
                    <a:solidFill>
                      <a:schemeClr val="accent6">
                        <a:lumMod val="40000"/>
                        <a:lumOff val="60000"/>
                      </a:schemeClr>
                    </a:solidFill>
                  </a:tcPr>
                </a:tc>
                <a:extLst>
                  <a:ext uri="{0D108BD9-81ED-4DB2-BD59-A6C34878D82A}">
                    <a16:rowId xmlns:a16="http://schemas.microsoft.com/office/drawing/2014/main" val="10001"/>
                  </a:ext>
                </a:extLst>
              </a:tr>
              <a:tr h="463550">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tc>
                  <a:txBody>
                    <a:bodyPr/>
                    <a:lstStyle/>
                    <a:p>
                      <a:pPr algn="ctr"/>
                      <a:r>
                        <a:rPr lang="en-US" sz="1400" dirty="0"/>
                        <a:t>4.800</a:t>
                      </a:r>
                    </a:p>
                  </a:txBody>
                  <a:tcPr/>
                </a:tc>
                <a:tc>
                  <a:txBody>
                    <a:bodyPr/>
                    <a:lstStyle/>
                    <a:p>
                      <a:r>
                        <a:rPr lang="en-US" sz="1400" dirty="0"/>
                        <a:t>4.320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F0000"/>
                          </a:solidFill>
                        </a:rPr>
                        <a:t>3.840</a:t>
                      </a:r>
                    </a:p>
                  </a:txBody>
                  <a:tcPr/>
                </a:tc>
                <a:tc>
                  <a:txBody>
                    <a:bodyPr/>
                    <a:lstStyle/>
                    <a:p>
                      <a:r>
                        <a:rPr lang="en-US" sz="1600" b="1" dirty="0">
                          <a:solidFill>
                            <a:srgbClr val="FF0000"/>
                          </a:solidFill>
                        </a:rPr>
                        <a:t>3.360</a:t>
                      </a:r>
                    </a:p>
                  </a:txBody>
                  <a:tcPr/>
                </a:tc>
                <a:tc>
                  <a:txBody>
                    <a:bodyPr/>
                    <a:lstStyle/>
                    <a:p>
                      <a:r>
                        <a:rPr lang="en-US" sz="1600" b="1" dirty="0">
                          <a:solidFill>
                            <a:srgbClr val="FF0000"/>
                          </a:solidFill>
                        </a:rPr>
                        <a:t>2.880</a:t>
                      </a:r>
                    </a:p>
                  </a:txBody>
                  <a:tcPr/>
                </a:tc>
                <a:extLst>
                  <a:ext uri="{0D108BD9-81ED-4DB2-BD59-A6C34878D82A}">
                    <a16:rowId xmlns:a16="http://schemas.microsoft.com/office/drawing/2014/main" val="10002"/>
                  </a:ext>
                </a:extLst>
              </a:tr>
              <a:tr h="463550">
                <a:tc>
                  <a:txBody>
                    <a:bodyPr/>
                    <a:lstStyle/>
                    <a:p>
                      <a:pPr algn="ctr"/>
                      <a:r>
                        <a:rPr lang="en-US" sz="1600" dirty="0"/>
                        <a:t>X2 = 1.320</a:t>
                      </a:r>
                    </a:p>
                  </a:txBody>
                  <a:tcPr/>
                </a:tc>
                <a:tc>
                  <a:txBody>
                    <a:bodyPr/>
                    <a:lstStyle/>
                    <a:p>
                      <a:pPr algn="ctr"/>
                      <a:r>
                        <a:rPr lang="en-US" sz="1600" dirty="0"/>
                        <a:t>0.15</a:t>
                      </a:r>
                    </a:p>
                  </a:txBody>
                  <a:tcPr/>
                </a:tc>
                <a:tc>
                  <a:txBody>
                    <a:bodyPr/>
                    <a:lstStyle/>
                    <a:p>
                      <a:pPr algn="ctr"/>
                      <a:r>
                        <a:rPr lang="en-US" sz="1400" dirty="0"/>
                        <a:t>4.320</a:t>
                      </a:r>
                    </a:p>
                  </a:txBody>
                  <a:tcPr/>
                </a:tc>
                <a:tc>
                  <a:txBody>
                    <a:bodyPr/>
                    <a:lstStyle/>
                    <a:p>
                      <a:r>
                        <a:rPr lang="en-US" sz="1400" dirty="0"/>
                        <a:t>5.280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4.800</a:t>
                      </a:r>
                    </a:p>
                  </a:txBody>
                  <a:tcPr/>
                </a:tc>
                <a:tc>
                  <a:txBody>
                    <a:bodyPr/>
                    <a:lstStyle/>
                    <a:p>
                      <a:r>
                        <a:rPr lang="en-US" sz="1400" dirty="0"/>
                        <a:t>4.320</a:t>
                      </a:r>
                    </a:p>
                  </a:txBody>
                  <a:tcPr/>
                </a:tc>
                <a:tc>
                  <a:txBody>
                    <a:bodyPr/>
                    <a:lstStyle/>
                    <a:p>
                      <a:r>
                        <a:rPr lang="en-US" sz="1400" dirty="0"/>
                        <a:t>3.840</a:t>
                      </a:r>
                    </a:p>
                  </a:txBody>
                  <a:tcPr/>
                </a:tc>
                <a:extLst>
                  <a:ext uri="{0D108BD9-81ED-4DB2-BD59-A6C34878D82A}">
                    <a16:rowId xmlns:a16="http://schemas.microsoft.com/office/drawing/2014/main" val="10003"/>
                  </a:ext>
                </a:extLst>
              </a:tr>
              <a:tr h="463550">
                <a:tc>
                  <a:txBody>
                    <a:bodyPr/>
                    <a:lstStyle/>
                    <a:p>
                      <a:pPr algn="ctr"/>
                      <a:r>
                        <a:rPr lang="en-US" sz="1600" dirty="0"/>
                        <a:t>X3 = 1.440</a:t>
                      </a:r>
                    </a:p>
                  </a:txBody>
                  <a:tcPr/>
                </a:tc>
                <a:tc>
                  <a:txBody>
                    <a:bodyPr/>
                    <a:lstStyle/>
                    <a:p>
                      <a:pPr algn="ctr"/>
                      <a:r>
                        <a:rPr lang="en-US" sz="1600" dirty="0"/>
                        <a:t>0.30</a:t>
                      </a:r>
                    </a:p>
                  </a:txBody>
                  <a:tcPr/>
                </a:tc>
                <a:tc>
                  <a:txBody>
                    <a:bodyPr/>
                    <a:lstStyle/>
                    <a:p>
                      <a:pPr algn="ctr"/>
                      <a:r>
                        <a:rPr lang="en-US" sz="1400" dirty="0"/>
                        <a:t>3.840</a:t>
                      </a:r>
                    </a:p>
                  </a:txBody>
                  <a:tcPr/>
                </a:tc>
                <a:tc>
                  <a:txBody>
                    <a:bodyPr/>
                    <a:lstStyle/>
                    <a:p>
                      <a:r>
                        <a:rPr lang="en-US" sz="1400" dirty="0"/>
                        <a:t>4.800</a:t>
                      </a:r>
                    </a:p>
                  </a:txBody>
                  <a:tcPr/>
                </a:tc>
                <a:tc>
                  <a:txBody>
                    <a:bodyPr/>
                    <a:lstStyle/>
                    <a:p>
                      <a:r>
                        <a:rPr lang="en-US" sz="1400" dirty="0"/>
                        <a:t>5.760</a:t>
                      </a:r>
                    </a:p>
                  </a:txBody>
                  <a:tcPr/>
                </a:tc>
                <a:tc>
                  <a:txBody>
                    <a:bodyPr/>
                    <a:lstStyle/>
                    <a:p>
                      <a:r>
                        <a:rPr lang="en-US" sz="1400" dirty="0"/>
                        <a:t>5.280</a:t>
                      </a:r>
                    </a:p>
                  </a:txBody>
                  <a:tcPr/>
                </a:tc>
                <a:tc>
                  <a:txBody>
                    <a:bodyPr/>
                    <a:lstStyle/>
                    <a:p>
                      <a:r>
                        <a:rPr lang="en-US" sz="1400" dirty="0"/>
                        <a:t>4.800</a:t>
                      </a:r>
                    </a:p>
                  </a:txBody>
                  <a:tcPr/>
                </a:tc>
                <a:extLst>
                  <a:ext uri="{0D108BD9-81ED-4DB2-BD59-A6C34878D82A}">
                    <a16:rowId xmlns:a16="http://schemas.microsoft.com/office/drawing/2014/main" val="10004"/>
                  </a:ext>
                </a:extLst>
              </a:tr>
              <a:tr h="463550">
                <a:tc>
                  <a:txBody>
                    <a:bodyPr/>
                    <a:lstStyle/>
                    <a:p>
                      <a:pPr algn="ctr"/>
                      <a:r>
                        <a:rPr lang="en-US" sz="1600" dirty="0"/>
                        <a:t>X4 = 1.560</a:t>
                      </a:r>
                    </a:p>
                  </a:txBody>
                  <a:tcPr/>
                </a:tc>
                <a:tc>
                  <a:txBody>
                    <a:bodyPr/>
                    <a:lstStyle/>
                    <a:p>
                      <a:pPr algn="ctr"/>
                      <a:r>
                        <a:rPr lang="en-US" sz="1600" dirty="0"/>
                        <a:t>0.35</a:t>
                      </a:r>
                    </a:p>
                  </a:txBody>
                  <a:tcPr/>
                </a:tc>
                <a:tc>
                  <a:txBody>
                    <a:bodyPr/>
                    <a:lstStyle/>
                    <a:p>
                      <a:pPr algn="ctr"/>
                      <a:r>
                        <a:rPr lang="en-US" sz="1400" dirty="0"/>
                        <a:t>3.360</a:t>
                      </a:r>
                    </a:p>
                  </a:txBody>
                  <a:tcPr/>
                </a:tc>
                <a:tc>
                  <a:txBody>
                    <a:bodyPr/>
                    <a:lstStyle/>
                    <a:p>
                      <a:r>
                        <a:rPr lang="en-US" sz="1400" dirty="0"/>
                        <a:t>4.320</a:t>
                      </a:r>
                    </a:p>
                  </a:txBody>
                  <a:tcPr/>
                </a:tc>
                <a:tc>
                  <a:txBody>
                    <a:bodyPr/>
                    <a:lstStyle/>
                    <a:p>
                      <a:r>
                        <a:rPr lang="en-US" sz="1400" dirty="0"/>
                        <a:t>5..280</a:t>
                      </a:r>
                    </a:p>
                  </a:txBody>
                  <a:tcPr/>
                </a:tc>
                <a:tc>
                  <a:txBody>
                    <a:bodyPr/>
                    <a:lstStyle/>
                    <a:p>
                      <a:r>
                        <a:rPr lang="en-US" sz="1400" dirty="0"/>
                        <a:t>6.240</a:t>
                      </a:r>
                    </a:p>
                  </a:txBody>
                  <a:tcPr/>
                </a:tc>
                <a:tc>
                  <a:txBody>
                    <a:bodyPr/>
                    <a:lstStyle/>
                    <a:p>
                      <a:r>
                        <a:rPr lang="en-US" sz="1400" dirty="0"/>
                        <a:t>5.260</a:t>
                      </a:r>
                    </a:p>
                  </a:txBody>
                  <a:tcPr/>
                </a:tc>
                <a:extLst>
                  <a:ext uri="{0D108BD9-81ED-4DB2-BD59-A6C34878D82A}">
                    <a16:rowId xmlns:a16="http://schemas.microsoft.com/office/drawing/2014/main" val="10005"/>
                  </a:ext>
                </a:extLst>
              </a:tr>
              <a:tr h="647700">
                <a:tc>
                  <a:txBody>
                    <a:bodyPr/>
                    <a:lstStyle/>
                    <a:p>
                      <a:pPr algn="ctr"/>
                      <a:r>
                        <a:rPr lang="en-US" sz="1600" dirty="0"/>
                        <a:t>X5 = 1.680</a:t>
                      </a:r>
                    </a:p>
                  </a:txBody>
                  <a:tcPr/>
                </a:tc>
                <a:tc>
                  <a:txBody>
                    <a:bodyPr/>
                    <a:lstStyle/>
                    <a:p>
                      <a:pPr algn="ctr"/>
                      <a:r>
                        <a:rPr lang="en-US" sz="1600" dirty="0"/>
                        <a:t>0.15</a:t>
                      </a:r>
                    </a:p>
                  </a:txBody>
                  <a:tcPr/>
                </a:tc>
                <a:tc>
                  <a:txBody>
                    <a:bodyPr/>
                    <a:lstStyle/>
                    <a:p>
                      <a:pPr algn="ctr"/>
                      <a:r>
                        <a:rPr lang="en-US" sz="1600" b="1" dirty="0">
                          <a:solidFill>
                            <a:srgbClr val="FF0000"/>
                          </a:solidFill>
                        </a:rPr>
                        <a:t>2.880</a:t>
                      </a:r>
                    </a:p>
                  </a:txBody>
                  <a:tcPr/>
                </a:tc>
                <a:tc>
                  <a:txBody>
                    <a:bodyPr/>
                    <a:lstStyle/>
                    <a:p>
                      <a:r>
                        <a:rPr lang="en-US" sz="1600" b="1" dirty="0">
                          <a:solidFill>
                            <a:srgbClr val="FF0000"/>
                          </a:solidFill>
                        </a:rPr>
                        <a:t>3.840</a:t>
                      </a:r>
                    </a:p>
                  </a:txBody>
                  <a:tcPr/>
                </a:tc>
                <a:tc>
                  <a:txBody>
                    <a:bodyPr/>
                    <a:lstStyle/>
                    <a:p>
                      <a:r>
                        <a:rPr lang="en-US" sz="1400" dirty="0"/>
                        <a:t>4.800</a:t>
                      </a:r>
                    </a:p>
                  </a:txBody>
                  <a:tcPr/>
                </a:tc>
                <a:tc>
                  <a:txBody>
                    <a:bodyPr/>
                    <a:lstStyle/>
                    <a:p>
                      <a:r>
                        <a:rPr lang="en-US" sz="1400" dirty="0"/>
                        <a:t>5.760</a:t>
                      </a:r>
                    </a:p>
                  </a:txBody>
                  <a:tcPr/>
                </a:tc>
                <a:tc>
                  <a:txBody>
                    <a:bodyPr/>
                    <a:lstStyle/>
                    <a:p>
                      <a:r>
                        <a:rPr lang="en-US" sz="1400" dirty="0"/>
                        <a:t>6.720</a:t>
                      </a:r>
                    </a:p>
                  </a:txBody>
                  <a:tcPr/>
                </a:tc>
                <a:extLst>
                  <a:ext uri="{0D108BD9-81ED-4DB2-BD59-A6C34878D82A}">
                    <a16:rowId xmlns:a16="http://schemas.microsoft.com/office/drawing/2014/main" val="10006"/>
                  </a:ext>
                </a:extLst>
              </a:tr>
            </a:tbl>
          </a:graphicData>
        </a:graphic>
      </p:graphicFrame>
      <p:sp>
        <p:nvSpPr>
          <p:cNvPr id="5" name="Oval 4"/>
          <p:cNvSpPr/>
          <p:nvPr/>
        </p:nvSpPr>
        <p:spPr>
          <a:xfrm>
            <a:off x="3886200" y="5428344"/>
            <a:ext cx="762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52571" y="3543300"/>
            <a:ext cx="762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80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1676400"/>
          </a:xfrm>
        </p:spPr>
        <p:txBody>
          <a:bodyPr>
            <a:normAutofit/>
          </a:bodyPr>
          <a:lstStyle/>
          <a:p>
            <a:pPr marL="0" indent="0">
              <a:buNone/>
            </a:pPr>
            <a:r>
              <a:rPr lang="en-US" sz="2000" b="1" i="1" dirty="0"/>
              <a:t>3. </a:t>
            </a:r>
            <a:r>
              <a:rPr lang="en-US" sz="2000" b="1" i="1" dirty="0" err="1"/>
              <a:t>Kriteria</a:t>
            </a:r>
            <a:r>
              <a:rPr lang="en-US" sz="2000" b="1" i="1" dirty="0"/>
              <a:t> </a:t>
            </a:r>
            <a:r>
              <a:rPr lang="en-US" sz="2000" b="1" i="1" dirty="0" err="1"/>
              <a:t>Kemungkinan</a:t>
            </a:r>
            <a:r>
              <a:rPr lang="en-US" sz="2000" b="1" i="1" dirty="0"/>
              <a:t> </a:t>
            </a:r>
            <a:r>
              <a:rPr lang="en-US" sz="2000" b="1" i="1" dirty="0" err="1"/>
              <a:t>Maksimum</a:t>
            </a:r>
            <a:r>
              <a:rPr lang="en-US" sz="2000" dirty="0"/>
              <a:t>, </a:t>
            </a:r>
            <a:r>
              <a:rPr lang="en-US" sz="2000" dirty="0" err="1"/>
              <a:t>memilih</a:t>
            </a:r>
            <a:r>
              <a:rPr lang="en-US" sz="2000" dirty="0"/>
              <a:t> </a:t>
            </a:r>
            <a:r>
              <a:rPr lang="en-US" sz="2000" dirty="0" err="1"/>
              <a:t>keputusan</a:t>
            </a:r>
            <a:r>
              <a:rPr lang="en-US" sz="2000" dirty="0"/>
              <a:t> optimal </a:t>
            </a:r>
            <a:r>
              <a:rPr lang="en-US" sz="2000" dirty="0" err="1"/>
              <a:t>dari</a:t>
            </a:r>
            <a:r>
              <a:rPr lang="en-US" sz="2000" dirty="0"/>
              <a:t> </a:t>
            </a:r>
            <a:r>
              <a:rPr lang="en-US" sz="2000" dirty="0" err="1"/>
              <a:t>keadaan</a:t>
            </a:r>
            <a:r>
              <a:rPr lang="en-US" sz="2000" dirty="0"/>
              <a:t> </a:t>
            </a:r>
            <a:r>
              <a:rPr lang="en-US" sz="2000" dirty="0" err="1"/>
              <a:t>dasar</a:t>
            </a:r>
            <a:r>
              <a:rPr lang="en-US" sz="2000" dirty="0"/>
              <a:t> yang paling </a:t>
            </a:r>
            <a:r>
              <a:rPr lang="en-US" sz="2000" dirty="0" err="1"/>
              <a:t>sering</a:t>
            </a:r>
            <a:r>
              <a:rPr lang="en-US" sz="2000" dirty="0"/>
              <a:t> </a:t>
            </a:r>
            <a:r>
              <a:rPr lang="en-US" sz="2000" dirty="0" err="1"/>
              <a:t>terjadi</a:t>
            </a:r>
            <a:r>
              <a:rPr lang="en-US" sz="2000" dirty="0"/>
              <a:t>/modus. </a:t>
            </a:r>
            <a:r>
              <a:rPr lang="en-US" sz="2000" dirty="0" err="1"/>
              <a:t>Dalm</a:t>
            </a:r>
            <a:r>
              <a:rPr lang="en-US" sz="2000" dirty="0"/>
              <a:t> </a:t>
            </a:r>
            <a:r>
              <a:rPr lang="en-US" sz="2000" dirty="0" err="1"/>
              <a:t>kriteria</a:t>
            </a:r>
            <a:r>
              <a:rPr lang="en-US" sz="2000" dirty="0"/>
              <a:t> </a:t>
            </a:r>
            <a:r>
              <a:rPr lang="en-US" sz="2000" dirty="0" err="1"/>
              <a:t>ini</a:t>
            </a:r>
            <a:r>
              <a:rPr lang="en-US" sz="2000" dirty="0"/>
              <a:t> </a:t>
            </a:r>
            <a:r>
              <a:rPr lang="en-US" sz="2000" dirty="0" err="1"/>
              <a:t>pilihan</a:t>
            </a:r>
            <a:r>
              <a:rPr lang="en-US" sz="2000" dirty="0"/>
              <a:t> d4 </a:t>
            </a:r>
            <a:r>
              <a:rPr lang="en-US" sz="2000" dirty="0" err="1"/>
              <a:t>menjadi</a:t>
            </a:r>
            <a:r>
              <a:rPr lang="en-US" sz="2000" dirty="0"/>
              <a:t> </a:t>
            </a:r>
            <a:r>
              <a:rPr lang="en-US" sz="2000" dirty="0" err="1"/>
              <a:t>keputusan</a:t>
            </a:r>
            <a:r>
              <a:rPr lang="en-US" sz="2000" dirty="0"/>
              <a:t> yang paling </a:t>
            </a:r>
            <a:r>
              <a:rPr lang="en-US" sz="2000" dirty="0" err="1"/>
              <a:t>sering</a:t>
            </a:r>
            <a:r>
              <a:rPr lang="en-US" sz="2000" dirty="0"/>
              <a:t> </a:t>
            </a:r>
            <a:r>
              <a:rPr lang="en-US" sz="2000" dirty="0" err="1"/>
              <a:t>terjadi</a:t>
            </a:r>
            <a:r>
              <a:rPr lang="en-US" sz="2000" dirty="0"/>
              <a:t> (</a:t>
            </a:r>
            <a:r>
              <a:rPr lang="en-US" sz="2000" dirty="0" err="1"/>
              <a:t>probabilitasnya</a:t>
            </a:r>
            <a:r>
              <a:rPr lang="en-US" sz="2000" dirty="0"/>
              <a:t> 0,35)</a:t>
            </a:r>
            <a:r>
              <a:rPr lang="en-US" sz="2000" dirty="0">
                <a:sym typeface="Wingdings" panose="05000000000000000000" pitchFamily="2" charset="2"/>
              </a:rPr>
              <a:t>.  </a:t>
            </a:r>
            <a:r>
              <a:rPr lang="en-US" sz="2000" i="1" dirty="0" err="1">
                <a:solidFill>
                  <a:srgbClr val="FF0000"/>
                </a:solidFill>
                <a:sym typeface="Wingdings" panose="05000000000000000000" pitchFamily="2" charset="2"/>
              </a:rPr>
              <a:t>Kalau</a:t>
            </a:r>
            <a:r>
              <a:rPr lang="en-US" sz="2000" i="1" dirty="0">
                <a:solidFill>
                  <a:srgbClr val="FF0000"/>
                </a:solidFill>
                <a:sym typeface="Wingdings" panose="05000000000000000000" pitchFamily="2" charset="2"/>
              </a:rPr>
              <a:t> 0,35 paling </a:t>
            </a:r>
            <a:r>
              <a:rPr lang="en-US" sz="2000" i="1" dirty="0" err="1">
                <a:solidFill>
                  <a:srgbClr val="FF0000"/>
                </a:solidFill>
                <a:sym typeface="Wingdings" panose="05000000000000000000" pitchFamily="2" charset="2"/>
              </a:rPr>
              <a:t>sering</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terjadi</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tetap</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saja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ada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kemungkinan</a:t>
            </a:r>
            <a:r>
              <a:rPr lang="en-US" sz="2000" i="1" dirty="0">
                <a:solidFill>
                  <a:srgbClr val="FF0000"/>
                </a:solidFill>
                <a:sym typeface="Wingdings" panose="05000000000000000000" pitchFamily="2" charset="2"/>
              </a:rPr>
              <a:t> 65% </a:t>
            </a:r>
            <a:r>
              <a:rPr lang="en-US" sz="2000" i="1" dirty="0" err="1">
                <a:solidFill>
                  <a:srgbClr val="FF0000"/>
                </a:solidFill>
                <a:sym typeface="Wingdings" panose="05000000000000000000" pitchFamily="2" charset="2"/>
              </a:rPr>
              <a:t>tidak</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akan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terjadi</a:t>
            </a:r>
            <a:r>
              <a:rPr lang="en-US" sz="2000" i="1" dirty="0">
                <a:solidFill>
                  <a:srgbClr val="FF0000"/>
                </a:solidFill>
                <a:sym typeface="Wingdings" panose="05000000000000000000" pitchFamily="2" charset="2"/>
              </a:rPr>
              <a:t>.</a:t>
            </a:r>
            <a:endParaRPr lang="en-US" sz="2000" i="1" dirty="0">
              <a:solidFill>
                <a:srgbClr val="FF0000"/>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2881516384"/>
              </p:ext>
            </p:extLst>
          </p:nvPr>
        </p:nvGraphicFramePr>
        <p:xfrm>
          <a:off x="152400" y="2667000"/>
          <a:ext cx="8839201" cy="3657599"/>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20000"/>
                    </a:ext>
                  </a:extLst>
                </a:gridCol>
                <a:gridCol w="1262743">
                  <a:extLst>
                    <a:ext uri="{9D8B030D-6E8A-4147-A177-3AD203B41FA5}">
                      <a16:colId xmlns:a16="http://schemas.microsoft.com/office/drawing/2014/main" val="20001"/>
                    </a:ext>
                  </a:extLst>
                </a:gridCol>
                <a:gridCol w="1262743">
                  <a:extLst>
                    <a:ext uri="{9D8B030D-6E8A-4147-A177-3AD203B41FA5}">
                      <a16:colId xmlns:a16="http://schemas.microsoft.com/office/drawing/2014/main" val="20002"/>
                    </a:ext>
                  </a:extLst>
                </a:gridCol>
                <a:gridCol w="1262743">
                  <a:extLst>
                    <a:ext uri="{9D8B030D-6E8A-4147-A177-3AD203B41FA5}">
                      <a16:colId xmlns:a16="http://schemas.microsoft.com/office/drawing/2014/main" val="20003"/>
                    </a:ext>
                  </a:extLst>
                </a:gridCol>
                <a:gridCol w="1262743">
                  <a:extLst>
                    <a:ext uri="{9D8B030D-6E8A-4147-A177-3AD203B41FA5}">
                      <a16:colId xmlns:a16="http://schemas.microsoft.com/office/drawing/2014/main" val="20004"/>
                    </a:ext>
                  </a:extLst>
                </a:gridCol>
                <a:gridCol w="1262743">
                  <a:extLst>
                    <a:ext uri="{9D8B030D-6E8A-4147-A177-3AD203B41FA5}">
                      <a16:colId xmlns:a16="http://schemas.microsoft.com/office/drawing/2014/main" val="20005"/>
                    </a:ext>
                  </a:extLst>
                </a:gridCol>
                <a:gridCol w="1262743">
                  <a:extLst>
                    <a:ext uri="{9D8B030D-6E8A-4147-A177-3AD203B41FA5}">
                      <a16:colId xmlns:a16="http://schemas.microsoft.com/office/drawing/2014/main" val="20006"/>
                    </a:ext>
                  </a:extLst>
                </a:gridCol>
              </a:tblGrid>
              <a:tr h="494453">
                <a:tc rowSpan="2">
                  <a:txBody>
                    <a:bodyPr/>
                    <a:lstStyle/>
                    <a:p>
                      <a:pPr algn="ctr"/>
                      <a:r>
                        <a:rPr lang="en-US" sz="1400" dirty="0" err="1">
                          <a:solidFill>
                            <a:schemeClr val="tx1"/>
                          </a:solidFill>
                        </a:rPr>
                        <a:t>Keadaan</a:t>
                      </a:r>
                      <a:r>
                        <a:rPr lang="en-US" sz="1400" dirty="0">
                          <a:solidFill>
                            <a:schemeClr val="tx1"/>
                          </a:solidFill>
                        </a:rPr>
                        <a:t> </a:t>
                      </a:r>
                      <a:r>
                        <a:rPr lang="en-US" sz="1400" dirty="0" err="1">
                          <a:solidFill>
                            <a:schemeClr val="tx1"/>
                          </a:solidFill>
                        </a:rPr>
                        <a:t>Dasar</a:t>
                      </a:r>
                      <a:r>
                        <a:rPr lang="en-US" sz="1400" dirty="0">
                          <a:solidFill>
                            <a:schemeClr val="tx1"/>
                          </a:solidFill>
                        </a:rPr>
                        <a:t> (xi)</a:t>
                      </a:r>
                    </a:p>
                  </a:txBody>
                  <a:tcPr>
                    <a:solidFill>
                      <a:schemeClr val="accent6">
                        <a:lumMod val="40000"/>
                        <a:lumOff val="60000"/>
                      </a:schemeClr>
                    </a:solidFill>
                  </a:tcPr>
                </a:tc>
                <a:tc rowSpan="2">
                  <a:txBody>
                    <a:bodyPr/>
                    <a:lstStyle/>
                    <a:p>
                      <a:pPr algn="ctr"/>
                      <a:r>
                        <a:rPr lang="en-US" sz="1400" dirty="0" err="1">
                          <a:solidFill>
                            <a:schemeClr val="tx1"/>
                          </a:solidFill>
                        </a:rPr>
                        <a:t>Probabilitas</a:t>
                      </a:r>
                      <a:endParaRPr lang="en-US" sz="1400" dirty="0">
                        <a:solidFill>
                          <a:schemeClr val="tx1"/>
                        </a:solidFill>
                      </a:endParaRPr>
                    </a:p>
                  </a:txBody>
                  <a:tcPr>
                    <a:solidFill>
                      <a:schemeClr val="accent6">
                        <a:lumMod val="40000"/>
                        <a:lumOff val="60000"/>
                      </a:schemeClr>
                    </a:solidFill>
                  </a:tcPr>
                </a:tc>
                <a:tc gridSpan="5">
                  <a:txBody>
                    <a:bodyPr/>
                    <a:lstStyle/>
                    <a:p>
                      <a:pPr algn="ctr"/>
                      <a:r>
                        <a:rPr lang="en-US" sz="1400" dirty="0" err="1">
                          <a:solidFill>
                            <a:schemeClr val="tx1"/>
                          </a:solidFill>
                        </a:rPr>
                        <a:t>Keputusan</a:t>
                      </a:r>
                      <a:r>
                        <a:rPr lang="en-US" sz="1400" dirty="0">
                          <a:solidFill>
                            <a:schemeClr val="tx1"/>
                          </a:solidFill>
                        </a:rPr>
                        <a:t> (Unit yang </a:t>
                      </a:r>
                      <a:r>
                        <a:rPr lang="en-US" sz="1400" dirty="0" err="1">
                          <a:solidFill>
                            <a:schemeClr val="tx1"/>
                          </a:solidFill>
                        </a:rPr>
                        <a:t>dibeli</a:t>
                      </a:r>
                      <a:r>
                        <a:rPr lang="en-US" sz="1400" dirty="0">
                          <a:solidFill>
                            <a:schemeClr val="tx1"/>
                          </a:solidFill>
                        </a:rPr>
                        <a:t>)</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94453">
                <a:tc vMerge="1">
                  <a:txBody>
                    <a:bodyPr/>
                    <a:lstStyle/>
                    <a:p>
                      <a:endParaRPr lang="en-US" dirty="0"/>
                    </a:p>
                  </a:txBody>
                  <a:tcPr/>
                </a:tc>
                <a:tc vMerge="1">
                  <a:txBody>
                    <a:bodyPr/>
                    <a:lstStyle/>
                    <a:p>
                      <a:endParaRPr lang="en-US" dirty="0"/>
                    </a:p>
                  </a:txBody>
                  <a:tcPr/>
                </a:tc>
                <a:tc>
                  <a:txBody>
                    <a:bodyPr/>
                    <a:lstStyle/>
                    <a:p>
                      <a:r>
                        <a:rPr lang="en-US" sz="1400" dirty="0"/>
                        <a:t>d1 = 1.200 </a:t>
                      </a:r>
                    </a:p>
                  </a:txBody>
                  <a:tcPr>
                    <a:solidFill>
                      <a:schemeClr val="accent6">
                        <a:lumMod val="40000"/>
                        <a:lumOff val="60000"/>
                      </a:schemeClr>
                    </a:solidFill>
                  </a:tcPr>
                </a:tc>
                <a:tc>
                  <a:txBody>
                    <a:bodyPr/>
                    <a:lstStyle/>
                    <a:p>
                      <a:r>
                        <a:rPr lang="en-US" sz="1400" dirty="0"/>
                        <a:t>d2 = 1.320 </a:t>
                      </a:r>
                    </a:p>
                  </a:txBody>
                  <a:tcPr>
                    <a:solidFill>
                      <a:schemeClr val="accent6">
                        <a:lumMod val="40000"/>
                        <a:lumOff val="60000"/>
                      </a:schemeClr>
                    </a:solidFill>
                  </a:tcPr>
                </a:tc>
                <a:tc>
                  <a:txBody>
                    <a:bodyPr/>
                    <a:lstStyle/>
                    <a:p>
                      <a:r>
                        <a:rPr lang="en-US" sz="1400" dirty="0"/>
                        <a:t>d3= 1.440 </a:t>
                      </a:r>
                    </a:p>
                  </a:txBody>
                  <a:tcPr>
                    <a:solidFill>
                      <a:schemeClr val="accent6">
                        <a:lumMod val="40000"/>
                        <a:lumOff val="60000"/>
                      </a:schemeClr>
                    </a:solidFill>
                  </a:tcPr>
                </a:tc>
                <a:tc>
                  <a:txBody>
                    <a:bodyPr/>
                    <a:lstStyle/>
                    <a:p>
                      <a:r>
                        <a:rPr lang="en-US" sz="1400" dirty="0"/>
                        <a:t>d4 = 1.560 </a:t>
                      </a:r>
                    </a:p>
                  </a:txBody>
                  <a:tcPr>
                    <a:solidFill>
                      <a:schemeClr val="accent6">
                        <a:lumMod val="40000"/>
                        <a:lumOff val="60000"/>
                      </a:schemeClr>
                    </a:solidFill>
                  </a:tcPr>
                </a:tc>
                <a:tc>
                  <a:txBody>
                    <a:bodyPr/>
                    <a:lstStyle/>
                    <a:p>
                      <a:r>
                        <a:rPr lang="en-US" sz="1400" dirty="0"/>
                        <a:t>d5 = 1.680 </a:t>
                      </a:r>
                    </a:p>
                  </a:txBody>
                  <a:tcPr>
                    <a:solidFill>
                      <a:schemeClr val="accent6">
                        <a:lumMod val="40000"/>
                        <a:lumOff val="60000"/>
                      </a:schemeClr>
                    </a:solidFill>
                  </a:tcPr>
                </a:tc>
                <a:extLst>
                  <a:ext uri="{0D108BD9-81ED-4DB2-BD59-A6C34878D82A}">
                    <a16:rowId xmlns:a16="http://schemas.microsoft.com/office/drawing/2014/main" val="10001"/>
                  </a:ext>
                </a:extLst>
              </a:tr>
              <a:tr h="494453">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tc>
                  <a:txBody>
                    <a:bodyPr/>
                    <a:lstStyle/>
                    <a:p>
                      <a:pPr algn="ctr"/>
                      <a:r>
                        <a:rPr lang="en-US" sz="1400" dirty="0"/>
                        <a:t>4.800</a:t>
                      </a:r>
                    </a:p>
                  </a:txBody>
                  <a:tcPr/>
                </a:tc>
                <a:tc>
                  <a:txBody>
                    <a:bodyPr/>
                    <a:lstStyle/>
                    <a:p>
                      <a:pPr algn="ctr"/>
                      <a:r>
                        <a:rPr lang="en-US" sz="1400" dirty="0"/>
                        <a:t>4.320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3.840</a:t>
                      </a:r>
                    </a:p>
                  </a:txBody>
                  <a:tcPr/>
                </a:tc>
                <a:tc>
                  <a:txBody>
                    <a:bodyPr/>
                    <a:lstStyle/>
                    <a:p>
                      <a:pPr algn="ctr"/>
                      <a:r>
                        <a:rPr lang="en-US" sz="1400" dirty="0"/>
                        <a:t>3.360</a:t>
                      </a:r>
                    </a:p>
                  </a:txBody>
                  <a:tcPr/>
                </a:tc>
                <a:tc>
                  <a:txBody>
                    <a:bodyPr/>
                    <a:lstStyle/>
                    <a:p>
                      <a:pPr algn="ctr"/>
                      <a:r>
                        <a:rPr lang="en-US" sz="1400" dirty="0"/>
                        <a:t>2.880</a:t>
                      </a:r>
                    </a:p>
                  </a:txBody>
                  <a:tcPr/>
                </a:tc>
                <a:extLst>
                  <a:ext uri="{0D108BD9-81ED-4DB2-BD59-A6C34878D82A}">
                    <a16:rowId xmlns:a16="http://schemas.microsoft.com/office/drawing/2014/main" val="10002"/>
                  </a:ext>
                </a:extLst>
              </a:tr>
              <a:tr h="494453">
                <a:tc>
                  <a:txBody>
                    <a:bodyPr/>
                    <a:lstStyle/>
                    <a:p>
                      <a:pPr algn="ctr"/>
                      <a:r>
                        <a:rPr lang="en-US" sz="1600" dirty="0"/>
                        <a:t>X2 = 1.320</a:t>
                      </a:r>
                    </a:p>
                  </a:txBody>
                  <a:tcPr/>
                </a:tc>
                <a:tc>
                  <a:txBody>
                    <a:bodyPr/>
                    <a:lstStyle/>
                    <a:p>
                      <a:pPr algn="ctr"/>
                      <a:r>
                        <a:rPr lang="en-US" sz="1600" dirty="0"/>
                        <a:t>0.15</a:t>
                      </a:r>
                    </a:p>
                  </a:txBody>
                  <a:tcPr/>
                </a:tc>
                <a:tc>
                  <a:txBody>
                    <a:bodyPr/>
                    <a:lstStyle/>
                    <a:p>
                      <a:pPr algn="ctr"/>
                      <a:r>
                        <a:rPr lang="en-US" sz="1400" dirty="0"/>
                        <a:t>4.320</a:t>
                      </a:r>
                    </a:p>
                  </a:txBody>
                  <a:tcPr/>
                </a:tc>
                <a:tc>
                  <a:txBody>
                    <a:bodyPr/>
                    <a:lstStyle/>
                    <a:p>
                      <a:pPr algn="ctr"/>
                      <a:r>
                        <a:rPr lang="en-US" sz="1400" dirty="0"/>
                        <a:t>5.280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4.800</a:t>
                      </a:r>
                    </a:p>
                  </a:txBody>
                  <a:tcPr/>
                </a:tc>
                <a:tc>
                  <a:txBody>
                    <a:bodyPr/>
                    <a:lstStyle/>
                    <a:p>
                      <a:pPr algn="ctr"/>
                      <a:r>
                        <a:rPr lang="en-US" sz="1400" dirty="0"/>
                        <a:t>4.320</a:t>
                      </a:r>
                    </a:p>
                  </a:txBody>
                  <a:tcPr/>
                </a:tc>
                <a:tc>
                  <a:txBody>
                    <a:bodyPr/>
                    <a:lstStyle/>
                    <a:p>
                      <a:pPr algn="ctr"/>
                      <a:r>
                        <a:rPr lang="en-US" sz="1400" dirty="0"/>
                        <a:t>3.840</a:t>
                      </a:r>
                    </a:p>
                  </a:txBody>
                  <a:tcPr/>
                </a:tc>
                <a:extLst>
                  <a:ext uri="{0D108BD9-81ED-4DB2-BD59-A6C34878D82A}">
                    <a16:rowId xmlns:a16="http://schemas.microsoft.com/office/drawing/2014/main" val="10003"/>
                  </a:ext>
                </a:extLst>
              </a:tr>
              <a:tr h="494453">
                <a:tc>
                  <a:txBody>
                    <a:bodyPr/>
                    <a:lstStyle/>
                    <a:p>
                      <a:pPr algn="ctr"/>
                      <a:r>
                        <a:rPr lang="en-US" sz="1600" dirty="0"/>
                        <a:t>X3 = 1.440</a:t>
                      </a:r>
                    </a:p>
                  </a:txBody>
                  <a:tcPr/>
                </a:tc>
                <a:tc>
                  <a:txBody>
                    <a:bodyPr/>
                    <a:lstStyle/>
                    <a:p>
                      <a:pPr algn="ctr"/>
                      <a:r>
                        <a:rPr lang="en-US" sz="1600" dirty="0"/>
                        <a:t>0.30</a:t>
                      </a:r>
                    </a:p>
                  </a:txBody>
                  <a:tcPr/>
                </a:tc>
                <a:tc>
                  <a:txBody>
                    <a:bodyPr/>
                    <a:lstStyle/>
                    <a:p>
                      <a:pPr algn="ctr"/>
                      <a:r>
                        <a:rPr lang="en-US" sz="1400" dirty="0"/>
                        <a:t>3.840</a:t>
                      </a:r>
                    </a:p>
                  </a:txBody>
                  <a:tcPr/>
                </a:tc>
                <a:tc>
                  <a:txBody>
                    <a:bodyPr/>
                    <a:lstStyle/>
                    <a:p>
                      <a:pPr algn="ctr"/>
                      <a:r>
                        <a:rPr lang="en-US" sz="1400" dirty="0"/>
                        <a:t>4.800</a:t>
                      </a:r>
                    </a:p>
                  </a:txBody>
                  <a:tcPr/>
                </a:tc>
                <a:tc>
                  <a:txBody>
                    <a:bodyPr/>
                    <a:lstStyle/>
                    <a:p>
                      <a:pPr algn="ctr"/>
                      <a:r>
                        <a:rPr lang="en-US" sz="1400" dirty="0"/>
                        <a:t>5.760</a:t>
                      </a:r>
                    </a:p>
                  </a:txBody>
                  <a:tcPr/>
                </a:tc>
                <a:tc>
                  <a:txBody>
                    <a:bodyPr/>
                    <a:lstStyle/>
                    <a:p>
                      <a:pPr algn="ctr"/>
                      <a:r>
                        <a:rPr lang="en-US" sz="1400" dirty="0"/>
                        <a:t>5.280</a:t>
                      </a:r>
                    </a:p>
                  </a:txBody>
                  <a:tcPr/>
                </a:tc>
                <a:tc>
                  <a:txBody>
                    <a:bodyPr/>
                    <a:lstStyle/>
                    <a:p>
                      <a:pPr algn="ctr"/>
                      <a:r>
                        <a:rPr lang="en-US" sz="1400" dirty="0"/>
                        <a:t>4.800</a:t>
                      </a:r>
                    </a:p>
                  </a:txBody>
                  <a:tcPr/>
                </a:tc>
                <a:extLst>
                  <a:ext uri="{0D108BD9-81ED-4DB2-BD59-A6C34878D82A}">
                    <a16:rowId xmlns:a16="http://schemas.microsoft.com/office/drawing/2014/main" val="10004"/>
                  </a:ext>
                </a:extLst>
              </a:tr>
              <a:tr h="494453">
                <a:tc>
                  <a:txBody>
                    <a:bodyPr/>
                    <a:lstStyle/>
                    <a:p>
                      <a:pPr algn="ctr"/>
                      <a:r>
                        <a:rPr lang="en-US" sz="1600" dirty="0"/>
                        <a:t>X4 = 1.560</a:t>
                      </a:r>
                    </a:p>
                  </a:txBody>
                  <a:tcPr/>
                </a:tc>
                <a:tc>
                  <a:txBody>
                    <a:bodyPr/>
                    <a:lstStyle/>
                    <a:p>
                      <a:pPr algn="ctr"/>
                      <a:r>
                        <a:rPr lang="en-US" sz="1600" dirty="0"/>
                        <a:t>0.35</a:t>
                      </a:r>
                    </a:p>
                  </a:txBody>
                  <a:tcPr/>
                </a:tc>
                <a:tc>
                  <a:txBody>
                    <a:bodyPr/>
                    <a:lstStyle/>
                    <a:p>
                      <a:pPr algn="ctr"/>
                      <a:r>
                        <a:rPr lang="en-US" sz="1400" dirty="0"/>
                        <a:t>3.360</a:t>
                      </a:r>
                    </a:p>
                  </a:txBody>
                  <a:tcPr/>
                </a:tc>
                <a:tc>
                  <a:txBody>
                    <a:bodyPr/>
                    <a:lstStyle/>
                    <a:p>
                      <a:pPr algn="ctr"/>
                      <a:r>
                        <a:rPr lang="en-US" sz="1400" dirty="0"/>
                        <a:t>4.320</a:t>
                      </a:r>
                    </a:p>
                  </a:txBody>
                  <a:tcPr/>
                </a:tc>
                <a:tc>
                  <a:txBody>
                    <a:bodyPr/>
                    <a:lstStyle/>
                    <a:p>
                      <a:pPr algn="ctr"/>
                      <a:r>
                        <a:rPr lang="en-US" sz="1400" dirty="0"/>
                        <a:t>5..280</a:t>
                      </a:r>
                    </a:p>
                  </a:txBody>
                  <a:tcPr/>
                </a:tc>
                <a:tc>
                  <a:txBody>
                    <a:bodyPr/>
                    <a:lstStyle/>
                    <a:p>
                      <a:pPr algn="ctr"/>
                      <a:r>
                        <a:rPr lang="en-US" sz="1400" dirty="0"/>
                        <a:t>6.240</a:t>
                      </a:r>
                    </a:p>
                  </a:txBody>
                  <a:tcPr/>
                </a:tc>
                <a:tc>
                  <a:txBody>
                    <a:bodyPr/>
                    <a:lstStyle/>
                    <a:p>
                      <a:pPr algn="ctr"/>
                      <a:r>
                        <a:rPr lang="en-US" sz="1400" dirty="0"/>
                        <a:t>5.260</a:t>
                      </a:r>
                    </a:p>
                  </a:txBody>
                  <a:tcPr/>
                </a:tc>
                <a:extLst>
                  <a:ext uri="{0D108BD9-81ED-4DB2-BD59-A6C34878D82A}">
                    <a16:rowId xmlns:a16="http://schemas.microsoft.com/office/drawing/2014/main" val="10005"/>
                  </a:ext>
                </a:extLst>
              </a:tr>
              <a:tr h="690881">
                <a:tc>
                  <a:txBody>
                    <a:bodyPr/>
                    <a:lstStyle/>
                    <a:p>
                      <a:pPr algn="ctr"/>
                      <a:r>
                        <a:rPr lang="en-US" sz="1600" dirty="0"/>
                        <a:t>X5 = 1.680</a:t>
                      </a:r>
                    </a:p>
                  </a:txBody>
                  <a:tcPr/>
                </a:tc>
                <a:tc>
                  <a:txBody>
                    <a:bodyPr/>
                    <a:lstStyle/>
                    <a:p>
                      <a:pPr algn="ctr"/>
                      <a:r>
                        <a:rPr lang="en-US" sz="1600" dirty="0"/>
                        <a:t>0.15</a:t>
                      </a:r>
                    </a:p>
                  </a:txBody>
                  <a:tcPr/>
                </a:tc>
                <a:tc>
                  <a:txBody>
                    <a:bodyPr/>
                    <a:lstStyle/>
                    <a:p>
                      <a:pPr algn="ctr"/>
                      <a:r>
                        <a:rPr lang="en-US" sz="1400" dirty="0"/>
                        <a:t>2.880</a:t>
                      </a:r>
                    </a:p>
                  </a:txBody>
                  <a:tcPr/>
                </a:tc>
                <a:tc>
                  <a:txBody>
                    <a:bodyPr/>
                    <a:lstStyle/>
                    <a:p>
                      <a:pPr algn="ctr"/>
                      <a:r>
                        <a:rPr lang="en-US" sz="1400" dirty="0"/>
                        <a:t>3.840</a:t>
                      </a:r>
                    </a:p>
                  </a:txBody>
                  <a:tcPr/>
                </a:tc>
                <a:tc>
                  <a:txBody>
                    <a:bodyPr/>
                    <a:lstStyle/>
                    <a:p>
                      <a:pPr algn="ctr"/>
                      <a:r>
                        <a:rPr lang="en-US" sz="1400" dirty="0"/>
                        <a:t>4.800</a:t>
                      </a:r>
                    </a:p>
                  </a:txBody>
                  <a:tcPr/>
                </a:tc>
                <a:tc>
                  <a:txBody>
                    <a:bodyPr/>
                    <a:lstStyle/>
                    <a:p>
                      <a:pPr algn="ctr"/>
                      <a:r>
                        <a:rPr lang="en-US" sz="1400" dirty="0"/>
                        <a:t>5.760</a:t>
                      </a:r>
                    </a:p>
                  </a:txBody>
                  <a:tcPr/>
                </a:tc>
                <a:tc>
                  <a:txBody>
                    <a:bodyPr/>
                    <a:lstStyle/>
                    <a:p>
                      <a:pPr algn="ctr"/>
                      <a:r>
                        <a:rPr lang="en-US" sz="1400" dirty="0"/>
                        <a:t>6.720</a:t>
                      </a:r>
                    </a:p>
                  </a:txBody>
                  <a:tcPr/>
                </a:tc>
                <a:extLst>
                  <a:ext uri="{0D108BD9-81ED-4DB2-BD59-A6C34878D82A}">
                    <a16:rowId xmlns:a16="http://schemas.microsoft.com/office/drawing/2014/main" val="10006"/>
                  </a:ext>
                </a:extLst>
              </a:tr>
            </a:tbl>
          </a:graphicData>
        </a:graphic>
      </p:graphicFrame>
      <p:sp>
        <p:nvSpPr>
          <p:cNvPr id="7" name="Oval 6"/>
          <p:cNvSpPr/>
          <p:nvPr/>
        </p:nvSpPr>
        <p:spPr>
          <a:xfrm>
            <a:off x="1587701" y="4984686"/>
            <a:ext cx="818444" cy="6197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200" y="4981539"/>
            <a:ext cx="1391356" cy="6197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91489" y="4981539"/>
            <a:ext cx="818444" cy="6197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352822" y="2971797"/>
            <a:ext cx="1161412" cy="6197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7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1676400"/>
          </a:xfrm>
        </p:spPr>
        <p:txBody>
          <a:bodyPr>
            <a:normAutofit fontScale="92500"/>
          </a:bodyPr>
          <a:lstStyle/>
          <a:p>
            <a:pPr marL="0" indent="0">
              <a:buNone/>
            </a:pPr>
            <a:r>
              <a:rPr lang="en-US" sz="2000" b="1" i="1" dirty="0"/>
              <a:t>4. </a:t>
            </a:r>
            <a:r>
              <a:rPr lang="en-US" sz="2000" b="1" i="1" dirty="0" err="1"/>
              <a:t>Kriteria</a:t>
            </a:r>
            <a:r>
              <a:rPr lang="en-US" sz="2000" b="1" i="1" dirty="0"/>
              <a:t> Laplace</a:t>
            </a:r>
            <a:r>
              <a:rPr lang="en-US" sz="2000" dirty="0"/>
              <a:t>, </a:t>
            </a:r>
            <a:r>
              <a:rPr lang="en-US" sz="2000" dirty="0" err="1"/>
              <a:t>dalam</a:t>
            </a:r>
            <a:r>
              <a:rPr lang="en-US" sz="2000" dirty="0"/>
              <a:t> </a:t>
            </a:r>
            <a:r>
              <a:rPr lang="en-US" sz="2000" dirty="0" err="1"/>
              <a:t>kondisi</a:t>
            </a:r>
            <a:r>
              <a:rPr lang="en-US" sz="2000" dirty="0"/>
              <a:t> data </a:t>
            </a:r>
            <a:r>
              <a:rPr lang="en-US" sz="2000" dirty="0" err="1"/>
              <a:t>dan</a:t>
            </a:r>
            <a:r>
              <a:rPr lang="en-US" sz="2000" dirty="0"/>
              <a:t> </a:t>
            </a:r>
            <a:r>
              <a:rPr lang="en-US" sz="2000" dirty="0" err="1"/>
              <a:t>informasi</a:t>
            </a:r>
            <a:r>
              <a:rPr lang="en-US" sz="2000" dirty="0"/>
              <a:t> </a:t>
            </a:r>
            <a:r>
              <a:rPr lang="en-US" sz="2000" dirty="0" err="1"/>
              <a:t>tidak</a:t>
            </a:r>
            <a:r>
              <a:rPr lang="en-US" sz="2000" dirty="0"/>
              <a:t> </a:t>
            </a:r>
            <a:r>
              <a:rPr lang="en-US" sz="2000" dirty="0" err="1"/>
              <a:t>ada</a:t>
            </a:r>
            <a:r>
              <a:rPr lang="en-US" sz="2000" dirty="0"/>
              <a:t> yang </a:t>
            </a:r>
            <a:r>
              <a:rPr lang="en-US" sz="2000" dirty="0" err="1"/>
              <a:t>kuat</a:t>
            </a:r>
            <a:r>
              <a:rPr lang="en-US" sz="2000" dirty="0"/>
              <a:t> (</a:t>
            </a:r>
            <a:r>
              <a:rPr lang="en-US" sz="2000" dirty="0" err="1"/>
              <a:t>tidak</a:t>
            </a:r>
            <a:r>
              <a:rPr lang="en-US" sz="2000" dirty="0"/>
              <a:t> </a:t>
            </a:r>
            <a:r>
              <a:rPr lang="en-US" sz="2000" dirty="0" err="1"/>
              <a:t>dapat</a:t>
            </a:r>
            <a:r>
              <a:rPr lang="en-US" sz="2000" dirty="0"/>
              <a:t> </a:t>
            </a:r>
            <a:r>
              <a:rPr lang="en-US" sz="2000" dirty="0" err="1"/>
              <a:t>diestimasi</a:t>
            </a:r>
            <a:r>
              <a:rPr lang="en-US" sz="2000" dirty="0"/>
              <a:t> </a:t>
            </a:r>
            <a:r>
              <a:rPr lang="en-US" sz="2000" dirty="0" err="1"/>
              <a:t>secara</a:t>
            </a:r>
            <a:r>
              <a:rPr lang="en-US" sz="2000" dirty="0"/>
              <a:t> </a:t>
            </a:r>
            <a:r>
              <a:rPr lang="en-US" sz="2000" dirty="0" err="1"/>
              <a:t>objektif</a:t>
            </a:r>
            <a:r>
              <a:rPr lang="en-US" sz="2000" dirty="0"/>
              <a:t> </a:t>
            </a:r>
            <a:r>
              <a:rPr lang="en-US" sz="2000" dirty="0" err="1"/>
              <a:t>maupun</a:t>
            </a:r>
            <a:r>
              <a:rPr lang="en-US" sz="2000" dirty="0"/>
              <a:t> </a:t>
            </a:r>
            <a:r>
              <a:rPr lang="en-US" sz="2000" dirty="0" err="1"/>
              <a:t>subjektif</a:t>
            </a:r>
            <a:r>
              <a:rPr lang="en-US" sz="2000" dirty="0"/>
              <a:t>), </a:t>
            </a:r>
            <a:r>
              <a:rPr lang="en-US" sz="2000" dirty="0" err="1"/>
              <a:t>maka</a:t>
            </a:r>
            <a:r>
              <a:rPr lang="en-US" sz="2000" dirty="0"/>
              <a:t> </a:t>
            </a:r>
            <a:r>
              <a:rPr lang="en-US" sz="2000" dirty="0" err="1"/>
              <a:t>setiap</a:t>
            </a:r>
            <a:r>
              <a:rPr lang="en-US" sz="2000" dirty="0"/>
              <a:t> </a:t>
            </a:r>
            <a:r>
              <a:rPr lang="en-US" sz="2000" dirty="0" err="1"/>
              <a:t>keadaan</a:t>
            </a:r>
            <a:r>
              <a:rPr lang="en-US" sz="2000" dirty="0"/>
              <a:t> </a:t>
            </a:r>
            <a:r>
              <a:rPr lang="en-US" sz="2000" dirty="0" err="1"/>
              <a:t>dasar</a:t>
            </a:r>
            <a:r>
              <a:rPr lang="en-US" sz="2000" dirty="0"/>
              <a:t> </a:t>
            </a:r>
            <a:r>
              <a:rPr lang="en-US" sz="2000" dirty="0" err="1"/>
              <a:t>memiliki</a:t>
            </a:r>
            <a:r>
              <a:rPr lang="en-US" sz="2000" dirty="0"/>
              <a:t> </a:t>
            </a:r>
            <a:r>
              <a:rPr lang="en-US" sz="2000" dirty="0" err="1"/>
              <a:t>probabilitas</a:t>
            </a:r>
            <a:r>
              <a:rPr lang="en-US" sz="2000" dirty="0"/>
              <a:t> </a:t>
            </a:r>
            <a:r>
              <a:rPr lang="en-US" sz="2000" dirty="0" err="1"/>
              <a:t>yg</a:t>
            </a:r>
            <a:r>
              <a:rPr lang="en-US" sz="2000" dirty="0"/>
              <a:t> </a:t>
            </a:r>
            <a:r>
              <a:rPr lang="en-US" sz="2000" dirty="0" err="1"/>
              <a:t>sama</a:t>
            </a:r>
            <a:r>
              <a:rPr lang="en-US" sz="2000" dirty="0"/>
              <a:t>, </a:t>
            </a:r>
            <a:r>
              <a:rPr lang="en-US" sz="2000" dirty="0" err="1"/>
              <a:t>sehingga</a:t>
            </a:r>
            <a:r>
              <a:rPr lang="en-US" sz="2000" dirty="0"/>
              <a:t> </a:t>
            </a:r>
            <a:r>
              <a:rPr lang="en-US" sz="2000" dirty="0" err="1"/>
              <a:t>keputusan</a:t>
            </a:r>
            <a:r>
              <a:rPr lang="en-US" sz="2000" dirty="0"/>
              <a:t> yang </a:t>
            </a:r>
            <a:r>
              <a:rPr lang="en-US" sz="2000" dirty="0" err="1"/>
              <a:t>terbaik</a:t>
            </a:r>
            <a:r>
              <a:rPr lang="en-US" sz="2000" dirty="0"/>
              <a:t> </a:t>
            </a:r>
            <a:r>
              <a:rPr lang="en-US" sz="2000" dirty="0" err="1"/>
              <a:t>diambil</a:t>
            </a:r>
            <a:r>
              <a:rPr lang="en-US" sz="2000" dirty="0"/>
              <a:t> </a:t>
            </a:r>
            <a:r>
              <a:rPr lang="en-US" sz="2000" dirty="0" err="1"/>
              <a:t>dari</a:t>
            </a:r>
            <a:r>
              <a:rPr lang="en-US" sz="2000" dirty="0"/>
              <a:t> </a:t>
            </a:r>
            <a:r>
              <a:rPr lang="en-US" sz="2000" dirty="0" err="1"/>
              <a:t>keputusan</a:t>
            </a:r>
            <a:r>
              <a:rPr lang="en-US" sz="2000" dirty="0"/>
              <a:t> yang </a:t>
            </a:r>
            <a:r>
              <a:rPr lang="en-US" sz="2000" dirty="0" err="1"/>
              <a:t>memiliki</a:t>
            </a:r>
            <a:r>
              <a:rPr lang="en-US" sz="2000" dirty="0"/>
              <a:t> rata2 </a:t>
            </a:r>
            <a:r>
              <a:rPr lang="en-US" sz="2000" dirty="0" err="1"/>
              <a:t>tertinggi</a:t>
            </a:r>
            <a:r>
              <a:rPr lang="en-US" sz="2000" dirty="0"/>
              <a:t> (kl </a:t>
            </a:r>
            <a:r>
              <a:rPr lang="en-US" sz="2000" dirty="0" err="1"/>
              <a:t>payoffnya</a:t>
            </a:r>
            <a:r>
              <a:rPr lang="en-US" sz="2000" dirty="0"/>
              <a:t> </a:t>
            </a:r>
            <a:r>
              <a:rPr lang="en-US" sz="2000" dirty="0" err="1"/>
              <a:t>laba</a:t>
            </a:r>
            <a:r>
              <a:rPr lang="en-US" sz="2000" dirty="0"/>
              <a:t>)</a:t>
            </a:r>
            <a:r>
              <a:rPr lang="en-US" sz="2000" dirty="0">
                <a:sym typeface="Wingdings" panose="05000000000000000000" pitchFamily="2" charset="2"/>
              </a:rPr>
              <a:t>  </a:t>
            </a:r>
            <a:r>
              <a:rPr lang="en-US" sz="2000" i="1" dirty="0" err="1">
                <a:solidFill>
                  <a:srgbClr val="FF0000"/>
                </a:solidFill>
                <a:sym typeface="Wingdings" panose="05000000000000000000" pitchFamily="2" charset="2"/>
              </a:rPr>
              <a:t>Faktanya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keadaan</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dasar</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biasanya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masih</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bisa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diestimasi</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meski</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secara</a:t>
            </a:r>
            <a:r>
              <a:rPr lang="en-US" sz="2000" i="1" dirty="0">
                <a:solidFill>
                  <a:srgbClr val="FF0000"/>
                </a:solidFill>
                <a:sym typeface="Wingdings" panose="05000000000000000000" pitchFamily="2" charset="2"/>
              </a:rPr>
              <a:t> </a:t>
            </a:r>
            <a:r>
              <a:rPr lang="en-US" sz="2000" i="1" dirty="0" err="1">
                <a:solidFill>
                  <a:srgbClr val="FF0000"/>
                </a:solidFill>
                <a:sym typeface="Wingdings" panose="05000000000000000000" pitchFamily="2" charset="2"/>
              </a:rPr>
              <a:t>subjektif</a:t>
            </a:r>
            <a:r>
              <a:rPr lang="en-US" sz="2000" i="1" dirty="0">
                <a:solidFill>
                  <a:srgbClr val="FF0000"/>
                </a:solidFill>
                <a:sym typeface="Wingdings" panose="05000000000000000000" pitchFamily="2" charset="2"/>
              </a:rPr>
              <a:t>.</a:t>
            </a:r>
            <a:endParaRPr lang="en-US" sz="2000" i="1" dirty="0">
              <a:solidFill>
                <a:srgbClr val="FF0000"/>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795851478"/>
              </p:ext>
            </p:extLst>
          </p:nvPr>
        </p:nvGraphicFramePr>
        <p:xfrm>
          <a:off x="457200" y="2895603"/>
          <a:ext cx="8229599" cy="362373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412044">
                <a:tc rowSpan="2">
                  <a:txBody>
                    <a:bodyPr/>
                    <a:lstStyle/>
                    <a:p>
                      <a:pPr algn="ctr"/>
                      <a:r>
                        <a:rPr lang="en-US" sz="1400" dirty="0" err="1">
                          <a:solidFill>
                            <a:schemeClr val="tx1"/>
                          </a:solidFill>
                        </a:rPr>
                        <a:t>Keadaan</a:t>
                      </a:r>
                      <a:r>
                        <a:rPr lang="en-US" sz="1400" dirty="0">
                          <a:solidFill>
                            <a:schemeClr val="tx1"/>
                          </a:solidFill>
                        </a:rPr>
                        <a:t> </a:t>
                      </a:r>
                      <a:r>
                        <a:rPr lang="en-US" sz="1400" dirty="0" err="1">
                          <a:solidFill>
                            <a:schemeClr val="tx1"/>
                          </a:solidFill>
                        </a:rPr>
                        <a:t>Dasar</a:t>
                      </a:r>
                      <a:r>
                        <a:rPr lang="en-US" sz="1400" dirty="0">
                          <a:solidFill>
                            <a:schemeClr val="tx1"/>
                          </a:solidFill>
                        </a:rPr>
                        <a:t> (xi)</a:t>
                      </a:r>
                    </a:p>
                  </a:txBody>
                  <a:tcPr>
                    <a:solidFill>
                      <a:schemeClr val="accent6">
                        <a:lumMod val="40000"/>
                        <a:lumOff val="60000"/>
                      </a:schemeClr>
                    </a:solidFill>
                  </a:tcPr>
                </a:tc>
                <a:tc rowSpan="2">
                  <a:txBody>
                    <a:bodyPr/>
                    <a:lstStyle/>
                    <a:p>
                      <a:pPr algn="ctr"/>
                      <a:r>
                        <a:rPr lang="en-US" sz="1400" dirty="0" err="1">
                          <a:solidFill>
                            <a:schemeClr val="tx1"/>
                          </a:solidFill>
                        </a:rPr>
                        <a:t>Probabilitas</a:t>
                      </a:r>
                      <a:endParaRPr lang="en-US" sz="1400" dirty="0">
                        <a:solidFill>
                          <a:schemeClr val="tx1"/>
                        </a:solidFill>
                      </a:endParaRPr>
                    </a:p>
                  </a:txBody>
                  <a:tcPr>
                    <a:solidFill>
                      <a:schemeClr val="accent6">
                        <a:lumMod val="40000"/>
                        <a:lumOff val="60000"/>
                      </a:schemeClr>
                    </a:solidFill>
                  </a:tcPr>
                </a:tc>
                <a:tc gridSpan="5">
                  <a:txBody>
                    <a:bodyPr/>
                    <a:lstStyle/>
                    <a:p>
                      <a:pPr algn="ctr"/>
                      <a:r>
                        <a:rPr lang="en-US" sz="1400" dirty="0" err="1">
                          <a:solidFill>
                            <a:schemeClr val="tx1"/>
                          </a:solidFill>
                        </a:rPr>
                        <a:t>Keputusan</a:t>
                      </a:r>
                      <a:r>
                        <a:rPr lang="en-US" sz="1400" dirty="0">
                          <a:solidFill>
                            <a:schemeClr val="tx1"/>
                          </a:solidFill>
                        </a:rPr>
                        <a:t> (Unit yang </a:t>
                      </a:r>
                      <a:r>
                        <a:rPr lang="en-US" sz="1400" dirty="0" err="1">
                          <a:solidFill>
                            <a:schemeClr val="tx1"/>
                          </a:solidFill>
                        </a:rPr>
                        <a:t>dibeli</a:t>
                      </a:r>
                      <a:r>
                        <a:rPr lang="en-US" sz="1400" dirty="0">
                          <a:solidFill>
                            <a:schemeClr val="tx1"/>
                          </a:solidFill>
                        </a:rPr>
                        <a:t>)</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12044">
                <a:tc vMerge="1">
                  <a:txBody>
                    <a:bodyPr/>
                    <a:lstStyle/>
                    <a:p>
                      <a:endParaRPr lang="en-US" dirty="0"/>
                    </a:p>
                  </a:txBody>
                  <a:tcPr/>
                </a:tc>
                <a:tc vMerge="1">
                  <a:txBody>
                    <a:bodyPr/>
                    <a:lstStyle/>
                    <a:p>
                      <a:endParaRPr lang="en-US" dirty="0"/>
                    </a:p>
                  </a:txBody>
                  <a:tcPr/>
                </a:tc>
                <a:tc>
                  <a:txBody>
                    <a:bodyPr/>
                    <a:lstStyle/>
                    <a:p>
                      <a:r>
                        <a:rPr lang="en-US" sz="1400" dirty="0"/>
                        <a:t>d1 = 1.200 </a:t>
                      </a:r>
                    </a:p>
                  </a:txBody>
                  <a:tcPr>
                    <a:solidFill>
                      <a:schemeClr val="accent6">
                        <a:lumMod val="40000"/>
                        <a:lumOff val="60000"/>
                      </a:schemeClr>
                    </a:solidFill>
                  </a:tcPr>
                </a:tc>
                <a:tc>
                  <a:txBody>
                    <a:bodyPr/>
                    <a:lstStyle/>
                    <a:p>
                      <a:r>
                        <a:rPr lang="en-US" sz="1400" dirty="0"/>
                        <a:t>d2 = 1.320 </a:t>
                      </a:r>
                    </a:p>
                  </a:txBody>
                  <a:tcPr>
                    <a:solidFill>
                      <a:schemeClr val="accent6">
                        <a:lumMod val="40000"/>
                        <a:lumOff val="60000"/>
                      </a:schemeClr>
                    </a:solidFill>
                  </a:tcPr>
                </a:tc>
                <a:tc>
                  <a:txBody>
                    <a:bodyPr/>
                    <a:lstStyle/>
                    <a:p>
                      <a:r>
                        <a:rPr lang="en-US" sz="1400" dirty="0"/>
                        <a:t>d3= 1.440 </a:t>
                      </a:r>
                    </a:p>
                  </a:txBody>
                  <a:tcPr>
                    <a:solidFill>
                      <a:schemeClr val="accent6">
                        <a:lumMod val="40000"/>
                        <a:lumOff val="60000"/>
                      </a:schemeClr>
                    </a:solidFill>
                  </a:tcPr>
                </a:tc>
                <a:tc>
                  <a:txBody>
                    <a:bodyPr/>
                    <a:lstStyle/>
                    <a:p>
                      <a:r>
                        <a:rPr lang="en-US" sz="1400" dirty="0"/>
                        <a:t>d4 = 1.560 </a:t>
                      </a:r>
                    </a:p>
                  </a:txBody>
                  <a:tcPr>
                    <a:solidFill>
                      <a:schemeClr val="accent6">
                        <a:lumMod val="40000"/>
                        <a:lumOff val="60000"/>
                      </a:schemeClr>
                    </a:solidFill>
                  </a:tcPr>
                </a:tc>
                <a:tc>
                  <a:txBody>
                    <a:bodyPr/>
                    <a:lstStyle/>
                    <a:p>
                      <a:r>
                        <a:rPr lang="en-US" sz="1400" dirty="0"/>
                        <a:t>d5 = 1.680 </a:t>
                      </a:r>
                    </a:p>
                  </a:txBody>
                  <a:tcPr>
                    <a:solidFill>
                      <a:schemeClr val="accent6">
                        <a:lumMod val="40000"/>
                        <a:lumOff val="60000"/>
                      </a:schemeClr>
                    </a:solidFill>
                  </a:tcPr>
                </a:tc>
                <a:extLst>
                  <a:ext uri="{0D108BD9-81ED-4DB2-BD59-A6C34878D82A}">
                    <a16:rowId xmlns:a16="http://schemas.microsoft.com/office/drawing/2014/main" val="10001"/>
                  </a:ext>
                </a:extLst>
              </a:tr>
              <a:tr h="412044">
                <a:tc>
                  <a:txBody>
                    <a:bodyPr/>
                    <a:lstStyle/>
                    <a:p>
                      <a:pPr algn="ctr"/>
                      <a:r>
                        <a:rPr lang="en-US" sz="1600" dirty="0"/>
                        <a:t>X1 =</a:t>
                      </a:r>
                      <a:r>
                        <a:rPr lang="en-US" sz="1600" baseline="0" dirty="0"/>
                        <a:t> 1.200</a:t>
                      </a:r>
                      <a:endParaRPr lang="en-US" sz="1600" dirty="0"/>
                    </a:p>
                  </a:txBody>
                  <a:tcPr/>
                </a:tc>
                <a:tc>
                  <a:txBody>
                    <a:bodyPr/>
                    <a:lstStyle/>
                    <a:p>
                      <a:pPr algn="ctr"/>
                      <a:r>
                        <a:rPr lang="en-US" sz="1600" dirty="0"/>
                        <a:t>0.05</a:t>
                      </a:r>
                    </a:p>
                  </a:txBody>
                  <a:tcPr/>
                </a:tc>
                <a:tc>
                  <a:txBody>
                    <a:bodyPr/>
                    <a:lstStyle/>
                    <a:p>
                      <a:pPr algn="ctr"/>
                      <a:r>
                        <a:rPr lang="en-US" sz="1400" dirty="0"/>
                        <a:t>4.800</a:t>
                      </a:r>
                    </a:p>
                  </a:txBody>
                  <a:tcPr/>
                </a:tc>
                <a:tc>
                  <a:txBody>
                    <a:bodyPr/>
                    <a:lstStyle/>
                    <a:p>
                      <a:pPr algn="ctr"/>
                      <a:r>
                        <a:rPr lang="en-US" sz="1400" dirty="0"/>
                        <a:t>4.320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3.840</a:t>
                      </a:r>
                    </a:p>
                  </a:txBody>
                  <a:tcPr/>
                </a:tc>
                <a:tc>
                  <a:txBody>
                    <a:bodyPr/>
                    <a:lstStyle/>
                    <a:p>
                      <a:pPr algn="ctr"/>
                      <a:r>
                        <a:rPr lang="en-US" sz="1400" dirty="0"/>
                        <a:t>3.360</a:t>
                      </a:r>
                    </a:p>
                  </a:txBody>
                  <a:tcPr/>
                </a:tc>
                <a:tc>
                  <a:txBody>
                    <a:bodyPr/>
                    <a:lstStyle/>
                    <a:p>
                      <a:pPr algn="ctr"/>
                      <a:r>
                        <a:rPr lang="en-US" sz="1400" dirty="0"/>
                        <a:t>2.880</a:t>
                      </a:r>
                    </a:p>
                  </a:txBody>
                  <a:tcPr/>
                </a:tc>
                <a:extLst>
                  <a:ext uri="{0D108BD9-81ED-4DB2-BD59-A6C34878D82A}">
                    <a16:rowId xmlns:a16="http://schemas.microsoft.com/office/drawing/2014/main" val="10002"/>
                  </a:ext>
                </a:extLst>
              </a:tr>
              <a:tr h="412044">
                <a:tc>
                  <a:txBody>
                    <a:bodyPr/>
                    <a:lstStyle/>
                    <a:p>
                      <a:pPr algn="ctr"/>
                      <a:r>
                        <a:rPr lang="en-US" sz="1600" dirty="0"/>
                        <a:t>X2 = 1.320</a:t>
                      </a:r>
                    </a:p>
                  </a:txBody>
                  <a:tcPr/>
                </a:tc>
                <a:tc>
                  <a:txBody>
                    <a:bodyPr/>
                    <a:lstStyle/>
                    <a:p>
                      <a:pPr algn="ctr"/>
                      <a:r>
                        <a:rPr lang="en-US" sz="1600" dirty="0"/>
                        <a:t>0.15</a:t>
                      </a:r>
                    </a:p>
                  </a:txBody>
                  <a:tcPr/>
                </a:tc>
                <a:tc>
                  <a:txBody>
                    <a:bodyPr/>
                    <a:lstStyle/>
                    <a:p>
                      <a:pPr algn="ctr"/>
                      <a:r>
                        <a:rPr lang="en-US" sz="1400" dirty="0"/>
                        <a:t>4.320</a:t>
                      </a:r>
                    </a:p>
                  </a:txBody>
                  <a:tcPr/>
                </a:tc>
                <a:tc>
                  <a:txBody>
                    <a:bodyPr/>
                    <a:lstStyle/>
                    <a:p>
                      <a:pPr algn="ctr"/>
                      <a:r>
                        <a:rPr lang="en-US" sz="1400" dirty="0"/>
                        <a:t>5.280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4.800</a:t>
                      </a:r>
                    </a:p>
                  </a:txBody>
                  <a:tcPr/>
                </a:tc>
                <a:tc>
                  <a:txBody>
                    <a:bodyPr/>
                    <a:lstStyle/>
                    <a:p>
                      <a:pPr algn="ctr"/>
                      <a:r>
                        <a:rPr lang="en-US" sz="1400" dirty="0"/>
                        <a:t>4.320</a:t>
                      </a:r>
                    </a:p>
                  </a:txBody>
                  <a:tcPr/>
                </a:tc>
                <a:tc>
                  <a:txBody>
                    <a:bodyPr/>
                    <a:lstStyle/>
                    <a:p>
                      <a:pPr algn="ctr"/>
                      <a:r>
                        <a:rPr lang="en-US" sz="1400" dirty="0"/>
                        <a:t>3.840</a:t>
                      </a:r>
                    </a:p>
                  </a:txBody>
                  <a:tcPr/>
                </a:tc>
                <a:extLst>
                  <a:ext uri="{0D108BD9-81ED-4DB2-BD59-A6C34878D82A}">
                    <a16:rowId xmlns:a16="http://schemas.microsoft.com/office/drawing/2014/main" val="10003"/>
                  </a:ext>
                </a:extLst>
              </a:tr>
              <a:tr h="412044">
                <a:tc>
                  <a:txBody>
                    <a:bodyPr/>
                    <a:lstStyle/>
                    <a:p>
                      <a:pPr algn="ctr"/>
                      <a:r>
                        <a:rPr lang="en-US" sz="1600" dirty="0"/>
                        <a:t>X3 = 1.440</a:t>
                      </a:r>
                    </a:p>
                  </a:txBody>
                  <a:tcPr/>
                </a:tc>
                <a:tc>
                  <a:txBody>
                    <a:bodyPr/>
                    <a:lstStyle/>
                    <a:p>
                      <a:pPr algn="ctr"/>
                      <a:r>
                        <a:rPr lang="en-US" sz="1600" dirty="0"/>
                        <a:t>0.30</a:t>
                      </a:r>
                    </a:p>
                  </a:txBody>
                  <a:tcPr/>
                </a:tc>
                <a:tc>
                  <a:txBody>
                    <a:bodyPr/>
                    <a:lstStyle/>
                    <a:p>
                      <a:pPr algn="ctr"/>
                      <a:r>
                        <a:rPr lang="en-US" sz="1400" dirty="0"/>
                        <a:t>3.840</a:t>
                      </a:r>
                    </a:p>
                  </a:txBody>
                  <a:tcPr/>
                </a:tc>
                <a:tc>
                  <a:txBody>
                    <a:bodyPr/>
                    <a:lstStyle/>
                    <a:p>
                      <a:pPr algn="ctr"/>
                      <a:r>
                        <a:rPr lang="en-US" sz="1400" dirty="0"/>
                        <a:t>4.800</a:t>
                      </a:r>
                    </a:p>
                  </a:txBody>
                  <a:tcPr/>
                </a:tc>
                <a:tc>
                  <a:txBody>
                    <a:bodyPr/>
                    <a:lstStyle/>
                    <a:p>
                      <a:pPr algn="ctr"/>
                      <a:r>
                        <a:rPr lang="en-US" sz="1400" dirty="0"/>
                        <a:t>5.760</a:t>
                      </a:r>
                    </a:p>
                  </a:txBody>
                  <a:tcPr/>
                </a:tc>
                <a:tc>
                  <a:txBody>
                    <a:bodyPr/>
                    <a:lstStyle/>
                    <a:p>
                      <a:pPr algn="ctr"/>
                      <a:r>
                        <a:rPr lang="en-US" sz="1400" dirty="0"/>
                        <a:t>5.280</a:t>
                      </a:r>
                    </a:p>
                  </a:txBody>
                  <a:tcPr/>
                </a:tc>
                <a:tc>
                  <a:txBody>
                    <a:bodyPr/>
                    <a:lstStyle/>
                    <a:p>
                      <a:pPr algn="ctr"/>
                      <a:r>
                        <a:rPr lang="en-US" sz="1400" dirty="0"/>
                        <a:t>4.800</a:t>
                      </a:r>
                    </a:p>
                  </a:txBody>
                  <a:tcPr/>
                </a:tc>
                <a:extLst>
                  <a:ext uri="{0D108BD9-81ED-4DB2-BD59-A6C34878D82A}">
                    <a16:rowId xmlns:a16="http://schemas.microsoft.com/office/drawing/2014/main" val="10004"/>
                  </a:ext>
                </a:extLst>
              </a:tr>
              <a:tr h="412044">
                <a:tc>
                  <a:txBody>
                    <a:bodyPr/>
                    <a:lstStyle/>
                    <a:p>
                      <a:pPr algn="ctr"/>
                      <a:r>
                        <a:rPr lang="en-US" sz="1600" dirty="0"/>
                        <a:t>X4 = 1.560</a:t>
                      </a:r>
                    </a:p>
                  </a:txBody>
                  <a:tcPr/>
                </a:tc>
                <a:tc>
                  <a:txBody>
                    <a:bodyPr/>
                    <a:lstStyle/>
                    <a:p>
                      <a:pPr algn="ctr"/>
                      <a:r>
                        <a:rPr lang="en-US" sz="1600" dirty="0"/>
                        <a:t>0.35</a:t>
                      </a:r>
                    </a:p>
                  </a:txBody>
                  <a:tcPr/>
                </a:tc>
                <a:tc>
                  <a:txBody>
                    <a:bodyPr/>
                    <a:lstStyle/>
                    <a:p>
                      <a:pPr algn="ctr"/>
                      <a:r>
                        <a:rPr lang="en-US" sz="1400" dirty="0"/>
                        <a:t>3.360</a:t>
                      </a:r>
                    </a:p>
                  </a:txBody>
                  <a:tcPr/>
                </a:tc>
                <a:tc>
                  <a:txBody>
                    <a:bodyPr/>
                    <a:lstStyle/>
                    <a:p>
                      <a:pPr algn="ctr"/>
                      <a:r>
                        <a:rPr lang="en-US" sz="1400" dirty="0"/>
                        <a:t>4.320</a:t>
                      </a:r>
                    </a:p>
                  </a:txBody>
                  <a:tcPr/>
                </a:tc>
                <a:tc>
                  <a:txBody>
                    <a:bodyPr/>
                    <a:lstStyle/>
                    <a:p>
                      <a:pPr algn="ctr"/>
                      <a:r>
                        <a:rPr lang="en-US" sz="1400" dirty="0"/>
                        <a:t>5..280</a:t>
                      </a:r>
                    </a:p>
                  </a:txBody>
                  <a:tcPr/>
                </a:tc>
                <a:tc>
                  <a:txBody>
                    <a:bodyPr/>
                    <a:lstStyle/>
                    <a:p>
                      <a:pPr algn="ctr"/>
                      <a:r>
                        <a:rPr lang="en-US" sz="1400" dirty="0"/>
                        <a:t>6.240</a:t>
                      </a:r>
                    </a:p>
                  </a:txBody>
                  <a:tcPr/>
                </a:tc>
                <a:tc>
                  <a:txBody>
                    <a:bodyPr/>
                    <a:lstStyle/>
                    <a:p>
                      <a:pPr algn="ctr"/>
                      <a:r>
                        <a:rPr lang="en-US" sz="1400" dirty="0"/>
                        <a:t>5.260</a:t>
                      </a:r>
                    </a:p>
                  </a:txBody>
                  <a:tcPr/>
                </a:tc>
                <a:extLst>
                  <a:ext uri="{0D108BD9-81ED-4DB2-BD59-A6C34878D82A}">
                    <a16:rowId xmlns:a16="http://schemas.microsoft.com/office/drawing/2014/main" val="10005"/>
                  </a:ext>
                </a:extLst>
              </a:tr>
              <a:tr h="575733">
                <a:tc>
                  <a:txBody>
                    <a:bodyPr/>
                    <a:lstStyle/>
                    <a:p>
                      <a:pPr algn="ctr"/>
                      <a:r>
                        <a:rPr lang="en-US" sz="1600" dirty="0"/>
                        <a:t>X5 = 1.680</a:t>
                      </a:r>
                    </a:p>
                  </a:txBody>
                  <a:tcPr/>
                </a:tc>
                <a:tc>
                  <a:txBody>
                    <a:bodyPr/>
                    <a:lstStyle/>
                    <a:p>
                      <a:pPr algn="ctr"/>
                      <a:r>
                        <a:rPr lang="en-US" sz="1600" dirty="0"/>
                        <a:t>0.15</a:t>
                      </a:r>
                    </a:p>
                  </a:txBody>
                  <a:tcPr/>
                </a:tc>
                <a:tc>
                  <a:txBody>
                    <a:bodyPr/>
                    <a:lstStyle/>
                    <a:p>
                      <a:pPr algn="ctr"/>
                      <a:r>
                        <a:rPr lang="en-US" sz="1400" dirty="0"/>
                        <a:t>2.880</a:t>
                      </a:r>
                    </a:p>
                  </a:txBody>
                  <a:tcPr/>
                </a:tc>
                <a:tc>
                  <a:txBody>
                    <a:bodyPr/>
                    <a:lstStyle/>
                    <a:p>
                      <a:pPr algn="ctr"/>
                      <a:r>
                        <a:rPr lang="en-US" sz="1400" dirty="0"/>
                        <a:t>3.840</a:t>
                      </a:r>
                    </a:p>
                  </a:txBody>
                  <a:tcPr/>
                </a:tc>
                <a:tc>
                  <a:txBody>
                    <a:bodyPr/>
                    <a:lstStyle/>
                    <a:p>
                      <a:pPr algn="ctr"/>
                      <a:r>
                        <a:rPr lang="en-US" sz="1400" dirty="0"/>
                        <a:t>4.800</a:t>
                      </a:r>
                    </a:p>
                  </a:txBody>
                  <a:tcPr/>
                </a:tc>
                <a:tc>
                  <a:txBody>
                    <a:bodyPr/>
                    <a:lstStyle/>
                    <a:p>
                      <a:pPr algn="ctr"/>
                      <a:r>
                        <a:rPr lang="en-US" sz="1400" dirty="0"/>
                        <a:t>5.760</a:t>
                      </a:r>
                    </a:p>
                  </a:txBody>
                  <a:tcPr/>
                </a:tc>
                <a:tc>
                  <a:txBody>
                    <a:bodyPr/>
                    <a:lstStyle/>
                    <a:p>
                      <a:pPr algn="ctr"/>
                      <a:r>
                        <a:rPr lang="en-US" sz="1400" dirty="0"/>
                        <a:t>6.720</a:t>
                      </a:r>
                    </a:p>
                  </a:txBody>
                  <a:tcPr/>
                </a:tc>
                <a:extLst>
                  <a:ext uri="{0D108BD9-81ED-4DB2-BD59-A6C34878D82A}">
                    <a16:rowId xmlns:a16="http://schemas.microsoft.com/office/drawing/2014/main" val="10006"/>
                  </a:ext>
                </a:extLst>
              </a:tr>
              <a:tr h="575733">
                <a:tc>
                  <a:txBody>
                    <a:bodyPr/>
                    <a:lstStyle/>
                    <a:p>
                      <a:pPr algn="ctr"/>
                      <a:r>
                        <a:rPr lang="en-US" sz="1800" b="1" dirty="0">
                          <a:solidFill>
                            <a:srgbClr val="FF0000"/>
                          </a:solidFill>
                        </a:rPr>
                        <a:t>Rata2</a:t>
                      </a:r>
                    </a:p>
                  </a:txBody>
                  <a:tcPr/>
                </a:tc>
                <a:tc>
                  <a:txBody>
                    <a:bodyPr/>
                    <a:lstStyle/>
                    <a:p>
                      <a:pPr algn="ctr"/>
                      <a:endParaRPr lang="en-US" sz="1800" b="1" dirty="0">
                        <a:solidFill>
                          <a:srgbClr val="FF0000"/>
                        </a:solidFill>
                      </a:endParaRPr>
                    </a:p>
                  </a:txBody>
                  <a:tcPr/>
                </a:tc>
                <a:tc>
                  <a:txBody>
                    <a:bodyPr/>
                    <a:lstStyle/>
                    <a:p>
                      <a:pPr algn="ctr"/>
                      <a:r>
                        <a:rPr lang="en-US" sz="1800" b="1" dirty="0">
                          <a:solidFill>
                            <a:srgbClr val="FF0000"/>
                          </a:solidFill>
                        </a:rPr>
                        <a:t>3.840</a:t>
                      </a:r>
                    </a:p>
                  </a:txBody>
                  <a:tcPr/>
                </a:tc>
                <a:tc>
                  <a:txBody>
                    <a:bodyPr/>
                    <a:lstStyle/>
                    <a:p>
                      <a:pPr algn="ctr"/>
                      <a:r>
                        <a:rPr lang="en-US" sz="1800" b="1" dirty="0">
                          <a:solidFill>
                            <a:srgbClr val="FF0000"/>
                          </a:solidFill>
                        </a:rPr>
                        <a:t>4.512</a:t>
                      </a:r>
                    </a:p>
                  </a:txBody>
                  <a:tcPr/>
                </a:tc>
                <a:tc>
                  <a:txBody>
                    <a:bodyPr/>
                    <a:lstStyle/>
                    <a:p>
                      <a:pPr algn="ctr"/>
                      <a:r>
                        <a:rPr lang="en-US" sz="1800" b="1" dirty="0">
                          <a:solidFill>
                            <a:srgbClr val="FF0000"/>
                          </a:solidFill>
                        </a:rPr>
                        <a:t>4.896</a:t>
                      </a:r>
                    </a:p>
                  </a:txBody>
                  <a:tcPr/>
                </a:tc>
                <a:tc>
                  <a:txBody>
                    <a:bodyPr/>
                    <a:lstStyle/>
                    <a:p>
                      <a:pPr algn="ctr"/>
                      <a:r>
                        <a:rPr lang="en-US" sz="1800" b="1" dirty="0">
                          <a:solidFill>
                            <a:srgbClr val="FF0000"/>
                          </a:solidFill>
                        </a:rPr>
                        <a:t>4.992</a:t>
                      </a:r>
                    </a:p>
                  </a:txBody>
                  <a:tcPr/>
                </a:tc>
                <a:tc>
                  <a:txBody>
                    <a:bodyPr/>
                    <a:lstStyle/>
                    <a:p>
                      <a:pPr algn="ctr"/>
                      <a:r>
                        <a:rPr lang="en-US" sz="1800" b="1" dirty="0">
                          <a:solidFill>
                            <a:srgbClr val="FF0000"/>
                          </a:solidFill>
                        </a:rPr>
                        <a:t>4.800</a:t>
                      </a:r>
                    </a:p>
                  </a:txBody>
                  <a:tcPr/>
                </a:tc>
                <a:extLst>
                  <a:ext uri="{0D108BD9-81ED-4DB2-BD59-A6C34878D82A}">
                    <a16:rowId xmlns:a16="http://schemas.microsoft.com/office/drawing/2014/main" val="10007"/>
                  </a:ext>
                </a:extLst>
              </a:tr>
            </a:tbl>
          </a:graphicData>
        </a:graphic>
      </p:graphicFrame>
      <p:sp>
        <p:nvSpPr>
          <p:cNvPr id="8" name="Oval 7"/>
          <p:cNvSpPr/>
          <p:nvPr/>
        </p:nvSpPr>
        <p:spPr>
          <a:xfrm>
            <a:off x="6553200" y="5867400"/>
            <a:ext cx="762000" cy="53340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CC"/>
              </a:solidFill>
            </a:endParaRPr>
          </a:p>
        </p:txBody>
      </p:sp>
    </p:spTree>
    <p:extLst>
      <p:ext uri="{BB962C8B-B14F-4D97-AF65-F5344CB8AC3E}">
        <p14:creationId xmlns:p14="http://schemas.microsoft.com/office/powerpoint/2010/main" val="333116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723900"/>
            <a:ext cx="7391400" cy="838200"/>
          </a:xfrm>
        </p:spPr>
        <p:txBody>
          <a:bodyPr>
            <a:normAutofit fontScale="90000"/>
          </a:bodyPr>
          <a:lstStyle/>
          <a:p>
            <a:pPr>
              <a:defRPr/>
            </a:pPr>
            <a:r>
              <a:rPr lang="en-US" b="1" dirty="0" err="1">
                <a:cs typeface="Times New Roman" pitchFamily="18" charset="0"/>
              </a:rPr>
              <a:t>Inti</a:t>
            </a:r>
            <a:r>
              <a:rPr lang="en-US" b="1" dirty="0">
                <a:cs typeface="Times New Roman" pitchFamily="18" charset="0"/>
              </a:rPr>
              <a:t> </a:t>
            </a:r>
            <a:r>
              <a:rPr lang="en-US" b="1" dirty="0" err="1">
                <a:cs typeface="Times New Roman" pitchFamily="18" charset="0"/>
              </a:rPr>
              <a:t>pengambilan</a:t>
            </a:r>
            <a:r>
              <a:rPr lang="en-US" b="1" dirty="0">
                <a:cs typeface="Times New Roman" pitchFamily="18" charset="0"/>
              </a:rPr>
              <a:t> </a:t>
            </a:r>
            <a:r>
              <a:rPr lang="en-US" b="1" dirty="0" err="1">
                <a:cs typeface="Times New Roman" pitchFamily="18" charset="0"/>
              </a:rPr>
              <a:t>keputusan</a:t>
            </a:r>
            <a:r>
              <a:rPr lang="en-US" b="1" dirty="0">
                <a:cs typeface="Times New Roman" pitchFamily="18" charset="0"/>
              </a:rPr>
              <a:t>:</a:t>
            </a:r>
            <a:br>
              <a:rPr lang="en-US" b="1" dirty="0">
                <a:cs typeface="Times New Roman" pitchFamily="18" charset="0"/>
              </a:rPr>
            </a:br>
            <a:endParaRPr lang="en-US" b="1" dirty="0">
              <a:cs typeface="Times New Roman" pitchFamily="18" charset="0"/>
            </a:endParaRPr>
          </a:p>
        </p:txBody>
      </p:sp>
      <p:sp>
        <p:nvSpPr>
          <p:cNvPr id="59396" name="Rectangle 4"/>
          <p:cNvSpPr>
            <a:spLocks noGrp="1" noChangeArrowheads="1"/>
          </p:cNvSpPr>
          <p:nvPr>
            <p:ph type="body" idx="1"/>
          </p:nvPr>
        </p:nvSpPr>
        <p:spPr>
          <a:xfrm>
            <a:off x="685800" y="1600200"/>
            <a:ext cx="7772400" cy="4114800"/>
          </a:xfrm>
          <a:noFill/>
        </p:spPr>
        <p:txBody>
          <a:bodyPr/>
          <a:lstStyle/>
          <a:p>
            <a:pPr>
              <a:buClr>
                <a:schemeClr val="tx1"/>
              </a:buClr>
              <a:buFont typeface="Wingdings" pitchFamily="2" charset="2"/>
              <a:buChar char="v"/>
            </a:pPr>
            <a:r>
              <a:rPr lang="en-US" altLang="en-US" sz="2800" dirty="0" err="1">
                <a:cs typeface="Times New Roman" pitchFamily="18" charset="0"/>
              </a:rPr>
              <a:t>berarti</a:t>
            </a:r>
            <a:r>
              <a:rPr lang="en-US" altLang="en-US" sz="2800" dirty="0">
                <a:cs typeface="Times New Roman" pitchFamily="18" charset="0"/>
              </a:rPr>
              <a:t> </a:t>
            </a:r>
            <a:r>
              <a:rPr lang="en-US" altLang="en-US" sz="2800" dirty="0" err="1">
                <a:cs typeface="Times New Roman" pitchFamily="18" charset="0"/>
              </a:rPr>
              <a:t>memilih</a:t>
            </a:r>
            <a:r>
              <a:rPr lang="en-US" altLang="en-US" sz="2800" dirty="0">
                <a:cs typeface="Times New Roman" pitchFamily="18" charset="0"/>
              </a:rPr>
              <a:t> </a:t>
            </a:r>
            <a:r>
              <a:rPr lang="en-US" altLang="en-US" sz="2800" dirty="0" err="1">
                <a:cs typeface="Times New Roman" pitchFamily="18" charset="0"/>
              </a:rPr>
              <a:t>alternatif</a:t>
            </a:r>
            <a:r>
              <a:rPr lang="en-US" altLang="en-US" sz="2800" dirty="0">
                <a:cs typeface="Times New Roman" pitchFamily="18" charset="0"/>
              </a:rPr>
              <a:t>, </a:t>
            </a:r>
            <a:r>
              <a:rPr lang="en-US" altLang="en-US" sz="2800" dirty="0" err="1">
                <a:cs typeface="Times New Roman" pitchFamily="18" charset="0"/>
              </a:rPr>
              <a:t>yg</a:t>
            </a:r>
            <a:r>
              <a:rPr lang="en-US" altLang="en-US" sz="2800" dirty="0">
                <a:cs typeface="Times New Roman" pitchFamily="18" charset="0"/>
              </a:rPr>
              <a:t> </a:t>
            </a:r>
            <a:r>
              <a:rPr lang="en-US" altLang="en-US" sz="2800" dirty="0" err="1">
                <a:cs typeface="Times New Roman" pitchFamily="18" charset="0"/>
              </a:rPr>
              <a:t>jelas</a:t>
            </a:r>
            <a:r>
              <a:rPr lang="en-US" altLang="en-US" sz="2800" dirty="0">
                <a:cs typeface="Times New Roman" pitchFamily="18" charset="0"/>
              </a:rPr>
              <a:t> </a:t>
            </a:r>
            <a:r>
              <a:rPr lang="en-US" altLang="en-US" sz="2800" dirty="0" err="1">
                <a:cs typeface="Times New Roman" pitchFamily="18" charset="0"/>
              </a:rPr>
              <a:t>harus</a:t>
            </a:r>
            <a:r>
              <a:rPr lang="en-US" altLang="en-US" sz="2800" dirty="0">
                <a:cs typeface="Times New Roman" pitchFamily="18" charset="0"/>
              </a:rPr>
              <a:t> </a:t>
            </a:r>
            <a:r>
              <a:rPr lang="en-US" altLang="en-US" sz="2800" dirty="0" err="1">
                <a:cs typeface="Times New Roman" pitchFamily="18" charset="0"/>
              </a:rPr>
              <a:t>alternatif</a:t>
            </a:r>
            <a:r>
              <a:rPr lang="en-US" altLang="en-US" sz="2800" dirty="0">
                <a:cs typeface="Times New Roman" pitchFamily="18" charset="0"/>
              </a:rPr>
              <a:t> </a:t>
            </a:r>
            <a:r>
              <a:rPr lang="en-US" altLang="en-US" sz="2800" dirty="0" err="1">
                <a:cs typeface="Times New Roman" pitchFamily="18" charset="0"/>
              </a:rPr>
              <a:t>yg</a:t>
            </a:r>
            <a:r>
              <a:rPr lang="en-US" altLang="en-US" sz="2800" dirty="0">
                <a:cs typeface="Times New Roman" pitchFamily="18" charset="0"/>
              </a:rPr>
              <a:t> </a:t>
            </a:r>
            <a:r>
              <a:rPr lang="en-US" altLang="en-US" sz="2800" dirty="0" err="1">
                <a:cs typeface="Times New Roman" pitchFamily="18" charset="0"/>
              </a:rPr>
              <a:t>terbaik</a:t>
            </a:r>
            <a:r>
              <a:rPr lang="en-US" altLang="en-US" sz="2800" dirty="0">
                <a:cs typeface="Times New Roman" pitchFamily="18" charset="0"/>
              </a:rPr>
              <a:t> (</a:t>
            </a:r>
            <a:r>
              <a:rPr lang="en-US" altLang="en-US" sz="2800" i="1" dirty="0">
                <a:cs typeface="Times New Roman" pitchFamily="18" charset="0"/>
              </a:rPr>
              <a:t>the best alternative</a:t>
            </a:r>
            <a:r>
              <a:rPr lang="en-US" altLang="en-US" sz="2800" dirty="0">
                <a:cs typeface="Times New Roman" pitchFamily="18" charset="0"/>
              </a:rPr>
              <a:t>)</a:t>
            </a:r>
          </a:p>
          <a:p>
            <a:pPr>
              <a:buClr>
                <a:schemeClr val="tx1"/>
              </a:buClr>
              <a:buFont typeface="Monotype Sorts" pitchFamily="2" charset="2"/>
              <a:buNone/>
            </a:pPr>
            <a:endParaRPr lang="en-US" altLang="en-US" sz="2800" dirty="0">
              <a:cs typeface="Times New Roman" pitchFamily="18" charset="0"/>
            </a:endParaRPr>
          </a:p>
          <a:p>
            <a:pPr>
              <a:buClr>
                <a:schemeClr val="tx1"/>
              </a:buClr>
              <a:buFont typeface="Monotype Sorts" pitchFamily="2" charset="2"/>
              <a:buNone/>
            </a:pPr>
            <a:r>
              <a:rPr lang="en-US" altLang="en-US" sz="2800" dirty="0" err="1">
                <a:cs typeface="Times New Roman" pitchFamily="18" charset="0"/>
              </a:rPr>
              <a:t>Contoh</a:t>
            </a:r>
            <a:r>
              <a:rPr lang="en-US" altLang="en-US" sz="2800" dirty="0">
                <a:cs typeface="Times New Roman" pitchFamily="18" charset="0"/>
              </a:rPr>
              <a:t> </a:t>
            </a:r>
            <a:r>
              <a:rPr lang="en-US" altLang="en-US" sz="2800" dirty="0" err="1">
                <a:cs typeface="Times New Roman" pitchFamily="18" charset="0"/>
              </a:rPr>
              <a:t>pengambilan</a:t>
            </a:r>
            <a:r>
              <a:rPr lang="en-US" altLang="en-US" sz="2800" dirty="0">
                <a:cs typeface="Times New Roman" pitchFamily="18" charset="0"/>
              </a:rPr>
              <a:t> </a:t>
            </a:r>
            <a:r>
              <a:rPr lang="en-US" altLang="en-US" sz="2800" dirty="0" err="1">
                <a:cs typeface="Times New Roman" pitchFamily="18" charset="0"/>
              </a:rPr>
              <a:t>keputusan</a:t>
            </a:r>
            <a:r>
              <a:rPr lang="en-US" altLang="en-US" sz="2800" dirty="0">
                <a:cs typeface="Times New Roman" pitchFamily="18" charset="0"/>
              </a:rPr>
              <a:t> </a:t>
            </a:r>
            <a:r>
              <a:rPr lang="en-US" altLang="en-US" sz="2800" dirty="0" err="1">
                <a:cs typeface="Times New Roman" pitchFamily="18" charset="0"/>
              </a:rPr>
              <a:t>tentang</a:t>
            </a:r>
            <a:r>
              <a:rPr lang="en-US" altLang="en-US" sz="2800" dirty="0">
                <a:cs typeface="Times New Roman" pitchFamily="18" charset="0"/>
              </a:rPr>
              <a:t>:</a:t>
            </a:r>
          </a:p>
          <a:p>
            <a:pPr>
              <a:buClr>
                <a:schemeClr val="tx1"/>
              </a:buClr>
              <a:buFont typeface="Wingdings" pitchFamily="2" charset="2"/>
              <a:buChar char="v"/>
            </a:pPr>
            <a:r>
              <a:rPr lang="en-US" altLang="en-US" sz="2800" dirty="0" err="1">
                <a:cs typeface="Times New Roman" pitchFamily="18" charset="0"/>
              </a:rPr>
              <a:t>Jenis</a:t>
            </a:r>
            <a:r>
              <a:rPr lang="en-US" altLang="en-US" sz="2800" dirty="0">
                <a:cs typeface="Times New Roman" pitchFamily="18" charset="0"/>
              </a:rPr>
              <a:t> </a:t>
            </a:r>
            <a:r>
              <a:rPr lang="en-US" altLang="en-US" sz="2800" dirty="0" err="1">
                <a:cs typeface="Times New Roman" pitchFamily="18" charset="0"/>
              </a:rPr>
              <a:t>usaha</a:t>
            </a:r>
            <a:endParaRPr lang="en-US" altLang="en-US" sz="2800" dirty="0">
              <a:cs typeface="Times New Roman" pitchFamily="18" charset="0"/>
            </a:endParaRPr>
          </a:p>
          <a:p>
            <a:pPr>
              <a:buClr>
                <a:schemeClr val="tx1"/>
              </a:buClr>
              <a:buFont typeface="Wingdings" pitchFamily="2" charset="2"/>
              <a:buChar char="v"/>
            </a:pPr>
            <a:r>
              <a:rPr lang="en-US" altLang="en-US" sz="2800" dirty="0" err="1">
                <a:cs typeface="Times New Roman" pitchFamily="18" charset="0"/>
              </a:rPr>
              <a:t>Lokasi</a:t>
            </a:r>
            <a:r>
              <a:rPr lang="en-US" altLang="en-US" sz="2800" dirty="0">
                <a:cs typeface="Times New Roman" pitchFamily="18" charset="0"/>
              </a:rPr>
              <a:t> </a:t>
            </a:r>
            <a:r>
              <a:rPr lang="en-US" altLang="en-US" sz="2800" dirty="0" err="1">
                <a:cs typeface="Times New Roman" pitchFamily="18" charset="0"/>
              </a:rPr>
              <a:t>usaha</a:t>
            </a:r>
            <a:endParaRPr lang="en-US" altLang="en-US" sz="2800" dirty="0">
              <a:cs typeface="Times New Roman" pitchFamily="18" charset="0"/>
            </a:endParaRPr>
          </a:p>
          <a:p>
            <a:pPr>
              <a:buClr>
                <a:schemeClr val="tx1"/>
              </a:buClr>
              <a:buFont typeface="Wingdings" pitchFamily="2" charset="2"/>
              <a:buChar char="v"/>
            </a:pPr>
            <a:r>
              <a:rPr lang="en-US" altLang="en-US" sz="2800" dirty="0" err="1">
                <a:cs typeface="Times New Roman" pitchFamily="18" charset="0"/>
              </a:rPr>
              <a:t>Pendanaan</a:t>
            </a:r>
            <a:endParaRPr lang="en-US" altLang="en-US" sz="2800" dirty="0">
              <a:cs typeface="Times New Roman" pitchFamily="18" charset="0"/>
            </a:endParaRPr>
          </a:p>
          <a:p>
            <a:pPr>
              <a:buClr>
                <a:schemeClr val="tx1"/>
              </a:buClr>
              <a:buFont typeface="Wingdings" pitchFamily="2" charset="2"/>
              <a:buChar char="v"/>
            </a:pPr>
            <a:r>
              <a:rPr lang="en-US" altLang="en-US" sz="2800" dirty="0" err="1">
                <a:cs typeface="Times New Roman" pitchFamily="18" charset="0"/>
              </a:rPr>
              <a:t>Investasi</a:t>
            </a:r>
            <a:r>
              <a:rPr lang="en-US" altLang="en-US" sz="2800" dirty="0">
                <a:cs typeface="Times New Roman" pitchFamily="18" charset="0"/>
              </a:rPr>
              <a:t>, </a:t>
            </a:r>
            <a:r>
              <a:rPr lang="en-US" altLang="en-US" sz="2800" dirty="0" err="1">
                <a:cs typeface="Times New Roman" pitchFamily="18" charset="0"/>
              </a:rPr>
              <a:t>dll</a:t>
            </a:r>
            <a:endParaRPr lang="en-US" altLang="en-US" sz="2800" dirty="0">
              <a:cs typeface="Times New Roman" pitchFamily="18" charset="0"/>
            </a:endParaRPr>
          </a:p>
          <a:p>
            <a:pPr>
              <a:buClr>
                <a:schemeClr val="tx1"/>
              </a:buClr>
              <a:buFont typeface="Wingdings" pitchFamily="2" charset="2"/>
              <a:buNone/>
            </a:pPr>
            <a:endParaRPr lang="en-US" altLang="en-US" sz="2800" dirty="0"/>
          </a:p>
        </p:txBody>
      </p:sp>
    </p:spTree>
    <p:extLst>
      <p:ext uri="{BB962C8B-B14F-4D97-AF65-F5344CB8AC3E}">
        <p14:creationId xmlns:p14="http://schemas.microsoft.com/office/powerpoint/2010/main" val="555202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6">
                                            <p:txEl>
                                              <p:pRg st="0" end="0"/>
                                            </p:txEl>
                                          </p:spTgt>
                                        </p:tgtEl>
                                        <p:attrNameLst>
                                          <p:attrName>style.visibility</p:attrName>
                                        </p:attrNameLst>
                                      </p:cBhvr>
                                      <p:to>
                                        <p:strVal val="visible"/>
                                      </p:to>
                                    </p:set>
                                    <p:anim calcmode="lin" valueType="num">
                                      <p:cBhvr additive="base">
                                        <p:cTn id="13" dur="500" fill="hold"/>
                                        <p:tgtEl>
                                          <p:spTgt spid="593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6">
                                            <p:txEl>
                                              <p:pRg st="2" end="2"/>
                                            </p:txEl>
                                          </p:spTgt>
                                        </p:tgtEl>
                                        <p:attrNameLst>
                                          <p:attrName>style.visibility</p:attrName>
                                        </p:attrNameLst>
                                      </p:cBhvr>
                                      <p:to>
                                        <p:strVal val="visible"/>
                                      </p:to>
                                    </p:set>
                                    <p:anim calcmode="lin" valueType="num">
                                      <p:cBhvr additive="base">
                                        <p:cTn id="19" dur="500" fill="hold"/>
                                        <p:tgtEl>
                                          <p:spTgt spid="5939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396">
                                            <p:txEl>
                                              <p:pRg st="3" end="3"/>
                                            </p:txEl>
                                          </p:spTgt>
                                        </p:tgtEl>
                                        <p:attrNameLst>
                                          <p:attrName>style.visibility</p:attrName>
                                        </p:attrNameLst>
                                      </p:cBhvr>
                                      <p:to>
                                        <p:strVal val="visible"/>
                                      </p:to>
                                    </p:set>
                                    <p:anim calcmode="lin" valueType="num">
                                      <p:cBhvr additive="base">
                                        <p:cTn id="25" dur="500" fill="hold"/>
                                        <p:tgtEl>
                                          <p:spTgt spid="5939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6">
                                            <p:txEl>
                                              <p:pRg st="4" end="4"/>
                                            </p:txEl>
                                          </p:spTgt>
                                        </p:tgtEl>
                                        <p:attrNameLst>
                                          <p:attrName>style.visibility</p:attrName>
                                        </p:attrNameLst>
                                      </p:cBhvr>
                                      <p:to>
                                        <p:strVal val="visible"/>
                                      </p:to>
                                    </p:set>
                                    <p:anim calcmode="lin" valueType="num">
                                      <p:cBhvr additive="base">
                                        <p:cTn id="31" dur="500" fill="hold"/>
                                        <p:tgtEl>
                                          <p:spTgt spid="5939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396">
                                            <p:txEl>
                                              <p:pRg st="5" end="5"/>
                                            </p:txEl>
                                          </p:spTgt>
                                        </p:tgtEl>
                                        <p:attrNameLst>
                                          <p:attrName>style.visibility</p:attrName>
                                        </p:attrNameLst>
                                      </p:cBhvr>
                                      <p:to>
                                        <p:strVal val="visible"/>
                                      </p:to>
                                    </p:set>
                                    <p:anim calcmode="lin" valueType="num">
                                      <p:cBhvr additive="base">
                                        <p:cTn id="37" dur="500" fill="hold"/>
                                        <p:tgtEl>
                                          <p:spTgt spid="5939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3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396">
                                            <p:txEl>
                                              <p:pRg st="6" end="6"/>
                                            </p:txEl>
                                          </p:spTgt>
                                        </p:tgtEl>
                                        <p:attrNameLst>
                                          <p:attrName>style.visibility</p:attrName>
                                        </p:attrNameLst>
                                      </p:cBhvr>
                                      <p:to>
                                        <p:strVal val="visible"/>
                                      </p:to>
                                    </p:set>
                                    <p:anim calcmode="lin" valueType="num">
                                      <p:cBhvr additive="base">
                                        <p:cTn id="43" dur="500" fill="hold"/>
                                        <p:tgtEl>
                                          <p:spTgt spid="5939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39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4343400" cy="1295400"/>
          </a:xfrm>
        </p:spPr>
        <p:txBody>
          <a:bodyPr>
            <a:normAutofit fontScale="90000"/>
          </a:bodyPr>
          <a:lstStyle/>
          <a:p>
            <a:r>
              <a:rPr lang="en-US" sz="2400" b="1" dirty="0" err="1"/>
              <a:t>Keputusan</a:t>
            </a:r>
            <a:r>
              <a:rPr lang="en-US" sz="2400" b="1" dirty="0"/>
              <a:t> </a:t>
            </a:r>
            <a:r>
              <a:rPr lang="en-US" sz="2400" b="1" dirty="0" err="1"/>
              <a:t>Nilai</a:t>
            </a:r>
            <a:r>
              <a:rPr lang="en-US" sz="2400" b="1" dirty="0"/>
              <a:t> Yang </a:t>
            </a:r>
            <a:r>
              <a:rPr lang="en-US" sz="2400" b="1" dirty="0" err="1"/>
              <a:t>Diharapkan</a:t>
            </a:r>
            <a:br>
              <a:rPr lang="en-US" sz="2400" b="1" dirty="0"/>
            </a:br>
            <a:r>
              <a:rPr lang="en-US" sz="2400" dirty="0"/>
              <a:t>(</a:t>
            </a:r>
            <a:r>
              <a:rPr lang="en-US" sz="2400" dirty="0" err="1"/>
              <a:t>Untuk</a:t>
            </a:r>
            <a:r>
              <a:rPr lang="en-US" sz="2400" dirty="0"/>
              <a:t> </a:t>
            </a:r>
            <a:r>
              <a:rPr lang="en-US" sz="2400" dirty="0" err="1"/>
              <a:t>memilih</a:t>
            </a:r>
            <a:r>
              <a:rPr lang="en-US" sz="2400" dirty="0"/>
              <a:t> </a:t>
            </a:r>
            <a:r>
              <a:rPr lang="en-US" sz="2400" dirty="0" err="1"/>
              <a:t>keputusan</a:t>
            </a:r>
            <a:r>
              <a:rPr lang="en-US" sz="2400" dirty="0"/>
              <a:t> </a:t>
            </a:r>
            <a:r>
              <a:rPr lang="en-US" sz="2400" dirty="0" err="1"/>
              <a:t>dengan</a:t>
            </a:r>
            <a:r>
              <a:rPr lang="en-US" sz="2400" dirty="0"/>
              <a:t> payoff (</a:t>
            </a:r>
            <a:r>
              <a:rPr lang="en-US" sz="2400" dirty="0" err="1"/>
              <a:t>keuntungan</a:t>
            </a:r>
            <a:r>
              <a:rPr lang="en-US" sz="2400" dirty="0"/>
              <a:t>) yang </a:t>
            </a:r>
            <a:r>
              <a:rPr lang="en-US" sz="2400" dirty="0" err="1"/>
              <a:t>maksimal</a:t>
            </a:r>
            <a:r>
              <a:rPr lang="en-US" sz="2400" dirty="0"/>
              <a:t> </a:t>
            </a:r>
            <a:r>
              <a:rPr lang="en-US" sz="2400" dirty="0" err="1"/>
              <a:t>atau</a:t>
            </a:r>
            <a:r>
              <a:rPr lang="en-US" sz="2400" dirty="0"/>
              <a:t> </a:t>
            </a:r>
            <a:r>
              <a:rPr lang="en-US" sz="2400" dirty="0" err="1"/>
              <a:t>biaya</a:t>
            </a:r>
            <a:r>
              <a:rPr lang="en-US" sz="2400" dirty="0"/>
              <a:t> yang minimal)</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44280780"/>
              </p:ext>
            </p:extLst>
          </p:nvPr>
        </p:nvGraphicFramePr>
        <p:xfrm>
          <a:off x="381000" y="2819400"/>
          <a:ext cx="8763000" cy="3606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7302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730250">
                  <a:extLst>
                    <a:ext uri="{9D8B030D-6E8A-4147-A177-3AD203B41FA5}">
                      <a16:colId xmlns:a16="http://schemas.microsoft.com/office/drawing/2014/main" val="20009"/>
                    </a:ext>
                  </a:extLst>
                </a:gridCol>
                <a:gridCol w="73025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370840">
                <a:tc rowSpan="3">
                  <a:txBody>
                    <a:bodyPr/>
                    <a:lstStyle/>
                    <a:p>
                      <a:pPr algn="ctr"/>
                      <a:r>
                        <a:rPr lang="en-US" sz="1200" dirty="0" err="1">
                          <a:solidFill>
                            <a:schemeClr val="tx1"/>
                          </a:solidFill>
                        </a:rPr>
                        <a:t>Keadaan</a:t>
                      </a:r>
                      <a:r>
                        <a:rPr lang="en-US" sz="1200" dirty="0">
                          <a:solidFill>
                            <a:schemeClr val="tx1"/>
                          </a:solidFill>
                        </a:rPr>
                        <a:t> </a:t>
                      </a:r>
                      <a:r>
                        <a:rPr lang="en-US" sz="1200" dirty="0" err="1">
                          <a:solidFill>
                            <a:schemeClr val="tx1"/>
                          </a:solidFill>
                        </a:rPr>
                        <a:t>Dasar</a:t>
                      </a:r>
                      <a:r>
                        <a:rPr lang="en-US" sz="1200" dirty="0">
                          <a:solidFill>
                            <a:schemeClr val="tx1"/>
                          </a:solidFill>
                        </a:rPr>
                        <a:t> (xi)</a:t>
                      </a:r>
                    </a:p>
                  </a:txBody>
                  <a:tcPr anchor="ctr">
                    <a:solidFill>
                      <a:schemeClr val="accent6">
                        <a:lumMod val="40000"/>
                        <a:lumOff val="60000"/>
                      </a:schemeClr>
                    </a:solidFill>
                  </a:tcPr>
                </a:tc>
                <a:tc rowSpan="3">
                  <a:txBody>
                    <a:bodyPr/>
                    <a:lstStyle/>
                    <a:p>
                      <a:pPr algn="ctr"/>
                      <a:r>
                        <a:rPr lang="en-US" sz="1200" dirty="0" err="1">
                          <a:solidFill>
                            <a:schemeClr val="tx1"/>
                          </a:solidFill>
                        </a:rPr>
                        <a:t>Probabilitas</a:t>
                      </a:r>
                      <a:endParaRPr lang="en-US" sz="1200" dirty="0">
                        <a:solidFill>
                          <a:schemeClr val="tx1"/>
                        </a:solidFill>
                      </a:endParaRPr>
                    </a:p>
                  </a:txBody>
                  <a:tcPr anchor="ctr">
                    <a:solidFill>
                      <a:schemeClr val="accent6">
                        <a:lumMod val="40000"/>
                        <a:lumOff val="60000"/>
                      </a:schemeClr>
                    </a:solidFill>
                  </a:tcPr>
                </a:tc>
                <a:tc gridSpan="10">
                  <a:txBody>
                    <a:bodyPr/>
                    <a:lstStyle/>
                    <a:p>
                      <a:pPr algn="ctr"/>
                      <a:r>
                        <a:rPr lang="en-US" sz="1200" dirty="0">
                          <a:solidFill>
                            <a:schemeClr val="tx1"/>
                          </a:solidFill>
                        </a:rPr>
                        <a:t>KEPUTUSAN</a:t>
                      </a:r>
                    </a:p>
                  </a:txBody>
                  <a:tcPr anchor="ct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vMerge="1">
                  <a:txBody>
                    <a:bodyPr/>
                    <a:lstStyle/>
                    <a:p>
                      <a:endParaRPr lang="en-US" dirty="0"/>
                    </a:p>
                  </a:txBody>
                  <a:tcPr/>
                </a:tc>
                <a:tc gridSpan="2">
                  <a:txBody>
                    <a:bodyPr/>
                    <a:lstStyle/>
                    <a:p>
                      <a:pPr algn="ctr"/>
                      <a:r>
                        <a:rPr lang="en-US" sz="1200" dirty="0"/>
                        <a:t>d1 = 1.200 </a:t>
                      </a:r>
                    </a:p>
                  </a:txBody>
                  <a:tcPr anchor="ctr">
                    <a:solidFill>
                      <a:schemeClr val="accent6">
                        <a:lumMod val="40000"/>
                        <a:lumOff val="60000"/>
                      </a:schemeClr>
                    </a:solidFill>
                  </a:tcPr>
                </a:tc>
                <a:tc hMerge="1">
                  <a:txBody>
                    <a:bodyPr/>
                    <a:lstStyle/>
                    <a:p>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d2 = 1.320 </a:t>
                      </a:r>
                    </a:p>
                    <a:p>
                      <a:pPr algn="ctr"/>
                      <a:endParaRPr lang="en-US" sz="1200" dirty="0"/>
                    </a:p>
                  </a:txBody>
                  <a:tcPr anchor="ctr">
                    <a:solidFill>
                      <a:schemeClr val="accent6">
                        <a:lumMod val="40000"/>
                        <a:lumOff val="60000"/>
                      </a:schemeClr>
                    </a:solidFill>
                  </a:tcPr>
                </a:tc>
                <a:tc hMerge="1">
                  <a:txBody>
                    <a:bodyPr/>
                    <a:lstStyle/>
                    <a:p>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d3= 1.440 </a:t>
                      </a:r>
                    </a:p>
                    <a:p>
                      <a:pPr algn="ctr"/>
                      <a:endParaRPr lang="en-US" sz="1200" dirty="0"/>
                    </a:p>
                  </a:txBody>
                  <a:tcPr anchor="ctr">
                    <a:solidFill>
                      <a:schemeClr val="accent6">
                        <a:lumMod val="40000"/>
                        <a:lumOff val="60000"/>
                      </a:schemeClr>
                    </a:solidFill>
                  </a:tcPr>
                </a:tc>
                <a:tc hMerge="1">
                  <a:txBody>
                    <a:bodyPr/>
                    <a:lstStyle/>
                    <a:p>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d4 = 1.560 </a:t>
                      </a:r>
                    </a:p>
                    <a:p>
                      <a:pPr algn="ctr"/>
                      <a:endParaRPr lang="en-US" sz="1200" dirty="0"/>
                    </a:p>
                  </a:txBody>
                  <a:tcPr anchor="ctr">
                    <a:solidFill>
                      <a:schemeClr val="accent6">
                        <a:lumMod val="40000"/>
                        <a:lumOff val="60000"/>
                      </a:schemeClr>
                    </a:solidFill>
                  </a:tcPr>
                </a:tc>
                <a:tc hMerge="1">
                  <a:txBody>
                    <a:bodyPr/>
                    <a:lstStyle/>
                    <a:p>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d5 = 1.680 </a:t>
                      </a:r>
                    </a:p>
                    <a:p>
                      <a:pPr algn="ctr"/>
                      <a:endParaRPr lang="en-US" sz="1200" dirty="0"/>
                    </a:p>
                    <a:p>
                      <a:pPr algn="ctr"/>
                      <a:endParaRPr lang="en-US" sz="1200" dirty="0"/>
                    </a:p>
                  </a:txBody>
                  <a:tcPr anchor="ctr">
                    <a:solidFill>
                      <a:schemeClr val="accent6">
                        <a:lumMod val="40000"/>
                        <a:lumOff val="60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pPr algn="ctr"/>
                      <a:endParaRPr lang="en-US" sz="1400" dirty="0">
                        <a:solidFill>
                          <a:schemeClr val="tx1"/>
                        </a:solidFill>
                      </a:endParaRPr>
                    </a:p>
                  </a:txBody>
                  <a:tcPr/>
                </a:tc>
                <a:tc vMerge="1">
                  <a:txBody>
                    <a:bodyPr/>
                    <a:lstStyle/>
                    <a:p>
                      <a:pPr algn="ctr"/>
                      <a:endParaRPr lang="en-US" sz="1400" dirty="0">
                        <a:solidFill>
                          <a:schemeClr val="tx1"/>
                        </a:solidFill>
                      </a:endParaRPr>
                    </a:p>
                  </a:txBody>
                  <a:tcPr/>
                </a:tc>
                <a:tc>
                  <a:txBody>
                    <a:bodyPr/>
                    <a:lstStyle/>
                    <a:p>
                      <a:pPr algn="ctr"/>
                      <a:r>
                        <a:rPr lang="en-US" sz="1200" dirty="0"/>
                        <a:t>F(xi, d1)</a:t>
                      </a:r>
                    </a:p>
                  </a:txBody>
                  <a:tcPr anchor="ctr">
                    <a:solidFill>
                      <a:schemeClr val="accent6">
                        <a:lumMod val="40000"/>
                        <a:lumOff val="60000"/>
                      </a:schemeClr>
                    </a:solidFill>
                  </a:tcPr>
                </a:tc>
                <a:tc>
                  <a:txBody>
                    <a:bodyPr/>
                    <a:lstStyle/>
                    <a:p>
                      <a:pPr algn="ctr"/>
                      <a:r>
                        <a:rPr lang="en-US" sz="1200" dirty="0"/>
                        <a:t>P(xi)</a:t>
                      </a:r>
                    </a:p>
                  </a:txBody>
                  <a:tcPr anchor="ctr">
                    <a:solidFill>
                      <a:schemeClr val="accent6">
                        <a:lumMod val="40000"/>
                        <a:lumOff val="60000"/>
                      </a:schemeClr>
                    </a:solidFill>
                  </a:tcPr>
                </a:tc>
                <a:tc>
                  <a:txBody>
                    <a:bodyPr/>
                    <a:lstStyle/>
                    <a:p>
                      <a:pPr algn="ctr"/>
                      <a:r>
                        <a:rPr lang="en-US" sz="1200" dirty="0"/>
                        <a:t>F(xi, d2)</a:t>
                      </a:r>
                    </a:p>
                  </a:txBody>
                  <a:tcPr anchor="ctr">
                    <a:solidFill>
                      <a:schemeClr val="accent6">
                        <a:lumMod val="40000"/>
                        <a:lumOff val="60000"/>
                      </a:schemeClr>
                    </a:solidFill>
                  </a:tcPr>
                </a:tc>
                <a:tc>
                  <a:txBody>
                    <a:bodyPr/>
                    <a:lstStyle/>
                    <a:p>
                      <a:pPr algn="ctr"/>
                      <a:r>
                        <a:rPr lang="en-US" sz="1200" dirty="0"/>
                        <a:t>P(xi)</a:t>
                      </a:r>
                    </a:p>
                  </a:txBody>
                  <a:tcPr anchor="ctr">
                    <a:solidFill>
                      <a:schemeClr val="accent6">
                        <a:lumMod val="40000"/>
                        <a:lumOff val="60000"/>
                      </a:schemeClr>
                    </a:solidFill>
                  </a:tcPr>
                </a:tc>
                <a:tc>
                  <a:txBody>
                    <a:bodyPr/>
                    <a:lstStyle/>
                    <a:p>
                      <a:pPr algn="ctr"/>
                      <a:r>
                        <a:rPr lang="en-US" sz="1200" dirty="0"/>
                        <a:t>F(xi, d3)</a:t>
                      </a:r>
                    </a:p>
                  </a:txBody>
                  <a:tcPr anchor="ctr">
                    <a:solidFill>
                      <a:schemeClr val="accent6">
                        <a:lumMod val="40000"/>
                        <a:lumOff val="60000"/>
                      </a:schemeClr>
                    </a:solidFill>
                  </a:tcPr>
                </a:tc>
                <a:tc>
                  <a:txBody>
                    <a:bodyPr/>
                    <a:lstStyle/>
                    <a:p>
                      <a:pPr algn="ctr"/>
                      <a:r>
                        <a:rPr lang="en-US" sz="1200" dirty="0"/>
                        <a:t>P(xi)</a:t>
                      </a:r>
                    </a:p>
                  </a:txBody>
                  <a:tcPr anchor="ctr">
                    <a:solidFill>
                      <a:schemeClr val="accent6">
                        <a:lumMod val="40000"/>
                        <a:lumOff val="60000"/>
                      </a:schemeClr>
                    </a:solidFill>
                  </a:tcPr>
                </a:tc>
                <a:tc>
                  <a:txBody>
                    <a:bodyPr/>
                    <a:lstStyle/>
                    <a:p>
                      <a:pPr algn="ctr"/>
                      <a:r>
                        <a:rPr lang="en-US" sz="1200" dirty="0"/>
                        <a:t>F(xi, d4)</a:t>
                      </a:r>
                    </a:p>
                  </a:txBody>
                  <a:tcPr anchor="ctr">
                    <a:solidFill>
                      <a:schemeClr val="accent6">
                        <a:lumMod val="40000"/>
                        <a:lumOff val="60000"/>
                      </a:schemeClr>
                    </a:solidFill>
                  </a:tcPr>
                </a:tc>
                <a:tc>
                  <a:txBody>
                    <a:bodyPr/>
                    <a:lstStyle/>
                    <a:p>
                      <a:pPr algn="ctr"/>
                      <a:r>
                        <a:rPr lang="en-US" sz="1200" dirty="0"/>
                        <a:t>P(xi)</a:t>
                      </a:r>
                    </a:p>
                  </a:txBody>
                  <a:tcPr anchor="ctr">
                    <a:solidFill>
                      <a:schemeClr val="accent6">
                        <a:lumMod val="40000"/>
                        <a:lumOff val="60000"/>
                      </a:schemeClr>
                    </a:solidFill>
                  </a:tcPr>
                </a:tc>
                <a:tc>
                  <a:txBody>
                    <a:bodyPr/>
                    <a:lstStyle/>
                    <a:p>
                      <a:pPr algn="ctr"/>
                      <a:r>
                        <a:rPr lang="en-US" sz="1200" dirty="0"/>
                        <a:t>F(xi, d5)</a:t>
                      </a:r>
                    </a:p>
                  </a:txBody>
                  <a:tcPr anchor="ctr">
                    <a:solidFill>
                      <a:schemeClr val="accent6">
                        <a:lumMod val="40000"/>
                        <a:lumOff val="60000"/>
                      </a:schemeClr>
                    </a:solidFill>
                  </a:tcPr>
                </a:tc>
                <a:tc>
                  <a:txBody>
                    <a:bodyPr/>
                    <a:lstStyle/>
                    <a:p>
                      <a:pPr algn="ctr"/>
                      <a:r>
                        <a:rPr lang="en-US" sz="1200" dirty="0"/>
                        <a:t>P(xi)</a:t>
                      </a:r>
                    </a:p>
                  </a:txBody>
                  <a:tcPr anchor="ct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pPr algn="ctr"/>
                      <a:r>
                        <a:rPr lang="en-US" sz="1200" dirty="0"/>
                        <a:t>X1 =</a:t>
                      </a:r>
                      <a:r>
                        <a:rPr lang="en-US" sz="1200" baseline="0" dirty="0"/>
                        <a:t> 1.200</a:t>
                      </a:r>
                      <a:endParaRPr lang="en-US" sz="1200" dirty="0"/>
                    </a:p>
                  </a:txBody>
                  <a:tcPr/>
                </a:tc>
                <a:tc>
                  <a:txBody>
                    <a:bodyPr/>
                    <a:lstStyle/>
                    <a:p>
                      <a:pPr algn="ctr"/>
                      <a:r>
                        <a:rPr lang="en-US" sz="1200" dirty="0"/>
                        <a:t>0.05</a:t>
                      </a:r>
                    </a:p>
                  </a:txBody>
                  <a:tcPr/>
                </a:tc>
                <a:tc>
                  <a:txBody>
                    <a:bodyPr/>
                    <a:lstStyle/>
                    <a:p>
                      <a:pPr algn="r"/>
                      <a:r>
                        <a:rPr lang="en-US" sz="1200" dirty="0"/>
                        <a:t>4.800</a:t>
                      </a:r>
                    </a:p>
                  </a:txBody>
                  <a:tcPr/>
                </a:tc>
                <a:tc>
                  <a:txBody>
                    <a:bodyPr/>
                    <a:lstStyle/>
                    <a:p>
                      <a:pPr algn="r"/>
                      <a:r>
                        <a:rPr lang="en-US" sz="1200" dirty="0"/>
                        <a:t>240</a:t>
                      </a:r>
                    </a:p>
                  </a:txBody>
                  <a:tcPr/>
                </a:tc>
                <a:tc>
                  <a:txBody>
                    <a:bodyPr/>
                    <a:lstStyle/>
                    <a:p>
                      <a:pPr algn="r"/>
                      <a:r>
                        <a:rPr lang="en-US" sz="1200" dirty="0"/>
                        <a:t>4.320</a:t>
                      </a:r>
                    </a:p>
                  </a:txBody>
                  <a:tcPr/>
                </a:tc>
                <a:tc>
                  <a:txBody>
                    <a:bodyPr/>
                    <a:lstStyle/>
                    <a:p>
                      <a:pPr algn="r"/>
                      <a:r>
                        <a:rPr lang="en-US" sz="1200" dirty="0"/>
                        <a:t>216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t>3.840</a:t>
                      </a:r>
                    </a:p>
                  </a:txBody>
                  <a:tcPr/>
                </a:tc>
                <a:tc>
                  <a:txBody>
                    <a:bodyPr/>
                    <a:lstStyle/>
                    <a:p>
                      <a:pPr algn="r"/>
                      <a:r>
                        <a:rPr lang="en-US" sz="1200" dirty="0"/>
                        <a:t>192</a:t>
                      </a:r>
                    </a:p>
                  </a:txBody>
                  <a:tcPr/>
                </a:tc>
                <a:tc>
                  <a:txBody>
                    <a:bodyPr/>
                    <a:lstStyle/>
                    <a:p>
                      <a:pPr algn="r"/>
                      <a:r>
                        <a:rPr lang="en-US" sz="1200" dirty="0"/>
                        <a:t>3.360</a:t>
                      </a:r>
                    </a:p>
                  </a:txBody>
                  <a:tcPr/>
                </a:tc>
                <a:tc>
                  <a:txBody>
                    <a:bodyPr/>
                    <a:lstStyle/>
                    <a:p>
                      <a:pPr algn="r"/>
                      <a:r>
                        <a:rPr lang="en-US" sz="1200" dirty="0"/>
                        <a:t>168</a:t>
                      </a:r>
                    </a:p>
                  </a:txBody>
                  <a:tcPr/>
                </a:tc>
                <a:tc>
                  <a:txBody>
                    <a:bodyPr/>
                    <a:lstStyle/>
                    <a:p>
                      <a:pPr algn="r"/>
                      <a:r>
                        <a:rPr lang="en-US" sz="1200" dirty="0"/>
                        <a:t>2.880</a:t>
                      </a:r>
                    </a:p>
                  </a:txBody>
                  <a:tcPr/>
                </a:tc>
                <a:tc>
                  <a:txBody>
                    <a:bodyPr/>
                    <a:lstStyle/>
                    <a:p>
                      <a:pPr algn="r"/>
                      <a:r>
                        <a:rPr lang="en-US" sz="1200" dirty="0"/>
                        <a:t>144</a:t>
                      </a:r>
                    </a:p>
                  </a:txBody>
                  <a:tcPr/>
                </a:tc>
                <a:extLst>
                  <a:ext uri="{0D108BD9-81ED-4DB2-BD59-A6C34878D82A}">
                    <a16:rowId xmlns:a16="http://schemas.microsoft.com/office/drawing/2014/main" val="10003"/>
                  </a:ext>
                </a:extLst>
              </a:tr>
              <a:tr h="370840">
                <a:tc>
                  <a:txBody>
                    <a:bodyPr/>
                    <a:lstStyle/>
                    <a:p>
                      <a:pPr algn="ctr"/>
                      <a:r>
                        <a:rPr lang="en-US" sz="1200" dirty="0"/>
                        <a:t>X2 = 1.320</a:t>
                      </a:r>
                    </a:p>
                  </a:txBody>
                  <a:tcPr/>
                </a:tc>
                <a:tc>
                  <a:txBody>
                    <a:bodyPr/>
                    <a:lstStyle/>
                    <a:p>
                      <a:pPr algn="ctr"/>
                      <a:r>
                        <a:rPr lang="en-US" sz="1200" dirty="0"/>
                        <a:t>0.15</a:t>
                      </a:r>
                    </a:p>
                  </a:txBody>
                  <a:tcPr/>
                </a:tc>
                <a:tc>
                  <a:txBody>
                    <a:bodyPr/>
                    <a:lstStyle/>
                    <a:p>
                      <a:pPr algn="r"/>
                      <a:r>
                        <a:rPr lang="en-US" sz="1200" dirty="0"/>
                        <a:t>4.320</a:t>
                      </a:r>
                    </a:p>
                  </a:txBody>
                  <a:tcPr/>
                </a:tc>
                <a:tc>
                  <a:txBody>
                    <a:bodyPr/>
                    <a:lstStyle/>
                    <a:p>
                      <a:pPr algn="r"/>
                      <a:r>
                        <a:rPr lang="en-US" sz="1200" dirty="0"/>
                        <a:t>648</a:t>
                      </a:r>
                    </a:p>
                  </a:txBody>
                  <a:tcPr/>
                </a:tc>
                <a:tc>
                  <a:txBody>
                    <a:bodyPr/>
                    <a:lstStyle/>
                    <a:p>
                      <a:pPr algn="r"/>
                      <a:r>
                        <a:rPr lang="en-US" sz="1200" dirty="0"/>
                        <a:t>5.280</a:t>
                      </a:r>
                    </a:p>
                  </a:txBody>
                  <a:tcPr/>
                </a:tc>
                <a:tc>
                  <a:txBody>
                    <a:bodyPr/>
                    <a:lstStyle/>
                    <a:p>
                      <a:pPr algn="r"/>
                      <a:r>
                        <a:rPr lang="en-US" sz="1200" dirty="0"/>
                        <a:t>792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t>4.800</a:t>
                      </a:r>
                    </a:p>
                  </a:txBody>
                  <a:tcPr/>
                </a:tc>
                <a:tc>
                  <a:txBody>
                    <a:bodyPr/>
                    <a:lstStyle/>
                    <a:p>
                      <a:pPr algn="r"/>
                      <a:r>
                        <a:rPr lang="en-US" sz="1200" dirty="0"/>
                        <a:t>720</a:t>
                      </a:r>
                    </a:p>
                  </a:txBody>
                  <a:tcPr/>
                </a:tc>
                <a:tc>
                  <a:txBody>
                    <a:bodyPr/>
                    <a:lstStyle/>
                    <a:p>
                      <a:pPr algn="r"/>
                      <a:r>
                        <a:rPr lang="en-US" sz="1200" dirty="0"/>
                        <a:t>4.320</a:t>
                      </a:r>
                    </a:p>
                  </a:txBody>
                  <a:tcPr/>
                </a:tc>
                <a:tc>
                  <a:txBody>
                    <a:bodyPr/>
                    <a:lstStyle/>
                    <a:p>
                      <a:pPr algn="r"/>
                      <a:r>
                        <a:rPr lang="en-US" sz="1200" dirty="0"/>
                        <a:t>648</a:t>
                      </a:r>
                    </a:p>
                  </a:txBody>
                  <a:tcPr/>
                </a:tc>
                <a:tc>
                  <a:txBody>
                    <a:bodyPr/>
                    <a:lstStyle/>
                    <a:p>
                      <a:pPr algn="r"/>
                      <a:r>
                        <a:rPr lang="en-US" sz="1200" dirty="0"/>
                        <a:t>3.840</a:t>
                      </a:r>
                    </a:p>
                  </a:txBody>
                  <a:tcPr/>
                </a:tc>
                <a:tc>
                  <a:txBody>
                    <a:bodyPr/>
                    <a:lstStyle/>
                    <a:p>
                      <a:pPr algn="r"/>
                      <a:r>
                        <a:rPr lang="en-US" sz="1200" dirty="0"/>
                        <a:t>576</a:t>
                      </a:r>
                    </a:p>
                  </a:txBody>
                  <a:tcPr/>
                </a:tc>
                <a:extLst>
                  <a:ext uri="{0D108BD9-81ED-4DB2-BD59-A6C34878D82A}">
                    <a16:rowId xmlns:a16="http://schemas.microsoft.com/office/drawing/2014/main" val="10004"/>
                  </a:ext>
                </a:extLst>
              </a:tr>
              <a:tr h="370840">
                <a:tc>
                  <a:txBody>
                    <a:bodyPr/>
                    <a:lstStyle/>
                    <a:p>
                      <a:pPr algn="ctr"/>
                      <a:r>
                        <a:rPr lang="en-US" sz="1200" dirty="0"/>
                        <a:t>X3 = 1.440</a:t>
                      </a:r>
                    </a:p>
                  </a:txBody>
                  <a:tcPr/>
                </a:tc>
                <a:tc>
                  <a:txBody>
                    <a:bodyPr/>
                    <a:lstStyle/>
                    <a:p>
                      <a:pPr algn="ctr"/>
                      <a:r>
                        <a:rPr lang="en-US" sz="1200" dirty="0"/>
                        <a:t>0.30</a:t>
                      </a:r>
                    </a:p>
                  </a:txBody>
                  <a:tcPr/>
                </a:tc>
                <a:tc>
                  <a:txBody>
                    <a:bodyPr/>
                    <a:lstStyle/>
                    <a:p>
                      <a:pPr algn="r"/>
                      <a:r>
                        <a:rPr lang="en-US" sz="1200" dirty="0"/>
                        <a:t>3.840</a:t>
                      </a:r>
                    </a:p>
                  </a:txBody>
                  <a:tcPr/>
                </a:tc>
                <a:tc>
                  <a:txBody>
                    <a:bodyPr/>
                    <a:lstStyle/>
                    <a:p>
                      <a:pPr algn="r"/>
                      <a:r>
                        <a:rPr lang="en-US" sz="1200" dirty="0"/>
                        <a:t>1.344</a:t>
                      </a:r>
                    </a:p>
                  </a:txBody>
                  <a:tcPr/>
                </a:tc>
                <a:tc>
                  <a:txBody>
                    <a:bodyPr/>
                    <a:lstStyle/>
                    <a:p>
                      <a:pPr algn="r"/>
                      <a:r>
                        <a:rPr lang="en-US" sz="1200" dirty="0"/>
                        <a:t>4.800</a:t>
                      </a:r>
                    </a:p>
                  </a:txBody>
                  <a:tcPr/>
                </a:tc>
                <a:tc>
                  <a:txBody>
                    <a:bodyPr/>
                    <a:lstStyle/>
                    <a:p>
                      <a:pPr algn="r"/>
                      <a:r>
                        <a:rPr lang="en-US" sz="1200" dirty="0"/>
                        <a:t>1.680</a:t>
                      </a:r>
                    </a:p>
                  </a:txBody>
                  <a:tcPr/>
                </a:tc>
                <a:tc>
                  <a:txBody>
                    <a:bodyPr/>
                    <a:lstStyle/>
                    <a:p>
                      <a:pPr algn="r"/>
                      <a:r>
                        <a:rPr lang="en-US" sz="1200" dirty="0"/>
                        <a:t>5.760</a:t>
                      </a:r>
                    </a:p>
                  </a:txBody>
                  <a:tcPr/>
                </a:tc>
                <a:tc>
                  <a:txBody>
                    <a:bodyPr/>
                    <a:lstStyle/>
                    <a:p>
                      <a:pPr algn="r"/>
                      <a:r>
                        <a:rPr lang="en-US" sz="1200" dirty="0"/>
                        <a:t>2.016</a:t>
                      </a:r>
                    </a:p>
                  </a:txBody>
                  <a:tcPr/>
                </a:tc>
                <a:tc>
                  <a:txBody>
                    <a:bodyPr/>
                    <a:lstStyle/>
                    <a:p>
                      <a:pPr algn="r"/>
                      <a:r>
                        <a:rPr lang="en-US" sz="1200" dirty="0"/>
                        <a:t>5.280</a:t>
                      </a:r>
                    </a:p>
                  </a:txBody>
                  <a:tcPr/>
                </a:tc>
                <a:tc>
                  <a:txBody>
                    <a:bodyPr/>
                    <a:lstStyle/>
                    <a:p>
                      <a:pPr algn="r"/>
                      <a:r>
                        <a:rPr lang="en-US" sz="1200" dirty="0"/>
                        <a:t>1.848</a:t>
                      </a:r>
                    </a:p>
                  </a:txBody>
                  <a:tcPr/>
                </a:tc>
                <a:tc>
                  <a:txBody>
                    <a:bodyPr/>
                    <a:lstStyle/>
                    <a:p>
                      <a:pPr algn="r"/>
                      <a:r>
                        <a:rPr lang="en-US" sz="1200" dirty="0"/>
                        <a:t>4.800</a:t>
                      </a:r>
                    </a:p>
                  </a:txBody>
                  <a:tcPr/>
                </a:tc>
                <a:tc>
                  <a:txBody>
                    <a:bodyPr/>
                    <a:lstStyle/>
                    <a:p>
                      <a:pPr algn="r"/>
                      <a:r>
                        <a:rPr lang="en-US" sz="1200" dirty="0"/>
                        <a:t>1.680</a:t>
                      </a:r>
                    </a:p>
                  </a:txBody>
                  <a:tcPr/>
                </a:tc>
                <a:extLst>
                  <a:ext uri="{0D108BD9-81ED-4DB2-BD59-A6C34878D82A}">
                    <a16:rowId xmlns:a16="http://schemas.microsoft.com/office/drawing/2014/main" val="10005"/>
                  </a:ext>
                </a:extLst>
              </a:tr>
              <a:tr h="370840">
                <a:tc>
                  <a:txBody>
                    <a:bodyPr/>
                    <a:lstStyle/>
                    <a:p>
                      <a:pPr algn="ctr"/>
                      <a:r>
                        <a:rPr lang="en-US" sz="1200" dirty="0"/>
                        <a:t>X4 = 1.560</a:t>
                      </a:r>
                    </a:p>
                  </a:txBody>
                  <a:tcPr/>
                </a:tc>
                <a:tc>
                  <a:txBody>
                    <a:bodyPr/>
                    <a:lstStyle/>
                    <a:p>
                      <a:pPr algn="ctr"/>
                      <a:r>
                        <a:rPr lang="en-US" sz="1200" dirty="0"/>
                        <a:t>0.35</a:t>
                      </a:r>
                    </a:p>
                  </a:txBody>
                  <a:tcPr/>
                </a:tc>
                <a:tc>
                  <a:txBody>
                    <a:bodyPr/>
                    <a:lstStyle/>
                    <a:p>
                      <a:pPr algn="r"/>
                      <a:r>
                        <a:rPr lang="en-US" sz="1200" dirty="0"/>
                        <a:t>3.360</a:t>
                      </a:r>
                    </a:p>
                  </a:txBody>
                  <a:tcPr/>
                </a:tc>
                <a:tc>
                  <a:txBody>
                    <a:bodyPr/>
                    <a:lstStyle/>
                    <a:p>
                      <a:pPr algn="r"/>
                      <a:r>
                        <a:rPr lang="en-US" sz="1200" dirty="0"/>
                        <a:t>1.008</a:t>
                      </a:r>
                    </a:p>
                  </a:txBody>
                  <a:tcPr/>
                </a:tc>
                <a:tc>
                  <a:txBody>
                    <a:bodyPr/>
                    <a:lstStyle/>
                    <a:p>
                      <a:pPr algn="r"/>
                      <a:r>
                        <a:rPr lang="en-US" sz="1200" dirty="0"/>
                        <a:t>4.320</a:t>
                      </a:r>
                    </a:p>
                  </a:txBody>
                  <a:tcPr/>
                </a:tc>
                <a:tc>
                  <a:txBody>
                    <a:bodyPr/>
                    <a:lstStyle/>
                    <a:p>
                      <a:pPr algn="r"/>
                      <a:r>
                        <a:rPr lang="en-US" sz="1200" dirty="0"/>
                        <a:t>1.296</a:t>
                      </a:r>
                    </a:p>
                  </a:txBody>
                  <a:tcPr/>
                </a:tc>
                <a:tc>
                  <a:txBody>
                    <a:bodyPr/>
                    <a:lstStyle/>
                    <a:p>
                      <a:pPr algn="r"/>
                      <a:r>
                        <a:rPr lang="en-US" sz="1200" dirty="0"/>
                        <a:t>5..280</a:t>
                      </a:r>
                    </a:p>
                  </a:txBody>
                  <a:tcPr/>
                </a:tc>
                <a:tc>
                  <a:txBody>
                    <a:bodyPr/>
                    <a:lstStyle/>
                    <a:p>
                      <a:pPr algn="r"/>
                      <a:r>
                        <a:rPr lang="en-US" sz="1200" dirty="0"/>
                        <a:t>1.580</a:t>
                      </a:r>
                    </a:p>
                  </a:txBody>
                  <a:tcPr/>
                </a:tc>
                <a:tc>
                  <a:txBody>
                    <a:bodyPr/>
                    <a:lstStyle/>
                    <a:p>
                      <a:pPr algn="r"/>
                      <a:r>
                        <a:rPr lang="en-US" sz="1200" dirty="0"/>
                        <a:t>6.240</a:t>
                      </a:r>
                    </a:p>
                  </a:txBody>
                  <a:tcPr/>
                </a:tc>
                <a:tc>
                  <a:txBody>
                    <a:bodyPr/>
                    <a:lstStyle/>
                    <a:p>
                      <a:pPr algn="r"/>
                      <a:r>
                        <a:rPr lang="en-US" sz="1200" dirty="0"/>
                        <a:t>1.872</a:t>
                      </a:r>
                    </a:p>
                  </a:txBody>
                  <a:tcPr/>
                </a:tc>
                <a:tc>
                  <a:txBody>
                    <a:bodyPr/>
                    <a:lstStyle/>
                    <a:p>
                      <a:pPr algn="r"/>
                      <a:r>
                        <a:rPr lang="en-US" sz="1200" dirty="0"/>
                        <a:t>5.260</a:t>
                      </a:r>
                    </a:p>
                  </a:txBody>
                  <a:tcPr/>
                </a:tc>
                <a:tc>
                  <a:txBody>
                    <a:bodyPr/>
                    <a:lstStyle/>
                    <a:p>
                      <a:pPr algn="r"/>
                      <a:r>
                        <a:rPr lang="en-US" sz="1200" dirty="0"/>
                        <a:t>1.728</a:t>
                      </a:r>
                    </a:p>
                  </a:txBody>
                  <a:tcPr/>
                </a:tc>
                <a:extLst>
                  <a:ext uri="{0D108BD9-81ED-4DB2-BD59-A6C34878D82A}">
                    <a16:rowId xmlns:a16="http://schemas.microsoft.com/office/drawing/2014/main" val="10006"/>
                  </a:ext>
                </a:extLst>
              </a:tr>
              <a:tr h="370840">
                <a:tc>
                  <a:txBody>
                    <a:bodyPr/>
                    <a:lstStyle/>
                    <a:p>
                      <a:pPr algn="ctr"/>
                      <a:r>
                        <a:rPr lang="en-US" sz="1200" dirty="0"/>
                        <a:t>X5 = 1.680</a:t>
                      </a:r>
                    </a:p>
                  </a:txBody>
                  <a:tcPr/>
                </a:tc>
                <a:tc>
                  <a:txBody>
                    <a:bodyPr/>
                    <a:lstStyle/>
                    <a:p>
                      <a:pPr algn="ctr"/>
                      <a:r>
                        <a:rPr lang="en-US" sz="1200" dirty="0"/>
                        <a:t>0.15</a:t>
                      </a:r>
                    </a:p>
                  </a:txBody>
                  <a:tcPr/>
                </a:tc>
                <a:tc>
                  <a:txBody>
                    <a:bodyPr/>
                    <a:lstStyle/>
                    <a:p>
                      <a:pPr algn="r"/>
                      <a:r>
                        <a:rPr lang="en-US" sz="1200" dirty="0"/>
                        <a:t>2.880</a:t>
                      </a:r>
                    </a:p>
                  </a:txBody>
                  <a:tcPr/>
                </a:tc>
                <a:tc>
                  <a:txBody>
                    <a:bodyPr/>
                    <a:lstStyle/>
                    <a:p>
                      <a:pPr algn="r"/>
                      <a:r>
                        <a:rPr lang="en-US" sz="1200" dirty="0"/>
                        <a:t>432</a:t>
                      </a:r>
                    </a:p>
                  </a:txBody>
                  <a:tcPr/>
                </a:tc>
                <a:tc>
                  <a:txBody>
                    <a:bodyPr/>
                    <a:lstStyle/>
                    <a:p>
                      <a:pPr algn="r"/>
                      <a:r>
                        <a:rPr lang="en-US" sz="1200" dirty="0"/>
                        <a:t>3.840</a:t>
                      </a:r>
                    </a:p>
                  </a:txBody>
                  <a:tcPr/>
                </a:tc>
                <a:tc>
                  <a:txBody>
                    <a:bodyPr/>
                    <a:lstStyle/>
                    <a:p>
                      <a:pPr algn="r"/>
                      <a:r>
                        <a:rPr lang="en-US" sz="1200" dirty="0"/>
                        <a:t>576</a:t>
                      </a:r>
                    </a:p>
                  </a:txBody>
                  <a:tcPr/>
                </a:tc>
                <a:tc>
                  <a:txBody>
                    <a:bodyPr/>
                    <a:lstStyle/>
                    <a:p>
                      <a:pPr algn="r"/>
                      <a:r>
                        <a:rPr lang="en-US" sz="1200" dirty="0"/>
                        <a:t>4.800</a:t>
                      </a:r>
                    </a:p>
                  </a:txBody>
                  <a:tcPr/>
                </a:tc>
                <a:tc>
                  <a:txBody>
                    <a:bodyPr/>
                    <a:lstStyle/>
                    <a:p>
                      <a:pPr algn="r"/>
                      <a:r>
                        <a:rPr lang="en-US" sz="1200" dirty="0"/>
                        <a:t>720</a:t>
                      </a:r>
                    </a:p>
                  </a:txBody>
                  <a:tcPr/>
                </a:tc>
                <a:tc>
                  <a:txBody>
                    <a:bodyPr/>
                    <a:lstStyle/>
                    <a:p>
                      <a:pPr algn="r"/>
                      <a:r>
                        <a:rPr lang="en-US" sz="1200" dirty="0"/>
                        <a:t>5.760</a:t>
                      </a:r>
                    </a:p>
                  </a:txBody>
                  <a:tcPr/>
                </a:tc>
                <a:tc>
                  <a:txBody>
                    <a:bodyPr/>
                    <a:lstStyle/>
                    <a:p>
                      <a:pPr algn="r"/>
                      <a:r>
                        <a:rPr lang="en-US" sz="1200" dirty="0"/>
                        <a:t>864</a:t>
                      </a:r>
                    </a:p>
                  </a:txBody>
                  <a:tcPr/>
                </a:tc>
                <a:tc>
                  <a:txBody>
                    <a:bodyPr/>
                    <a:lstStyle/>
                    <a:p>
                      <a:pPr algn="r"/>
                      <a:r>
                        <a:rPr lang="en-US" sz="1200" dirty="0"/>
                        <a:t>6.720</a:t>
                      </a:r>
                    </a:p>
                  </a:txBody>
                  <a:tcPr/>
                </a:tc>
                <a:tc>
                  <a:txBody>
                    <a:bodyPr/>
                    <a:lstStyle/>
                    <a:p>
                      <a:pPr algn="r"/>
                      <a:r>
                        <a:rPr lang="en-US" sz="1200" dirty="0"/>
                        <a:t>1.008</a:t>
                      </a:r>
                    </a:p>
                  </a:txBody>
                  <a:tcPr/>
                </a:tc>
                <a:extLst>
                  <a:ext uri="{0D108BD9-81ED-4DB2-BD59-A6C34878D82A}">
                    <a16:rowId xmlns:a16="http://schemas.microsoft.com/office/drawing/2014/main" val="10007"/>
                  </a:ext>
                </a:extLst>
              </a:tr>
              <a:tr h="370840">
                <a:tc>
                  <a:txBody>
                    <a:bodyPr/>
                    <a:lstStyle/>
                    <a:p>
                      <a:endParaRPr lang="en-US" sz="1200"/>
                    </a:p>
                  </a:txBody>
                  <a:tcPr/>
                </a:tc>
                <a:tc>
                  <a:txBody>
                    <a:bodyPr/>
                    <a:lstStyle/>
                    <a:p>
                      <a:endParaRPr lang="en-US" sz="1200"/>
                    </a:p>
                  </a:txBody>
                  <a:tcPr/>
                </a:tc>
                <a:tc gridSpan="2">
                  <a:txBody>
                    <a:bodyPr/>
                    <a:lstStyle/>
                    <a:p>
                      <a:r>
                        <a:rPr lang="en-US" sz="1200" dirty="0"/>
                        <a:t>EP1= 3.672</a:t>
                      </a:r>
                    </a:p>
                  </a:txBody>
                  <a:tcPr/>
                </a:tc>
                <a:tc hMerge="1">
                  <a:txBody>
                    <a:bodyPr/>
                    <a:lstStyle/>
                    <a:p>
                      <a:endParaRPr lang="en-US" dirty="0"/>
                    </a:p>
                  </a:txBody>
                  <a:tcPr/>
                </a:tc>
                <a:tc gridSpan="2">
                  <a:txBody>
                    <a:bodyPr/>
                    <a:lstStyle/>
                    <a:p>
                      <a:r>
                        <a:rPr lang="en-US" sz="1200" dirty="0"/>
                        <a:t>EP2= 4.560</a:t>
                      </a:r>
                    </a:p>
                  </a:txBody>
                  <a:tcPr/>
                </a:tc>
                <a:tc hMerge="1">
                  <a:txBody>
                    <a:bodyPr/>
                    <a:lstStyle/>
                    <a:p>
                      <a:endParaRPr lang="en-US" dirty="0"/>
                    </a:p>
                  </a:txBody>
                  <a:tcPr/>
                </a:tc>
                <a:tc gridSpan="2">
                  <a:txBody>
                    <a:bodyPr/>
                    <a:lstStyle/>
                    <a:p>
                      <a:r>
                        <a:rPr lang="en-US" sz="1200" dirty="0"/>
                        <a:t>EP3= 5.232</a:t>
                      </a:r>
                    </a:p>
                  </a:txBody>
                  <a:tcPr/>
                </a:tc>
                <a:tc hMerge="1">
                  <a:txBody>
                    <a:bodyPr/>
                    <a:lstStyle/>
                    <a:p>
                      <a:endParaRPr lang="en-US" dirty="0"/>
                    </a:p>
                  </a:txBody>
                  <a:tcPr/>
                </a:tc>
                <a:tc gridSpan="2">
                  <a:txBody>
                    <a:bodyPr/>
                    <a:lstStyle/>
                    <a:p>
                      <a:r>
                        <a:rPr lang="en-US" sz="1600" b="1" dirty="0">
                          <a:solidFill>
                            <a:srgbClr val="FF0000"/>
                          </a:solidFill>
                        </a:rPr>
                        <a:t>EP4= 5.400</a:t>
                      </a:r>
                    </a:p>
                  </a:txBody>
                  <a:tcPr/>
                </a:tc>
                <a:tc hMerge="1">
                  <a:txBody>
                    <a:bodyPr/>
                    <a:lstStyle/>
                    <a:p>
                      <a:endParaRPr lang="en-US" dirty="0"/>
                    </a:p>
                  </a:txBody>
                  <a:tcPr/>
                </a:tc>
                <a:tc gridSpan="2">
                  <a:txBody>
                    <a:bodyPr/>
                    <a:lstStyle/>
                    <a:p>
                      <a:r>
                        <a:rPr lang="en-US" sz="1200" dirty="0"/>
                        <a:t>EP5= 5.136</a:t>
                      </a:r>
                    </a:p>
                  </a:txBody>
                  <a:tcPr/>
                </a:tc>
                <a:tc hMerge="1">
                  <a:txBody>
                    <a:bodyPr/>
                    <a:lstStyle/>
                    <a:p>
                      <a:endParaRPr lang="en-US" dirty="0"/>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6553200" y="6581001"/>
            <a:ext cx="1524000" cy="276999"/>
          </a:xfrm>
          <a:prstGeom prst="rect">
            <a:avLst/>
          </a:prstGeom>
          <a:noFill/>
        </p:spPr>
        <p:txBody>
          <a:bodyPr wrap="square" rtlCol="0">
            <a:spAutoFit/>
          </a:bodyPr>
          <a:lstStyle/>
          <a:p>
            <a:r>
              <a:rPr lang="en-US" sz="1200" dirty="0"/>
              <a:t>Optimal/</a:t>
            </a:r>
            <a:r>
              <a:rPr lang="en-US" sz="1200" dirty="0" err="1"/>
              <a:t>Maksimal</a:t>
            </a:r>
            <a:endParaRPr lang="en-US" sz="1200" dirty="0"/>
          </a:p>
        </p:txBody>
      </p:sp>
      <p:sp>
        <p:nvSpPr>
          <p:cNvPr id="6" name="Down Arrow 5"/>
          <p:cNvSpPr/>
          <p:nvPr/>
        </p:nvSpPr>
        <p:spPr>
          <a:xfrm>
            <a:off x="6373586" y="6447651"/>
            <a:ext cx="381000" cy="1333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54400783"/>
              </p:ext>
            </p:extLst>
          </p:nvPr>
        </p:nvGraphicFramePr>
        <p:xfrm>
          <a:off x="5181600" y="533400"/>
          <a:ext cx="3581400" cy="1685834"/>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tblGrid>
              <a:tr h="344714">
                <a:tc>
                  <a:txBody>
                    <a:bodyPr/>
                    <a:lstStyle/>
                    <a:p>
                      <a:pPr algn="ctr"/>
                      <a:r>
                        <a:rPr lang="en-US" sz="1600" dirty="0" err="1"/>
                        <a:t>Kriteria</a:t>
                      </a:r>
                      <a:endParaRPr lang="en-US" sz="1600" dirty="0"/>
                    </a:p>
                  </a:txBody>
                  <a:tcPr/>
                </a:tc>
                <a:tc>
                  <a:txBody>
                    <a:bodyPr/>
                    <a:lstStyle/>
                    <a:p>
                      <a:pPr algn="ctr"/>
                      <a:r>
                        <a:rPr lang="en-US" sz="1600" dirty="0" err="1"/>
                        <a:t>Keputusan</a:t>
                      </a:r>
                      <a:endParaRPr lang="en-US" sz="1600" dirty="0"/>
                    </a:p>
                  </a:txBody>
                  <a:tcPr/>
                </a:tc>
                <a:extLst>
                  <a:ext uri="{0D108BD9-81ED-4DB2-BD59-A6C34878D82A}">
                    <a16:rowId xmlns:a16="http://schemas.microsoft.com/office/drawing/2014/main" val="10000"/>
                  </a:ext>
                </a:extLst>
              </a:tr>
              <a:tr h="199571">
                <a:tc>
                  <a:txBody>
                    <a:bodyPr/>
                    <a:lstStyle/>
                    <a:p>
                      <a:pPr algn="ctr"/>
                      <a:r>
                        <a:rPr lang="en-US" sz="1600" dirty="0"/>
                        <a:t>Maximax</a:t>
                      </a:r>
                    </a:p>
                  </a:txBody>
                  <a:tcPr/>
                </a:tc>
                <a:tc>
                  <a:txBody>
                    <a:bodyPr/>
                    <a:lstStyle/>
                    <a:p>
                      <a:pPr algn="ctr"/>
                      <a:r>
                        <a:rPr lang="en-US" sz="1600" dirty="0"/>
                        <a:t>d5</a:t>
                      </a:r>
                    </a:p>
                  </a:txBody>
                  <a:tcPr/>
                </a:tc>
                <a:extLst>
                  <a:ext uri="{0D108BD9-81ED-4DB2-BD59-A6C34878D82A}">
                    <a16:rowId xmlns:a16="http://schemas.microsoft.com/office/drawing/2014/main" val="10001"/>
                  </a:ext>
                </a:extLst>
              </a:tr>
              <a:tr h="199571">
                <a:tc>
                  <a:txBody>
                    <a:bodyPr/>
                    <a:lstStyle/>
                    <a:p>
                      <a:pPr algn="ctr"/>
                      <a:r>
                        <a:rPr lang="en-US" sz="1600" dirty="0" err="1"/>
                        <a:t>Maximin</a:t>
                      </a:r>
                      <a:endParaRPr lang="en-US" sz="1600" dirty="0"/>
                    </a:p>
                  </a:txBody>
                  <a:tcPr/>
                </a:tc>
                <a:tc>
                  <a:txBody>
                    <a:bodyPr/>
                    <a:lstStyle/>
                    <a:p>
                      <a:pPr algn="ctr"/>
                      <a:r>
                        <a:rPr lang="en-US" sz="1600" dirty="0"/>
                        <a:t>d2 </a:t>
                      </a:r>
                      <a:r>
                        <a:rPr lang="en-US" sz="1600" dirty="0" err="1"/>
                        <a:t>dan</a:t>
                      </a:r>
                      <a:r>
                        <a:rPr lang="en-US" sz="1600" dirty="0"/>
                        <a:t> d3</a:t>
                      </a:r>
                    </a:p>
                  </a:txBody>
                  <a:tcPr/>
                </a:tc>
                <a:extLst>
                  <a:ext uri="{0D108BD9-81ED-4DB2-BD59-A6C34878D82A}">
                    <a16:rowId xmlns:a16="http://schemas.microsoft.com/office/drawing/2014/main" val="10002"/>
                  </a:ext>
                </a:extLst>
              </a:tr>
              <a:tr h="199571">
                <a:tc>
                  <a:txBody>
                    <a:bodyPr/>
                    <a:lstStyle/>
                    <a:p>
                      <a:pPr algn="ctr"/>
                      <a:r>
                        <a:rPr lang="en-US" sz="1600" dirty="0" err="1"/>
                        <a:t>Kemung</a:t>
                      </a:r>
                      <a:r>
                        <a:rPr lang="en-US" sz="1600" dirty="0"/>
                        <a:t>. Max</a:t>
                      </a:r>
                    </a:p>
                  </a:txBody>
                  <a:tcPr/>
                </a:tc>
                <a:tc>
                  <a:txBody>
                    <a:bodyPr/>
                    <a:lstStyle/>
                    <a:p>
                      <a:pPr algn="ctr"/>
                      <a:r>
                        <a:rPr lang="en-US" sz="1600" dirty="0"/>
                        <a:t>d4</a:t>
                      </a:r>
                    </a:p>
                  </a:txBody>
                  <a:tcPr/>
                </a:tc>
                <a:extLst>
                  <a:ext uri="{0D108BD9-81ED-4DB2-BD59-A6C34878D82A}">
                    <a16:rowId xmlns:a16="http://schemas.microsoft.com/office/drawing/2014/main" val="10003"/>
                  </a:ext>
                </a:extLst>
              </a:tr>
              <a:tr h="199571">
                <a:tc>
                  <a:txBody>
                    <a:bodyPr/>
                    <a:lstStyle/>
                    <a:p>
                      <a:pPr algn="ctr"/>
                      <a:r>
                        <a:rPr lang="en-US" sz="1600" dirty="0"/>
                        <a:t>Laplace</a:t>
                      </a:r>
                    </a:p>
                  </a:txBody>
                  <a:tcPr/>
                </a:tc>
                <a:tc>
                  <a:txBody>
                    <a:bodyPr/>
                    <a:lstStyle/>
                    <a:p>
                      <a:pPr algn="ctr"/>
                      <a:r>
                        <a:rPr lang="en-US" sz="1600" dirty="0"/>
                        <a:t>d4</a:t>
                      </a: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685800" y="1600200"/>
                <a:ext cx="3810000" cy="376450"/>
              </a:xfrm>
              <a:prstGeom prst="rect">
                <a:avLst/>
              </a:prstGeom>
              <a:noFill/>
            </p:spPr>
            <p:txBody>
              <a:bodyPr wrap="square" rtlCol="0">
                <a:spAutoFit/>
              </a:bodyPr>
              <a:lstStyle/>
              <a:p>
                <a:r>
                  <a:rPr lang="en-US" dirty="0"/>
                  <a:t>EPj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𝑥𝑖</m:t>
                            </m:r>
                          </m:e>
                        </m:d>
                        <m:r>
                          <a:rPr lang="en-US" b="0" i="1" smtClean="0">
                            <a:latin typeface="Cambria Math"/>
                          </a:rPr>
                          <m:t>𝑓</m:t>
                        </m:r>
                        <m:r>
                          <a:rPr lang="en-US" b="0" i="1" smtClean="0">
                            <a:latin typeface="Cambria Math"/>
                          </a:rPr>
                          <m:t>(</m:t>
                        </m:r>
                        <m:r>
                          <a:rPr lang="en-US" b="0" i="1" smtClean="0">
                            <a:latin typeface="Cambria Math"/>
                          </a:rPr>
                          <m:t>𝑥𝑖</m:t>
                        </m:r>
                        <m:r>
                          <a:rPr lang="en-US" b="0" i="1" smtClean="0">
                            <a:latin typeface="Cambria Math"/>
                          </a:rPr>
                          <m:t>, </m:t>
                        </m:r>
                        <m:r>
                          <a:rPr lang="en-US" b="0" i="1" smtClean="0">
                            <a:latin typeface="Cambria Math"/>
                          </a:rPr>
                          <m:t>𝑑𝑗</m:t>
                        </m:r>
                        <m:r>
                          <a:rPr lang="en-US" b="0" i="1" smtClean="0">
                            <a:latin typeface="Cambria Math"/>
                          </a:rPr>
                          <m:t>)</m:t>
                        </m:r>
                      </m:e>
                    </m:nary>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5800" y="1600200"/>
                <a:ext cx="3810000" cy="376450"/>
              </a:xfrm>
              <a:prstGeom prst="rect">
                <a:avLst/>
              </a:prstGeom>
              <a:blipFill rotWithShape="1">
                <a:blip r:embed="rId2"/>
                <a:stretch>
                  <a:fillRect l="-1440" t="-119672" b="-181967"/>
                </a:stretch>
              </a:blipFill>
            </p:spPr>
            <p:txBody>
              <a:bodyPr/>
              <a:lstStyle/>
              <a:p>
                <a:r>
                  <a:rPr lang="en-US">
                    <a:noFill/>
                  </a:rPr>
                  <a:t> </a:t>
                </a:r>
              </a:p>
            </p:txBody>
          </p:sp>
        </mc:Fallback>
      </mc:AlternateContent>
      <p:sp>
        <p:nvSpPr>
          <p:cNvPr id="10" name="TextBox 9"/>
          <p:cNvSpPr txBox="1"/>
          <p:nvPr/>
        </p:nvSpPr>
        <p:spPr>
          <a:xfrm>
            <a:off x="685800" y="2057400"/>
            <a:ext cx="4191000" cy="646331"/>
          </a:xfrm>
          <a:prstGeom prst="rect">
            <a:avLst/>
          </a:prstGeom>
          <a:noFill/>
        </p:spPr>
        <p:txBody>
          <a:bodyPr wrap="square" rtlCol="0">
            <a:spAutoFit/>
          </a:bodyPr>
          <a:lstStyle/>
          <a:p>
            <a:r>
              <a:rPr lang="en-US" dirty="0" err="1">
                <a:solidFill>
                  <a:srgbClr val="FF0000"/>
                </a:solidFill>
              </a:rPr>
              <a:t>i</a:t>
            </a:r>
            <a:r>
              <a:rPr lang="en-US" dirty="0">
                <a:solidFill>
                  <a:srgbClr val="FF0000"/>
                </a:solidFill>
              </a:rPr>
              <a:t> = </a:t>
            </a:r>
            <a:r>
              <a:rPr lang="en-US" dirty="0" err="1">
                <a:solidFill>
                  <a:srgbClr val="FF0000"/>
                </a:solidFill>
              </a:rPr>
              <a:t>keadaan</a:t>
            </a:r>
            <a:r>
              <a:rPr lang="en-US" dirty="0">
                <a:solidFill>
                  <a:srgbClr val="FF0000"/>
                </a:solidFill>
              </a:rPr>
              <a:t> </a:t>
            </a:r>
            <a:r>
              <a:rPr lang="en-US" dirty="0" err="1">
                <a:solidFill>
                  <a:srgbClr val="FF0000"/>
                </a:solidFill>
              </a:rPr>
              <a:t>dasar</a:t>
            </a:r>
            <a:r>
              <a:rPr lang="en-US" dirty="0">
                <a:solidFill>
                  <a:srgbClr val="FF0000"/>
                </a:solidFill>
              </a:rPr>
              <a:t> </a:t>
            </a:r>
            <a:r>
              <a:rPr lang="en-US" dirty="0" err="1">
                <a:solidFill>
                  <a:srgbClr val="FF0000"/>
                </a:solidFill>
              </a:rPr>
              <a:t>yg</a:t>
            </a:r>
            <a:r>
              <a:rPr lang="en-US" dirty="0">
                <a:solidFill>
                  <a:srgbClr val="FF0000"/>
                </a:solidFill>
              </a:rPr>
              <a:t> </a:t>
            </a:r>
            <a:r>
              <a:rPr lang="en-US" dirty="0" err="1">
                <a:solidFill>
                  <a:srgbClr val="FF0000"/>
                </a:solidFill>
              </a:rPr>
              <a:t>berbeda</a:t>
            </a:r>
            <a:endParaRPr lang="en-US" dirty="0">
              <a:solidFill>
                <a:srgbClr val="FF0000"/>
              </a:solidFill>
            </a:endParaRPr>
          </a:p>
          <a:p>
            <a:r>
              <a:rPr lang="en-US" dirty="0">
                <a:solidFill>
                  <a:srgbClr val="FF0000"/>
                </a:solidFill>
              </a:rPr>
              <a:t>j = </a:t>
            </a:r>
            <a:r>
              <a:rPr lang="en-US" dirty="0" err="1">
                <a:solidFill>
                  <a:srgbClr val="FF0000"/>
                </a:solidFill>
              </a:rPr>
              <a:t>suatu</a:t>
            </a:r>
            <a:r>
              <a:rPr lang="en-US" dirty="0">
                <a:solidFill>
                  <a:srgbClr val="FF0000"/>
                </a:solidFill>
              </a:rPr>
              <a:t> </a:t>
            </a:r>
            <a:r>
              <a:rPr lang="en-US" dirty="0" err="1">
                <a:solidFill>
                  <a:srgbClr val="FF0000"/>
                </a:solidFill>
              </a:rPr>
              <a:t>keputusa</a:t>
            </a:r>
            <a:r>
              <a:rPr lang="en-US" dirty="0">
                <a:solidFill>
                  <a:srgbClr val="FF0000"/>
                </a:solidFill>
              </a:rPr>
              <a:t> </a:t>
            </a:r>
            <a:r>
              <a:rPr lang="en-US" dirty="0" err="1">
                <a:solidFill>
                  <a:srgbClr val="FF0000"/>
                </a:solidFill>
              </a:rPr>
              <a:t>tertentu</a:t>
            </a:r>
            <a:r>
              <a:rPr lang="en-US" dirty="0">
                <a:solidFill>
                  <a:srgbClr val="FF0000"/>
                </a:solidFill>
              </a:rPr>
              <a:t> (</a:t>
            </a:r>
            <a:r>
              <a:rPr lang="en-US" dirty="0" err="1">
                <a:solidFill>
                  <a:srgbClr val="FF0000"/>
                </a:solidFill>
              </a:rPr>
              <a:t>dj</a:t>
            </a:r>
            <a:r>
              <a:rPr lang="en-US" dirty="0">
                <a:solidFill>
                  <a:srgbClr val="FF0000"/>
                </a:solidFill>
              </a:rPr>
              <a:t>) </a:t>
            </a:r>
          </a:p>
        </p:txBody>
      </p:sp>
    </p:spTree>
    <p:extLst>
      <p:ext uri="{BB962C8B-B14F-4D97-AF65-F5344CB8AC3E}">
        <p14:creationId xmlns:p14="http://schemas.microsoft.com/office/powerpoint/2010/main" val="276627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POHON KEPUTUSAN</a:t>
            </a:r>
          </a:p>
        </p:txBody>
      </p:sp>
      <p:pic>
        <p:nvPicPr>
          <p:cNvPr id="3" name="Picture 2"/>
          <p:cNvPicPr/>
          <p:nvPr/>
        </p:nvPicPr>
        <p:blipFill>
          <a:blip r:embed="rId2"/>
          <a:srcRect/>
          <a:stretch>
            <a:fillRect/>
          </a:stretch>
        </p:blipFill>
        <p:spPr bwMode="auto">
          <a:xfrm>
            <a:off x="685800" y="1737042"/>
            <a:ext cx="7924800" cy="4587558"/>
          </a:xfrm>
          <a:prstGeom prst="rect">
            <a:avLst/>
          </a:prstGeom>
          <a:noFill/>
          <a:ln w="9525">
            <a:noFill/>
            <a:miter lim="800000"/>
            <a:headEnd/>
            <a:tailEnd/>
          </a:ln>
        </p:spPr>
      </p:pic>
    </p:spTree>
    <p:extLst>
      <p:ext uri="{BB962C8B-B14F-4D97-AF65-F5344CB8AC3E}">
        <p14:creationId xmlns:p14="http://schemas.microsoft.com/office/powerpoint/2010/main" val="205748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err="1"/>
              <a:t>Pohon</a:t>
            </a:r>
            <a:r>
              <a:rPr lang="en-US" sz="3600" b="1" dirty="0"/>
              <a:t> </a:t>
            </a:r>
            <a:r>
              <a:rPr lang="en-US" sz="3600" b="1" dirty="0" err="1"/>
              <a:t>Keputusan</a:t>
            </a:r>
            <a:r>
              <a:rPr lang="en-US" sz="3600" b="1" dirty="0"/>
              <a:t> </a:t>
            </a:r>
            <a:r>
              <a:rPr lang="en-US" sz="3600" b="1" dirty="0" err="1"/>
              <a:t>Deterministik</a:t>
            </a:r>
            <a:endParaRPr lang="en-US" sz="3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01734"/>
            <a:ext cx="7319963" cy="5251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25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t>Pohon</a:t>
            </a:r>
            <a:r>
              <a:rPr lang="en-US" sz="3600" dirty="0"/>
              <a:t> </a:t>
            </a:r>
            <a:r>
              <a:rPr lang="en-US" sz="3600" dirty="0" err="1"/>
              <a:t>Keputusan</a:t>
            </a:r>
            <a:r>
              <a:rPr lang="en-US" sz="3600" dirty="0"/>
              <a:t> </a:t>
            </a:r>
            <a:r>
              <a:rPr lang="en-US" sz="3600" dirty="0" err="1"/>
              <a:t>Probalistik</a:t>
            </a:r>
            <a:r>
              <a:rPr lang="en-US" sz="3600" dirty="0"/>
              <a:t>, </a:t>
            </a:r>
            <a:r>
              <a:rPr lang="en-US" sz="3600" dirty="0" err="1"/>
              <a:t>Tahap</a:t>
            </a:r>
            <a:r>
              <a:rPr lang="en-US" sz="3600" dirty="0"/>
              <a:t> Tunggal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83994"/>
            <a:ext cx="7996238" cy="579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06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t>Pohon</a:t>
            </a:r>
            <a:r>
              <a:rPr lang="en-US" sz="3600" dirty="0"/>
              <a:t> </a:t>
            </a:r>
            <a:r>
              <a:rPr lang="en-US" sz="3600" dirty="0" err="1"/>
              <a:t>Keputusan</a:t>
            </a:r>
            <a:r>
              <a:rPr lang="en-US" sz="3600" dirty="0"/>
              <a:t> </a:t>
            </a:r>
            <a:r>
              <a:rPr lang="en-US" sz="3600" dirty="0" err="1"/>
              <a:t>Probalistik</a:t>
            </a:r>
            <a:r>
              <a:rPr lang="en-US" sz="3600" dirty="0"/>
              <a:t>, </a:t>
            </a:r>
            <a:r>
              <a:rPr lang="en-US" sz="3600" dirty="0" err="1"/>
              <a:t>Tahap</a:t>
            </a:r>
            <a:r>
              <a:rPr lang="en-US" sz="3600" dirty="0"/>
              <a:t> Ganda</a:t>
            </a:r>
          </a:p>
        </p:txBody>
      </p:sp>
      <p:pic>
        <p:nvPicPr>
          <p:cNvPr id="4" name="Picture 3"/>
          <p:cNvPicPr/>
          <p:nvPr/>
        </p:nvPicPr>
        <p:blipFill>
          <a:blip r:embed="rId2"/>
          <a:srcRect/>
          <a:stretch>
            <a:fillRect/>
          </a:stretch>
        </p:blipFill>
        <p:spPr bwMode="auto">
          <a:xfrm>
            <a:off x="304800" y="1066800"/>
            <a:ext cx="8534400" cy="4953000"/>
          </a:xfrm>
          <a:prstGeom prst="rect">
            <a:avLst/>
          </a:prstGeom>
          <a:noFill/>
          <a:ln w="9525">
            <a:noFill/>
            <a:miter lim="800000"/>
            <a:headEnd/>
            <a:tailEnd/>
          </a:ln>
        </p:spPr>
      </p:pic>
    </p:spTree>
    <p:extLst>
      <p:ext uri="{BB962C8B-B14F-4D97-AF65-F5344CB8AC3E}">
        <p14:creationId xmlns:p14="http://schemas.microsoft.com/office/powerpoint/2010/main" val="2142797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t>Pohon</a:t>
            </a:r>
            <a:r>
              <a:rPr lang="en-US" sz="3600" dirty="0"/>
              <a:t> </a:t>
            </a:r>
            <a:r>
              <a:rPr lang="en-US" sz="3600" dirty="0" err="1"/>
              <a:t>Keputusan</a:t>
            </a:r>
            <a:r>
              <a:rPr lang="en-US" sz="3600" dirty="0"/>
              <a:t> </a:t>
            </a:r>
            <a:r>
              <a:rPr lang="en-US" sz="3600" dirty="0" err="1"/>
              <a:t>Probalistik</a:t>
            </a:r>
            <a:r>
              <a:rPr lang="en-US" sz="3600" dirty="0"/>
              <a:t>, </a:t>
            </a:r>
            <a:r>
              <a:rPr lang="en-US" sz="3600" dirty="0" err="1"/>
              <a:t>Tahap</a:t>
            </a:r>
            <a:r>
              <a:rPr lang="en-US" sz="3600" dirty="0"/>
              <a:t> Ganda</a:t>
            </a:r>
          </a:p>
        </p:txBody>
      </p:sp>
      <p:pic>
        <p:nvPicPr>
          <p:cNvPr id="5" name="Picture 4"/>
          <p:cNvPicPr/>
          <p:nvPr/>
        </p:nvPicPr>
        <p:blipFill>
          <a:blip r:embed="rId2"/>
          <a:srcRect/>
          <a:stretch>
            <a:fillRect/>
          </a:stretch>
        </p:blipFill>
        <p:spPr bwMode="auto">
          <a:xfrm>
            <a:off x="304800" y="1066800"/>
            <a:ext cx="8610600" cy="4953000"/>
          </a:xfrm>
          <a:prstGeom prst="rect">
            <a:avLst/>
          </a:prstGeom>
          <a:noFill/>
          <a:ln w="9525">
            <a:noFill/>
            <a:miter lim="800000"/>
            <a:headEnd/>
            <a:tailEnd/>
          </a:ln>
        </p:spPr>
      </p:pic>
    </p:spTree>
    <p:extLst>
      <p:ext uri="{BB962C8B-B14F-4D97-AF65-F5344CB8AC3E}">
        <p14:creationId xmlns:p14="http://schemas.microsoft.com/office/powerpoint/2010/main" val="637497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4294967295"/>
          </p:nvPr>
        </p:nvSpPr>
        <p:spPr bwMode="auto">
          <a:xfrm>
            <a:off x="6858000" y="228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dirty="0">
                <a:solidFill>
                  <a:srgbClr val="CC9900"/>
                </a:solidFill>
              </a:rPr>
              <a:t>Copyright </a:t>
            </a:r>
            <a:r>
              <a:rPr lang="en-US" altLang="en-US" sz="1400" dirty="0">
                <a:solidFill>
                  <a:srgbClr val="CC9900"/>
                </a:solidFill>
                <a:cs typeface="Times New Roman" pitchFamily="18" charset="0"/>
              </a:rPr>
              <a:t>© by Houghton Mifflin Company. All rights reserved. </a:t>
            </a:r>
            <a:endParaRPr lang="en-US" altLang="en-US" sz="1400" dirty="0">
              <a:solidFill>
                <a:srgbClr val="CC9900"/>
              </a:solidFill>
            </a:endParaRPr>
          </a:p>
        </p:txBody>
      </p:sp>
      <p:sp>
        <p:nvSpPr>
          <p:cNvPr id="17411" name="Slide Number Placeholder 4"/>
          <p:cNvSpPr>
            <a:spLocks noGrp="1"/>
          </p:cNvSpPr>
          <p:nvPr>
            <p:ph type="sldNum" sz="quarter" idx="10"/>
          </p:nvPr>
        </p:nvSpPr>
        <p:spPr>
          <a:xfrm>
            <a:off x="7467600" y="6477000"/>
            <a:ext cx="1143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CC9900"/>
                </a:solidFill>
              </a:rPr>
              <a:t>9</a:t>
            </a:r>
            <a:r>
              <a:rPr lang="en-US" altLang="en-US" sz="1400">
                <a:solidFill>
                  <a:srgbClr val="CC9900"/>
                </a:solidFill>
                <a:cs typeface="Times New Roman" pitchFamily="18" charset="0"/>
              </a:rPr>
              <a:t>–</a:t>
            </a:r>
            <a:fld id="{20DA61C0-FB51-4920-B783-54D29B951173}" type="slidenum">
              <a:rPr lang="en-US" altLang="en-US" sz="1400" smtClean="0">
                <a:solidFill>
                  <a:srgbClr val="CC9900"/>
                </a:solidFill>
              </a:rPr>
              <a:pPr/>
              <a:t>26</a:t>
            </a:fld>
            <a:endParaRPr lang="en-US" altLang="en-US" sz="1400">
              <a:solidFill>
                <a:srgbClr val="CC9900"/>
              </a:solidFill>
            </a:endParaRPr>
          </a:p>
        </p:txBody>
      </p:sp>
      <p:sp>
        <p:nvSpPr>
          <p:cNvPr id="362498" name="Rectangle 2"/>
          <p:cNvSpPr>
            <a:spLocks noGrp="1" noChangeArrowheads="1"/>
          </p:cNvSpPr>
          <p:nvPr>
            <p:ph type="title"/>
          </p:nvPr>
        </p:nvSpPr>
        <p:spPr>
          <a:xfrm>
            <a:off x="533400" y="457200"/>
            <a:ext cx="5410200" cy="990600"/>
          </a:xfrm>
        </p:spPr>
        <p:txBody>
          <a:bodyPr>
            <a:normAutofit fontScale="90000"/>
          </a:bodyPr>
          <a:lstStyle/>
          <a:p>
            <a:pPr eaLnBrk="1" hangingPunct="1">
              <a:defRPr/>
            </a:pPr>
            <a:r>
              <a:rPr lang="en-US" sz="3200" dirty="0" err="1"/>
              <a:t>Faktor</a:t>
            </a:r>
            <a:r>
              <a:rPr lang="en-US" sz="3200" dirty="0"/>
              <a:t> </a:t>
            </a:r>
            <a:r>
              <a:rPr lang="en-US" sz="3200" dirty="0" err="1"/>
              <a:t>Penghalang</a:t>
            </a:r>
            <a:r>
              <a:rPr lang="en-US" sz="3200" dirty="0"/>
              <a:t> </a:t>
            </a:r>
            <a:r>
              <a:rPr lang="en-US" sz="3200" dirty="0" err="1"/>
              <a:t>Pengambilan</a:t>
            </a:r>
            <a:r>
              <a:rPr lang="en-US" sz="3200" dirty="0"/>
              <a:t> </a:t>
            </a:r>
            <a:r>
              <a:rPr lang="en-US" sz="3200" dirty="0" err="1"/>
              <a:t>Keputusan</a:t>
            </a:r>
            <a:r>
              <a:rPr lang="en-US" sz="3200" dirty="0"/>
              <a:t> yang </a:t>
            </a:r>
            <a:r>
              <a:rPr lang="en-US" sz="3200" dirty="0" err="1"/>
              <a:t>Efektif</a:t>
            </a:r>
            <a:endParaRPr lang="en-US" sz="3200" dirty="0"/>
          </a:p>
        </p:txBody>
      </p:sp>
      <p:sp>
        <p:nvSpPr>
          <p:cNvPr id="17413" name="Rectangle 3"/>
          <p:cNvSpPr>
            <a:spLocks noGrp="1" noChangeArrowheads="1"/>
          </p:cNvSpPr>
          <p:nvPr>
            <p:ph type="body" idx="1"/>
          </p:nvPr>
        </p:nvSpPr>
        <p:spPr>
          <a:xfrm>
            <a:off x="533400" y="2057400"/>
            <a:ext cx="8077200" cy="4191000"/>
          </a:xfrm>
        </p:spPr>
        <p:txBody>
          <a:bodyPr/>
          <a:lstStyle/>
          <a:p>
            <a:pPr eaLnBrk="1" hangingPunct="1">
              <a:lnSpc>
                <a:spcPct val="90000"/>
              </a:lnSpc>
            </a:pPr>
            <a:r>
              <a:rPr lang="en-US" altLang="en-US" sz="2400"/>
              <a:t>Relaxed Avoidance : tidak bersedia bertindak karena tahu konsekuensi tidak terlalu besar.</a:t>
            </a:r>
          </a:p>
          <a:p>
            <a:pPr eaLnBrk="1" hangingPunct="1">
              <a:lnSpc>
                <a:spcPct val="90000"/>
              </a:lnSpc>
            </a:pPr>
            <a:r>
              <a:rPr lang="en-US" altLang="en-US" sz="2400"/>
              <a:t>Relaxed Change : baru bertindak setelah memahami konsekuensinya cukup serius. Memilih alternatif yang pertama kali ditemukan, belum optimal</a:t>
            </a:r>
          </a:p>
          <a:p>
            <a:pPr eaLnBrk="1" hangingPunct="1">
              <a:lnSpc>
                <a:spcPct val="90000"/>
              </a:lnSpc>
            </a:pPr>
            <a:r>
              <a:rPr lang="en-US" altLang="en-US" sz="2400"/>
              <a:t>Defensive Avoidance : membiarkan orang lain mengerjakan keputusan dengan menanggung konsekuensi keputusan tersebut. Memilih alternatif yang paling aman.</a:t>
            </a:r>
          </a:p>
          <a:p>
            <a:pPr eaLnBrk="1" hangingPunct="1">
              <a:lnSpc>
                <a:spcPct val="90000"/>
              </a:lnSpc>
            </a:pPr>
            <a:r>
              <a:rPr lang="en-US" altLang="en-US" sz="2400"/>
              <a:t>Panic : mengambil keputusan yang tidak rasional atau tidak realistis.</a:t>
            </a:r>
          </a:p>
        </p:txBody>
      </p:sp>
      <p:sp>
        <p:nvSpPr>
          <p:cNvPr id="17414" name="Footer Placeholder 3"/>
          <p:cNvSpPr txBox="1">
            <a:spLocks/>
          </p:cNvSpPr>
          <p:nvPr/>
        </p:nvSpPr>
        <p:spPr bwMode="auto">
          <a:xfrm>
            <a:off x="76200" y="62484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Tree>
    <p:extLst>
      <p:ext uri="{BB962C8B-B14F-4D97-AF65-F5344CB8AC3E}">
        <p14:creationId xmlns:p14="http://schemas.microsoft.com/office/powerpoint/2010/main" val="4000733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304800"/>
            <a:ext cx="4800600" cy="1066800"/>
          </a:xfrm>
        </p:spPr>
        <p:txBody>
          <a:bodyPr>
            <a:noAutofit/>
          </a:bodyPr>
          <a:lstStyle/>
          <a:p>
            <a:pPr>
              <a:defRPr/>
            </a:pPr>
            <a:r>
              <a:rPr lang="en-US" sz="3600" dirty="0"/>
              <a:t>Four Constraints to Rational Decision Making</a:t>
            </a:r>
          </a:p>
        </p:txBody>
      </p:sp>
      <p:sp>
        <p:nvSpPr>
          <p:cNvPr id="84995" name="AutoShape 3"/>
          <p:cNvSpPr>
            <a:spLocks noChangeArrowheads="1"/>
          </p:cNvSpPr>
          <p:nvPr/>
        </p:nvSpPr>
        <p:spPr bwMode="auto">
          <a:xfrm>
            <a:off x="609600" y="1676400"/>
            <a:ext cx="3124200" cy="2362200"/>
          </a:xfrm>
          <a:prstGeom prst="irregularSeal2">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2800">
                <a:solidFill>
                  <a:srgbClr val="660066"/>
                </a:solidFill>
              </a:rPr>
              <a:t>Limited</a:t>
            </a:r>
          </a:p>
          <a:p>
            <a:pPr algn="ctr">
              <a:lnSpc>
                <a:spcPct val="80000"/>
              </a:lnSpc>
              <a:spcBef>
                <a:spcPct val="30000"/>
              </a:spcBef>
            </a:pPr>
            <a:r>
              <a:rPr lang="en-US" altLang="en-US" sz="2800">
                <a:solidFill>
                  <a:srgbClr val="660066"/>
                </a:solidFill>
              </a:rPr>
              <a:t>Resources</a:t>
            </a:r>
          </a:p>
        </p:txBody>
      </p:sp>
      <p:sp>
        <p:nvSpPr>
          <p:cNvPr id="84996" name="AutoShape 4"/>
          <p:cNvSpPr>
            <a:spLocks noChangeArrowheads="1"/>
          </p:cNvSpPr>
          <p:nvPr/>
        </p:nvSpPr>
        <p:spPr bwMode="auto">
          <a:xfrm>
            <a:off x="4572000" y="838200"/>
            <a:ext cx="3886200" cy="2514600"/>
          </a:xfrm>
          <a:prstGeom prst="irregularSeal2">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2800">
                <a:solidFill>
                  <a:srgbClr val="FFFFCC"/>
                </a:solidFill>
              </a:rPr>
              <a:t>Information</a:t>
            </a:r>
          </a:p>
          <a:p>
            <a:pPr algn="ctr">
              <a:lnSpc>
                <a:spcPct val="80000"/>
              </a:lnSpc>
              <a:spcBef>
                <a:spcPct val="30000"/>
              </a:spcBef>
            </a:pPr>
            <a:r>
              <a:rPr lang="en-US" altLang="en-US" sz="2800">
                <a:solidFill>
                  <a:srgbClr val="FFFFCC"/>
                </a:solidFill>
              </a:rPr>
              <a:t>Overload</a:t>
            </a:r>
          </a:p>
        </p:txBody>
      </p:sp>
      <p:sp>
        <p:nvSpPr>
          <p:cNvPr id="84997" name="AutoShape 5"/>
          <p:cNvSpPr>
            <a:spLocks noChangeArrowheads="1"/>
          </p:cNvSpPr>
          <p:nvPr/>
        </p:nvSpPr>
        <p:spPr bwMode="auto">
          <a:xfrm>
            <a:off x="1295400" y="3886200"/>
            <a:ext cx="3581400" cy="2438400"/>
          </a:xfrm>
          <a:prstGeom prst="irregularSeal1">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30000"/>
              </a:spcBef>
            </a:pPr>
            <a:r>
              <a:rPr lang="en-US" altLang="en-US" sz="2800">
                <a:solidFill>
                  <a:schemeClr val="bg1"/>
                </a:solidFill>
              </a:rPr>
              <a:t>Memory</a:t>
            </a:r>
          </a:p>
          <a:p>
            <a:pPr algn="ctr">
              <a:spcBef>
                <a:spcPct val="30000"/>
              </a:spcBef>
            </a:pPr>
            <a:r>
              <a:rPr lang="en-US" altLang="en-US" sz="2800">
                <a:solidFill>
                  <a:schemeClr val="bg1"/>
                </a:solidFill>
              </a:rPr>
              <a:t>Problems</a:t>
            </a:r>
          </a:p>
        </p:txBody>
      </p:sp>
      <p:sp>
        <p:nvSpPr>
          <p:cNvPr id="84998" name="AutoShape 6"/>
          <p:cNvSpPr>
            <a:spLocks noChangeArrowheads="1"/>
          </p:cNvSpPr>
          <p:nvPr/>
        </p:nvSpPr>
        <p:spPr bwMode="auto">
          <a:xfrm>
            <a:off x="5105400" y="3124200"/>
            <a:ext cx="3352800" cy="2895600"/>
          </a:xfrm>
          <a:prstGeom prst="irregularSeal1">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30000"/>
              </a:spcBef>
            </a:pPr>
            <a:r>
              <a:rPr lang="en-US" altLang="en-US" sz="2800">
                <a:solidFill>
                  <a:srgbClr val="FFFFCC"/>
                </a:solidFill>
              </a:rPr>
              <a:t>Expertise</a:t>
            </a:r>
          </a:p>
          <a:p>
            <a:pPr algn="ctr">
              <a:spcBef>
                <a:spcPct val="30000"/>
              </a:spcBef>
            </a:pPr>
            <a:r>
              <a:rPr lang="en-US" altLang="en-US" sz="2800">
                <a:solidFill>
                  <a:srgbClr val="FFFFCC"/>
                </a:solidFill>
              </a:rPr>
              <a:t>Problems</a:t>
            </a:r>
          </a:p>
        </p:txBody>
      </p:sp>
    </p:spTree>
    <p:extLst>
      <p:ext uri="{BB962C8B-B14F-4D97-AF65-F5344CB8AC3E}">
        <p14:creationId xmlns:p14="http://schemas.microsoft.com/office/powerpoint/2010/main" val="319122268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 calcmode="lin" valueType="num">
                                      <p:cBhvr>
                                        <p:cTn id="7" dur="2000" fill="hold"/>
                                        <p:tgtEl>
                                          <p:spTgt spid="84995"/>
                                        </p:tgtEl>
                                        <p:attrNameLst>
                                          <p:attrName>ppt_w</p:attrName>
                                        </p:attrNameLst>
                                      </p:cBhvr>
                                      <p:tavLst>
                                        <p:tav tm="0">
                                          <p:val>
                                            <p:fltVal val="0"/>
                                          </p:val>
                                        </p:tav>
                                        <p:tav tm="100000">
                                          <p:val>
                                            <p:strVal val="#ppt_w"/>
                                          </p:val>
                                        </p:tav>
                                      </p:tavLst>
                                    </p:anim>
                                    <p:anim calcmode="lin" valueType="num">
                                      <p:cBhvr>
                                        <p:cTn id="8" dur="2000" fill="hold"/>
                                        <p:tgtEl>
                                          <p:spTgt spid="84995"/>
                                        </p:tgtEl>
                                        <p:attrNameLst>
                                          <p:attrName>ppt_h</p:attrName>
                                        </p:attrNameLst>
                                      </p:cBhvr>
                                      <p:tavLst>
                                        <p:tav tm="0">
                                          <p:val>
                                            <p:fltVal val="0"/>
                                          </p:val>
                                        </p:tav>
                                        <p:tav tm="100000">
                                          <p:val>
                                            <p:strVal val="#ppt_h"/>
                                          </p:val>
                                        </p:tav>
                                      </p:tavLst>
                                    </p:anim>
                                    <p:anim calcmode="lin" valueType="num">
                                      <p:cBhvr>
                                        <p:cTn id="9" dur="2000" fill="hold"/>
                                        <p:tgtEl>
                                          <p:spTgt spid="84995"/>
                                        </p:tgtEl>
                                        <p:attrNameLst>
                                          <p:attrName>ppt_x</p:attrName>
                                        </p:attrNameLst>
                                      </p:cBhvr>
                                      <p:tavLst>
                                        <p:tav tm="0">
                                          <p:val>
                                            <p:fltVal val="0.5"/>
                                          </p:val>
                                        </p:tav>
                                        <p:tav tm="100000">
                                          <p:val>
                                            <p:strVal val="#ppt_x"/>
                                          </p:val>
                                        </p:tav>
                                      </p:tavLst>
                                    </p:anim>
                                    <p:anim calcmode="lin" valueType="num">
                                      <p:cBhvr>
                                        <p:cTn id="10" dur="2000" fill="hold"/>
                                        <p:tgtEl>
                                          <p:spTgt spid="84995"/>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84996"/>
                                        </p:tgtEl>
                                        <p:attrNameLst>
                                          <p:attrName>style.visibility</p:attrName>
                                        </p:attrNameLst>
                                      </p:cBhvr>
                                      <p:to>
                                        <p:strVal val="visible"/>
                                      </p:to>
                                    </p:set>
                                    <p:anim calcmode="lin" valueType="num">
                                      <p:cBhvr>
                                        <p:cTn id="15" dur="2000" fill="hold"/>
                                        <p:tgtEl>
                                          <p:spTgt spid="84996"/>
                                        </p:tgtEl>
                                        <p:attrNameLst>
                                          <p:attrName>ppt_w</p:attrName>
                                        </p:attrNameLst>
                                      </p:cBhvr>
                                      <p:tavLst>
                                        <p:tav tm="0">
                                          <p:val>
                                            <p:fltVal val="0"/>
                                          </p:val>
                                        </p:tav>
                                        <p:tav tm="100000">
                                          <p:val>
                                            <p:strVal val="#ppt_w"/>
                                          </p:val>
                                        </p:tav>
                                      </p:tavLst>
                                    </p:anim>
                                    <p:anim calcmode="lin" valueType="num">
                                      <p:cBhvr>
                                        <p:cTn id="16" dur="2000" fill="hold"/>
                                        <p:tgtEl>
                                          <p:spTgt spid="84996"/>
                                        </p:tgtEl>
                                        <p:attrNameLst>
                                          <p:attrName>ppt_h</p:attrName>
                                        </p:attrNameLst>
                                      </p:cBhvr>
                                      <p:tavLst>
                                        <p:tav tm="0">
                                          <p:val>
                                            <p:fltVal val="0"/>
                                          </p:val>
                                        </p:tav>
                                        <p:tav tm="100000">
                                          <p:val>
                                            <p:strVal val="#ppt_h"/>
                                          </p:val>
                                        </p:tav>
                                      </p:tavLst>
                                    </p:anim>
                                    <p:anim calcmode="lin" valueType="num">
                                      <p:cBhvr>
                                        <p:cTn id="17" dur="2000" fill="hold"/>
                                        <p:tgtEl>
                                          <p:spTgt spid="84996"/>
                                        </p:tgtEl>
                                        <p:attrNameLst>
                                          <p:attrName>ppt_x</p:attrName>
                                        </p:attrNameLst>
                                      </p:cBhvr>
                                      <p:tavLst>
                                        <p:tav tm="0">
                                          <p:val>
                                            <p:fltVal val="0.5"/>
                                          </p:val>
                                        </p:tav>
                                        <p:tav tm="100000">
                                          <p:val>
                                            <p:strVal val="#ppt_x"/>
                                          </p:val>
                                        </p:tav>
                                      </p:tavLst>
                                    </p:anim>
                                    <p:anim calcmode="lin" valueType="num">
                                      <p:cBhvr>
                                        <p:cTn id="18" dur="2000" fill="hold"/>
                                        <p:tgtEl>
                                          <p:spTgt spid="84996"/>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84997"/>
                                        </p:tgtEl>
                                        <p:attrNameLst>
                                          <p:attrName>style.visibility</p:attrName>
                                        </p:attrNameLst>
                                      </p:cBhvr>
                                      <p:to>
                                        <p:strVal val="visible"/>
                                      </p:to>
                                    </p:set>
                                    <p:anim calcmode="lin" valueType="num">
                                      <p:cBhvr>
                                        <p:cTn id="23" dur="2000" fill="hold"/>
                                        <p:tgtEl>
                                          <p:spTgt spid="84997"/>
                                        </p:tgtEl>
                                        <p:attrNameLst>
                                          <p:attrName>ppt_w</p:attrName>
                                        </p:attrNameLst>
                                      </p:cBhvr>
                                      <p:tavLst>
                                        <p:tav tm="0">
                                          <p:val>
                                            <p:fltVal val="0"/>
                                          </p:val>
                                        </p:tav>
                                        <p:tav tm="100000">
                                          <p:val>
                                            <p:strVal val="#ppt_w"/>
                                          </p:val>
                                        </p:tav>
                                      </p:tavLst>
                                    </p:anim>
                                    <p:anim calcmode="lin" valueType="num">
                                      <p:cBhvr>
                                        <p:cTn id="24" dur="2000" fill="hold"/>
                                        <p:tgtEl>
                                          <p:spTgt spid="84997"/>
                                        </p:tgtEl>
                                        <p:attrNameLst>
                                          <p:attrName>ppt_h</p:attrName>
                                        </p:attrNameLst>
                                      </p:cBhvr>
                                      <p:tavLst>
                                        <p:tav tm="0">
                                          <p:val>
                                            <p:fltVal val="0"/>
                                          </p:val>
                                        </p:tav>
                                        <p:tav tm="100000">
                                          <p:val>
                                            <p:strVal val="#ppt_h"/>
                                          </p:val>
                                        </p:tav>
                                      </p:tavLst>
                                    </p:anim>
                                    <p:anim calcmode="lin" valueType="num">
                                      <p:cBhvr>
                                        <p:cTn id="25" dur="2000" fill="hold"/>
                                        <p:tgtEl>
                                          <p:spTgt spid="84997"/>
                                        </p:tgtEl>
                                        <p:attrNameLst>
                                          <p:attrName>ppt_x</p:attrName>
                                        </p:attrNameLst>
                                      </p:cBhvr>
                                      <p:tavLst>
                                        <p:tav tm="0">
                                          <p:val>
                                            <p:fltVal val="0.5"/>
                                          </p:val>
                                        </p:tav>
                                        <p:tav tm="100000">
                                          <p:val>
                                            <p:strVal val="#ppt_x"/>
                                          </p:val>
                                        </p:tav>
                                      </p:tavLst>
                                    </p:anim>
                                    <p:anim calcmode="lin" valueType="num">
                                      <p:cBhvr>
                                        <p:cTn id="26" dur="2000" fill="hold"/>
                                        <p:tgtEl>
                                          <p:spTgt spid="84997"/>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84998"/>
                                        </p:tgtEl>
                                        <p:attrNameLst>
                                          <p:attrName>style.visibility</p:attrName>
                                        </p:attrNameLst>
                                      </p:cBhvr>
                                      <p:to>
                                        <p:strVal val="visible"/>
                                      </p:to>
                                    </p:set>
                                    <p:anim calcmode="lin" valueType="num">
                                      <p:cBhvr>
                                        <p:cTn id="31" dur="2000" fill="hold"/>
                                        <p:tgtEl>
                                          <p:spTgt spid="84998"/>
                                        </p:tgtEl>
                                        <p:attrNameLst>
                                          <p:attrName>ppt_w</p:attrName>
                                        </p:attrNameLst>
                                      </p:cBhvr>
                                      <p:tavLst>
                                        <p:tav tm="0">
                                          <p:val>
                                            <p:fltVal val="0"/>
                                          </p:val>
                                        </p:tav>
                                        <p:tav tm="100000">
                                          <p:val>
                                            <p:strVal val="#ppt_w"/>
                                          </p:val>
                                        </p:tav>
                                      </p:tavLst>
                                    </p:anim>
                                    <p:anim calcmode="lin" valueType="num">
                                      <p:cBhvr>
                                        <p:cTn id="32" dur="2000" fill="hold"/>
                                        <p:tgtEl>
                                          <p:spTgt spid="84998"/>
                                        </p:tgtEl>
                                        <p:attrNameLst>
                                          <p:attrName>ppt_h</p:attrName>
                                        </p:attrNameLst>
                                      </p:cBhvr>
                                      <p:tavLst>
                                        <p:tav tm="0">
                                          <p:val>
                                            <p:fltVal val="0"/>
                                          </p:val>
                                        </p:tav>
                                        <p:tav tm="100000">
                                          <p:val>
                                            <p:strVal val="#ppt_h"/>
                                          </p:val>
                                        </p:tav>
                                      </p:tavLst>
                                    </p:anim>
                                    <p:anim calcmode="lin" valueType="num">
                                      <p:cBhvr>
                                        <p:cTn id="33" dur="2000" fill="hold"/>
                                        <p:tgtEl>
                                          <p:spTgt spid="84998"/>
                                        </p:tgtEl>
                                        <p:attrNameLst>
                                          <p:attrName>ppt_x</p:attrName>
                                        </p:attrNameLst>
                                      </p:cBhvr>
                                      <p:tavLst>
                                        <p:tav tm="0">
                                          <p:val>
                                            <p:fltVal val="0.5"/>
                                          </p:val>
                                        </p:tav>
                                        <p:tav tm="100000">
                                          <p:val>
                                            <p:strVal val="#ppt_x"/>
                                          </p:val>
                                        </p:tav>
                                      </p:tavLst>
                                    </p:anim>
                                    <p:anim calcmode="lin" valueType="num">
                                      <p:cBhvr>
                                        <p:cTn id="34" dur="2000" fill="hold"/>
                                        <p:tgtEl>
                                          <p:spTgt spid="8499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autoUpdateAnimBg="0"/>
      <p:bldP spid="84996" grpId="0" animBg="1" autoUpdateAnimBg="0"/>
      <p:bldP spid="84997" grpId="0" animBg="1" autoUpdateAnimBg="0"/>
      <p:bldP spid="8499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914400" y="685800"/>
            <a:ext cx="7543800" cy="914400"/>
          </a:xfrm>
        </p:spPr>
        <p:txBody>
          <a:bodyPr>
            <a:normAutofit fontScale="90000"/>
          </a:bodyPr>
          <a:lstStyle/>
          <a:p>
            <a:r>
              <a:rPr lang="en-US" altLang="en-US" sz="2800" b="1">
                <a:latin typeface="Arial" charset="0"/>
              </a:rPr>
              <a:t>UNSUR- UNSUR PENGAMBILAN KEPUTUSAN</a:t>
            </a:r>
            <a:endParaRPr lang="en-US" altLang="en-US" sz="2400">
              <a:latin typeface="Arial" charset="0"/>
            </a:endParaRPr>
          </a:p>
        </p:txBody>
      </p:sp>
      <p:sp>
        <p:nvSpPr>
          <p:cNvPr id="8195" name="Rectangle 3"/>
          <p:cNvSpPr>
            <a:spLocks noGrp="1" noChangeArrowheads="1"/>
          </p:cNvSpPr>
          <p:nvPr>
            <p:ph type="subTitle" idx="1"/>
          </p:nvPr>
        </p:nvSpPr>
        <p:spPr>
          <a:xfrm>
            <a:off x="1066800" y="1828800"/>
            <a:ext cx="6858000" cy="4191000"/>
          </a:xfrm>
        </p:spPr>
        <p:txBody>
          <a:bodyPr/>
          <a:lstStyle/>
          <a:p>
            <a:pPr marL="508000" indent="-508000" algn="l">
              <a:buFont typeface="+mj-lt"/>
              <a:buAutoNum type="arabicPeriod"/>
            </a:pPr>
            <a:r>
              <a:rPr lang="en-US" altLang="en-US" sz="2800" dirty="0" err="1">
                <a:solidFill>
                  <a:srgbClr val="0033CC"/>
                </a:solidFill>
                <a:latin typeface="Arial" charset="0"/>
              </a:rPr>
              <a:t>Tujuan</a:t>
            </a:r>
            <a:r>
              <a:rPr lang="en-US" altLang="en-US" sz="2800" dirty="0">
                <a:solidFill>
                  <a:srgbClr val="0033CC"/>
                </a:solidFill>
                <a:latin typeface="Arial" charset="0"/>
              </a:rPr>
              <a:t> </a:t>
            </a:r>
            <a:r>
              <a:rPr lang="en-US" altLang="en-US" sz="2800" dirty="0" err="1">
                <a:solidFill>
                  <a:srgbClr val="0033CC"/>
                </a:solidFill>
                <a:latin typeface="Arial" charset="0"/>
              </a:rPr>
              <a:t>dan</a:t>
            </a:r>
            <a:r>
              <a:rPr lang="en-US" altLang="en-US" sz="2800" dirty="0">
                <a:solidFill>
                  <a:srgbClr val="0033CC"/>
                </a:solidFill>
                <a:latin typeface="Arial" charset="0"/>
              </a:rPr>
              <a:t> </a:t>
            </a:r>
            <a:r>
              <a:rPr lang="en-US" altLang="en-US" sz="2800" dirty="0" err="1">
                <a:solidFill>
                  <a:srgbClr val="0033CC"/>
                </a:solidFill>
                <a:latin typeface="Arial" charset="0"/>
              </a:rPr>
              <a:t>pengambilan</a:t>
            </a:r>
            <a:r>
              <a:rPr lang="en-US" altLang="en-US" sz="2800" dirty="0">
                <a:solidFill>
                  <a:srgbClr val="0033CC"/>
                </a:solidFill>
                <a:latin typeface="Arial" charset="0"/>
              </a:rPr>
              <a:t> </a:t>
            </a:r>
            <a:r>
              <a:rPr lang="en-US" altLang="en-US" sz="2800" dirty="0" err="1">
                <a:solidFill>
                  <a:srgbClr val="0033CC"/>
                </a:solidFill>
                <a:latin typeface="Arial" charset="0"/>
              </a:rPr>
              <a:t>keputusan</a:t>
            </a:r>
            <a:endParaRPr lang="en-US" altLang="en-US" sz="2800" dirty="0">
              <a:solidFill>
                <a:srgbClr val="0033CC"/>
              </a:solidFill>
              <a:latin typeface="Arial" charset="0"/>
            </a:endParaRPr>
          </a:p>
          <a:p>
            <a:pPr marL="508000" indent="-508000" algn="l">
              <a:buFont typeface="+mj-lt"/>
              <a:buAutoNum type="arabicPeriod"/>
            </a:pPr>
            <a:r>
              <a:rPr lang="en-US" altLang="en-US" sz="2800" dirty="0" err="1">
                <a:solidFill>
                  <a:srgbClr val="0033CC"/>
                </a:solidFill>
                <a:latin typeface="Arial" charset="0"/>
              </a:rPr>
              <a:t>Identifikasi</a:t>
            </a:r>
            <a:r>
              <a:rPr lang="en-US" altLang="en-US" sz="2800" dirty="0">
                <a:solidFill>
                  <a:srgbClr val="0033CC"/>
                </a:solidFill>
                <a:latin typeface="Arial" charset="0"/>
              </a:rPr>
              <a:t> </a:t>
            </a:r>
            <a:r>
              <a:rPr lang="en-US" altLang="en-US" sz="2800" dirty="0" err="1">
                <a:solidFill>
                  <a:srgbClr val="0033CC"/>
                </a:solidFill>
                <a:latin typeface="Arial" charset="0"/>
              </a:rPr>
              <a:t>alternatif-alternatif</a:t>
            </a:r>
            <a:r>
              <a:rPr lang="en-US" altLang="en-US" sz="2800" dirty="0">
                <a:solidFill>
                  <a:srgbClr val="0033CC"/>
                </a:solidFill>
                <a:latin typeface="Arial" charset="0"/>
              </a:rPr>
              <a:t>, </a:t>
            </a:r>
            <a:r>
              <a:rPr lang="en-US" altLang="en-US" sz="2800" dirty="0" err="1">
                <a:solidFill>
                  <a:srgbClr val="0033CC"/>
                </a:solidFill>
                <a:latin typeface="Arial" charset="0"/>
              </a:rPr>
              <a:t>keputusan</a:t>
            </a:r>
            <a:r>
              <a:rPr lang="en-US" altLang="en-US" sz="2800" dirty="0">
                <a:solidFill>
                  <a:srgbClr val="0033CC"/>
                </a:solidFill>
                <a:latin typeface="Arial" charset="0"/>
              </a:rPr>
              <a:t> </a:t>
            </a:r>
            <a:r>
              <a:rPr lang="en-US" altLang="en-US" sz="2800" dirty="0" err="1">
                <a:solidFill>
                  <a:srgbClr val="0033CC"/>
                </a:solidFill>
                <a:latin typeface="Arial" charset="0"/>
              </a:rPr>
              <a:t>untuk</a:t>
            </a:r>
            <a:r>
              <a:rPr lang="en-US" altLang="en-US" sz="2800" dirty="0">
                <a:solidFill>
                  <a:srgbClr val="0033CC"/>
                </a:solidFill>
                <a:latin typeface="Arial" charset="0"/>
              </a:rPr>
              <a:t> </a:t>
            </a:r>
            <a:r>
              <a:rPr lang="en-US" altLang="en-US" sz="2800" dirty="0" err="1">
                <a:solidFill>
                  <a:srgbClr val="0033CC"/>
                </a:solidFill>
                <a:latin typeface="Arial" charset="0"/>
              </a:rPr>
              <a:t>pemecahan</a:t>
            </a:r>
            <a:r>
              <a:rPr lang="en-US" altLang="en-US" sz="2800" dirty="0">
                <a:solidFill>
                  <a:srgbClr val="0033CC"/>
                </a:solidFill>
                <a:latin typeface="Arial" charset="0"/>
              </a:rPr>
              <a:t> </a:t>
            </a:r>
            <a:r>
              <a:rPr lang="en-US" altLang="en-US" sz="2800" dirty="0" err="1">
                <a:solidFill>
                  <a:srgbClr val="0033CC"/>
                </a:solidFill>
                <a:latin typeface="Arial" charset="0"/>
              </a:rPr>
              <a:t>masalah</a:t>
            </a:r>
            <a:endParaRPr lang="en-US" altLang="en-US" sz="2800" dirty="0">
              <a:solidFill>
                <a:srgbClr val="0033CC"/>
              </a:solidFill>
              <a:latin typeface="Arial" charset="0"/>
            </a:endParaRPr>
          </a:p>
          <a:p>
            <a:pPr marL="508000" indent="-508000" algn="l">
              <a:buFont typeface="+mj-lt"/>
              <a:buAutoNum type="arabicPeriod"/>
            </a:pPr>
            <a:r>
              <a:rPr lang="en-US" altLang="en-US" sz="2800" dirty="0" err="1">
                <a:solidFill>
                  <a:srgbClr val="0033CC"/>
                </a:solidFill>
                <a:latin typeface="Arial" charset="0"/>
              </a:rPr>
              <a:t>Perhitungan</a:t>
            </a:r>
            <a:r>
              <a:rPr lang="en-US" altLang="en-US" sz="2800" dirty="0">
                <a:solidFill>
                  <a:srgbClr val="0033CC"/>
                </a:solidFill>
                <a:latin typeface="Arial" charset="0"/>
              </a:rPr>
              <a:t> </a:t>
            </a:r>
            <a:r>
              <a:rPr lang="en-US" altLang="en-US" sz="2800" dirty="0" err="1">
                <a:solidFill>
                  <a:srgbClr val="0033CC"/>
                </a:solidFill>
                <a:latin typeface="Arial" charset="0"/>
              </a:rPr>
              <a:t>mengenai</a:t>
            </a:r>
            <a:r>
              <a:rPr lang="en-US" altLang="en-US" sz="2800" dirty="0">
                <a:solidFill>
                  <a:srgbClr val="0033CC"/>
                </a:solidFill>
                <a:latin typeface="Arial" charset="0"/>
              </a:rPr>
              <a:t> </a:t>
            </a:r>
            <a:r>
              <a:rPr lang="en-US" altLang="en-US" sz="2800" dirty="0" err="1">
                <a:solidFill>
                  <a:srgbClr val="0033CC"/>
                </a:solidFill>
                <a:latin typeface="Arial" charset="0"/>
              </a:rPr>
              <a:t>faktor-faktor</a:t>
            </a:r>
            <a:r>
              <a:rPr lang="en-US" altLang="en-US" sz="2800" dirty="0">
                <a:solidFill>
                  <a:srgbClr val="0033CC"/>
                </a:solidFill>
                <a:latin typeface="Arial" charset="0"/>
              </a:rPr>
              <a:t> yang </a:t>
            </a:r>
            <a:r>
              <a:rPr lang="en-US" altLang="en-US" sz="2800" dirty="0" err="1">
                <a:solidFill>
                  <a:srgbClr val="0033CC"/>
                </a:solidFill>
                <a:latin typeface="Arial" charset="0"/>
              </a:rPr>
              <a:t>tidak</a:t>
            </a:r>
            <a:r>
              <a:rPr lang="en-US" altLang="en-US" sz="2800" dirty="0">
                <a:solidFill>
                  <a:srgbClr val="0033CC"/>
                </a:solidFill>
                <a:latin typeface="Arial" charset="0"/>
              </a:rPr>
              <a:t> </a:t>
            </a:r>
            <a:r>
              <a:rPr lang="en-US" altLang="en-US" sz="2800" dirty="0" err="1">
                <a:solidFill>
                  <a:srgbClr val="0033CC"/>
                </a:solidFill>
                <a:latin typeface="Arial" charset="0"/>
              </a:rPr>
              <a:t>dapat</a:t>
            </a:r>
            <a:r>
              <a:rPr lang="en-US" altLang="en-US" sz="2800" dirty="0">
                <a:solidFill>
                  <a:srgbClr val="0033CC"/>
                </a:solidFill>
                <a:latin typeface="Arial" charset="0"/>
              </a:rPr>
              <a:t> </a:t>
            </a:r>
            <a:r>
              <a:rPr lang="en-US" altLang="en-US" sz="2800" dirty="0" err="1">
                <a:solidFill>
                  <a:srgbClr val="0033CC"/>
                </a:solidFill>
                <a:latin typeface="Arial" charset="0"/>
              </a:rPr>
              <a:t>diketahui</a:t>
            </a:r>
            <a:r>
              <a:rPr lang="en-US" altLang="en-US" sz="2800" dirty="0">
                <a:solidFill>
                  <a:srgbClr val="0033CC"/>
                </a:solidFill>
                <a:latin typeface="Arial" charset="0"/>
              </a:rPr>
              <a:t>,</a:t>
            </a:r>
          </a:p>
          <a:p>
            <a:pPr marL="508000" indent="-508000" algn="l">
              <a:buFont typeface="+mj-lt"/>
              <a:buAutoNum type="arabicPeriod"/>
            </a:pPr>
            <a:r>
              <a:rPr lang="en-US" altLang="en-US" sz="2800" dirty="0" err="1">
                <a:solidFill>
                  <a:srgbClr val="0033CC"/>
                </a:solidFill>
                <a:latin typeface="Arial" charset="0"/>
              </a:rPr>
              <a:t>Sarana</a:t>
            </a:r>
            <a:r>
              <a:rPr lang="en-US" altLang="en-US" sz="2800" dirty="0">
                <a:solidFill>
                  <a:srgbClr val="0033CC"/>
                </a:solidFill>
                <a:latin typeface="Arial" charset="0"/>
              </a:rPr>
              <a:t> </a:t>
            </a:r>
            <a:r>
              <a:rPr lang="en-US" altLang="en-US" sz="2800" dirty="0" err="1">
                <a:solidFill>
                  <a:srgbClr val="0033CC"/>
                </a:solidFill>
                <a:latin typeface="Arial" charset="0"/>
              </a:rPr>
              <a:t>atau</a:t>
            </a:r>
            <a:r>
              <a:rPr lang="en-US" altLang="en-US" sz="2800" dirty="0">
                <a:solidFill>
                  <a:srgbClr val="0033CC"/>
                </a:solidFill>
                <a:latin typeface="Arial" charset="0"/>
              </a:rPr>
              <a:t> </a:t>
            </a:r>
            <a:r>
              <a:rPr lang="en-US" altLang="en-US" sz="2800" dirty="0" err="1">
                <a:solidFill>
                  <a:srgbClr val="0033CC"/>
                </a:solidFill>
                <a:latin typeface="Arial" charset="0"/>
              </a:rPr>
              <a:t>alat</a:t>
            </a:r>
            <a:r>
              <a:rPr lang="en-US" altLang="en-US" sz="2800" dirty="0">
                <a:solidFill>
                  <a:srgbClr val="0033CC"/>
                </a:solidFill>
                <a:latin typeface="Arial" charset="0"/>
              </a:rPr>
              <a:t> </a:t>
            </a:r>
            <a:r>
              <a:rPr lang="en-US" altLang="en-US" sz="2800" dirty="0" err="1">
                <a:solidFill>
                  <a:srgbClr val="0033CC"/>
                </a:solidFill>
                <a:latin typeface="Arial" charset="0"/>
              </a:rPr>
              <a:t>untuk</a:t>
            </a:r>
            <a:r>
              <a:rPr lang="en-US" altLang="en-US" sz="2800" dirty="0">
                <a:solidFill>
                  <a:srgbClr val="0033CC"/>
                </a:solidFill>
                <a:latin typeface="Arial" charset="0"/>
              </a:rPr>
              <a:t> </a:t>
            </a:r>
            <a:r>
              <a:rPr lang="en-US" altLang="en-US" sz="2800" dirty="0" err="1">
                <a:solidFill>
                  <a:srgbClr val="0033CC"/>
                </a:solidFill>
                <a:latin typeface="Arial" charset="0"/>
              </a:rPr>
              <a:t>mengevaluasi</a:t>
            </a:r>
            <a:r>
              <a:rPr lang="en-US" altLang="en-US" sz="2800" dirty="0">
                <a:solidFill>
                  <a:srgbClr val="0033CC"/>
                </a:solidFill>
                <a:latin typeface="Arial" charset="0"/>
              </a:rPr>
              <a:t> </a:t>
            </a:r>
            <a:r>
              <a:rPr lang="en-US" altLang="en-US" sz="2800" dirty="0" err="1">
                <a:solidFill>
                  <a:srgbClr val="0033CC"/>
                </a:solidFill>
                <a:latin typeface="Arial" charset="0"/>
              </a:rPr>
              <a:t>atau</a:t>
            </a:r>
            <a:r>
              <a:rPr lang="en-US" altLang="en-US" sz="2800" dirty="0">
                <a:solidFill>
                  <a:srgbClr val="0033CC"/>
                </a:solidFill>
                <a:latin typeface="Arial" charset="0"/>
              </a:rPr>
              <a:t> </a:t>
            </a:r>
            <a:r>
              <a:rPr lang="en-US" altLang="en-US" sz="2800" dirty="0" err="1">
                <a:solidFill>
                  <a:srgbClr val="0033CC"/>
                </a:solidFill>
                <a:latin typeface="Arial" charset="0"/>
              </a:rPr>
              <a:t>mengukur</a:t>
            </a:r>
            <a:r>
              <a:rPr lang="en-US" altLang="en-US" sz="2800" dirty="0">
                <a:solidFill>
                  <a:srgbClr val="0033CC"/>
                </a:solidFill>
                <a:latin typeface="Arial" charset="0"/>
              </a:rPr>
              <a:t> </a:t>
            </a:r>
            <a:r>
              <a:rPr lang="en-US" altLang="en-US" sz="2800" dirty="0" err="1">
                <a:solidFill>
                  <a:srgbClr val="0033CC"/>
                </a:solidFill>
                <a:latin typeface="Arial" charset="0"/>
              </a:rPr>
              <a:t>hasil</a:t>
            </a:r>
            <a:endParaRPr lang="en-US" altLang="en-US" sz="2800" dirty="0">
              <a:solidFill>
                <a:srgbClr val="0033CC"/>
              </a:solidFill>
              <a:latin typeface="Arial" charset="0"/>
            </a:endParaRPr>
          </a:p>
          <a:p>
            <a:pPr marL="508000" indent="-508000" algn="l">
              <a:buFont typeface="+mj-lt"/>
              <a:buAutoNum type="arabicPeriod"/>
            </a:pPr>
            <a:endParaRPr lang="en-US" altLang="en-US" sz="2800" dirty="0">
              <a:solidFill>
                <a:srgbClr val="0033CC"/>
              </a:solidFill>
              <a:latin typeface="Arial" charset="0"/>
            </a:endParaRPr>
          </a:p>
        </p:txBody>
      </p:sp>
    </p:spTree>
    <p:extLst>
      <p:ext uri="{BB962C8B-B14F-4D97-AF65-F5344CB8AC3E}">
        <p14:creationId xmlns:p14="http://schemas.microsoft.com/office/powerpoint/2010/main" val="414546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609600"/>
            <a:ext cx="8077200" cy="762000"/>
          </a:xfrm>
        </p:spPr>
        <p:txBody>
          <a:bodyPr>
            <a:noAutofit/>
          </a:bodyPr>
          <a:lstStyle/>
          <a:p>
            <a:pPr algn="ctr"/>
            <a:r>
              <a:rPr lang="en-US" altLang="en-US" sz="4000" b="1" dirty="0" err="1"/>
              <a:t>Dasar</a:t>
            </a:r>
            <a:r>
              <a:rPr lang="en-US" altLang="en-US" sz="4000" b="1" dirty="0"/>
              <a:t> </a:t>
            </a:r>
            <a:r>
              <a:rPr lang="en-US" altLang="en-US" sz="4000" b="1" dirty="0" err="1"/>
              <a:t>Pengambilan</a:t>
            </a:r>
            <a:r>
              <a:rPr lang="en-US" altLang="en-US" sz="4000" b="1" dirty="0"/>
              <a:t> </a:t>
            </a:r>
            <a:r>
              <a:rPr lang="en-US" altLang="en-US" sz="4000" b="1" dirty="0" err="1"/>
              <a:t>Keputusan</a:t>
            </a:r>
            <a:endParaRPr lang="en-US" altLang="en-US" sz="4000" b="1" dirty="0"/>
          </a:p>
        </p:txBody>
      </p:sp>
      <p:sp>
        <p:nvSpPr>
          <p:cNvPr id="9219" name="Rectangle 3"/>
          <p:cNvSpPr>
            <a:spLocks noGrp="1" noChangeArrowheads="1"/>
          </p:cNvSpPr>
          <p:nvPr>
            <p:ph type="subTitle" idx="1"/>
          </p:nvPr>
        </p:nvSpPr>
        <p:spPr>
          <a:xfrm>
            <a:off x="762000" y="1828800"/>
            <a:ext cx="7086600" cy="4114800"/>
          </a:xfrm>
        </p:spPr>
        <p:txBody>
          <a:bodyPr>
            <a:normAutofit/>
          </a:bodyPr>
          <a:lstStyle/>
          <a:p>
            <a:r>
              <a:rPr lang="en-US" altLang="en-US" sz="2400" b="1" dirty="0">
                <a:solidFill>
                  <a:srgbClr val="FF0000"/>
                </a:solidFill>
                <a:latin typeface="Arial" charset="0"/>
              </a:rPr>
              <a:t>George R. Terry, </a:t>
            </a:r>
            <a:r>
              <a:rPr lang="en-US" altLang="en-US" sz="2400" b="1" dirty="0" err="1">
                <a:solidFill>
                  <a:srgbClr val="FF0000"/>
                </a:solidFill>
                <a:latin typeface="Arial" charset="0"/>
              </a:rPr>
              <a:t>menjelaskan</a:t>
            </a:r>
            <a:r>
              <a:rPr lang="en-US" altLang="en-US" sz="2400" b="1" dirty="0">
                <a:solidFill>
                  <a:srgbClr val="FF0000"/>
                </a:solidFill>
                <a:latin typeface="Arial" charset="0"/>
              </a:rPr>
              <a:t> </a:t>
            </a:r>
            <a:r>
              <a:rPr lang="en-US" altLang="en-US" sz="2400" b="1" dirty="0" err="1">
                <a:solidFill>
                  <a:srgbClr val="FF0000"/>
                </a:solidFill>
                <a:latin typeface="Arial" charset="0"/>
              </a:rPr>
              <a:t>dasar-dasar</a:t>
            </a:r>
            <a:r>
              <a:rPr lang="en-US" altLang="en-US" sz="2400" b="1" dirty="0">
                <a:solidFill>
                  <a:srgbClr val="FF0000"/>
                </a:solidFill>
                <a:latin typeface="Arial" charset="0"/>
              </a:rPr>
              <a:t> </a:t>
            </a:r>
            <a:r>
              <a:rPr lang="en-US" altLang="en-US" sz="2400" b="1" dirty="0" err="1">
                <a:solidFill>
                  <a:srgbClr val="FF0000"/>
                </a:solidFill>
                <a:latin typeface="Arial" charset="0"/>
              </a:rPr>
              <a:t>dari</a:t>
            </a:r>
            <a:r>
              <a:rPr lang="en-US" altLang="en-US" sz="2400" b="1" dirty="0">
                <a:solidFill>
                  <a:srgbClr val="FF0000"/>
                </a:solidFill>
                <a:latin typeface="Arial" charset="0"/>
              </a:rPr>
              <a:t> </a:t>
            </a:r>
            <a:r>
              <a:rPr lang="en-US" altLang="en-US" sz="2400" b="1" dirty="0" err="1">
                <a:solidFill>
                  <a:srgbClr val="FF0000"/>
                </a:solidFill>
                <a:latin typeface="Arial" charset="0"/>
              </a:rPr>
              <a:t>pengambilan</a:t>
            </a:r>
            <a:r>
              <a:rPr lang="en-US" altLang="en-US" sz="2400" b="1" dirty="0">
                <a:solidFill>
                  <a:srgbClr val="FF0000"/>
                </a:solidFill>
                <a:latin typeface="Arial" charset="0"/>
              </a:rPr>
              <a:t> </a:t>
            </a:r>
            <a:r>
              <a:rPr lang="en-US" altLang="en-US" sz="2400" b="1" dirty="0" err="1">
                <a:solidFill>
                  <a:srgbClr val="FF0000"/>
                </a:solidFill>
                <a:latin typeface="Arial" charset="0"/>
              </a:rPr>
              <a:t>keputusan</a:t>
            </a:r>
            <a:r>
              <a:rPr lang="en-US" altLang="en-US" sz="2400" b="1" dirty="0">
                <a:solidFill>
                  <a:srgbClr val="FF0000"/>
                </a:solidFill>
                <a:latin typeface="Arial" charset="0"/>
              </a:rPr>
              <a:t> yang </a:t>
            </a:r>
            <a:r>
              <a:rPr lang="en-US" altLang="en-US" sz="2400" b="1" dirty="0" err="1">
                <a:solidFill>
                  <a:srgbClr val="FF0000"/>
                </a:solidFill>
                <a:latin typeface="Arial" charset="0"/>
              </a:rPr>
              <a:t>berlaku</a:t>
            </a:r>
            <a:r>
              <a:rPr lang="en-US" altLang="en-US" sz="2400" b="1" dirty="0">
                <a:solidFill>
                  <a:srgbClr val="FF0000"/>
                </a:solidFill>
                <a:latin typeface="Arial" charset="0"/>
              </a:rPr>
              <a:t>,</a:t>
            </a:r>
          </a:p>
          <a:p>
            <a:endParaRPr lang="en-US" altLang="en-US" sz="2400" b="1" dirty="0">
              <a:solidFill>
                <a:srgbClr val="FF0000"/>
              </a:solidFill>
              <a:latin typeface="Arial" charset="0"/>
            </a:endParaRPr>
          </a:p>
          <a:p>
            <a:pPr marL="342900" indent="-342900" algn="l">
              <a:buFont typeface="+mj-lt"/>
              <a:buAutoNum type="arabicPeriod"/>
            </a:pPr>
            <a:r>
              <a:rPr lang="en-US" altLang="en-US" sz="1600" b="1" i="1" dirty="0">
                <a:solidFill>
                  <a:srgbClr val="FF0000"/>
                </a:solidFill>
                <a:latin typeface="Arial" charset="0"/>
              </a:rPr>
              <a:t> </a:t>
            </a:r>
            <a:r>
              <a:rPr lang="en-US" altLang="en-US" sz="2400" b="1" i="1" dirty="0" err="1">
                <a:solidFill>
                  <a:srgbClr val="FF0000"/>
                </a:solidFill>
                <a:latin typeface="Arial" charset="0"/>
              </a:rPr>
              <a:t>Intuisi</a:t>
            </a:r>
            <a:endParaRPr lang="en-US" altLang="en-US" sz="2400" b="1" i="1" dirty="0">
              <a:solidFill>
                <a:srgbClr val="FF0000"/>
              </a:solidFill>
              <a:latin typeface="Arial" charset="0"/>
            </a:endParaRPr>
          </a:p>
          <a:p>
            <a:pPr marL="457200" indent="-457200" algn="l">
              <a:buFont typeface="+mj-lt"/>
              <a:buAutoNum type="arabicPeriod"/>
            </a:pPr>
            <a:r>
              <a:rPr lang="en-US" altLang="en-US" sz="2400" b="1" i="1" dirty="0" err="1">
                <a:solidFill>
                  <a:srgbClr val="FF0000"/>
                </a:solidFill>
                <a:latin typeface="Arial" charset="0"/>
              </a:rPr>
              <a:t>Pengalaman</a:t>
            </a:r>
            <a:endParaRPr lang="en-US" altLang="en-US" sz="2400" b="1" i="1" dirty="0">
              <a:solidFill>
                <a:srgbClr val="FF0000"/>
              </a:solidFill>
              <a:latin typeface="Arial" charset="0"/>
            </a:endParaRPr>
          </a:p>
          <a:p>
            <a:pPr marL="457200" indent="-457200" algn="l">
              <a:buFont typeface="+mj-lt"/>
              <a:buAutoNum type="arabicPeriod"/>
            </a:pPr>
            <a:r>
              <a:rPr lang="en-US" altLang="en-US" sz="2400" b="1" i="1" dirty="0" err="1">
                <a:solidFill>
                  <a:srgbClr val="FF0000"/>
                </a:solidFill>
                <a:latin typeface="Arial" charset="0"/>
              </a:rPr>
              <a:t>Fakta</a:t>
            </a:r>
            <a:endParaRPr lang="en-US" altLang="en-US" sz="2400" b="1" i="1" dirty="0">
              <a:solidFill>
                <a:srgbClr val="FF0000"/>
              </a:solidFill>
              <a:latin typeface="Arial" charset="0"/>
            </a:endParaRPr>
          </a:p>
          <a:p>
            <a:pPr marL="457200" indent="-457200" algn="l">
              <a:buFont typeface="+mj-lt"/>
              <a:buAutoNum type="arabicPeriod"/>
            </a:pPr>
            <a:r>
              <a:rPr lang="en-US" altLang="en-US" sz="2400" b="1" i="1" dirty="0" err="1">
                <a:solidFill>
                  <a:srgbClr val="FF0000"/>
                </a:solidFill>
                <a:latin typeface="Arial" charset="0"/>
              </a:rPr>
              <a:t>Wewenang</a:t>
            </a:r>
            <a:endParaRPr lang="en-US" altLang="en-US" sz="2400" b="1" i="1" dirty="0">
              <a:solidFill>
                <a:srgbClr val="FF0000"/>
              </a:solidFill>
              <a:latin typeface="Arial" charset="0"/>
            </a:endParaRPr>
          </a:p>
          <a:p>
            <a:pPr marL="457200" indent="-457200" algn="l">
              <a:buFont typeface="+mj-lt"/>
              <a:buAutoNum type="arabicPeriod"/>
            </a:pPr>
            <a:r>
              <a:rPr lang="en-US" altLang="en-US" sz="2400" b="1" i="1" dirty="0" err="1">
                <a:solidFill>
                  <a:srgbClr val="FF0000"/>
                </a:solidFill>
                <a:latin typeface="Arial" charset="0"/>
              </a:rPr>
              <a:t>Rasional</a:t>
            </a:r>
            <a:endParaRPr lang="en-US" altLang="en-US" sz="2400" b="1" i="1" dirty="0">
              <a:solidFill>
                <a:srgbClr val="FF0000"/>
              </a:solidFill>
              <a:latin typeface="Arial" charset="0"/>
            </a:endParaRPr>
          </a:p>
          <a:p>
            <a:pPr>
              <a:buFont typeface="Monotype Sorts" pitchFamily="2" charset="2"/>
              <a:buChar char="z"/>
            </a:pPr>
            <a:endParaRPr lang="en-US" altLang="en-US" sz="2400" b="1" i="1" dirty="0">
              <a:solidFill>
                <a:srgbClr val="FF0000"/>
              </a:solidFill>
              <a:latin typeface="Arial" charset="0"/>
            </a:endParaRPr>
          </a:p>
          <a:p>
            <a:endParaRPr lang="en-US" altLang="en-US" sz="1600" b="1" i="1" dirty="0">
              <a:solidFill>
                <a:srgbClr val="FF0000"/>
              </a:solidFill>
              <a:latin typeface="Arial" charset="0"/>
            </a:endParaRPr>
          </a:p>
        </p:txBody>
      </p:sp>
    </p:spTree>
    <p:extLst>
      <p:ext uri="{BB962C8B-B14F-4D97-AF65-F5344CB8AC3E}">
        <p14:creationId xmlns:p14="http://schemas.microsoft.com/office/powerpoint/2010/main" val="392787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4294967295"/>
          </p:nvPr>
        </p:nvSpPr>
        <p:spPr bwMode="auto">
          <a:xfrm>
            <a:off x="6858000" y="228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
        <p:nvSpPr>
          <p:cNvPr id="12291" name="Slide Number Placeholder 4"/>
          <p:cNvSpPr>
            <a:spLocks noGrp="1"/>
          </p:cNvSpPr>
          <p:nvPr>
            <p:ph type="sldNum" sz="quarter" idx="10"/>
          </p:nvPr>
        </p:nvSpPr>
        <p:spPr>
          <a:xfrm>
            <a:off x="7467600" y="6477000"/>
            <a:ext cx="1143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CC9900"/>
                </a:solidFill>
              </a:rPr>
              <a:t>9</a:t>
            </a:r>
            <a:r>
              <a:rPr lang="en-US" altLang="en-US" sz="1400">
                <a:solidFill>
                  <a:srgbClr val="CC9900"/>
                </a:solidFill>
                <a:cs typeface="Times New Roman" pitchFamily="18" charset="0"/>
              </a:rPr>
              <a:t>–</a:t>
            </a:r>
            <a:fld id="{D42D5FDA-0408-4C5E-90B9-B629804C5893}" type="slidenum">
              <a:rPr lang="en-US" altLang="en-US" sz="1400" smtClean="0">
                <a:solidFill>
                  <a:srgbClr val="CC9900"/>
                </a:solidFill>
              </a:rPr>
              <a:pPr/>
              <a:t>5</a:t>
            </a:fld>
            <a:endParaRPr lang="en-US" altLang="en-US" sz="1400">
              <a:solidFill>
                <a:srgbClr val="CC9900"/>
              </a:solidFill>
            </a:endParaRPr>
          </a:p>
        </p:txBody>
      </p:sp>
      <p:sp>
        <p:nvSpPr>
          <p:cNvPr id="360450" name="Rectangle 2"/>
          <p:cNvSpPr>
            <a:spLocks noGrp="1" noChangeArrowheads="1"/>
          </p:cNvSpPr>
          <p:nvPr>
            <p:ph type="title"/>
          </p:nvPr>
        </p:nvSpPr>
        <p:spPr>
          <a:xfrm>
            <a:off x="533400" y="533400"/>
            <a:ext cx="7543800" cy="609600"/>
          </a:xfrm>
        </p:spPr>
        <p:txBody>
          <a:bodyPr>
            <a:normAutofit fontScale="90000"/>
          </a:bodyPr>
          <a:lstStyle/>
          <a:p>
            <a:pPr eaLnBrk="1" hangingPunct="1">
              <a:defRPr/>
            </a:pPr>
            <a:r>
              <a:rPr lang="en-US" b="1" dirty="0" err="1">
                <a:solidFill>
                  <a:srgbClr val="FF0000"/>
                </a:solidFill>
              </a:rPr>
              <a:t>Tipe</a:t>
            </a:r>
            <a:r>
              <a:rPr lang="en-US" b="1" dirty="0">
                <a:solidFill>
                  <a:srgbClr val="FF0000"/>
                </a:solidFill>
              </a:rPr>
              <a:t> </a:t>
            </a:r>
            <a:r>
              <a:rPr lang="en-US" b="1" dirty="0" err="1">
                <a:solidFill>
                  <a:srgbClr val="FF0000"/>
                </a:solidFill>
              </a:rPr>
              <a:t>Keputusan</a:t>
            </a:r>
            <a:endParaRPr lang="en-US" b="1" dirty="0">
              <a:solidFill>
                <a:srgbClr val="FF0000"/>
              </a:solidFill>
            </a:endParaRPr>
          </a:p>
        </p:txBody>
      </p:sp>
      <p:sp>
        <p:nvSpPr>
          <p:cNvPr id="12293" name="Rectangle 3"/>
          <p:cNvSpPr>
            <a:spLocks noGrp="1" noChangeArrowheads="1"/>
          </p:cNvSpPr>
          <p:nvPr>
            <p:ph type="body" idx="1"/>
          </p:nvPr>
        </p:nvSpPr>
        <p:spPr>
          <a:xfrm>
            <a:off x="533400" y="1828800"/>
            <a:ext cx="8077200" cy="4419600"/>
          </a:xfrm>
        </p:spPr>
        <p:txBody>
          <a:bodyPr/>
          <a:lstStyle/>
          <a:p>
            <a:pPr eaLnBrk="1" hangingPunct="1"/>
            <a:r>
              <a:rPr lang="en-US" altLang="en-US" sz="3600"/>
              <a:t>Keputusan yang terprogram</a:t>
            </a:r>
            <a:r>
              <a:rPr lang="en-US" altLang="en-US"/>
              <a:t>; keputusan yang terstruktur, yang muncul berulang-ulang</a:t>
            </a:r>
          </a:p>
          <a:p>
            <a:pPr eaLnBrk="1" hangingPunct="1"/>
            <a:r>
              <a:rPr lang="en-US" altLang="en-US" sz="3600"/>
              <a:t>Keputusan yang tidak terprogram</a:t>
            </a:r>
            <a:r>
              <a:rPr lang="en-US" altLang="en-US"/>
              <a:t> ; muncul karena ada masalah yang luar biasa, tidak ada pedoman yang cukup rinci</a:t>
            </a:r>
          </a:p>
        </p:txBody>
      </p:sp>
      <p:sp>
        <p:nvSpPr>
          <p:cNvPr id="12294" name="Footer Placeholder 3"/>
          <p:cNvSpPr txBox="1">
            <a:spLocks/>
          </p:cNvSpPr>
          <p:nvPr/>
        </p:nvSpPr>
        <p:spPr bwMode="auto">
          <a:xfrm>
            <a:off x="76200" y="62484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Tree>
    <p:extLst>
      <p:ext uri="{BB962C8B-B14F-4D97-AF65-F5344CB8AC3E}">
        <p14:creationId xmlns:p14="http://schemas.microsoft.com/office/powerpoint/2010/main" val="31354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4294967295"/>
          </p:nvPr>
        </p:nvSpPr>
        <p:spPr bwMode="auto">
          <a:xfrm>
            <a:off x="6858000" y="228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
        <p:nvSpPr>
          <p:cNvPr id="11267" name="Slide Number Placeholder 3"/>
          <p:cNvSpPr>
            <a:spLocks noGrp="1"/>
          </p:cNvSpPr>
          <p:nvPr>
            <p:ph type="sldNum" sz="quarter" idx="10"/>
          </p:nvPr>
        </p:nvSpPr>
        <p:spPr>
          <a:xfrm>
            <a:off x="7467600" y="6477000"/>
            <a:ext cx="1143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CC9900"/>
                </a:solidFill>
              </a:rPr>
              <a:t>9</a:t>
            </a:r>
            <a:r>
              <a:rPr lang="en-US" altLang="en-US" sz="1400">
                <a:solidFill>
                  <a:srgbClr val="CC9900"/>
                </a:solidFill>
                <a:cs typeface="Times New Roman" pitchFamily="18" charset="0"/>
              </a:rPr>
              <a:t>–</a:t>
            </a:r>
            <a:fld id="{F8ED00D6-7872-4929-BDD2-91A58AC70A6F}" type="slidenum">
              <a:rPr lang="en-US" altLang="en-US" sz="1400" smtClean="0">
                <a:solidFill>
                  <a:srgbClr val="CC9900"/>
                </a:solidFill>
              </a:rPr>
              <a:pPr/>
              <a:t>6</a:t>
            </a:fld>
            <a:endParaRPr lang="en-US" altLang="en-US" sz="1400">
              <a:solidFill>
                <a:srgbClr val="CC9900"/>
              </a:solidFill>
            </a:endParaRPr>
          </a:p>
        </p:txBody>
      </p:sp>
      <p:sp>
        <p:nvSpPr>
          <p:cNvPr id="347138" name="Rectangle 2"/>
          <p:cNvSpPr>
            <a:spLocks noGrp="1" noChangeArrowheads="1"/>
          </p:cNvSpPr>
          <p:nvPr>
            <p:ph type="title"/>
          </p:nvPr>
        </p:nvSpPr>
        <p:spPr/>
        <p:txBody>
          <a:bodyPr/>
          <a:lstStyle/>
          <a:p>
            <a:pPr eaLnBrk="1" hangingPunct="1">
              <a:defRPr/>
            </a:pPr>
            <a:r>
              <a:rPr lang="en-US"/>
              <a:t>Decision-Making Conditions</a:t>
            </a:r>
          </a:p>
        </p:txBody>
      </p:sp>
      <p:grpSp>
        <p:nvGrpSpPr>
          <p:cNvPr id="11269" name="Group 36"/>
          <p:cNvGrpSpPr>
            <a:grpSpLocks/>
          </p:cNvGrpSpPr>
          <p:nvPr/>
        </p:nvGrpSpPr>
        <p:grpSpPr bwMode="auto">
          <a:xfrm>
            <a:off x="1092200" y="1600200"/>
            <a:ext cx="6911975" cy="3951288"/>
            <a:chOff x="672" y="912"/>
            <a:chExt cx="4354" cy="2489"/>
          </a:xfrm>
        </p:grpSpPr>
        <p:sp>
          <p:nvSpPr>
            <p:cNvPr id="11272" name="Rectangle 4"/>
            <p:cNvSpPr>
              <a:spLocks noChangeArrowheads="1"/>
            </p:cNvSpPr>
            <p:nvPr/>
          </p:nvSpPr>
          <p:spPr bwMode="blackWhite">
            <a:xfrm>
              <a:off x="3708" y="2095"/>
              <a:ext cx="1251" cy="589"/>
            </a:xfrm>
            <a:prstGeom prst="rect">
              <a:avLst/>
            </a:prstGeom>
            <a:solidFill>
              <a:srgbClr val="FEE679"/>
            </a:solidFill>
            <a:ln w="3175">
              <a:solidFill>
                <a:srgbClr val="FEE679"/>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73" name="Rectangle 5"/>
            <p:cNvSpPr>
              <a:spLocks noChangeArrowheads="1"/>
            </p:cNvSpPr>
            <p:nvPr/>
          </p:nvSpPr>
          <p:spPr bwMode="blackWhite">
            <a:xfrm>
              <a:off x="2191" y="2095"/>
              <a:ext cx="1245" cy="589"/>
            </a:xfrm>
            <a:prstGeom prst="rect">
              <a:avLst/>
            </a:prstGeom>
            <a:solidFill>
              <a:srgbClr val="FEE679"/>
            </a:solidFill>
            <a:ln w="3175">
              <a:solidFill>
                <a:srgbClr val="FEE679"/>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74" name="Rectangle 6"/>
            <p:cNvSpPr>
              <a:spLocks noChangeArrowheads="1"/>
            </p:cNvSpPr>
            <p:nvPr/>
          </p:nvSpPr>
          <p:spPr bwMode="blackWhite">
            <a:xfrm>
              <a:off x="672" y="2095"/>
              <a:ext cx="1246" cy="589"/>
            </a:xfrm>
            <a:prstGeom prst="rect">
              <a:avLst/>
            </a:prstGeom>
            <a:solidFill>
              <a:srgbClr val="FEE679"/>
            </a:solidFill>
            <a:ln w="3175">
              <a:solidFill>
                <a:srgbClr val="FEE679"/>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75" name="Freeform 7"/>
            <p:cNvSpPr>
              <a:spLocks/>
            </p:cNvSpPr>
            <p:nvPr/>
          </p:nvSpPr>
          <p:spPr bwMode="blackWhite">
            <a:xfrm>
              <a:off x="672" y="2866"/>
              <a:ext cx="4354" cy="367"/>
            </a:xfrm>
            <a:custGeom>
              <a:avLst/>
              <a:gdLst>
                <a:gd name="T0" fmla="*/ 576 w 2428"/>
                <a:gd name="T1" fmla="*/ 837 h 218"/>
                <a:gd name="T2" fmla="*/ 576 w 2428"/>
                <a:gd name="T3" fmla="*/ 837 h 218"/>
                <a:gd name="T4" fmla="*/ 576 w 2428"/>
                <a:gd name="T5" fmla="*/ 1040 h 218"/>
                <a:gd name="T6" fmla="*/ 0 w 2428"/>
                <a:gd name="T7" fmla="*/ 522 h 218"/>
                <a:gd name="T8" fmla="*/ 576 w 2428"/>
                <a:gd name="T9" fmla="*/ 0 h 218"/>
                <a:gd name="T10" fmla="*/ 576 w 2428"/>
                <a:gd name="T11" fmla="*/ 204 h 218"/>
                <a:gd name="T12" fmla="*/ 13426 w 2428"/>
                <a:gd name="T13" fmla="*/ 204 h 218"/>
                <a:gd name="T14" fmla="*/ 13426 w 2428"/>
                <a:gd name="T15" fmla="*/ 0 h 218"/>
                <a:gd name="T16" fmla="*/ 14002 w 2428"/>
                <a:gd name="T17" fmla="*/ 522 h 218"/>
                <a:gd name="T18" fmla="*/ 13426 w 2428"/>
                <a:gd name="T19" fmla="*/ 1040 h 218"/>
                <a:gd name="T20" fmla="*/ 13426 w 2428"/>
                <a:gd name="T21" fmla="*/ 837 h 218"/>
                <a:gd name="T22" fmla="*/ 576 w 2428"/>
                <a:gd name="T23" fmla="*/ 837 h 2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28"/>
                <a:gd name="T37" fmla="*/ 0 h 218"/>
                <a:gd name="T38" fmla="*/ 2428 w 2428"/>
                <a:gd name="T39" fmla="*/ 218 h 2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28" h="218">
                  <a:moveTo>
                    <a:pt x="100" y="175"/>
                  </a:moveTo>
                  <a:lnTo>
                    <a:pt x="100" y="175"/>
                  </a:lnTo>
                  <a:lnTo>
                    <a:pt x="100" y="218"/>
                  </a:lnTo>
                  <a:lnTo>
                    <a:pt x="0" y="109"/>
                  </a:lnTo>
                  <a:lnTo>
                    <a:pt x="100" y="0"/>
                  </a:lnTo>
                  <a:lnTo>
                    <a:pt x="100" y="43"/>
                  </a:lnTo>
                  <a:lnTo>
                    <a:pt x="2328" y="43"/>
                  </a:lnTo>
                  <a:lnTo>
                    <a:pt x="2328" y="0"/>
                  </a:lnTo>
                  <a:lnTo>
                    <a:pt x="2428" y="109"/>
                  </a:lnTo>
                  <a:lnTo>
                    <a:pt x="2328" y="218"/>
                  </a:lnTo>
                  <a:lnTo>
                    <a:pt x="2328" y="175"/>
                  </a:lnTo>
                  <a:lnTo>
                    <a:pt x="100" y="175"/>
                  </a:lnTo>
                  <a:close/>
                </a:path>
              </a:pathLst>
            </a:custGeom>
            <a:solidFill>
              <a:srgbClr val="CAA7D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76" name="Rectangle 8"/>
            <p:cNvSpPr>
              <a:spLocks noChangeArrowheads="1"/>
            </p:cNvSpPr>
            <p:nvPr/>
          </p:nvSpPr>
          <p:spPr bwMode="blackWhite">
            <a:xfrm>
              <a:off x="1107" y="2966"/>
              <a:ext cx="35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000000"/>
                  </a:solidFill>
                  <a:latin typeface="Arial" charset="0"/>
                </a:rPr>
                <a:t>Level of ambiguity and chances of making a bad decision</a:t>
              </a:r>
              <a:endParaRPr lang="en-US" altLang="en-US" sz="1600" b="1">
                <a:latin typeface="Arial" charset="0"/>
              </a:endParaRPr>
            </a:p>
          </p:txBody>
        </p:sp>
        <p:sp>
          <p:nvSpPr>
            <p:cNvPr id="11277" name="Rectangle 9"/>
            <p:cNvSpPr>
              <a:spLocks noChangeArrowheads="1"/>
            </p:cNvSpPr>
            <p:nvPr/>
          </p:nvSpPr>
          <p:spPr bwMode="blackWhite">
            <a:xfrm>
              <a:off x="957" y="3228"/>
              <a:ext cx="4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Lower</a:t>
              </a:r>
              <a:endParaRPr lang="en-US" altLang="en-US" sz="1800" b="1">
                <a:latin typeface="Arial" charset="0"/>
              </a:endParaRPr>
            </a:p>
          </p:txBody>
        </p:sp>
        <p:sp>
          <p:nvSpPr>
            <p:cNvPr id="11278" name="Rectangle 10"/>
            <p:cNvSpPr>
              <a:spLocks noChangeArrowheads="1"/>
            </p:cNvSpPr>
            <p:nvPr/>
          </p:nvSpPr>
          <p:spPr bwMode="blackWhite">
            <a:xfrm>
              <a:off x="4289" y="3228"/>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Higher</a:t>
              </a:r>
              <a:endParaRPr lang="en-US" altLang="en-US" sz="1800" b="1">
                <a:latin typeface="Arial" charset="0"/>
              </a:endParaRPr>
            </a:p>
          </p:txBody>
        </p:sp>
        <p:sp>
          <p:nvSpPr>
            <p:cNvPr id="11279" name="Rectangle 11"/>
            <p:cNvSpPr>
              <a:spLocks noChangeArrowheads="1"/>
            </p:cNvSpPr>
            <p:nvPr/>
          </p:nvSpPr>
          <p:spPr bwMode="blackWhite">
            <a:xfrm>
              <a:off x="2493" y="3228"/>
              <a:ext cx="6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Moderate</a:t>
              </a:r>
              <a:endParaRPr lang="en-US" altLang="en-US" sz="1800" b="1">
                <a:latin typeface="Arial" charset="0"/>
              </a:endParaRPr>
            </a:p>
          </p:txBody>
        </p:sp>
        <p:sp>
          <p:nvSpPr>
            <p:cNvPr id="11280" name="Rectangle 12"/>
            <p:cNvSpPr>
              <a:spLocks noChangeArrowheads="1"/>
            </p:cNvSpPr>
            <p:nvPr/>
          </p:nvSpPr>
          <p:spPr bwMode="blackWhite">
            <a:xfrm>
              <a:off x="998" y="230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Certainty</a:t>
              </a:r>
              <a:endParaRPr lang="en-US" altLang="en-US" sz="1800" b="1">
                <a:latin typeface="Arial" charset="0"/>
              </a:endParaRPr>
            </a:p>
          </p:txBody>
        </p:sp>
        <p:sp>
          <p:nvSpPr>
            <p:cNvPr id="11281" name="Rectangle 13"/>
            <p:cNvSpPr>
              <a:spLocks noChangeArrowheads="1"/>
            </p:cNvSpPr>
            <p:nvPr/>
          </p:nvSpPr>
          <p:spPr bwMode="blackWhite">
            <a:xfrm>
              <a:off x="3952" y="2307"/>
              <a:ext cx="7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Uncertainty</a:t>
              </a:r>
              <a:endParaRPr lang="en-US" altLang="en-US" sz="1800" b="1">
                <a:latin typeface="Arial" charset="0"/>
              </a:endParaRPr>
            </a:p>
          </p:txBody>
        </p:sp>
        <p:sp>
          <p:nvSpPr>
            <p:cNvPr id="11282" name="Rectangle 14"/>
            <p:cNvSpPr>
              <a:spLocks noChangeArrowheads="1"/>
            </p:cNvSpPr>
            <p:nvPr/>
          </p:nvSpPr>
          <p:spPr bwMode="blackWhite">
            <a:xfrm>
              <a:off x="2673" y="2307"/>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Risk</a:t>
              </a:r>
              <a:endParaRPr lang="en-US" altLang="en-US" sz="1800" b="1">
                <a:latin typeface="Arial" charset="0"/>
              </a:endParaRPr>
            </a:p>
          </p:txBody>
        </p:sp>
        <p:sp>
          <p:nvSpPr>
            <p:cNvPr id="11283" name="Rectangle 15"/>
            <p:cNvSpPr>
              <a:spLocks noChangeArrowheads="1"/>
            </p:cNvSpPr>
            <p:nvPr/>
          </p:nvSpPr>
          <p:spPr bwMode="blackWhite">
            <a:xfrm>
              <a:off x="2191" y="912"/>
              <a:ext cx="1245" cy="737"/>
            </a:xfrm>
            <a:prstGeom prst="rect">
              <a:avLst/>
            </a:prstGeom>
            <a:solidFill>
              <a:srgbClr val="FB8D6C"/>
            </a:solidFill>
            <a:ln w="3175">
              <a:solidFill>
                <a:srgbClr val="FB8D6C"/>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84" name="Freeform 16"/>
            <p:cNvSpPr>
              <a:spLocks/>
            </p:cNvSpPr>
            <p:nvPr/>
          </p:nvSpPr>
          <p:spPr bwMode="blackWhite">
            <a:xfrm>
              <a:off x="3436" y="912"/>
              <a:ext cx="67" cy="801"/>
            </a:xfrm>
            <a:custGeom>
              <a:avLst/>
              <a:gdLst>
                <a:gd name="T0" fmla="*/ 208 w 38"/>
                <a:gd name="T1" fmla="*/ 2268 h 476"/>
                <a:gd name="T2" fmla="*/ 208 w 38"/>
                <a:gd name="T3" fmla="*/ 182 h 476"/>
                <a:gd name="T4" fmla="*/ 0 w 38"/>
                <a:gd name="T5" fmla="*/ 0 h 476"/>
                <a:gd name="T6" fmla="*/ 0 w 38"/>
                <a:gd name="T7" fmla="*/ 2087 h 476"/>
                <a:gd name="T8" fmla="*/ 208 w 38"/>
                <a:gd name="T9" fmla="*/ 2268 h 476"/>
                <a:gd name="T10" fmla="*/ 0 60000 65536"/>
                <a:gd name="T11" fmla="*/ 0 60000 65536"/>
                <a:gd name="T12" fmla="*/ 0 60000 65536"/>
                <a:gd name="T13" fmla="*/ 0 60000 65536"/>
                <a:gd name="T14" fmla="*/ 0 60000 65536"/>
                <a:gd name="T15" fmla="*/ 0 w 38"/>
                <a:gd name="T16" fmla="*/ 0 h 476"/>
                <a:gd name="T17" fmla="*/ 38 w 38"/>
                <a:gd name="T18" fmla="*/ 476 h 476"/>
              </a:gdLst>
              <a:ahLst/>
              <a:cxnLst>
                <a:cxn ang="T10">
                  <a:pos x="T0" y="T1"/>
                </a:cxn>
                <a:cxn ang="T11">
                  <a:pos x="T2" y="T3"/>
                </a:cxn>
                <a:cxn ang="T12">
                  <a:pos x="T4" y="T5"/>
                </a:cxn>
                <a:cxn ang="T13">
                  <a:pos x="T6" y="T7"/>
                </a:cxn>
                <a:cxn ang="T14">
                  <a:pos x="T8" y="T9"/>
                </a:cxn>
              </a:cxnLst>
              <a:rect l="T15" t="T16" r="T17" b="T18"/>
              <a:pathLst>
                <a:path w="38" h="476">
                  <a:moveTo>
                    <a:pt x="38" y="476"/>
                  </a:moveTo>
                  <a:lnTo>
                    <a:pt x="38" y="38"/>
                  </a:lnTo>
                  <a:lnTo>
                    <a:pt x="0" y="0"/>
                  </a:lnTo>
                  <a:lnTo>
                    <a:pt x="0" y="438"/>
                  </a:lnTo>
                  <a:lnTo>
                    <a:pt x="38" y="476"/>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85" name="Freeform 17"/>
            <p:cNvSpPr>
              <a:spLocks/>
            </p:cNvSpPr>
            <p:nvPr/>
          </p:nvSpPr>
          <p:spPr bwMode="blackWhite">
            <a:xfrm>
              <a:off x="2191" y="1649"/>
              <a:ext cx="1312" cy="64"/>
            </a:xfrm>
            <a:custGeom>
              <a:avLst/>
              <a:gdLst>
                <a:gd name="T0" fmla="*/ 3997 w 732"/>
                <a:gd name="T1" fmla="*/ 0 h 38"/>
                <a:gd name="T2" fmla="*/ 0 w 732"/>
                <a:gd name="T3" fmla="*/ 0 h 38"/>
                <a:gd name="T4" fmla="*/ 211 w 732"/>
                <a:gd name="T5" fmla="*/ 182 h 38"/>
                <a:gd name="T6" fmla="*/ 4216 w 732"/>
                <a:gd name="T7" fmla="*/ 182 h 38"/>
                <a:gd name="T8" fmla="*/ 3997 w 732"/>
                <a:gd name="T9" fmla="*/ 0 h 38"/>
                <a:gd name="T10" fmla="*/ 0 60000 65536"/>
                <a:gd name="T11" fmla="*/ 0 60000 65536"/>
                <a:gd name="T12" fmla="*/ 0 60000 65536"/>
                <a:gd name="T13" fmla="*/ 0 60000 65536"/>
                <a:gd name="T14" fmla="*/ 0 60000 65536"/>
                <a:gd name="T15" fmla="*/ 0 w 732"/>
                <a:gd name="T16" fmla="*/ 0 h 38"/>
                <a:gd name="T17" fmla="*/ 732 w 732"/>
                <a:gd name="T18" fmla="*/ 38 h 38"/>
              </a:gdLst>
              <a:ahLst/>
              <a:cxnLst>
                <a:cxn ang="T10">
                  <a:pos x="T0" y="T1"/>
                </a:cxn>
                <a:cxn ang="T11">
                  <a:pos x="T2" y="T3"/>
                </a:cxn>
                <a:cxn ang="T12">
                  <a:pos x="T4" y="T5"/>
                </a:cxn>
                <a:cxn ang="T13">
                  <a:pos x="T6" y="T7"/>
                </a:cxn>
                <a:cxn ang="T14">
                  <a:pos x="T8" y="T9"/>
                </a:cxn>
              </a:cxnLst>
              <a:rect l="T15" t="T16" r="T17" b="T18"/>
              <a:pathLst>
                <a:path w="732" h="38">
                  <a:moveTo>
                    <a:pt x="694" y="0"/>
                  </a:moveTo>
                  <a:lnTo>
                    <a:pt x="0" y="0"/>
                  </a:lnTo>
                  <a:lnTo>
                    <a:pt x="37" y="38"/>
                  </a:lnTo>
                  <a:lnTo>
                    <a:pt x="732" y="38"/>
                  </a:lnTo>
                  <a:lnTo>
                    <a:pt x="694" y="0"/>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86" name="Freeform 18"/>
            <p:cNvSpPr>
              <a:spLocks/>
            </p:cNvSpPr>
            <p:nvPr/>
          </p:nvSpPr>
          <p:spPr bwMode="blackWhite">
            <a:xfrm>
              <a:off x="4959" y="2095"/>
              <a:ext cx="67" cy="652"/>
            </a:xfrm>
            <a:custGeom>
              <a:avLst/>
              <a:gdLst>
                <a:gd name="T0" fmla="*/ 208 w 38"/>
                <a:gd name="T1" fmla="*/ 1850 h 387"/>
                <a:gd name="T2" fmla="*/ 208 w 38"/>
                <a:gd name="T3" fmla="*/ 175 h 387"/>
                <a:gd name="T4" fmla="*/ 0 w 38"/>
                <a:gd name="T5" fmla="*/ 0 h 387"/>
                <a:gd name="T6" fmla="*/ 0 w 38"/>
                <a:gd name="T7" fmla="*/ 1675 h 387"/>
                <a:gd name="T8" fmla="*/ 208 w 38"/>
                <a:gd name="T9" fmla="*/ 1850 h 387"/>
                <a:gd name="T10" fmla="*/ 0 60000 65536"/>
                <a:gd name="T11" fmla="*/ 0 60000 65536"/>
                <a:gd name="T12" fmla="*/ 0 60000 65536"/>
                <a:gd name="T13" fmla="*/ 0 60000 65536"/>
                <a:gd name="T14" fmla="*/ 0 60000 65536"/>
                <a:gd name="T15" fmla="*/ 0 w 38"/>
                <a:gd name="T16" fmla="*/ 0 h 387"/>
                <a:gd name="T17" fmla="*/ 38 w 38"/>
                <a:gd name="T18" fmla="*/ 387 h 387"/>
              </a:gdLst>
              <a:ahLst/>
              <a:cxnLst>
                <a:cxn ang="T10">
                  <a:pos x="T0" y="T1"/>
                </a:cxn>
                <a:cxn ang="T11">
                  <a:pos x="T2" y="T3"/>
                </a:cxn>
                <a:cxn ang="T12">
                  <a:pos x="T4" y="T5"/>
                </a:cxn>
                <a:cxn ang="T13">
                  <a:pos x="T6" y="T7"/>
                </a:cxn>
                <a:cxn ang="T14">
                  <a:pos x="T8" y="T9"/>
                </a:cxn>
              </a:cxnLst>
              <a:rect l="T15" t="T16" r="T17" b="T18"/>
              <a:pathLst>
                <a:path w="38" h="387">
                  <a:moveTo>
                    <a:pt x="38" y="387"/>
                  </a:moveTo>
                  <a:lnTo>
                    <a:pt x="38" y="37"/>
                  </a:lnTo>
                  <a:lnTo>
                    <a:pt x="0" y="0"/>
                  </a:lnTo>
                  <a:lnTo>
                    <a:pt x="0" y="350"/>
                  </a:lnTo>
                  <a:lnTo>
                    <a:pt x="38" y="387"/>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87" name="Freeform 19"/>
            <p:cNvSpPr>
              <a:spLocks/>
            </p:cNvSpPr>
            <p:nvPr/>
          </p:nvSpPr>
          <p:spPr bwMode="blackWhite">
            <a:xfrm>
              <a:off x="3708" y="2684"/>
              <a:ext cx="1318" cy="63"/>
            </a:xfrm>
            <a:custGeom>
              <a:avLst/>
              <a:gdLst>
                <a:gd name="T0" fmla="*/ 4019 w 735"/>
                <a:gd name="T1" fmla="*/ 0 h 37"/>
                <a:gd name="T2" fmla="*/ 0 w 735"/>
                <a:gd name="T3" fmla="*/ 0 h 37"/>
                <a:gd name="T4" fmla="*/ 219 w 735"/>
                <a:gd name="T5" fmla="*/ 182 h 37"/>
                <a:gd name="T6" fmla="*/ 4237 w 735"/>
                <a:gd name="T7" fmla="*/ 182 h 37"/>
                <a:gd name="T8" fmla="*/ 4019 w 735"/>
                <a:gd name="T9" fmla="*/ 0 h 37"/>
                <a:gd name="T10" fmla="*/ 0 60000 65536"/>
                <a:gd name="T11" fmla="*/ 0 60000 65536"/>
                <a:gd name="T12" fmla="*/ 0 60000 65536"/>
                <a:gd name="T13" fmla="*/ 0 60000 65536"/>
                <a:gd name="T14" fmla="*/ 0 60000 65536"/>
                <a:gd name="T15" fmla="*/ 0 w 735"/>
                <a:gd name="T16" fmla="*/ 0 h 37"/>
                <a:gd name="T17" fmla="*/ 735 w 735"/>
                <a:gd name="T18" fmla="*/ 37 h 37"/>
              </a:gdLst>
              <a:ahLst/>
              <a:cxnLst>
                <a:cxn ang="T10">
                  <a:pos x="T0" y="T1"/>
                </a:cxn>
                <a:cxn ang="T11">
                  <a:pos x="T2" y="T3"/>
                </a:cxn>
                <a:cxn ang="T12">
                  <a:pos x="T4" y="T5"/>
                </a:cxn>
                <a:cxn ang="T13">
                  <a:pos x="T6" y="T7"/>
                </a:cxn>
                <a:cxn ang="T14">
                  <a:pos x="T8" y="T9"/>
                </a:cxn>
              </a:cxnLst>
              <a:rect l="T15" t="T16" r="T17" b="T18"/>
              <a:pathLst>
                <a:path w="735" h="37">
                  <a:moveTo>
                    <a:pt x="697" y="0"/>
                  </a:moveTo>
                  <a:lnTo>
                    <a:pt x="0" y="0"/>
                  </a:lnTo>
                  <a:lnTo>
                    <a:pt x="38" y="37"/>
                  </a:lnTo>
                  <a:lnTo>
                    <a:pt x="735" y="37"/>
                  </a:lnTo>
                  <a:lnTo>
                    <a:pt x="697"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88" name="Freeform 20"/>
            <p:cNvSpPr>
              <a:spLocks/>
            </p:cNvSpPr>
            <p:nvPr/>
          </p:nvSpPr>
          <p:spPr bwMode="blackWhite">
            <a:xfrm>
              <a:off x="3436" y="2095"/>
              <a:ext cx="67" cy="652"/>
            </a:xfrm>
            <a:custGeom>
              <a:avLst/>
              <a:gdLst>
                <a:gd name="T0" fmla="*/ 208 w 38"/>
                <a:gd name="T1" fmla="*/ 1850 h 387"/>
                <a:gd name="T2" fmla="*/ 208 w 38"/>
                <a:gd name="T3" fmla="*/ 175 h 387"/>
                <a:gd name="T4" fmla="*/ 0 w 38"/>
                <a:gd name="T5" fmla="*/ 0 h 387"/>
                <a:gd name="T6" fmla="*/ 0 w 38"/>
                <a:gd name="T7" fmla="*/ 1675 h 387"/>
                <a:gd name="T8" fmla="*/ 208 w 38"/>
                <a:gd name="T9" fmla="*/ 1850 h 387"/>
                <a:gd name="T10" fmla="*/ 0 60000 65536"/>
                <a:gd name="T11" fmla="*/ 0 60000 65536"/>
                <a:gd name="T12" fmla="*/ 0 60000 65536"/>
                <a:gd name="T13" fmla="*/ 0 60000 65536"/>
                <a:gd name="T14" fmla="*/ 0 60000 65536"/>
                <a:gd name="T15" fmla="*/ 0 w 38"/>
                <a:gd name="T16" fmla="*/ 0 h 387"/>
                <a:gd name="T17" fmla="*/ 38 w 38"/>
                <a:gd name="T18" fmla="*/ 387 h 387"/>
              </a:gdLst>
              <a:ahLst/>
              <a:cxnLst>
                <a:cxn ang="T10">
                  <a:pos x="T0" y="T1"/>
                </a:cxn>
                <a:cxn ang="T11">
                  <a:pos x="T2" y="T3"/>
                </a:cxn>
                <a:cxn ang="T12">
                  <a:pos x="T4" y="T5"/>
                </a:cxn>
                <a:cxn ang="T13">
                  <a:pos x="T6" y="T7"/>
                </a:cxn>
                <a:cxn ang="T14">
                  <a:pos x="T8" y="T9"/>
                </a:cxn>
              </a:cxnLst>
              <a:rect l="T15" t="T16" r="T17" b="T18"/>
              <a:pathLst>
                <a:path w="38" h="387">
                  <a:moveTo>
                    <a:pt x="38" y="387"/>
                  </a:moveTo>
                  <a:lnTo>
                    <a:pt x="38" y="37"/>
                  </a:lnTo>
                  <a:lnTo>
                    <a:pt x="0" y="0"/>
                  </a:lnTo>
                  <a:lnTo>
                    <a:pt x="0" y="350"/>
                  </a:lnTo>
                  <a:lnTo>
                    <a:pt x="38" y="387"/>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89" name="Freeform 21"/>
            <p:cNvSpPr>
              <a:spLocks/>
            </p:cNvSpPr>
            <p:nvPr/>
          </p:nvSpPr>
          <p:spPr bwMode="blackWhite">
            <a:xfrm>
              <a:off x="2191" y="2684"/>
              <a:ext cx="1312" cy="63"/>
            </a:xfrm>
            <a:custGeom>
              <a:avLst/>
              <a:gdLst>
                <a:gd name="T0" fmla="*/ 3997 w 732"/>
                <a:gd name="T1" fmla="*/ 0 h 37"/>
                <a:gd name="T2" fmla="*/ 0 w 732"/>
                <a:gd name="T3" fmla="*/ 0 h 37"/>
                <a:gd name="T4" fmla="*/ 211 w 732"/>
                <a:gd name="T5" fmla="*/ 182 h 37"/>
                <a:gd name="T6" fmla="*/ 4216 w 732"/>
                <a:gd name="T7" fmla="*/ 182 h 37"/>
                <a:gd name="T8" fmla="*/ 3997 w 732"/>
                <a:gd name="T9" fmla="*/ 0 h 37"/>
                <a:gd name="T10" fmla="*/ 0 60000 65536"/>
                <a:gd name="T11" fmla="*/ 0 60000 65536"/>
                <a:gd name="T12" fmla="*/ 0 60000 65536"/>
                <a:gd name="T13" fmla="*/ 0 60000 65536"/>
                <a:gd name="T14" fmla="*/ 0 60000 65536"/>
                <a:gd name="T15" fmla="*/ 0 w 732"/>
                <a:gd name="T16" fmla="*/ 0 h 37"/>
                <a:gd name="T17" fmla="*/ 732 w 732"/>
                <a:gd name="T18" fmla="*/ 37 h 37"/>
              </a:gdLst>
              <a:ahLst/>
              <a:cxnLst>
                <a:cxn ang="T10">
                  <a:pos x="T0" y="T1"/>
                </a:cxn>
                <a:cxn ang="T11">
                  <a:pos x="T2" y="T3"/>
                </a:cxn>
                <a:cxn ang="T12">
                  <a:pos x="T4" y="T5"/>
                </a:cxn>
                <a:cxn ang="T13">
                  <a:pos x="T6" y="T7"/>
                </a:cxn>
                <a:cxn ang="T14">
                  <a:pos x="T8" y="T9"/>
                </a:cxn>
              </a:cxnLst>
              <a:rect l="T15" t="T16" r="T17" b="T18"/>
              <a:pathLst>
                <a:path w="732" h="37">
                  <a:moveTo>
                    <a:pt x="694" y="0"/>
                  </a:moveTo>
                  <a:lnTo>
                    <a:pt x="0" y="0"/>
                  </a:lnTo>
                  <a:lnTo>
                    <a:pt x="37" y="37"/>
                  </a:lnTo>
                  <a:lnTo>
                    <a:pt x="732" y="37"/>
                  </a:lnTo>
                  <a:lnTo>
                    <a:pt x="694"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90" name="Freeform 22"/>
            <p:cNvSpPr>
              <a:spLocks/>
            </p:cNvSpPr>
            <p:nvPr/>
          </p:nvSpPr>
          <p:spPr bwMode="blackWhite">
            <a:xfrm>
              <a:off x="1918" y="2095"/>
              <a:ext cx="69" cy="652"/>
            </a:xfrm>
            <a:custGeom>
              <a:avLst/>
              <a:gdLst>
                <a:gd name="T0" fmla="*/ 227 w 38"/>
                <a:gd name="T1" fmla="*/ 1850 h 387"/>
                <a:gd name="T2" fmla="*/ 227 w 38"/>
                <a:gd name="T3" fmla="*/ 175 h 387"/>
                <a:gd name="T4" fmla="*/ 0 w 38"/>
                <a:gd name="T5" fmla="*/ 0 h 387"/>
                <a:gd name="T6" fmla="*/ 0 w 38"/>
                <a:gd name="T7" fmla="*/ 1675 h 387"/>
                <a:gd name="T8" fmla="*/ 227 w 38"/>
                <a:gd name="T9" fmla="*/ 1850 h 387"/>
                <a:gd name="T10" fmla="*/ 0 60000 65536"/>
                <a:gd name="T11" fmla="*/ 0 60000 65536"/>
                <a:gd name="T12" fmla="*/ 0 60000 65536"/>
                <a:gd name="T13" fmla="*/ 0 60000 65536"/>
                <a:gd name="T14" fmla="*/ 0 60000 65536"/>
                <a:gd name="T15" fmla="*/ 0 w 38"/>
                <a:gd name="T16" fmla="*/ 0 h 387"/>
                <a:gd name="T17" fmla="*/ 38 w 38"/>
                <a:gd name="T18" fmla="*/ 387 h 387"/>
              </a:gdLst>
              <a:ahLst/>
              <a:cxnLst>
                <a:cxn ang="T10">
                  <a:pos x="T0" y="T1"/>
                </a:cxn>
                <a:cxn ang="T11">
                  <a:pos x="T2" y="T3"/>
                </a:cxn>
                <a:cxn ang="T12">
                  <a:pos x="T4" y="T5"/>
                </a:cxn>
                <a:cxn ang="T13">
                  <a:pos x="T6" y="T7"/>
                </a:cxn>
                <a:cxn ang="T14">
                  <a:pos x="T8" y="T9"/>
                </a:cxn>
              </a:cxnLst>
              <a:rect l="T15" t="T16" r="T17" b="T18"/>
              <a:pathLst>
                <a:path w="38" h="387">
                  <a:moveTo>
                    <a:pt x="38" y="387"/>
                  </a:moveTo>
                  <a:lnTo>
                    <a:pt x="38" y="37"/>
                  </a:lnTo>
                  <a:lnTo>
                    <a:pt x="0" y="0"/>
                  </a:lnTo>
                  <a:lnTo>
                    <a:pt x="0" y="350"/>
                  </a:lnTo>
                  <a:lnTo>
                    <a:pt x="38" y="387"/>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91" name="Freeform 23"/>
            <p:cNvSpPr>
              <a:spLocks/>
            </p:cNvSpPr>
            <p:nvPr/>
          </p:nvSpPr>
          <p:spPr bwMode="blackWhite">
            <a:xfrm>
              <a:off x="672" y="2684"/>
              <a:ext cx="1315" cy="63"/>
            </a:xfrm>
            <a:custGeom>
              <a:avLst/>
              <a:gdLst>
                <a:gd name="T0" fmla="*/ 4013 w 733"/>
                <a:gd name="T1" fmla="*/ 0 h 37"/>
                <a:gd name="T2" fmla="*/ 0 w 733"/>
                <a:gd name="T3" fmla="*/ 0 h 37"/>
                <a:gd name="T4" fmla="*/ 219 w 733"/>
                <a:gd name="T5" fmla="*/ 182 h 37"/>
                <a:gd name="T6" fmla="*/ 4232 w 733"/>
                <a:gd name="T7" fmla="*/ 182 h 37"/>
                <a:gd name="T8" fmla="*/ 4013 w 733"/>
                <a:gd name="T9" fmla="*/ 0 h 37"/>
                <a:gd name="T10" fmla="*/ 0 60000 65536"/>
                <a:gd name="T11" fmla="*/ 0 60000 65536"/>
                <a:gd name="T12" fmla="*/ 0 60000 65536"/>
                <a:gd name="T13" fmla="*/ 0 60000 65536"/>
                <a:gd name="T14" fmla="*/ 0 60000 65536"/>
                <a:gd name="T15" fmla="*/ 0 w 733"/>
                <a:gd name="T16" fmla="*/ 0 h 37"/>
                <a:gd name="T17" fmla="*/ 733 w 733"/>
                <a:gd name="T18" fmla="*/ 37 h 37"/>
              </a:gdLst>
              <a:ahLst/>
              <a:cxnLst>
                <a:cxn ang="T10">
                  <a:pos x="T0" y="T1"/>
                </a:cxn>
                <a:cxn ang="T11">
                  <a:pos x="T2" y="T3"/>
                </a:cxn>
                <a:cxn ang="T12">
                  <a:pos x="T4" y="T5"/>
                </a:cxn>
                <a:cxn ang="T13">
                  <a:pos x="T6" y="T7"/>
                </a:cxn>
                <a:cxn ang="T14">
                  <a:pos x="T8" y="T9"/>
                </a:cxn>
              </a:cxnLst>
              <a:rect l="T15" t="T16" r="T17" b="T18"/>
              <a:pathLst>
                <a:path w="733" h="37">
                  <a:moveTo>
                    <a:pt x="695" y="0"/>
                  </a:moveTo>
                  <a:lnTo>
                    <a:pt x="0" y="0"/>
                  </a:lnTo>
                  <a:lnTo>
                    <a:pt x="38" y="37"/>
                  </a:lnTo>
                  <a:lnTo>
                    <a:pt x="733" y="37"/>
                  </a:lnTo>
                  <a:lnTo>
                    <a:pt x="695"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92" name="Rectangle 24"/>
            <p:cNvSpPr>
              <a:spLocks noChangeArrowheads="1"/>
            </p:cNvSpPr>
            <p:nvPr/>
          </p:nvSpPr>
          <p:spPr bwMode="blackWhite">
            <a:xfrm>
              <a:off x="2304" y="1016"/>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The decision</a:t>
              </a:r>
              <a:endParaRPr lang="en-US" altLang="en-US" sz="1800" b="1">
                <a:latin typeface="Arial" charset="0"/>
              </a:endParaRPr>
            </a:p>
          </p:txBody>
        </p:sp>
        <p:sp>
          <p:nvSpPr>
            <p:cNvPr id="11293" name="Rectangle 25"/>
            <p:cNvSpPr>
              <a:spLocks noChangeArrowheads="1"/>
            </p:cNvSpPr>
            <p:nvPr/>
          </p:nvSpPr>
          <p:spPr bwMode="blackWhite">
            <a:xfrm>
              <a:off x="2304" y="1191"/>
              <a:ext cx="8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maker faces</a:t>
              </a:r>
              <a:endParaRPr lang="en-US" altLang="en-US" sz="1800" b="1">
                <a:latin typeface="Arial" charset="0"/>
              </a:endParaRPr>
            </a:p>
          </p:txBody>
        </p:sp>
        <p:sp>
          <p:nvSpPr>
            <p:cNvPr id="11294" name="Rectangle 26"/>
            <p:cNvSpPr>
              <a:spLocks noChangeArrowheads="1"/>
            </p:cNvSpPr>
            <p:nvPr/>
          </p:nvSpPr>
          <p:spPr bwMode="blackWhite">
            <a:xfrm>
              <a:off x="2304" y="1366"/>
              <a:ext cx="10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Arial" charset="0"/>
                </a:rPr>
                <a:t>conditions of...</a:t>
              </a:r>
              <a:endParaRPr lang="en-US" altLang="en-US" sz="1800" b="1">
                <a:latin typeface="Arial" charset="0"/>
              </a:endParaRPr>
            </a:p>
          </p:txBody>
        </p:sp>
        <p:sp>
          <p:nvSpPr>
            <p:cNvPr id="11295" name="Freeform 29"/>
            <p:cNvSpPr>
              <a:spLocks/>
            </p:cNvSpPr>
            <p:nvPr/>
          </p:nvSpPr>
          <p:spPr bwMode="blackWhite">
            <a:xfrm>
              <a:off x="2768" y="2015"/>
              <a:ext cx="93" cy="80"/>
            </a:xfrm>
            <a:custGeom>
              <a:avLst/>
              <a:gdLst>
                <a:gd name="T0" fmla="*/ 297 w 52"/>
                <a:gd name="T1" fmla="*/ 0 h 48"/>
                <a:gd name="T2" fmla="*/ 150 w 52"/>
                <a:gd name="T3" fmla="*/ 222 h 48"/>
                <a:gd name="T4" fmla="*/ 0 w 52"/>
                <a:gd name="T5" fmla="*/ 0 h 48"/>
                <a:gd name="T6" fmla="*/ 297 w 52"/>
                <a:gd name="T7" fmla="*/ 0 h 48"/>
                <a:gd name="T8" fmla="*/ 0 60000 65536"/>
                <a:gd name="T9" fmla="*/ 0 60000 65536"/>
                <a:gd name="T10" fmla="*/ 0 60000 65536"/>
                <a:gd name="T11" fmla="*/ 0 60000 65536"/>
                <a:gd name="T12" fmla="*/ 0 w 52"/>
                <a:gd name="T13" fmla="*/ 0 h 48"/>
                <a:gd name="T14" fmla="*/ 52 w 52"/>
                <a:gd name="T15" fmla="*/ 48 h 48"/>
              </a:gdLst>
              <a:ahLst/>
              <a:cxnLst>
                <a:cxn ang="T8">
                  <a:pos x="T0" y="T1"/>
                </a:cxn>
                <a:cxn ang="T9">
                  <a:pos x="T2" y="T3"/>
                </a:cxn>
                <a:cxn ang="T10">
                  <a:pos x="T4" y="T5"/>
                </a:cxn>
                <a:cxn ang="T11">
                  <a:pos x="T6" y="T7"/>
                </a:cxn>
              </a:cxnLst>
              <a:rect l="T12" t="T13" r="T14" b="T15"/>
              <a:pathLst>
                <a:path w="52" h="48">
                  <a:moveTo>
                    <a:pt x="52" y="0"/>
                  </a:moveTo>
                  <a:lnTo>
                    <a:pt x="26" y="48"/>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96" name="Line 30"/>
            <p:cNvSpPr>
              <a:spLocks noChangeShapeType="1"/>
            </p:cNvSpPr>
            <p:nvPr/>
          </p:nvSpPr>
          <p:spPr bwMode="blackWhite">
            <a:xfrm>
              <a:off x="2815" y="1681"/>
              <a:ext cx="1" cy="35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7" name="Freeform 31"/>
            <p:cNvSpPr>
              <a:spLocks/>
            </p:cNvSpPr>
            <p:nvPr/>
          </p:nvSpPr>
          <p:spPr bwMode="blackWhite">
            <a:xfrm>
              <a:off x="1251" y="2015"/>
              <a:ext cx="94" cy="80"/>
            </a:xfrm>
            <a:custGeom>
              <a:avLst/>
              <a:gdLst>
                <a:gd name="T0" fmla="*/ 307 w 52"/>
                <a:gd name="T1" fmla="*/ 0 h 48"/>
                <a:gd name="T2" fmla="*/ 154 w 52"/>
                <a:gd name="T3" fmla="*/ 222 h 48"/>
                <a:gd name="T4" fmla="*/ 0 w 52"/>
                <a:gd name="T5" fmla="*/ 0 h 48"/>
                <a:gd name="T6" fmla="*/ 307 w 52"/>
                <a:gd name="T7" fmla="*/ 0 h 48"/>
                <a:gd name="T8" fmla="*/ 0 60000 65536"/>
                <a:gd name="T9" fmla="*/ 0 60000 65536"/>
                <a:gd name="T10" fmla="*/ 0 60000 65536"/>
                <a:gd name="T11" fmla="*/ 0 60000 65536"/>
                <a:gd name="T12" fmla="*/ 0 w 52"/>
                <a:gd name="T13" fmla="*/ 0 h 48"/>
                <a:gd name="T14" fmla="*/ 52 w 52"/>
                <a:gd name="T15" fmla="*/ 48 h 48"/>
              </a:gdLst>
              <a:ahLst/>
              <a:cxnLst>
                <a:cxn ang="T8">
                  <a:pos x="T0" y="T1"/>
                </a:cxn>
                <a:cxn ang="T9">
                  <a:pos x="T2" y="T3"/>
                </a:cxn>
                <a:cxn ang="T10">
                  <a:pos x="T4" y="T5"/>
                </a:cxn>
                <a:cxn ang="T11">
                  <a:pos x="T6" y="T7"/>
                </a:cxn>
              </a:cxnLst>
              <a:rect l="T12" t="T13" r="T14" b="T15"/>
              <a:pathLst>
                <a:path w="52" h="48">
                  <a:moveTo>
                    <a:pt x="52" y="0"/>
                  </a:moveTo>
                  <a:lnTo>
                    <a:pt x="26" y="48"/>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98" name="Freeform 32"/>
            <p:cNvSpPr>
              <a:spLocks/>
            </p:cNvSpPr>
            <p:nvPr/>
          </p:nvSpPr>
          <p:spPr bwMode="blackWhite">
            <a:xfrm>
              <a:off x="4286" y="2015"/>
              <a:ext cx="93" cy="80"/>
            </a:xfrm>
            <a:custGeom>
              <a:avLst/>
              <a:gdLst>
                <a:gd name="T0" fmla="*/ 297 w 52"/>
                <a:gd name="T1" fmla="*/ 0 h 48"/>
                <a:gd name="T2" fmla="*/ 150 w 52"/>
                <a:gd name="T3" fmla="*/ 222 h 48"/>
                <a:gd name="T4" fmla="*/ 0 w 52"/>
                <a:gd name="T5" fmla="*/ 0 h 48"/>
                <a:gd name="T6" fmla="*/ 297 w 52"/>
                <a:gd name="T7" fmla="*/ 0 h 48"/>
                <a:gd name="T8" fmla="*/ 0 60000 65536"/>
                <a:gd name="T9" fmla="*/ 0 60000 65536"/>
                <a:gd name="T10" fmla="*/ 0 60000 65536"/>
                <a:gd name="T11" fmla="*/ 0 60000 65536"/>
                <a:gd name="T12" fmla="*/ 0 w 52"/>
                <a:gd name="T13" fmla="*/ 0 h 48"/>
                <a:gd name="T14" fmla="*/ 52 w 52"/>
                <a:gd name="T15" fmla="*/ 48 h 48"/>
              </a:gdLst>
              <a:ahLst/>
              <a:cxnLst>
                <a:cxn ang="T8">
                  <a:pos x="T0" y="T1"/>
                </a:cxn>
                <a:cxn ang="T9">
                  <a:pos x="T2" y="T3"/>
                </a:cxn>
                <a:cxn ang="T10">
                  <a:pos x="T4" y="T5"/>
                </a:cxn>
                <a:cxn ang="T11">
                  <a:pos x="T6" y="T7"/>
                </a:cxn>
              </a:cxnLst>
              <a:rect l="T12" t="T13" r="T14" b="T15"/>
              <a:pathLst>
                <a:path w="52" h="48">
                  <a:moveTo>
                    <a:pt x="52" y="0"/>
                  </a:moveTo>
                  <a:lnTo>
                    <a:pt x="26" y="48"/>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99" name="Freeform 33"/>
            <p:cNvSpPr>
              <a:spLocks/>
            </p:cNvSpPr>
            <p:nvPr/>
          </p:nvSpPr>
          <p:spPr bwMode="blackWhite">
            <a:xfrm>
              <a:off x="1297" y="1871"/>
              <a:ext cx="3035" cy="160"/>
            </a:xfrm>
            <a:custGeom>
              <a:avLst/>
              <a:gdLst>
                <a:gd name="T0" fmla="*/ 9765 w 1692"/>
                <a:gd name="T1" fmla="*/ 453 h 95"/>
                <a:gd name="T2" fmla="*/ 9765 w 1692"/>
                <a:gd name="T3" fmla="*/ 0 h 95"/>
                <a:gd name="T4" fmla="*/ 0 w 1692"/>
                <a:gd name="T5" fmla="*/ 0 h 95"/>
                <a:gd name="T6" fmla="*/ 0 w 1692"/>
                <a:gd name="T7" fmla="*/ 453 h 95"/>
                <a:gd name="T8" fmla="*/ 0 60000 65536"/>
                <a:gd name="T9" fmla="*/ 0 60000 65536"/>
                <a:gd name="T10" fmla="*/ 0 60000 65536"/>
                <a:gd name="T11" fmla="*/ 0 60000 65536"/>
                <a:gd name="T12" fmla="*/ 0 w 1692"/>
                <a:gd name="T13" fmla="*/ 0 h 95"/>
                <a:gd name="T14" fmla="*/ 1692 w 1692"/>
                <a:gd name="T15" fmla="*/ 95 h 95"/>
              </a:gdLst>
              <a:ahLst/>
              <a:cxnLst>
                <a:cxn ang="T8">
                  <a:pos x="T0" y="T1"/>
                </a:cxn>
                <a:cxn ang="T9">
                  <a:pos x="T2" y="T3"/>
                </a:cxn>
                <a:cxn ang="T10">
                  <a:pos x="T4" y="T5"/>
                </a:cxn>
                <a:cxn ang="T11">
                  <a:pos x="T6" y="T7"/>
                </a:cxn>
              </a:cxnLst>
              <a:rect l="T12" t="T13" r="T14" b="T15"/>
              <a:pathLst>
                <a:path w="1692" h="95">
                  <a:moveTo>
                    <a:pt x="1692" y="95"/>
                  </a:moveTo>
                  <a:lnTo>
                    <a:pt x="1692" y="0"/>
                  </a:lnTo>
                  <a:lnTo>
                    <a:pt x="0" y="0"/>
                  </a:lnTo>
                  <a:lnTo>
                    <a:pt x="0" y="95"/>
                  </a:lnTo>
                </a:path>
              </a:pathLst>
            </a:cu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11270" name="Text Box 37"/>
          <p:cNvSpPr txBox="1">
            <a:spLocks noChangeArrowheads="1"/>
          </p:cNvSpPr>
          <p:nvPr/>
        </p:nvSpPr>
        <p:spPr bwMode="auto">
          <a:xfrm>
            <a:off x="7543800" y="62865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1600" i="1">
                <a:solidFill>
                  <a:srgbClr val="333399"/>
                </a:solidFill>
                <a:latin typeface="Tahoma" pitchFamily="34" charset="0"/>
              </a:rPr>
              <a:t>Figure </a:t>
            </a:r>
            <a:r>
              <a:rPr lang="en-US" altLang="en-US" sz="1600">
                <a:solidFill>
                  <a:srgbClr val="333399"/>
                </a:solidFill>
                <a:latin typeface="Tahoma" pitchFamily="34" charset="0"/>
              </a:rPr>
              <a:t>9.1</a:t>
            </a:r>
            <a:endParaRPr lang="en-US" altLang="en-US" sz="1600" baseline="-6000">
              <a:solidFill>
                <a:srgbClr val="333399"/>
              </a:solidFill>
              <a:latin typeface="Tahoma" pitchFamily="34" charset="0"/>
            </a:endParaRPr>
          </a:p>
        </p:txBody>
      </p:sp>
      <p:sp>
        <p:nvSpPr>
          <p:cNvPr id="11271" name="Footer Placeholder 3"/>
          <p:cNvSpPr txBox="1">
            <a:spLocks/>
          </p:cNvSpPr>
          <p:nvPr/>
        </p:nvSpPr>
        <p:spPr bwMode="auto">
          <a:xfrm>
            <a:off x="76200" y="62484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Tree>
    <p:extLst>
      <p:ext uri="{BB962C8B-B14F-4D97-AF65-F5344CB8AC3E}">
        <p14:creationId xmlns:p14="http://schemas.microsoft.com/office/powerpoint/2010/main" val="111377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330883_la_08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8" y="333375"/>
            <a:ext cx="5357812" cy="6219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2403" name="Rectangle 3"/>
          <p:cNvSpPr>
            <a:spLocks noGrp="1" noChangeArrowheads="1"/>
          </p:cNvSpPr>
          <p:nvPr>
            <p:ph type="title"/>
          </p:nvPr>
        </p:nvSpPr>
        <p:spPr>
          <a:xfrm>
            <a:off x="914400" y="363538"/>
            <a:ext cx="2057400" cy="2227262"/>
          </a:xfrm>
        </p:spPr>
        <p:txBody>
          <a:bodyPr/>
          <a:lstStyle/>
          <a:p>
            <a:pPr>
              <a:defRPr/>
            </a:pPr>
            <a:r>
              <a:rPr lang="en-US" sz="2400" dirty="0"/>
              <a:t>Figure 6.3</a:t>
            </a:r>
            <a:br>
              <a:rPr lang="en-US" sz="2400" dirty="0"/>
            </a:br>
            <a:r>
              <a:rPr lang="en-US" sz="2400" b="1" dirty="0"/>
              <a:t>A General-Decision Making Model</a:t>
            </a:r>
            <a:endParaRPr lang="en-US" sz="2400" dirty="0"/>
          </a:p>
        </p:txBody>
      </p:sp>
    </p:spTree>
    <p:extLst>
      <p:ext uri="{BB962C8B-B14F-4D97-AF65-F5344CB8AC3E}">
        <p14:creationId xmlns:p14="http://schemas.microsoft.com/office/powerpoint/2010/main" val="18850255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4294967295"/>
          </p:nvPr>
        </p:nvSpPr>
        <p:spPr bwMode="auto">
          <a:xfrm>
            <a:off x="6858000" y="228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
        <p:nvSpPr>
          <p:cNvPr id="14339" name="Slide Number Placeholder 4"/>
          <p:cNvSpPr>
            <a:spLocks noGrp="1"/>
          </p:cNvSpPr>
          <p:nvPr>
            <p:ph type="sldNum" sz="quarter" idx="10"/>
          </p:nvPr>
        </p:nvSpPr>
        <p:spPr>
          <a:xfrm>
            <a:off x="7467600" y="6477000"/>
            <a:ext cx="1143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CC9900"/>
                </a:solidFill>
              </a:rPr>
              <a:t>9</a:t>
            </a:r>
            <a:r>
              <a:rPr lang="en-US" altLang="en-US" sz="1400">
                <a:solidFill>
                  <a:srgbClr val="CC9900"/>
                </a:solidFill>
                <a:cs typeface="Times New Roman" pitchFamily="18" charset="0"/>
              </a:rPr>
              <a:t>–</a:t>
            </a:r>
            <a:fld id="{6BE764D7-6914-45A0-8B3E-A5D845F97658}" type="slidenum">
              <a:rPr lang="en-US" altLang="en-US" sz="1400" smtClean="0">
                <a:solidFill>
                  <a:srgbClr val="CC9900"/>
                </a:solidFill>
              </a:rPr>
              <a:pPr/>
              <a:t>8</a:t>
            </a:fld>
            <a:endParaRPr lang="en-US" altLang="en-US" sz="1400">
              <a:solidFill>
                <a:srgbClr val="CC9900"/>
              </a:solidFill>
            </a:endParaRPr>
          </a:p>
        </p:txBody>
      </p:sp>
      <p:sp>
        <p:nvSpPr>
          <p:cNvPr id="359426" name="Rectangle 2"/>
          <p:cNvSpPr>
            <a:spLocks noGrp="1" noChangeArrowheads="1"/>
          </p:cNvSpPr>
          <p:nvPr>
            <p:ph type="title"/>
          </p:nvPr>
        </p:nvSpPr>
        <p:spPr/>
        <p:txBody>
          <a:bodyPr/>
          <a:lstStyle/>
          <a:p>
            <a:pPr eaLnBrk="1" hangingPunct="1">
              <a:defRPr/>
            </a:pPr>
            <a:r>
              <a:rPr lang="en-US"/>
              <a:t>Proses Pengambilan Keputusan</a:t>
            </a:r>
          </a:p>
        </p:txBody>
      </p:sp>
      <p:sp>
        <p:nvSpPr>
          <p:cNvPr id="14341" name="Rectangle 3"/>
          <p:cNvSpPr>
            <a:spLocks noGrp="1" noChangeArrowheads="1"/>
          </p:cNvSpPr>
          <p:nvPr>
            <p:ph type="body" idx="1"/>
          </p:nvPr>
        </p:nvSpPr>
        <p:spPr>
          <a:xfrm>
            <a:off x="533400" y="1828800"/>
            <a:ext cx="8077200" cy="4419600"/>
          </a:xfrm>
        </p:spPr>
        <p:txBody>
          <a:bodyPr/>
          <a:lstStyle/>
          <a:p>
            <a:pPr eaLnBrk="1" hangingPunct="1"/>
            <a:r>
              <a:rPr lang="en-US" altLang="en-US"/>
              <a:t>Identifikasi masalah (Produk, Lokasi, Pendanaan, Pemasaran, dll)</a:t>
            </a:r>
          </a:p>
          <a:p>
            <a:pPr eaLnBrk="1" hangingPunct="1"/>
            <a:r>
              <a:rPr lang="en-US" altLang="en-US"/>
              <a:t>Analisis lingkungan yang relevan</a:t>
            </a:r>
          </a:p>
          <a:p>
            <a:pPr eaLnBrk="1" hangingPunct="1"/>
            <a:r>
              <a:rPr lang="en-US" altLang="en-US"/>
              <a:t>Mengembangkan alternatif keputusan</a:t>
            </a:r>
          </a:p>
          <a:p>
            <a:pPr eaLnBrk="1" hangingPunct="1"/>
            <a:r>
              <a:rPr lang="en-US" altLang="en-US"/>
              <a:t>Memilih alternatif yang terbaik</a:t>
            </a:r>
          </a:p>
          <a:p>
            <a:pPr eaLnBrk="1" hangingPunct="1"/>
            <a:r>
              <a:rPr lang="en-US" altLang="en-US"/>
              <a:t>Melakukan implementasi</a:t>
            </a:r>
          </a:p>
          <a:p>
            <a:pPr eaLnBrk="1" hangingPunct="1"/>
            <a:r>
              <a:rPr lang="en-US" altLang="en-US"/>
              <a:t>Memonitor keputusan</a:t>
            </a:r>
          </a:p>
          <a:p>
            <a:pPr eaLnBrk="1" hangingPunct="1"/>
            <a:endParaRPr lang="en-US" altLang="en-US"/>
          </a:p>
        </p:txBody>
      </p:sp>
      <p:sp>
        <p:nvSpPr>
          <p:cNvPr id="14342" name="Footer Placeholder 3"/>
          <p:cNvSpPr txBox="1">
            <a:spLocks/>
          </p:cNvSpPr>
          <p:nvPr/>
        </p:nvSpPr>
        <p:spPr bwMode="auto">
          <a:xfrm>
            <a:off x="76200" y="62484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solidFill>
                  <a:srgbClr val="CC9900"/>
                </a:solidFill>
              </a:rPr>
              <a:t>Copyright </a:t>
            </a:r>
            <a:r>
              <a:rPr lang="en-US" altLang="en-US" sz="1400">
                <a:solidFill>
                  <a:srgbClr val="CC9900"/>
                </a:solidFill>
                <a:cs typeface="Times New Roman" pitchFamily="18" charset="0"/>
              </a:rPr>
              <a:t>© by Houghton Mifflin Company. All rights reserved. </a:t>
            </a:r>
            <a:endParaRPr lang="en-US" altLang="en-US" sz="1400">
              <a:solidFill>
                <a:srgbClr val="CC9900"/>
              </a:solidFill>
            </a:endParaRPr>
          </a:p>
        </p:txBody>
      </p:sp>
    </p:spTree>
    <p:extLst>
      <p:ext uri="{BB962C8B-B14F-4D97-AF65-F5344CB8AC3E}">
        <p14:creationId xmlns:p14="http://schemas.microsoft.com/office/powerpoint/2010/main" val="99762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Kondisi</a:t>
            </a:r>
            <a:r>
              <a:rPr lang="en-US" sz="3600" b="1" dirty="0"/>
              <a:t> </a:t>
            </a:r>
            <a:r>
              <a:rPr lang="en-US" sz="3600" b="1" dirty="0" err="1"/>
              <a:t>Dalam</a:t>
            </a:r>
            <a:r>
              <a:rPr lang="en-US" sz="3600" b="1" dirty="0"/>
              <a:t> </a:t>
            </a:r>
            <a:r>
              <a:rPr lang="en-US" sz="3600" b="1" dirty="0" err="1"/>
              <a:t>Pengambilan</a:t>
            </a:r>
            <a:r>
              <a:rPr lang="en-US" sz="3600" b="1" dirty="0"/>
              <a:t> </a:t>
            </a:r>
            <a:r>
              <a:rPr lang="en-US" sz="3600" b="1" dirty="0" err="1"/>
              <a:t>Keputusan</a:t>
            </a:r>
            <a:endParaRPr lang="en-US" sz="3600" b="1" dirty="0"/>
          </a:p>
        </p:txBody>
      </p:sp>
      <p:sp>
        <p:nvSpPr>
          <p:cNvPr id="65540" name="Rectangle 4"/>
          <p:cNvSpPr>
            <a:spLocks noGrp="1" noChangeArrowheads="1"/>
          </p:cNvSpPr>
          <p:nvPr>
            <p:ph idx="1"/>
          </p:nvPr>
        </p:nvSpPr>
        <p:spPr>
          <a:noFill/>
        </p:spPr>
        <p:txBody>
          <a:bodyPr>
            <a:normAutofit lnSpcReduction="10000"/>
          </a:bodyPr>
          <a:lstStyle/>
          <a:p>
            <a:pPr>
              <a:lnSpc>
                <a:spcPct val="90000"/>
              </a:lnSpc>
              <a:buClr>
                <a:srgbClr val="3333FF"/>
              </a:buClr>
              <a:buFont typeface="Wingdings" pitchFamily="2" charset="2"/>
              <a:buChar char="Ø"/>
            </a:pPr>
            <a:r>
              <a:rPr lang="en-US" altLang="en-US" sz="2400" i="1" dirty="0">
                <a:cs typeface="Times New Roman" pitchFamily="18" charset="0"/>
              </a:rPr>
              <a:t>Certainty:</a:t>
            </a:r>
            <a:br>
              <a:rPr lang="en-US" altLang="en-US" sz="2400" dirty="0">
                <a:cs typeface="Times New Roman" pitchFamily="18" charset="0"/>
              </a:rPr>
            </a:br>
            <a:r>
              <a:rPr lang="en-US" altLang="en-US" sz="2400" dirty="0">
                <a:cs typeface="Times New Roman" pitchFamily="18" charset="0"/>
              </a:rPr>
              <a:t>	</a:t>
            </a:r>
            <a:r>
              <a:rPr lang="en-US" altLang="en-US" sz="2400" dirty="0" err="1">
                <a:cs typeface="Times New Roman" pitchFamily="18" charset="0"/>
              </a:rPr>
              <a:t>Jika</a:t>
            </a:r>
            <a:r>
              <a:rPr lang="en-US" altLang="en-US" sz="2400" dirty="0">
                <a:cs typeface="Times New Roman" pitchFamily="18" charset="0"/>
              </a:rPr>
              <a:t> </a:t>
            </a:r>
            <a:r>
              <a:rPr lang="en-US" altLang="en-US" sz="2400" dirty="0" err="1">
                <a:cs typeface="Times New Roman" pitchFamily="18" charset="0"/>
              </a:rPr>
              <a:t>semua</a:t>
            </a:r>
            <a:r>
              <a:rPr lang="en-US" altLang="en-US" sz="2400" dirty="0">
                <a:cs typeface="Times New Roman" pitchFamily="18" charset="0"/>
              </a:rPr>
              <a:t> </a:t>
            </a:r>
            <a:r>
              <a:rPr lang="en-US" altLang="en-US" sz="2400" dirty="0" err="1">
                <a:cs typeface="Times New Roman" pitchFamily="18" charset="0"/>
              </a:rPr>
              <a:t>informasi</a:t>
            </a:r>
            <a:r>
              <a:rPr lang="en-US" altLang="en-US" sz="2400" dirty="0">
                <a:cs typeface="Times New Roman" pitchFamily="18" charset="0"/>
              </a:rPr>
              <a:t> </a:t>
            </a:r>
            <a:r>
              <a:rPr lang="en-US" altLang="en-US" sz="2400" dirty="0" err="1">
                <a:cs typeface="Times New Roman" pitchFamily="18" charset="0"/>
              </a:rPr>
              <a:t>yg</a:t>
            </a:r>
            <a:r>
              <a:rPr lang="en-US" altLang="en-US" sz="2400" dirty="0">
                <a:cs typeface="Times New Roman" pitchFamily="18" charset="0"/>
              </a:rPr>
              <a:t> </a:t>
            </a:r>
            <a:r>
              <a:rPr lang="en-US" altLang="en-US" sz="2400" dirty="0" err="1">
                <a:cs typeface="Times New Roman" pitchFamily="18" charset="0"/>
              </a:rPr>
              <a:t>diperlukan</a:t>
            </a:r>
            <a:r>
              <a:rPr lang="en-US" altLang="en-US" sz="2400" dirty="0">
                <a:cs typeface="Times New Roman" pitchFamily="18" charset="0"/>
              </a:rPr>
              <a:t> </a:t>
            </a:r>
            <a:r>
              <a:rPr lang="en-US" altLang="en-US" sz="2400" dirty="0" err="1">
                <a:cs typeface="Times New Roman" pitchFamily="18" charset="0"/>
              </a:rPr>
              <a:t>untuk</a:t>
            </a:r>
            <a:r>
              <a:rPr lang="en-US" altLang="en-US" sz="2400" dirty="0">
                <a:cs typeface="Times New Roman" pitchFamily="18" charset="0"/>
              </a:rPr>
              <a:t> </a:t>
            </a:r>
            <a:r>
              <a:rPr lang="en-US" altLang="en-US" sz="2400" dirty="0" err="1">
                <a:cs typeface="Times New Roman" pitchFamily="18" charset="0"/>
              </a:rPr>
              <a:t>membuat</a:t>
            </a:r>
            <a:r>
              <a:rPr lang="en-US" altLang="en-US" sz="2400" dirty="0">
                <a:cs typeface="Times New Roman" pitchFamily="18" charset="0"/>
              </a:rPr>
              <a:t> </a:t>
            </a:r>
            <a:r>
              <a:rPr lang="en-US" altLang="en-US" sz="2400" dirty="0" err="1">
                <a:cs typeface="Times New Roman" pitchFamily="18" charset="0"/>
              </a:rPr>
              <a:t>keputusan</a:t>
            </a:r>
            <a:r>
              <a:rPr lang="en-US" altLang="en-US" sz="2400" dirty="0">
                <a:cs typeface="Times New Roman" pitchFamily="18" charset="0"/>
              </a:rPr>
              <a:t> </a:t>
            </a:r>
            <a:r>
              <a:rPr lang="en-US" altLang="en-US" sz="2400" dirty="0" err="1">
                <a:cs typeface="Times New Roman" pitchFamily="18" charset="0"/>
              </a:rPr>
              <a:t>diketahui</a:t>
            </a:r>
            <a:r>
              <a:rPr lang="en-US" altLang="en-US" sz="2400" dirty="0">
                <a:cs typeface="Times New Roman" pitchFamily="18" charset="0"/>
              </a:rPr>
              <a:t> </a:t>
            </a:r>
            <a:r>
              <a:rPr lang="en-US" altLang="en-US" sz="2400" dirty="0" err="1">
                <a:cs typeface="Times New Roman" pitchFamily="18" charset="0"/>
              </a:rPr>
              <a:t>secara</a:t>
            </a:r>
            <a:r>
              <a:rPr lang="en-US" altLang="en-US" sz="2400" dirty="0">
                <a:cs typeface="Times New Roman" pitchFamily="18" charset="0"/>
              </a:rPr>
              <a:t> </a:t>
            </a:r>
            <a:r>
              <a:rPr lang="en-US" altLang="en-US" sz="2400" dirty="0" err="1">
                <a:cs typeface="Times New Roman" pitchFamily="18" charset="0"/>
              </a:rPr>
              <a:t>sempurna</a:t>
            </a:r>
            <a:r>
              <a:rPr lang="en-US" altLang="en-US" sz="2400" dirty="0">
                <a:cs typeface="Times New Roman" pitchFamily="18" charset="0"/>
              </a:rPr>
              <a:t> &amp; </a:t>
            </a:r>
            <a:r>
              <a:rPr lang="en-US" altLang="en-US" sz="2400" dirty="0" err="1">
                <a:cs typeface="Times New Roman" pitchFamily="18" charset="0"/>
              </a:rPr>
              <a:t>tdk</a:t>
            </a:r>
            <a:r>
              <a:rPr lang="en-US" altLang="en-US" sz="2400" dirty="0">
                <a:cs typeface="Times New Roman" pitchFamily="18" charset="0"/>
              </a:rPr>
              <a:t> </a:t>
            </a:r>
            <a:r>
              <a:rPr lang="en-US" altLang="en-US" sz="2400" dirty="0" err="1">
                <a:cs typeface="Times New Roman" pitchFamily="18" charset="0"/>
              </a:rPr>
              <a:t>berubah</a:t>
            </a:r>
            <a:endParaRPr lang="en-US" altLang="en-US" sz="2400" dirty="0">
              <a:cs typeface="Times New Roman" pitchFamily="18" charset="0"/>
            </a:endParaRPr>
          </a:p>
          <a:p>
            <a:pPr>
              <a:lnSpc>
                <a:spcPct val="90000"/>
              </a:lnSpc>
              <a:buClr>
                <a:srgbClr val="3333FF"/>
              </a:buClr>
              <a:buFont typeface="Wingdings" pitchFamily="2" charset="2"/>
              <a:buNone/>
            </a:pPr>
            <a:endParaRPr lang="en-US" altLang="en-US" sz="2400" i="1" dirty="0">
              <a:cs typeface="Times New Roman" pitchFamily="18" charset="0"/>
            </a:endParaRPr>
          </a:p>
          <a:p>
            <a:pPr>
              <a:lnSpc>
                <a:spcPct val="90000"/>
              </a:lnSpc>
              <a:buClr>
                <a:srgbClr val="3333FF"/>
              </a:buClr>
              <a:buFont typeface="Wingdings" pitchFamily="2" charset="2"/>
              <a:buChar char="Ø"/>
            </a:pPr>
            <a:r>
              <a:rPr lang="en-US" altLang="en-US" sz="2400" i="1" dirty="0">
                <a:cs typeface="Times New Roman" pitchFamily="18" charset="0"/>
              </a:rPr>
              <a:t>Risk</a:t>
            </a:r>
            <a:r>
              <a:rPr lang="en-US" altLang="en-US" sz="2400" dirty="0">
                <a:cs typeface="Times New Roman" pitchFamily="18" charset="0"/>
              </a:rPr>
              <a:t>:</a:t>
            </a:r>
            <a:br>
              <a:rPr lang="en-US" altLang="en-US" sz="2400" dirty="0">
                <a:cs typeface="Times New Roman" pitchFamily="18" charset="0"/>
              </a:rPr>
            </a:br>
            <a:r>
              <a:rPr lang="en-US" altLang="en-US" sz="2400" dirty="0">
                <a:cs typeface="Times New Roman" pitchFamily="18" charset="0"/>
              </a:rPr>
              <a:t>	</a:t>
            </a:r>
            <a:r>
              <a:rPr lang="en-US" altLang="en-US" sz="2400" dirty="0" err="1">
                <a:cs typeface="Times New Roman" pitchFamily="18" charset="0"/>
              </a:rPr>
              <a:t>Jika</a:t>
            </a:r>
            <a:r>
              <a:rPr lang="en-US" altLang="en-US" sz="2400" dirty="0">
                <a:cs typeface="Times New Roman" pitchFamily="18" charset="0"/>
              </a:rPr>
              <a:t> </a:t>
            </a:r>
            <a:r>
              <a:rPr lang="en-US" altLang="en-US" sz="2400" dirty="0" err="1">
                <a:cs typeface="Times New Roman" pitchFamily="18" charset="0"/>
              </a:rPr>
              <a:t>informasi</a:t>
            </a:r>
            <a:r>
              <a:rPr lang="en-US" altLang="en-US" sz="2400" dirty="0">
                <a:cs typeface="Times New Roman" pitchFamily="18" charset="0"/>
              </a:rPr>
              <a:t> </a:t>
            </a:r>
            <a:r>
              <a:rPr lang="en-US" altLang="en-US" sz="2400" dirty="0" err="1">
                <a:cs typeface="Times New Roman" pitchFamily="18" charset="0"/>
              </a:rPr>
              <a:t>sempurna</a:t>
            </a:r>
            <a:r>
              <a:rPr lang="en-US" altLang="en-US" sz="2400" dirty="0">
                <a:cs typeface="Times New Roman" pitchFamily="18" charset="0"/>
              </a:rPr>
              <a:t> </a:t>
            </a:r>
            <a:r>
              <a:rPr lang="en-US" altLang="en-US" sz="2400" dirty="0" err="1">
                <a:cs typeface="Times New Roman" pitchFamily="18" charset="0"/>
              </a:rPr>
              <a:t>tidak</a:t>
            </a:r>
            <a:r>
              <a:rPr lang="en-US" altLang="en-US" sz="2400" dirty="0">
                <a:cs typeface="Times New Roman" pitchFamily="18" charset="0"/>
              </a:rPr>
              <a:t> </a:t>
            </a:r>
            <a:r>
              <a:rPr lang="en-US" altLang="en-US" sz="2400" dirty="0" err="1">
                <a:cs typeface="Times New Roman" pitchFamily="18" charset="0"/>
              </a:rPr>
              <a:t>tersedia</a:t>
            </a:r>
            <a:r>
              <a:rPr lang="en-US" altLang="en-US" sz="2400" dirty="0">
                <a:cs typeface="Times New Roman" pitchFamily="18" charset="0"/>
              </a:rPr>
              <a:t>, </a:t>
            </a:r>
            <a:r>
              <a:rPr lang="en-US" altLang="en-US" sz="2400" dirty="0" err="1">
                <a:cs typeface="Times New Roman" pitchFamily="18" charset="0"/>
              </a:rPr>
              <a:t>tetapi</a:t>
            </a:r>
            <a:r>
              <a:rPr lang="en-US" altLang="en-US" sz="2400" dirty="0">
                <a:cs typeface="Times New Roman" pitchFamily="18" charset="0"/>
              </a:rPr>
              <a:t> </a:t>
            </a:r>
            <a:r>
              <a:rPr lang="en-US" altLang="en-US" sz="2400" dirty="0" err="1">
                <a:cs typeface="Times New Roman" pitchFamily="18" charset="0"/>
              </a:rPr>
              <a:t>seluruh</a:t>
            </a:r>
            <a:r>
              <a:rPr lang="en-US" altLang="en-US" sz="2400" dirty="0">
                <a:cs typeface="Times New Roman" pitchFamily="18" charset="0"/>
              </a:rPr>
              <a:t> </a:t>
            </a:r>
            <a:r>
              <a:rPr lang="en-US" altLang="en-US" sz="2400" dirty="0" err="1">
                <a:cs typeface="Times New Roman" pitchFamily="18" charset="0"/>
              </a:rPr>
              <a:t>peristiwa</a:t>
            </a:r>
            <a:r>
              <a:rPr lang="en-US" altLang="en-US" sz="2400" dirty="0">
                <a:cs typeface="Times New Roman" pitchFamily="18" charset="0"/>
              </a:rPr>
              <a:t> </a:t>
            </a:r>
            <a:r>
              <a:rPr lang="en-US" altLang="en-US" sz="2400" dirty="0" err="1">
                <a:cs typeface="Times New Roman" pitchFamily="18" charset="0"/>
              </a:rPr>
              <a:t>yg</a:t>
            </a:r>
            <a:r>
              <a:rPr lang="en-US" altLang="en-US" sz="2400" dirty="0">
                <a:cs typeface="Times New Roman" pitchFamily="18" charset="0"/>
              </a:rPr>
              <a:t> </a:t>
            </a:r>
            <a:r>
              <a:rPr lang="en-US" altLang="en-US" sz="2400" dirty="0" err="1">
                <a:cs typeface="Times New Roman" pitchFamily="18" charset="0"/>
              </a:rPr>
              <a:t>akan</a:t>
            </a:r>
            <a:r>
              <a:rPr lang="en-US" altLang="en-US" sz="2400" dirty="0">
                <a:cs typeface="Times New Roman" pitchFamily="18" charset="0"/>
              </a:rPr>
              <a:t> </a:t>
            </a:r>
            <a:r>
              <a:rPr lang="en-US" altLang="en-US" sz="2400" dirty="0" err="1">
                <a:cs typeface="Times New Roman" pitchFamily="18" charset="0"/>
              </a:rPr>
              <a:t>terjadi</a:t>
            </a:r>
            <a:r>
              <a:rPr lang="en-US" altLang="en-US" sz="2400" dirty="0">
                <a:cs typeface="Times New Roman" pitchFamily="18" charset="0"/>
              </a:rPr>
              <a:t> </a:t>
            </a:r>
            <a:r>
              <a:rPr lang="en-US" altLang="en-US" sz="2400" dirty="0" err="1">
                <a:cs typeface="Times New Roman" pitchFamily="18" charset="0"/>
              </a:rPr>
              <a:t>besarta</a:t>
            </a:r>
            <a:r>
              <a:rPr lang="en-US" altLang="en-US" sz="2400" dirty="0">
                <a:cs typeface="Times New Roman" pitchFamily="18" charset="0"/>
              </a:rPr>
              <a:t> </a:t>
            </a:r>
            <a:r>
              <a:rPr lang="en-US" altLang="en-US" sz="2400" dirty="0" err="1">
                <a:cs typeface="Times New Roman" pitchFamily="18" charset="0"/>
              </a:rPr>
              <a:t>probabilitasnya</a:t>
            </a:r>
            <a:r>
              <a:rPr lang="en-US" altLang="en-US" sz="2400" dirty="0">
                <a:cs typeface="Times New Roman" pitchFamily="18" charset="0"/>
              </a:rPr>
              <a:t> </a:t>
            </a:r>
            <a:r>
              <a:rPr lang="en-US" altLang="en-US" sz="2400" dirty="0" err="1">
                <a:cs typeface="Times New Roman" pitchFamily="18" charset="0"/>
              </a:rPr>
              <a:t>diketahui</a:t>
            </a:r>
            <a:endParaRPr lang="en-US" altLang="en-US" sz="2400" dirty="0">
              <a:cs typeface="Times New Roman" pitchFamily="18" charset="0"/>
            </a:endParaRPr>
          </a:p>
          <a:p>
            <a:pPr>
              <a:lnSpc>
                <a:spcPct val="90000"/>
              </a:lnSpc>
              <a:buClr>
                <a:srgbClr val="3333FF"/>
              </a:buClr>
              <a:buFont typeface="Wingdings" pitchFamily="2" charset="2"/>
              <a:buNone/>
            </a:pPr>
            <a:endParaRPr lang="en-US" altLang="en-US" sz="2400" i="1" dirty="0">
              <a:cs typeface="Times New Roman" pitchFamily="18" charset="0"/>
            </a:endParaRPr>
          </a:p>
          <a:p>
            <a:pPr>
              <a:lnSpc>
                <a:spcPct val="90000"/>
              </a:lnSpc>
              <a:buClr>
                <a:srgbClr val="3333FF"/>
              </a:buClr>
              <a:buFont typeface="Wingdings" pitchFamily="2" charset="2"/>
              <a:buChar char="Ø"/>
            </a:pPr>
            <a:r>
              <a:rPr lang="en-US" altLang="en-US" sz="2400" i="1" dirty="0">
                <a:cs typeface="Times New Roman" pitchFamily="18" charset="0"/>
              </a:rPr>
              <a:t>Uncertainty</a:t>
            </a:r>
            <a:r>
              <a:rPr lang="en-US" altLang="en-US" sz="2400" dirty="0">
                <a:cs typeface="Times New Roman" pitchFamily="18" charset="0"/>
              </a:rPr>
              <a:t>:</a:t>
            </a:r>
            <a:br>
              <a:rPr lang="en-US" altLang="en-US" sz="2400" dirty="0">
                <a:cs typeface="Times New Roman" pitchFamily="18" charset="0"/>
              </a:rPr>
            </a:br>
            <a:r>
              <a:rPr lang="en-US" altLang="en-US" sz="2400" dirty="0">
                <a:cs typeface="Times New Roman" pitchFamily="18" charset="0"/>
              </a:rPr>
              <a:t>	</a:t>
            </a:r>
            <a:r>
              <a:rPr lang="en-US" altLang="en-US" sz="2400" dirty="0" err="1">
                <a:cs typeface="Times New Roman" pitchFamily="18" charset="0"/>
              </a:rPr>
              <a:t>Jika</a:t>
            </a:r>
            <a:r>
              <a:rPr lang="en-US" altLang="en-US" sz="2400" dirty="0">
                <a:cs typeface="Times New Roman" pitchFamily="18" charset="0"/>
              </a:rPr>
              <a:t> </a:t>
            </a:r>
            <a:r>
              <a:rPr lang="en-US" altLang="en-US" sz="2400" dirty="0" err="1">
                <a:cs typeface="Times New Roman" pitchFamily="18" charset="0"/>
              </a:rPr>
              <a:t>seluruh</a:t>
            </a:r>
            <a:r>
              <a:rPr lang="en-US" altLang="en-US" sz="2400" dirty="0">
                <a:cs typeface="Times New Roman" pitchFamily="18" charset="0"/>
              </a:rPr>
              <a:t> </a:t>
            </a:r>
            <a:r>
              <a:rPr lang="en-US" altLang="en-US" sz="2400" dirty="0" err="1">
                <a:cs typeface="Times New Roman" pitchFamily="18" charset="0"/>
              </a:rPr>
              <a:t>informasi</a:t>
            </a:r>
            <a:r>
              <a:rPr lang="en-US" altLang="en-US" sz="2400" dirty="0">
                <a:cs typeface="Times New Roman" pitchFamily="18" charset="0"/>
              </a:rPr>
              <a:t> </a:t>
            </a:r>
            <a:r>
              <a:rPr lang="en-US" altLang="en-US" sz="2400" dirty="0" err="1">
                <a:cs typeface="Times New Roman" pitchFamily="18" charset="0"/>
              </a:rPr>
              <a:t>yg</a:t>
            </a:r>
            <a:r>
              <a:rPr lang="en-US" altLang="en-US" sz="2400" dirty="0">
                <a:cs typeface="Times New Roman" pitchFamily="18" charset="0"/>
              </a:rPr>
              <a:t> </a:t>
            </a:r>
            <a:r>
              <a:rPr lang="en-US" altLang="en-US" sz="2400" dirty="0" err="1">
                <a:cs typeface="Times New Roman" pitchFamily="18" charset="0"/>
              </a:rPr>
              <a:t>mungkin</a:t>
            </a:r>
            <a:r>
              <a:rPr lang="en-US" altLang="en-US" sz="2400" dirty="0">
                <a:cs typeface="Times New Roman" pitchFamily="18" charset="0"/>
              </a:rPr>
              <a:t> </a:t>
            </a:r>
            <a:r>
              <a:rPr lang="en-US" altLang="en-US" sz="2400" dirty="0" err="1">
                <a:cs typeface="Times New Roman" pitchFamily="18" charset="0"/>
              </a:rPr>
              <a:t>terjadi</a:t>
            </a:r>
            <a:r>
              <a:rPr lang="en-US" altLang="en-US" sz="2400" dirty="0">
                <a:cs typeface="Times New Roman" pitchFamily="18" charset="0"/>
              </a:rPr>
              <a:t> </a:t>
            </a:r>
            <a:r>
              <a:rPr lang="en-US" altLang="en-US" sz="2400" dirty="0" err="1">
                <a:cs typeface="Times New Roman" pitchFamily="18" charset="0"/>
              </a:rPr>
              <a:t>diketahui</a:t>
            </a:r>
            <a:r>
              <a:rPr lang="en-US" altLang="en-US" sz="2400" dirty="0">
                <a:cs typeface="Times New Roman" pitchFamily="18" charset="0"/>
              </a:rPr>
              <a:t>, </a:t>
            </a:r>
            <a:r>
              <a:rPr lang="en-US" altLang="en-US" sz="2400" dirty="0" err="1">
                <a:cs typeface="Times New Roman" pitchFamily="18" charset="0"/>
              </a:rPr>
              <a:t>tetapi</a:t>
            </a:r>
            <a:r>
              <a:rPr lang="en-US" altLang="en-US" sz="2400" dirty="0">
                <a:cs typeface="Times New Roman" pitchFamily="18" charset="0"/>
              </a:rPr>
              <a:t> </a:t>
            </a:r>
            <a:r>
              <a:rPr lang="en-US" altLang="en-US" sz="2400" dirty="0" err="1">
                <a:cs typeface="Times New Roman" pitchFamily="18" charset="0"/>
              </a:rPr>
              <a:t>tanpa</a:t>
            </a:r>
            <a:r>
              <a:rPr lang="en-US" altLang="en-US" sz="2400" dirty="0">
                <a:cs typeface="Times New Roman" pitchFamily="18" charset="0"/>
              </a:rPr>
              <a:t> </a:t>
            </a:r>
            <a:r>
              <a:rPr lang="en-US" altLang="en-US" sz="2400" dirty="0" err="1">
                <a:cs typeface="Times New Roman" pitchFamily="18" charset="0"/>
              </a:rPr>
              <a:t>mengetahui</a:t>
            </a:r>
            <a:r>
              <a:rPr lang="en-US" altLang="en-US" sz="2400" dirty="0">
                <a:cs typeface="Times New Roman" pitchFamily="18" charset="0"/>
              </a:rPr>
              <a:t> </a:t>
            </a:r>
            <a:r>
              <a:rPr lang="en-US" altLang="en-US" sz="2400" dirty="0" err="1">
                <a:cs typeface="Times New Roman" pitchFamily="18" charset="0"/>
              </a:rPr>
              <a:t>probabilitasnya</a:t>
            </a:r>
            <a:r>
              <a:rPr lang="en-US" altLang="en-US" sz="2400" dirty="0">
                <a:cs typeface="Times New Roman" pitchFamily="18" charset="0"/>
              </a:rPr>
              <a:t> </a:t>
            </a:r>
            <a:r>
              <a:rPr lang="en-US" altLang="en-US" sz="2400" dirty="0" err="1">
                <a:cs typeface="Times New Roman" pitchFamily="18" charset="0"/>
              </a:rPr>
              <a:t>masing-masing</a:t>
            </a:r>
            <a:br>
              <a:rPr lang="en-US" altLang="en-US" sz="2400" dirty="0">
                <a:cs typeface="Times New Roman" pitchFamily="18" charset="0"/>
              </a:rPr>
            </a:br>
            <a:r>
              <a:rPr lang="en-US" altLang="en-US" sz="2400" dirty="0">
                <a:cs typeface="Times New Roman" pitchFamily="18" charset="0"/>
              </a:rPr>
              <a:t> </a:t>
            </a:r>
            <a:br>
              <a:rPr lang="en-US" altLang="en-US" sz="2400" dirty="0">
                <a:cs typeface="Times New Roman" pitchFamily="18" charset="0"/>
              </a:rPr>
            </a:br>
            <a:endParaRPr lang="en-US" altLang="en-US" sz="2400" dirty="0">
              <a:cs typeface="Times New Roman" pitchFamily="18" charset="0"/>
            </a:endParaRPr>
          </a:p>
        </p:txBody>
      </p:sp>
      <p:sp>
        <p:nvSpPr>
          <p:cNvPr id="3" name="TextBox 2"/>
          <p:cNvSpPr txBox="1"/>
          <p:nvPr/>
        </p:nvSpPr>
        <p:spPr>
          <a:xfrm>
            <a:off x="457200" y="6219825"/>
            <a:ext cx="1981200" cy="277813"/>
          </a:xfrm>
          <a:prstGeom prst="rect">
            <a:avLst/>
          </a:prstGeom>
          <a:noFill/>
        </p:spPr>
        <p:txBody>
          <a:bodyPr>
            <a:spAutoFit/>
          </a:bodyPr>
          <a:lstStyle/>
          <a:p>
            <a:pPr>
              <a:defRPr/>
            </a:pPr>
            <a:r>
              <a:rPr lang="en-US" sz="1200" dirty="0" err="1">
                <a:latin typeface="+mn-lt"/>
              </a:rPr>
              <a:t>Sumber</a:t>
            </a:r>
            <a:r>
              <a:rPr lang="en-US" sz="1200" dirty="0">
                <a:latin typeface="+mn-lt"/>
              </a:rPr>
              <a:t> : </a:t>
            </a:r>
            <a:r>
              <a:rPr lang="en-US" sz="1200" dirty="0" err="1">
                <a:latin typeface="+mn-lt"/>
              </a:rPr>
              <a:t>Mukhyi</a:t>
            </a:r>
            <a:r>
              <a:rPr lang="en-US" sz="1200" dirty="0">
                <a:latin typeface="+mn-lt"/>
              </a:rPr>
              <a:t>, 2008</a:t>
            </a:r>
          </a:p>
        </p:txBody>
      </p:sp>
    </p:spTree>
    <p:extLst>
      <p:ext uri="{BB962C8B-B14F-4D97-AF65-F5344CB8AC3E}">
        <p14:creationId xmlns:p14="http://schemas.microsoft.com/office/powerpoint/2010/main" val="10423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0">
                                            <p:txEl>
                                              <p:pRg st="2" end="2"/>
                                            </p:txEl>
                                          </p:spTgt>
                                        </p:tgtEl>
                                        <p:attrNameLst>
                                          <p:attrName>style.visibility</p:attrName>
                                        </p:attrNameLst>
                                      </p:cBhvr>
                                      <p:to>
                                        <p:strVal val="visible"/>
                                      </p:to>
                                    </p:set>
                                    <p:anim calcmode="lin" valueType="num">
                                      <p:cBhvr additive="base">
                                        <p:cTn id="13" dur="500" fill="hold"/>
                                        <p:tgtEl>
                                          <p:spTgt spid="65540">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0">
                                            <p:txEl>
                                              <p:pRg st="4" end="4"/>
                                            </p:txEl>
                                          </p:spTgt>
                                        </p:tgtEl>
                                        <p:attrNameLst>
                                          <p:attrName>style.visibility</p:attrName>
                                        </p:attrNameLst>
                                      </p:cBhvr>
                                      <p:to>
                                        <p:strVal val="visible"/>
                                      </p:to>
                                    </p:set>
                                    <p:anim calcmode="lin" valueType="num">
                                      <p:cBhvr additive="base">
                                        <p:cTn id="19" dur="500" fill="hold"/>
                                        <p:tgtEl>
                                          <p:spTgt spid="65540">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2833</TotalTime>
  <Words>2121</Words>
  <Application>Microsoft Office PowerPoint</Application>
  <PresentationFormat>On-screen Show (4:3)</PresentationFormat>
  <Paragraphs>542</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Monotype Sorts</vt:lpstr>
      <vt:lpstr>Tahoma</vt:lpstr>
      <vt:lpstr>Times New Roman</vt:lpstr>
      <vt:lpstr>Wingdings</vt:lpstr>
      <vt:lpstr>Office Theme</vt:lpstr>
      <vt:lpstr>Pertemuan 3 dan 4 RISET OPERASI 2</vt:lpstr>
      <vt:lpstr>Inti pengambilan keputusan: </vt:lpstr>
      <vt:lpstr>UNSUR- UNSUR PENGAMBILAN KEPUTUSAN</vt:lpstr>
      <vt:lpstr>Dasar Pengambilan Keputusan</vt:lpstr>
      <vt:lpstr>Tipe Keputusan</vt:lpstr>
      <vt:lpstr>Decision-Making Conditions</vt:lpstr>
      <vt:lpstr>Figure 6.3 A General-Decision Making Model</vt:lpstr>
      <vt:lpstr>Proses Pengambilan Keputusan</vt:lpstr>
      <vt:lpstr>Kondisi Dalam Pengambilan Keputusan</vt:lpstr>
      <vt:lpstr>Beberapa teknik yg digunakan dlm pengambilan keputusan: </vt:lpstr>
      <vt:lpstr>Perbedaan Pengambilan Keputusan Dengan Risiko dan Dalam Ketidakpastian</vt:lpstr>
      <vt:lpstr>Konsep Dasar  (Pengambilan Keputusan Dengan Risiko)</vt:lpstr>
      <vt:lpstr>Contoh Soal</vt:lpstr>
      <vt:lpstr>Payoff Keuntungan Dari Berbagai Kompinasi keputusan yg berbeda</vt:lpstr>
      <vt:lpstr>PowerPoint Presentation</vt:lpstr>
      <vt:lpstr>Kriteria Keputusan (Dalam kondisi keadaan dasar bersifat acak)</vt:lpstr>
      <vt:lpstr>PowerPoint Presentation</vt:lpstr>
      <vt:lpstr>PowerPoint Presentation</vt:lpstr>
      <vt:lpstr>PowerPoint Presentation</vt:lpstr>
      <vt:lpstr>Keputusan Nilai Yang Diharapkan (Untuk memilih keputusan dengan payoff (keuntungan) yang maksimal atau biaya yang minimal)</vt:lpstr>
      <vt:lpstr>POHON KEPUTUSAN</vt:lpstr>
      <vt:lpstr>Pohon Keputusan Deterministik</vt:lpstr>
      <vt:lpstr>Pohon Keputusan Probalistik, Tahap Tunggal</vt:lpstr>
      <vt:lpstr>Pohon Keputusan Probalistik, Tahap Ganda</vt:lpstr>
      <vt:lpstr>Pohon Keputusan Probalistik, Tahap Ganda</vt:lpstr>
      <vt:lpstr>Faktor Penghalang Pengambilan Keputusan yang Efektif</vt:lpstr>
      <vt:lpstr>Four Constraints to Rational Decision Making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3 dan 4 RISET OPERASI 2</dc:title>
  <dc:creator>Ayah</dc:creator>
  <cp:lastModifiedBy>stmik muhammadiyah</cp:lastModifiedBy>
  <cp:revision>30</cp:revision>
  <dcterms:created xsi:type="dcterms:W3CDTF">2016-03-26T03:12:25Z</dcterms:created>
  <dcterms:modified xsi:type="dcterms:W3CDTF">2022-03-22T08:16:38Z</dcterms:modified>
</cp:coreProperties>
</file>