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72" r:id="rId3"/>
    <p:sldId id="274" r:id="rId4"/>
    <p:sldId id="29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306" r:id="rId14"/>
    <p:sldId id="307" r:id="rId15"/>
    <p:sldId id="308" r:id="rId16"/>
    <p:sldId id="309" r:id="rId17"/>
    <p:sldId id="310" r:id="rId18"/>
    <p:sldId id="299" r:id="rId19"/>
    <p:sldId id="305" r:id="rId20"/>
    <p:sldId id="315" r:id="rId21"/>
    <p:sldId id="31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54"/>
    <p:restoredTop sz="94713"/>
  </p:normalViewPr>
  <p:slideViewPr>
    <p:cSldViewPr>
      <p:cViewPr>
        <p:scale>
          <a:sx n="110" d="100"/>
          <a:sy n="110" d="100"/>
        </p:scale>
        <p:origin x="520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C22E0-DEB9-4A73-9279-16AB52B37B77}" type="datetimeFigureOut">
              <a:rPr lang="en-US" smtClean="0"/>
              <a:t>7/12/23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B57FB-066C-4145-A118-0FF682418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8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3"/>
            </a:gs>
            <a:gs pos="0">
              <a:schemeClr val="accent1"/>
            </a:gs>
          </a:gsLst>
          <a:lin ang="14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-1" y="1"/>
            <a:ext cx="9144001" cy="6858639"/>
            <a:chOff x="-1" y="-1"/>
            <a:chExt cx="12192001" cy="6858639"/>
          </a:xfrm>
        </p:grpSpPr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Group 28" descr="abstract background design"/>
          <p:cNvGrpSpPr/>
          <p:nvPr userDrawn="1"/>
        </p:nvGrpSpPr>
        <p:grpSpPr>
          <a:xfrm>
            <a:off x="0" y="-638"/>
            <a:ext cx="9151145" cy="6858638"/>
            <a:chOff x="0" y="618575"/>
            <a:chExt cx="12201526" cy="685863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8775" y="2386584"/>
            <a:ext cx="6881751" cy="2852928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8775" y="5296060"/>
            <a:ext cx="6881751" cy="156162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/>
              <a:t>7/12/23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FCF5E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BECBBC-B5FD-4F11-9AC2-5AED2BF7CA3D}" type="slidenum">
              <a:rPr lang="en-US" smtClean="0">
                <a:solidFill>
                  <a:srgbClr val="FCF5EF"/>
                </a:solidFill>
              </a:rPr>
              <a:pPr/>
              <a:t>‹#›</a:t>
            </a:fld>
            <a:endParaRPr lang="en-US" dirty="0">
              <a:solidFill>
                <a:srgbClr val="FCF5EF"/>
              </a:solidFill>
            </a:endParaRPr>
          </a:p>
        </p:txBody>
      </p:sp>
      <p:sp>
        <p:nvSpPr>
          <p:cNvPr id="15" name="Freeform 10"/>
          <p:cNvSpPr>
            <a:spLocks/>
          </p:cNvSpPr>
          <p:nvPr userDrawn="1"/>
        </p:nvSpPr>
        <p:spPr bwMode="auto">
          <a:xfrm>
            <a:off x="-832248" y="28575"/>
            <a:ext cx="10808495" cy="6800850"/>
          </a:xfrm>
          <a:custGeom>
            <a:avLst/>
            <a:gdLst>
              <a:gd name="T0" fmla="*/ 0 w 9078"/>
              <a:gd name="T1" fmla="*/ 0 h 4284"/>
              <a:gd name="T2" fmla="*/ 0 w 9078"/>
              <a:gd name="T3" fmla="*/ 3607 h 4284"/>
              <a:gd name="T4" fmla="*/ 9078 w 9078"/>
              <a:gd name="T5" fmla="*/ 4284 h 4284"/>
              <a:gd name="T6" fmla="*/ 9078 w 9078"/>
              <a:gd name="T7" fmla="*/ 2703 h 4284"/>
              <a:gd name="T8" fmla="*/ 0 w 9078"/>
              <a:gd name="T9" fmla="*/ 0 h 4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78" h="4284">
                <a:moveTo>
                  <a:pt x="0" y="0"/>
                </a:moveTo>
                <a:lnTo>
                  <a:pt x="0" y="3607"/>
                </a:lnTo>
                <a:lnTo>
                  <a:pt x="9078" y="4284"/>
                </a:lnTo>
                <a:lnTo>
                  <a:pt x="9078" y="270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Freeform 15"/>
          <p:cNvSpPr>
            <a:spLocks/>
          </p:cNvSpPr>
          <p:nvPr userDrawn="1"/>
        </p:nvSpPr>
        <p:spPr bwMode="auto">
          <a:xfrm>
            <a:off x="-2381" y="-627063"/>
            <a:ext cx="9153525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6" descr="Office Mix Logo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7"/>
          <a:stretch/>
        </p:blipFill>
        <p:spPr>
          <a:xfrm>
            <a:off x="651385" y="4100388"/>
            <a:ext cx="930479" cy="14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41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1" y="-2971"/>
            <a:ext cx="9144001" cy="6866062"/>
            <a:chOff x="-1" y="-2971"/>
            <a:chExt cx="12192001" cy="6866062"/>
          </a:xfrm>
        </p:grpSpPr>
        <p:sp>
          <p:nvSpPr>
            <p:cNvPr id="14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0" name="Rectangle 19"/>
          <p:cNvSpPr/>
          <p:nvPr userDrawn="1"/>
        </p:nvSpPr>
        <p:spPr>
          <a:xfrm>
            <a:off x="0" y="416"/>
            <a:ext cx="9144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8" name="Group 7" descr="abstract background design"/>
          <p:cNvGrpSpPr/>
          <p:nvPr userDrawn="1"/>
        </p:nvGrpSpPr>
        <p:grpSpPr>
          <a:xfrm>
            <a:off x="-1024" y="-4114"/>
            <a:ext cx="3776252" cy="6865834"/>
            <a:chOff x="-1366" y="-4114"/>
            <a:chExt cx="5035003" cy="6865834"/>
          </a:xfrm>
        </p:grpSpPr>
        <p:sp>
          <p:nvSpPr>
            <p:cNvPr id="9" name="Rectangle 1040"/>
            <p:cNvSpPr/>
            <p:nvPr userDrawn="1"/>
          </p:nvSpPr>
          <p:spPr>
            <a:xfrm>
              <a:off x="-1366" y="-2385"/>
              <a:ext cx="5035002" cy="6859550"/>
            </a:xfrm>
            <a:custGeom>
              <a:avLst/>
              <a:gdLst>
                <a:gd name="connsiteX0" fmla="*/ 0 w 12192000"/>
                <a:gd name="connsiteY0" fmla="*/ 0 h 556282"/>
                <a:gd name="connsiteX1" fmla="*/ 12192000 w 12192000"/>
                <a:gd name="connsiteY1" fmla="*/ 0 h 556282"/>
                <a:gd name="connsiteX2" fmla="*/ 12192000 w 12192000"/>
                <a:gd name="connsiteY2" fmla="*/ 556282 h 556282"/>
                <a:gd name="connsiteX3" fmla="*/ 0 w 12192000"/>
                <a:gd name="connsiteY3" fmla="*/ 556282 h 556282"/>
                <a:gd name="connsiteX4" fmla="*/ 0 w 12192000"/>
                <a:gd name="connsiteY4" fmla="*/ 0 h 556282"/>
                <a:gd name="connsiteX0" fmla="*/ 0 w 12206068"/>
                <a:gd name="connsiteY0" fmla="*/ 1026941 h 1583223"/>
                <a:gd name="connsiteX1" fmla="*/ 12206068 w 12206068"/>
                <a:gd name="connsiteY1" fmla="*/ 0 h 1583223"/>
                <a:gd name="connsiteX2" fmla="*/ 12192000 w 12206068"/>
                <a:gd name="connsiteY2" fmla="*/ 1583223 h 1583223"/>
                <a:gd name="connsiteX3" fmla="*/ 0 w 12206068"/>
                <a:gd name="connsiteY3" fmla="*/ 1583223 h 1583223"/>
                <a:gd name="connsiteX4" fmla="*/ 0 w 12206068"/>
                <a:gd name="connsiteY4" fmla="*/ 1026941 h 1583223"/>
                <a:gd name="connsiteX0" fmla="*/ 0 w 12192000"/>
                <a:gd name="connsiteY0" fmla="*/ 34281 h 590563"/>
                <a:gd name="connsiteX1" fmla="*/ 12086619 w 12192000"/>
                <a:gd name="connsiteY1" fmla="*/ 0 h 590563"/>
                <a:gd name="connsiteX2" fmla="*/ 12192000 w 12192000"/>
                <a:gd name="connsiteY2" fmla="*/ 590563 h 590563"/>
                <a:gd name="connsiteX3" fmla="*/ 0 w 12192000"/>
                <a:gd name="connsiteY3" fmla="*/ 590563 h 590563"/>
                <a:gd name="connsiteX4" fmla="*/ 0 w 12192000"/>
                <a:gd name="connsiteY4" fmla="*/ 34281 h 590563"/>
                <a:gd name="connsiteX0" fmla="*/ 0 w 12193711"/>
                <a:gd name="connsiteY0" fmla="*/ 244346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0 w 12193711"/>
                <a:gd name="connsiteY4" fmla="*/ 244346 h 800628"/>
                <a:gd name="connsiteX0" fmla="*/ 98854 w 12193711"/>
                <a:gd name="connsiteY0" fmla="*/ 577978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98854 w 12193711"/>
                <a:gd name="connsiteY4" fmla="*/ 577978 h 800628"/>
                <a:gd name="connsiteX0" fmla="*/ 4119 w 12193711"/>
                <a:gd name="connsiteY0" fmla="*/ 606811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4119 w 12193711"/>
                <a:gd name="connsiteY4" fmla="*/ 606811 h 800628"/>
                <a:gd name="connsiteX0" fmla="*/ 135924 w 12193711"/>
                <a:gd name="connsiteY0" fmla="*/ 590335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135924 w 12193711"/>
                <a:gd name="connsiteY4" fmla="*/ 590335 h 800628"/>
                <a:gd name="connsiteX0" fmla="*/ 0 w 12197830"/>
                <a:gd name="connsiteY0" fmla="*/ 577978 h 800628"/>
                <a:gd name="connsiteX1" fmla="*/ 12197830 w 12197830"/>
                <a:gd name="connsiteY1" fmla="*/ 0 h 800628"/>
                <a:gd name="connsiteX2" fmla="*/ 12196119 w 12197830"/>
                <a:gd name="connsiteY2" fmla="*/ 800628 h 800628"/>
                <a:gd name="connsiteX3" fmla="*/ 4119 w 12197830"/>
                <a:gd name="connsiteY3" fmla="*/ 800628 h 800628"/>
                <a:gd name="connsiteX4" fmla="*/ 0 w 12197830"/>
                <a:gd name="connsiteY4" fmla="*/ 577978 h 800628"/>
                <a:gd name="connsiteX0" fmla="*/ 0 w 12196127"/>
                <a:gd name="connsiteY0" fmla="*/ 414454 h 637104"/>
                <a:gd name="connsiteX1" fmla="*/ 12167795 w 12196127"/>
                <a:gd name="connsiteY1" fmla="*/ 0 h 637104"/>
                <a:gd name="connsiteX2" fmla="*/ 12196119 w 12196127"/>
                <a:gd name="connsiteY2" fmla="*/ 637104 h 637104"/>
                <a:gd name="connsiteX3" fmla="*/ 4119 w 12196127"/>
                <a:gd name="connsiteY3" fmla="*/ 637104 h 637104"/>
                <a:gd name="connsiteX4" fmla="*/ 0 w 12196127"/>
                <a:gd name="connsiteY4" fmla="*/ 414454 h 637104"/>
                <a:gd name="connsiteX0" fmla="*/ 0 w 12196196"/>
                <a:gd name="connsiteY0" fmla="*/ 411116 h 633766"/>
                <a:gd name="connsiteX1" fmla="*/ 12194493 w 12196196"/>
                <a:gd name="connsiteY1" fmla="*/ 0 h 633766"/>
                <a:gd name="connsiteX2" fmla="*/ 12196119 w 12196196"/>
                <a:gd name="connsiteY2" fmla="*/ 633766 h 633766"/>
                <a:gd name="connsiteX3" fmla="*/ 4119 w 12196196"/>
                <a:gd name="connsiteY3" fmla="*/ 633766 h 633766"/>
                <a:gd name="connsiteX4" fmla="*/ 0 w 12196196"/>
                <a:gd name="connsiteY4" fmla="*/ 411116 h 633766"/>
                <a:gd name="connsiteX0" fmla="*/ 0 w 12196123"/>
                <a:gd name="connsiteY0" fmla="*/ 374407 h 597057"/>
                <a:gd name="connsiteX1" fmla="*/ 12147772 w 12196123"/>
                <a:gd name="connsiteY1" fmla="*/ 0 h 597057"/>
                <a:gd name="connsiteX2" fmla="*/ 12196119 w 12196123"/>
                <a:gd name="connsiteY2" fmla="*/ 597057 h 597057"/>
                <a:gd name="connsiteX3" fmla="*/ 4119 w 12196123"/>
                <a:gd name="connsiteY3" fmla="*/ 597057 h 597057"/>
                <a:gd name="connsiteX4" fmla="*/ 0 w 12196123"/>
                <a:gd name="connsiteY4" fmla="*/ 374407 h 597057"/>
                <a:gd name="connsiteX0" fmla="*/ 0 w 12196196"/>
                <a:gd name="connsiteY0" fmla="*/ 404442 h 627092"/>
                <a:gd name="connsiteX1" fmla="*/ 12194493 w 12196196"/>
                <a:gd name="connsiteY1" fmla="*/ 0 h 627092"/>
                <a:gd name="connsiteX2" fmla="*/ 12196119 w 12196196"/>
                <a:gd name="connsiteY2" fmla="*/ 627092 h 627092"/>
                <a:gd name="connsiteX3" fmla="*/ 4119 w 12196196"/>
                <a:gd name="connsiteY3" fmla="*/ 627092 h 627092"/>
                <a:gd name="connsiteX4" fmla="*/ 0 w 12196196"/>
                <a:gd name="connsiteY4" fmla="*/ 404442 h 627092"/>
                <a:gd name="connsiteX0" fmla="*/ 0 w 12196123"/>
                <a:gd name="connsiteY0" fmla="*/ 391093 h 613743"/>
                <a:gd name="connsiteX1" fmla="*/ 12141097 w 12196123"/>
                <a:gd name="connsiteY1" fmla="*/ 0 h 613743"/>
                <a:gd name="connsiteX2" fmla="*/ 12196119 w 12196123"/>
                <a:gd name="connsiteY2" fmla="*/ 613743 h 613743"/>
                <a:gd name="connsiteX3" fmla="*/ 4119 w 12196123"/>
                <a:gd name="connsiteY3" fmla="*/ 613743 h 613743"/>
                <a:gd name="connsiteX4" fmla="*/ 0 w 12196123"/>
                <a:gd name="connsiteY4" fmla="*/ 391093 h 613743"/>
                <a:gd name="connsiteX0" fmla="*/ 0 w 12197830"/>
                <a:gd name="connsiteY0" fmla="*/ 407779 h 630429"/>
                <a:gd name="connsiteX1" fmla="*/ 12197830 w 12197830"/>
                <a:gd name="connsiteY1" fmla="*/ 0 h 630429"/>
                <a:gd name="connsiteX2" fmla="*/ 12196119 w 12197830"/>
                <a:gd name="connsiteY2" fmla="*/ 630429 h 630429"/>
                <a:gd name="connsiteX3" fmla="*/ 4119 w 12197830"/>
                <a:gd name="connsiteY3" fmla="*/ 630429 h 630429"/>
                <a:gd name="connsiteX4" fmla="*/ 0 w 12197830"/>
                <a:gd name="connsiteY4" fmla="*/ 407779 h 630429"/>
                <a:gd name="connsiteX0" fmla="*/ 0 w 12197830"/>
                <a:gd name="connsiteY0" fmla="*/ 0 h 6877450"/>
                <a:gd name="connsiteX1" fmla="*/ 12197830 w 12197830"/>
                <a:gd name="connsiteY1" fmla="*/ 6247021 h 6877450"/>
                <a:gd name="connsiteX2" fmla="*/ 12196119 w 12197830"/>
                <a:gd name="connsiteY2" fmla="*/ 6877450 h 6877450"/>
                <a:gd name="connsiteX3" fmla="*/ 4119 w 12197830"/>
                <a:gd name="connsiteY3" fmla="*/ 6877450 h 6877450"/>
                <a:gd name="connsiteX4" fmla="*/ 0 w 12197830"/>
                <a:gd name="connsiteY4" fmla="*/ 0 h 6877450"/>
                <a:gd name="connsiteX0" fmla="*/ 0 w 12196119"/>
                <a:gd name="connsiteY0" fmla="*/ 1379 h 6878829"/>
                <a:gd name="connsiteX1" fmla="*/ 4996930 w 12196119"/>
                <a:gd name="connsiteY1" fmla="*/ 0 h 6878829"/>
                <a:gd name="connsiteX2" fmla="*/ 12196119 w 12196119"/>
                <a:gd name="connsiteY2" fmla="*/ 6878829 h 6878829"/>
                <a:gd name="connsiteX3" fmla="*/ 4119 w 12196119"/>
                <a:gd name="connsiteY3" fmla="*/ 6878829 h 6878829"/>
                <a:gd name="connsiteX4" fmla="*/ 0 w 12196119"/>
                <a:gd name="connsiteY4" fmla="*/ 1379 h 6878829"/>
                <a:gd name="connsiteX0" fmla="*/ 0 w 5350819"/>
                <a:gd name="connsiteY0" fmla="*/ 1379 h 6878829"/>
                <a:gd name="connsiteX1" fmla="*/ 49969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350819"/>
                <a:gd name="connsiteY0" fmla="*/ 1379 h 6878829"/>
                <a:gd name="connsiteX1" fmla="*/ 40444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046019"/>
                <a:gd name="connsiteY0" fmla="*/ 1379 h 6878829"/>
                <a:gd name="connsiteX1" fmla="*/ 4044430 w 5046019"/>
                <a:gd name="connsiteY1" fmla="*/ 0 h 6878829"/>
                <a:gd name="connsiteX2" fmla="*/ 5046019 w 5046019"/>
                <a:gd name="connsiteY2" fmla="*/ 6878829 h 6878829"/>
                <a:gd name="connsiteX3" fmla="*/ 4119 w 5046019"/>
                <a:gd name="connsiteY3" fmla="*/ 6878829 h 6878829"/>
                <a:gd name="connsiteX4" fmla="*/ 0 w 5046019"/>
                <a:gd name="connsiteY4" fmla="*/ 1379 h 6878829"/>
                <a:gd name="connsiteX0" fmla="*/ 0 w 5046019"/>
                <a:gd name="connsiteY0" fmla="*/ 0 h 6877450"/>
                <a:gd name="connsiteX1" fmla="*/ 4052693 w 5046019"/>
                <a:gd name="connsiteY1" fmla="*/ 72985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47185 w 5046019"/>
                <a:gd name="connsiteY1" fmla="*/ 9638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8202 w 5046019"/>
                <a:gd name="connsiteY1" fmla="*/ 64722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2694 w 5046019"/>
                <a:gd name="connsiteY1" fmla="*/ 6884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3265"/>
                <a:gd name="connsiteY0" fmla="*/ 31675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31675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83992 w 5043265"/>
                <a:gd name="connsiteY3" fmla="*/ 6843024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4120 w 5043265"/>
                <a:gd name="connsiteY3" fmla="*/ 6859550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6 w 5043265"/>
                <a:gd name="connsiteY3" fmla="*/ 6859550 h 6870566"/>
                <a:gd name="connsiteX4" fmla="*/ 0 w 5043265"/>
                <a:gd name="connsiteY4" fmla="*/ 1379 h 6870566"/>
                <a:gd name="connsiteX0" fmla="*/ 0 w 5037757"/>
                <a:gd name="connsiteY0" fmla="*/ 1379 h 6859550"/>
                <a:gd name="connsiteX1" fmla="*/ 4049940 w 5037757"/>
                <a:gd name="connsiteY1" fmla="*/ 0 h 6859550"/>
                <a:gd name="connsiteX2" fmla="*/ 5037757 w 5037757"/>
                <a:gd name="connsiteY2" fmla="*/ 6837515 h 6859550"/>
                <a:gd name="connsiteX3" fmla="*/ 1366 w 5037757"/>
                <a:gd name="connsiteY3" fmla="*/ 6859550 h 6859550"/>
                <a:gd name="connsiteX4" fmla="*/ 0 w 5037757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5002" h="6859550">
                  <a:moveTo>
                    <a:pt x="0" y="1379"/>
                  </a:moveTo>
                  <a:lnTo>
                    <a:pt x="4049940" y="0"/>
                  </a:lnTo>
                  <a:lnTo>
                    <a:pt x="5035002" y="6859549"/>
                  </a:lnTo>
                  <a:lnTo>
                    <a:pt x="1366" y="6859550"/>
                  </a:lnTo>
                  <a:cubicBezTo>
                    <a:pt x="-7" y="4573493"/>
                    <a:pt x="1373" y="2287436"/>
                    <a:pt x="0" y="1379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alpha val="95000"/>
                  </a:schemeClr>
                </a:gs>
                <a:gs pos="0">
                  <a:schemeClr val="accent1">
                    <a:alpha val="80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prstClr val="white"/>
                </a:solidFill>
              </a:endParaRPr>
            </a:p>
          </p:txBody>
        </p:sp>
        <p:sp>
          <p:nvSpPr>
            <p:cNvPr id="10" name="Freeform 19"/>
            <p:cNvSpPr>
              <a:spLocks/>
            </p:cNvSpPr>
            <p:nvPr userDrawn="1"/>
          </p:nvSpPr>
          <p:spPr bwMode="auto">
            <a:xfrm>
              <a:off x="1" y="-4114"/>
              <a:ext cx="5033636" cy="6862754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6">
                  <a:moveTo>
                    <a:pt x="8033" y="0"/>
                  </a:moveTo>
                  <a:lnTo>
                    <a:pt x="0" y="6"/>
                  </a:lnTo>
                  <a:lnTo>
                    <a:pt x="7892" y="10006"/>
                  </a:lnTo>
                  <a:lnTo>
                    <a:pt x="10000" y="10006"/>
                  </a:lnTo>
                  <a:lnTo>
                    <a:pt x="8033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4000"/>
                  </a:schemeClr>
                </a:gs>
                <a:gs pos="38000">
                  <a:schemeClr val="accent2">
                    <a:alpha val="25000"/>
                  </a:scheme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19"/>
            <p:cNvSpPr>
              <a:spLocks/>
            </p:cNvSpPr>
            <p:nvPr userDrawn="1"/>
          </p:nvSpPr>
          <p:spPr bwMode="auto">
            <a:xfrm flipV="1">
              <a:off x="199" y="-686"/>
              <a:ext cx="3432693" cy="6862406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4757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8033"/>
                <a:gd name="connsiteY0" fmla="*/ 0 h 10006"/>
                <a:gd name="connsiteX1" fmla="*/ 0 w 8033"/>
                <a:gd name="connsiteY1" fmla="*/ 6 h 10006"/>
                <a:gd name="connsiteX2" fmla="*/ 4757 w 8033"/>
                <a:gd name="connsiteY2" fmla="*/ 10006 h 10006"/>
                <a:gd name="connsiteX3" fmla="*/ 7415 w 8033"/>
                <a:gd name="connsiteY3" fmla="*/ 10006 h 10006"/>
                <a:gd name="connsiteX4" fmla="*/ 8033 w 8033"/>
                <a:gd name="connsiteY4" fmla="*/ 0 h 10006"/>
                <a:gd name="connsiteX0" fmla="*/ 5710 w 9231"/>
                <a:gd name="connsiteY0" fmla="*/ 12 h 9994"/>
                <a:gd name="connsiteX1" fmla="*/ 0 w 9231"/>
                <a:gd name="connsiteY1" fmla="*/ 0 h 9994"/>
                <a:gd name="connsiteX2" fmla="*/ 5922 w 9231"/>
                <a:gd name="connsiteY2" fmla="*/ 9994 h 9994"/>
                <a:gd name="connsiteX3" fmla="*/ 9231 w 9231"/>
                <a:gd name="connsiteY3" fmla="*/ 9994 h 9994"/>
                <a:gd name="connsiteX4" fmla="*/ 5710 w 9231"/>
                <a:gd name="connsiteY4" fmla="*/ 12 h 9994"/>
                <a:gd name="connsiteX0" fmla="*/ 6186 w 10000"/>
                <a:gd name="connsiteY0" fmla="*/ 12 h 10000"/>
                <a:gd name="connsiteX1" fmla="*/ 0 w 10000"/>
                <a:gd name="connsiteY1" fmla="*/ 0 h 10000"/>
                <a:gd name="connsiteX2" fmla="*/ 4575 w 10000"/>
                <a:gd name="connsiteY2" fmla="*/ 10000 h 10000"/>
                <a:gd name="connsiteX3" fmla="*/ 10000 w 10000"/>
                <a:gd name="connsiteY3" fmla="*/ 10000 h 10000"/>
                <a:gd name="connsiteX4" fmla="*/ 6186 w 10000"/>
                <a:gd name="connsiteY4" fmla="*/ 12 h 10000"/>
                <a:gd name="connsiteX0" fmla="*/ 6186 w 7838"/>
                <a:gd name="connsiteY0" fmla="*/ 12 h 10000"/>
                <a:gd name="connsiteX1" fmla="*/ 0 w 7838"/>
                <a:gd name="connsiteY1" fmla="*/ 0 h 10000"/>
                <a:gd name="connsiteX2" fmla="*/ 4575 w 7838"/>
                <a:gd name="connsiteY2" fmla="*/ 10000 h 10000"/>
                <a:gd name="connsiteX3" fmla="*/ 7838 w 7838"/>
                <a:gd name="connsiteY3" fmla="*/ 10000 h 10000"/>
                <a:gd name="connsiteX4" fmla="*/ 6186 w 7838"/>
                <a:gd name="connsiteY4" fmla="*/ 12 h 10000"/>
                <a:gd name="connsiteX0" fmla="*/ 9745 w 10000"/>
                <a:gd name="connsiteY0" fmla="*/ 0 h 10023"/>
                <a:gd name="connsiteX1" fmla="*/ 0 w 10000"/>
                <a:gd name="connsiteY1" fmla="*/ 23 h 10023"/>
                <a:gd name="connsiteX2" fmla="*/ 5837 w 10000"/>
                <a:gd name="connsiteY2" fmla="*/ 10023 h 10023"/>
                <a:gd name="connsiteX3" fmla="*/ 10000 w 10000"/>
                <a:gd name="connsiteY3" fmla="*/ 10023 h 10023"/>
                <a:gd name="connsiteX4" fmla="*/ 9745 w 10000"/>
                <a:gd name="connsiteY4" fmla="*/ 0 h 10023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5837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6990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75"/>
                <a:gd name="connsiteY0" fmla="*/ 0 h 10023"/>
                <a:gd name="connsiteX1" fmla="*/ 0 w 11675"/>
                <a:gd name="connsiteY1" fmla="*/ 23 h 10023"/>
                <a:gd name="connsiteX2" fmla="*/ 6990 w 11675"/>
                <a:gd name="connsiteY2" fmla="*/ 10023 h 10023"/>
                <a:gd name="connsiteX3" fmla="*/ 11675 w 11675"/>
                <a:gd name="connsiteY3" fmla="*/ 9950 h 10023"/>
                <a:gd name="connsiteX4" fmla="*/ 9745 w 11675"/>
                <a:gd name="connsiteY4" fmla="*/ 0 h 10023"/>
                <a:gd name="connsiteX0" fmla="*/ 9745 w 11702"/>
                <a:gd name="connsiteY0" fmla="*/ 0 h 10024"/>
                <a:gd name="connsiteX1" fmla="*/ 0 w 11702"/>
                <a:gd name="connsiteY1" fmla="*/ 23 h 10024"/>
                <a:gd name="connsiteX2" fmla="*/ 6990 w 11702"/>
                <a:gd name="connsiteY2" fmla="*/ 10023 h 10024"/>
                <a:gd name="connsiteX3" fmla="*/ 11702 w 11702"/>
                <a:gd name="connsiteY3" fmla="*/ 10024 h 10024"/>
                <a:gd name="connsiteX4" fmla="*/ 9745 w 11702"/>
                <a:gd name="connsiteY4" fmla="*/ 0 h 10024"/>
                <a:gd name="connsiteX0" fmla="*/ 9558 w 11515"/>
                <a:gd name="connsiteY0" fmla="*/ 0 h 10024"/>
                <a:gd name="connsiteX1" fmla="*/ 0 w 11515"/>
                <a:gd name="connsiteY1" fmla="*/ 303 h 10024"/>
                <a:gd name="connsiteX2" fmla="*/ 6803 w 11515"/>
                <a:gd name="connsiteY2" fmla="*/ 10023 h 10024"/>
                <a:gd name="connsiteX3" fmla="*/ 11515 w 11515"/>
                <a:gd name="connsiteY3" fmla="*/ 10024 h 10024"/>
                <a:gd name="connsiteX4" fmla="*/ 9558 w 11515"/>
                <a:gd name="connsiteY4" fmla="*/ 0 h 10024"/>
                <a:gd name="connsiteX0" fmla="*/ 9772 w 11729"/>
                <a:gd name="connsiteY0" fmla="*/ 0 h 10024"/>
                <a:gd name="connsiteX1" fmla="*/ 0 w 11729"/>
                <a:gd name="connsiteY1" fmla="*/ 6 h 10024"/>
                <a:gd name="connsiteX2" fmla="*/ 7017 w 11729"/>
                <a:gd name="connsiteY2" fmla="*/ 10023 h 10024"/>
                <a:gd name="connsiteX3" fmla="*/ 11729 w 11729"/>
                <a:gd name="connsiteY3" fmla="*/ 10024 h 10024"/>
                <a:gd name="connsiteX4" fmla="*/ 9772 w 11729"/>
                <a:gd name="connsiteY4" fmla="*/ 0 h 10024"/>
                <a:gd name="connsiteX0" fmla="*/ 9785 w 11729"/>
                <a:gd name="connsiteY0" fmla="*/ 62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85 w 11729"/>
                <a:gd name="connsiteY4" fmla="*/ 62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72 w 11729"/>
                <a:gd name="connsiteY4" fmla="*/ 5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1064 w 11729"/>
                <a:gd name="connsiteY2" fmla="*/ 1494 h 10018"/>
                <a:gd name="connsiteX3" fmla="*/ 7017 w 11729"/>
                <a:gd name="connsiteY3" fmla="*/ 10017 h 10018"/>
                <a:gd name="connsiteX4" fmla="*/ 11729 w 11729"/>
                <a:gd name="connsiteY4" fmla="*/ 10018 h 10018"/>
                <a:gd name="connsiteX5" fmla="*/ 9772 w 11729"/>
                <a:gd name="connsiteY5" fmla="*/ 5 h 10018"/>
                <a:gd name="connsiteX0" fmla="*/ 9791 w 11748"/>
                <a:gd name="connsiteY0" fmla="*/ 5 h 10018"/>
                <a:gd name="connsiteX1" fmla="*/ 19 w 11748"/>
                <a:gd name="connsiteY1" fmla="*/ 0 h 10018"/>
                <a:gd name="connsiteX2" fmla="*/ 0 w 11748"/>
                <a:gd name="connsiteY2" fmla="*/ 2481 h 10018"/>
                <a:gd name="connsiteX3" fmla="*/ 7036 w 11748"/>
                <a:gd name="connsiteY3" fmla="*/ 10017 h 10018"/>
                <a:gd name="connsiteX4" fmla="*/ 11748 w 11748"/>
                <a:gd name="connsiteY4" fmla="*/ 10018 h 10018"/>
                <a:gd name="connsiteX5" fmla="*/ 9791 w 11748"/>
                <a:gd name="connsiteY5" fmla="*/ 5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8" h="10018">
                  <a:moveTo>
                    <a:pt x="9791" y="5"/>
                  </a:moveTo>
                  <a:lnTo>
                    <a:pt x="19" y="0"/>
                  </a:lnTo>
                  <a:cubicBezTo>
                    <a:pt x="13" y="827"/>
                    <a:pt x="6" y="1654"/>
                    <a:pt x="0" y="2481"/>
                  </a:cubicBezTo>
                  <a:lnTo>
                    <a:pt x="7036" y="10017"/>
                  </a:lnTo>
                  <a:lnTo>
                    <a:pt x="11748" y="10018"/>
                  </a:lnTo>
                  <a:lnTo>
                    <a:pt x="9791" y="5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17000"/>
                  </a:schemeClr>
                </a:gs>
                <a:gs pos="38000">
                  <a:schemeClr val="accent2">
                    <a:alpha val="18000"/>
                  </a:schemeClr>
                </a:gs>
              </a:gsLst>
              <a:lin ang="1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457200"/>
            <a:ext cx="2612898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7133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" y="2514184"/>
            <a:ext cx="2777490" cy="3658016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7/12/23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>
                <a:solidFill>
                  <a:srgbClr val="DD5900"/>
                </a:solidFill>
              </a:rPr>
              <a:pPr/>
              <a:t>‹#›</a:t>
            </a:fld>
            <a:endParaRPr lang="en-US" dirty="0">
              <a:solidFill>
                <a:srgbClr val="DD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82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>
          <a:gsLst>
            <a:gs pos="100000">
              <a:schemeClr val="accent3"/>
            </a:gs>
            <a:gs pos="0">
              <a:schemeClr val="accent1"/>
            </a:gs>
          </a:gsLst>
          <a:lin ang="14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-1" y="1"/>
            <a:ext cx="9144001" cy="6858639"/>
            <a:chOff x="-1" y="-1"/>
            <a:chExt cx="12192001" cy="6858639"/>
          </a:xfrm>
        </p:grpSpPr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Group 28" descr="abstract background design"/>
          <p:cNvGrpSpPr/>
          <p:nvPr userDrawn="1"/>
        </p:nvGrpSpPr>
        <p:grpSpPr>
          <a:xfrm>
            <a:off x="3571" y="0"/>
            <a:ext cx="9151145" cy="6858638"/>
            <a:chOff x="0" y="618575"/>
            <a:chExt cx="12201526" cy="685863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/>
              <a:t>7/12/23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FCF5EF"/>
              </a:solidFill>
            </a:endParaRPr>
          </a:p>
        </p:txBody>
      </p:sp>
      <p:sp>
        <p:nvSpPr>
          <p:cNvPr id="15" name="Freeform 10"/>
          <p:cNvSpPr>
            <a:spLocks/>
          </p:cNvSpPr>
          <p:nvPr userDrawn="1"/>
        </p:nvSpPr>
        <p:spPr bwMode="auto">
          <a:xfrm>
            <a:off x="-832248" y="28575"/>
            <a:ext cx="10808495" cy="6800850"/>
          </a:xfrm>
          <a:custGeom>
            <a:avLst/>
            <a:gdLst>
              <a:gd name="T0" fmla="*/ 0 w 9078"/>
              <a:gd name="T1" fmla="*/ 0 h 4284"/>
              <a:gd name="T2" fmla="*/ 0 w 9078"/>
              <a:gd name="T3" fmla="*/ 3607 h 4284"/>
              <a:gd name="T4" fmla="*/ 9078 w 9078"/>
              <a:gd name="T5" fmla="*/ 4284 h 4284"/>
              <a:gd name="T6" fmla="*/ 9078 w 9078"/>
              <a:gd name="T7" fmla="*/ 2703 h 4284"/>
              <a:gd name="T8" fmla="*/ 0 w 9078"/>
              <a:gd name="T9" fmla="*/ 0 h 4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78" h="4284">
                <a:moveTo>
                  <a:pt x="0" y="0"/>
                </a:moveTo>
                <a:lnTo>
                  <a:pt x="0" y="3607"/>
                </a:lnTo>
                <a:lnTo>
                  <a:pt x="9078" y="4284"/>
                </a:lnTo>
                <a:lnTo>
                  <a:pt x="9078" y="270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Freeform 15"/>
          <p:cNvSpPr>
            <a:spLocks/>
          </p:cNvSpPr>
          <p:nvPr userDrawn="1"/>
        </p:nvSpPr>
        <p:spPr bwMode="auto">
          <a:xfrm>
            <a:off x="-2381" y="-627063"/>
            <a:ext cx="9153525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 descr="photo of man sitting on an outdoor bench, using a table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29"/>
            <a:ext cx="6657143" cy="6857143"/>
          </a:xfrm>
          <a:prstGeom prst="rect">
            <a:avLst/>
          </a:prstGeom>
        </p:spPr>
      </p:pic>
      <p:sp>
        <p:nvSpPr>
          <p:cNvPr id="23" name="Freeform 5" descr="Callout shape"/>
          <p:cNvSpPr>
            <a:spLocks/>
          </p:cNvSpPr>
          <p:nvPr userDrawn="1"/>
        </p:nvSpPr>
        <p:spPr bwMode="auto">
          <a:xfrm>
            <a:off x="5084008" y="356679"/>
            <a:ext cx="3717036" cy="3008376"/>
          </a:xfrm>
          <a:custGeom>
            <a:avLst/>
            <a:gdLst>
              <a:gd name="T0" fmla="*/ 0 w 4338"/>
              <a:gd name="T1" fmla="*/ 0 h 2582"/>
              <a:gd name="T2" fmla="*/ 0 w 4338"/>
              <a:gd name="T3" fmla="*/ 2353 h 2582"/>
              <a:gd name="T4" fmla="*/ 921 w 4338"/>
              <a:gd name="T5" fmla="*/ 2353 h 2582"/>
              <a:gd name="T6" fmla="*/ 1101 w 4338"/>
              <a:gd name="T7" fmla="*/ 2582 h 2582"/>
              <a:gd name="T8" fmla="*/ 1278 w 4338"/>
              <a:gd name="T9" fmla="*/ 2353 h 2582"/>
              <a:gd name="T10" fmla="*/ 4338 w 4338"/>
              <a:gd name="T11" fmla="*/ 2353 h 2582"/>
              <a:gd name="T12" fmla="*/ 4338 w 4338"/>
              <a:gd name="T13" fmla="*/ 0 h 2582"/>
              <a:gd name="T14" fmla="*/ 0 w 4338"/>
              <a:gd name="T15" fmla="*/ 0 h 2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38" h="2582">
                <a:moveTo>
                  <a:pt x="0" y="0"/>
                </a:moveTo>
                <a:lnTo>
                  <a:pt x="0" y="2353"/>
                </a:lnTo>
                <a:lnTo>
                  <a:pt x="921" y="2353"/>
                </a:lnTo>
                <a:lnTo>
                  <a:pt x="1101" y="2582"/>
                </a:lnTo>
                <a:lnTo>
                  <a:pt x="1278" y="2353"/>
                </a:lnTo>
                <a:lnTo>
                  <a:pt x="4338" y="2353"/>
                </a:lnTo>
                <a:lnTo>
                  <a:pt x="4338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08795" y="1382351"/>
            <a:ext cx="3209576" cy="683787"/>
          </a:xfr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5836487" y="2067296"/>
            <a:ext cx="2662042" cy="95566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51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en-US" sz="6800" smtClean="0">
                <a:solidFill>
                  <a:schemeClr val="accent1"/>
                </a:solidFill>
                <a:cs typeface="+mn-cs"/>
              </a:defRPr>
            </a:lvl2pPr>
            <a:lvl3pPr>
              <a:defRPr lang="en-US" sz="6800" smtClean="0">
                <a:solidFill>
                  <a:schemeClr val="accent1"/>
                </a:solidFill>
                <a:cs typeface="+mn-cs"/>
              </a:defRPr>
            </a:lvl3pPr>
            <a:lvl4pPr>
              <a:defRPr lang="en-US" sz="6800" smtClean="0">
                <a:solidFill>
                  <a:schemeClr val="accent1"/>
                </a:solidFill>
                <a:cs typeface="+mn-cs"/>
              </a:defRPr>
            </a:lvl4pPr>
            <a:lvl5pPr>
              <a:defRPr lang="en-US" sz="6800">
                <a:solidFill>
                  <a:schemeClr val="accent1"/>
                </a:solidFill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Slide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8172" y="6209375"/>
            <a:ext cx="3745505" cy="336626"/>
          </a:xfr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27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7/12/23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>
                <a:solidFill>
                  <a:srgbClr val="FCF5EF"/>
                </a:solidFill>
              </a:rPr>
              <a:pPr/>
              <a:t>‹#›</a:t>
            </a:fld>
            <a:endParaRPr lang="en-US" dirty="0">
              <a:solidFill>
                <a:srgbClr val="FCF5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71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7/12/23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>
                <a:solidFill>
                  <a:srgbClr val="FCF5EF"/>
                </a:solidFill>
              </a:rPr>
              <a:pPr/>
              <a:t>‹#›</a:t>
            </a:fld>
            <a:endParaRPr lang="en-US" dirty="0">
              <a:solidFill>
                <a:srgbClr val="FCF5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2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7/12/23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>
                <a:solidFill>
                  <a:srgbClr val="FCF5EF"/>
                </a:solidFill>
              </a:rPr>
              <a:pPr/>
              <a:t>‹#›</a:t>
            </a:fld>
            <a:endParaRPr lang="en-US" dirty="0">
              <a:solidFill>
                <a:srgbClr val="FCF5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57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7/12/23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>
                <a:solidFill>
                  <a:srgbClr val="FCF5EF"/>
                </a:solidFill>
              </a:rPr>
              <a:pPr/>
              <a:t>‹#›</a:t>
            </a:fld>
            <a:endParaRPr lang="en-US" dirty="0">
              <a:solidFill>
                <a:srgbClr val="FCF5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92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0">
              <a:schemeClr val="accent1"/>
            </a:gs>
            <a:gs pos="0">
              <a:schemeClr val="accent3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 flipH="1">
            <a:off x="-1" y="1"/>
            <a:ext cx="9144001" cy="6858639"/>
            <a:chOff x="-1" y="-1"/>
            <a:chExt cx="12192001" cy="6858639"/>
          </a:xfrm>
        </p:grpSpPr>
        <p:sp>
          <p:nvSpPr>
            <p:cNvPr id="15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Group 18" descr="abstract background design"/>
          <p:cNvGrpSpPr/>
          <p:nvPr userDrawn="1"/>
        </p:nvGrpSpPr>
        <p:grpSpPr>
          <a:xfrm flipH="1">
            <a:off x="0" y="-638"/>
            <a:ext cx="9151145" cy="6858638"/>
            <a:chOff x="0" y="618575"/>
            <a:chExt cx="12201526" cy="685863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Freeform 15"/>
          <p:cNvSpPr>
            <a:spLocks/>
          </p:cNvSpPr>
          <p:nvPr userDrawn="1"/>
        </p:nvSpPr>
        <p:spPr bwMode="auto">
          <a:xfrm flipH="1">
            <a:off x="-2381" y="-627063"/>
            <a:ext cx="9153525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775" y="2384365"/>
            <a:ext cx="6881751" cy="2852737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-2381" y="5486400"/>
            <a:ext cx="9153525" cy="1371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8775" y="5620216"/>
            <a:ext cx="6881751" cy="1237467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FFEE5F-65BB-4268-AC17-D19CED90FB82}" type="datetimeFigureOut">
              <a:rPr lang="en-US" smtClean="0">
                <a:solidFill>
                  <a:srgbClr val="FCF5EF"/>
                </a:solidFill>
              </a:rPr>
              <a:pPr/>
              <a:t>7/12/23</a:t>
            </a:fld>
            <a:endParaRPr lang="en-US" dirty="0">
              <a:solidFill>
                <a:srgbClr val="FCF5E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7229026" y="3391240"/>
            <a:ext cx="3417882" cy="2738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FCF5E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>
                <a:solidFill>
                  <a:srgbClr val="DD5900"/>
                </a:solidFill>
              </a:rPr>
              <a:pPr/>
              <a:t>‹#›</a:t>
            </a:fld>
            <a:endParaRPr lang="en-US" dirty="0">
              <a:solidFill>
                <a:srgbClr val="DD5900"/>
              </a:solidFill>
            </a:endParaRPr>
          </a:p>
        </p:txBody>
      </p:sp>
      <p:pic>
        <p:nvPicPr>
          <p:cNvPr id="25" name="Picture 24" descr="Office Mix Logo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7"/>
          <a:stretch/>
        </p:blipFill>
        <p:spPr>
          <a:xfrm>
            <a:off x="651385" y="4100388"/>
            <a:ext cx="930479" cy="14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18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36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7/12/23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>
                <a:solidFill>
                  <a:srgbClr val="FCF5EF"/>
                </a:solidFill>
              </a:rPr>
              <a:pPr/>
              <a:t>‹#›</a:t>
            </a:fld>
            <a:endParaRPr lang="en-US" dirty="0">
              <a:solidFill>
                <a:srgbClr val="FCF5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96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90688"/>
            <a:ext cx="3868340" cy="814387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90688"/>
            <a:ext cx="3887391" cy="814387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7/12/23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>
                <a:solidFill>
                  <a:srgbClr val="FCF5EF"/>
                </a:solidFill>
              </a:rPr>
              <a:pPr/>
              <a:t>‹#›</a:t>
            </a:fld>
            <a:endParaRPr lang="en-US" dirty="0">
              <a:solidFill>
                <a:srgbClr val="FCF5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65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7/12/23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>
                <a:solidFill>
                  <a:srgbClr val="FCF5EF"/>
                </a:solidFill>
              </a:rPr>
              <a:pPr/>
              <a:t>‹#›</a:t>
            </a:fld>
            <a:endParaRPr lang="en-US" dirty="0">
              <a:solidFill>
                <a:srgbClr val="FCF5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80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7/12/23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>
                <a:solidFill>
                  <a:srgbClr val="FCF5EF"/>
                </a:solidFill>
              </a:rPr>
              <a:pPr/>
              <a:t>‹#›</a:t>
            </a:fld>
            <a:endParaRPr lang="en-US" dirty="0">
              <a:solidFill>
                <a:srgbClr val="FCF5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0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-2971"/>
            <a:ext cx="9144001" cy="6866062"/>
            <a:chOff x="-1" y="-2971"/>
            <a:chExt cx="12192001" cy="6866062"/>
          </a:xfrm>
        </p:grpSpPr>
        <p:sp>
          <p:nvSpPr>
            <p:cNvPr id="9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0" y="416"/>
            <a:ext cx="9144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19" descr="abstract background design"/>
          <p:cNvGrpSpPr/>
          <p:nvPr userDrawn="1"/>
        </p:nvGrpSpPr>
        <p:grpSpPr>
          <a:xfrm>
            <a:off x="-1024" y="-4114"/>
            <a:ext cx="3776252" cy="6865834"/>
            <a:chOff x="-1366" y="-4114"/>
            <a:chExt cx="5035003" cy="6865834"/>
          </a:xfrm>
        </p:grpSpPr>
        <p:sp>
          <p:nvSpPr>
            <p:cNvPr id="16" name="Rectangle 1040"/>
            <p:cNvSpPr/>
            <p:nvPr userDrawn="1"/>
          </p:nvSpPr>
          <p:spPr>
            <a:xfrm>
              <a:off x="-1366" y="-2385"/>
              <a:ext cx="5035002" cy="6859550"/>
            </a:xfrm>
            <a:custGeom>
              <a:avLst/>
              <a:gdLst>
                <a:gd name="connsiteX0" fmla="*/ 0 w 12192000"/>
                <a:gd name="connsiteY0" fmla="*/ 0 h 556282"/>
                <a:gd name="connsiteX1" fmla="*/ 12192000 w 12192000"/>
                <a:gd name="connsiteY1" fmla="*/ 0 h 556282"/>
                <a:gd name="connsiteX2" fmla="*/ 12192000 w 12192000"/>
                <a:gd name="connsiteY2" fmla="*/ 556282 h 556282"/>
                <a:gd name="connsiteX3" fmla="*/ 0 w 12192000"/>
                <a:gd name="connsiteY3" fmla="*/ 556282 h 556282"/>
                <a:gd name="connsiteX4" fmla="*/ 0 w 12192000"/>
                <a:gd name="connsiteY4" fmla="*/ 0 h 556282"/>
                <a:gd name="connsiteX0" fmla="*/ 0 w 12206068"/>
                <a:gd name="connsiteY0" fmla="*/ 1026941 h 1583223"/>
                <a:gd name="connsiteX1" fmla="*/ 12206068 w 12206068"/>
                <a:gd name="connsiteY1" fmla="*/ 0 h 1583223"/>
                <a:gd name="connsiteX2" fmla="*/ 12192000 w 12206068"/>
                <a:gd name="connsiteY2" fmla="*/ 1583223 h 1583223"/>
                <a:gd name="connsiteX3" fmla="*/ 0 w 12206068"/>
                <a:gd name="connsiteY3" fmla="*/ 1583223 h 1583223"/>
                <a:gd name="connsiteX4" fmla="*/ 0 w 12206068"/>
                <a:gd name="connsiteY4" fmla="*/ 1026941 h 1583223"/>
                <a:gd name="connsiteX0" fmla="*/ 0 w 12192000"/>
                <a:gd name="connsiteY0" fmla="*/ 34281 h 590563"/>
                <a:gd name="connsiteX1" fmla="*/ 12086619 w 12192000"/>
                <a:gd name="connsiteY1" fmla="*/ 0 h 590563"/>
                <a:gd name="connsiteX2" fmla="*/ 12192000 w 12192000"/>
                <a:gd name="connsiteY2" fmla="*/ 590563 h 590563"/>
                <a:gd name="connsiteX3" fmla="*/ 0 w 12192000"/>
                <a:gd name="connsiteY3" fmla="*/ 590563 h 590563"/>
                <a:gd name="connsiteX4" fmla="*/ 0 w 12192000"/>
                <a:gd name="connsiteY4" fmla="*/ 34281 h 590563"/>
                <a:gd name="connsiteX0" fmla="*/ 0 w 12193711"/>
                <a:gd name="connsiteY0" fmla="*/ 244346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0 w 12193711"/>
                <a:gd name="connsiteY4" fmla="*/ 244346 h 800628"/>
                <a:gd name="connsiteX0" fmla="*/ 98854 w 12193711"/>
                <a:gd name="connsiteY0" fmla="*/ 577978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98854 w 12193711"/>
                <a:gd name="connsiteY4" fmla="*/ 577978 h 800628"/>
                <a:gd name="connsiteX0" fmla="*/ 4119 w 12193711"/>
                <a:gd name="connsiteY0" fmla="*/ 606811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4119 w 12193711"/>
                <a:gd name="connsiteY4" fmla="*/ 606811 h 800628"/>
                <a:gd name="connsiteX0" fmla="*/ 135924 w 12193711"/>
                <a:gd name="connsiteY0" fmla="*/ 590335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135924 w 12193711"/>
                <a:gd name="connsiteY4" fmla="*/ 590335 h 800628"/>
                <a:gd name="connsiteX0" fmla="*/ 0 w 12197830"/>
                <a:gd name="connsiteY0" fmla="*/ 577978 h 800628"/>
                <a:gd name="connsiteX1" fmla="*/ 12197830 w 12197830"/>
                <a:gd name="connsiteY1" fmla="*/ 0 h 800628"/>
                <a:gd name="connsiteX2" fmla="*/ 12196119 w 12197830"/>
                <a:gd name="connsiteY2" fmla="*/ 800628 h 800628"/>
                <a:gd name="connsiteX3" fmla="*/ 4119 w 12197830"/>
                <a:gd name="connsiteY3" fmla="*/ 800628 h 800628"/>
                <a:gd name="connsiteX4" fmla="*/ 0 w 12197830"/>
                <a:gd name="connsiteY4" fmla="*/ 577978 h 800628"/>
                <a:gd name="connsiteX0" fmla="*/ 0 w 12196127"/>
                <a:gd name="connsiteY0" fmla="*/ 414454 h 637104"/>
                <a:gd name="connsiteX1" fmla="*/ 12167795 w 12196127"/>
                <a:gd name="connsiteY1" fmla="*/ 0 h 637104"/>
                <a:gd name="connsiteX2" fmla="*/ 12196119 w 12196127"/>
                <a:gd name="connsiteY2" fmla="*/ 637104 h 637104"/>
                <a:gd name="connsiteX3" fmla="*/ 4119 w 12196127"/>
                <a:gd name="connsiteY3" fmla="*/ 637104 h 637104"/>
                <a:gd name="connsiteX4" fmla="*/ 0 w 12196127"/>
                <a:gd name="connsiteY4" fmla="*/ 414454 h 637104"/>
                <a:gd name="connsiteX0" fmla="*/ 0 w 12196196"/>
                <a:gd name="connsiteY0" fmla="*/ 411116 h 633766"/>
                <a:gd name="connsiteX1" fmla="*/ 12194493 w 12196196"/>
                <a:gd name="connsiteY1" fmla="*/ 0 h 633766"/>
                <a:gd name="connsiteX2" fmla="*/ 12196119 w 12196196"/>
                <a:gd name="connsiteY2" fmla="*/ 633766 h 633766"/>
                <a:gd name="connsiteX3" fmla="*/ 4119 w 12196196"/>
                <a:gd name="connsiteY3" fmla="*/ 633766 h 633766"/>
                <a:gd name="connsiteX4" fmla="*/ 0 w 12196196"/>
                <a:gd name="connsiteY4" fmla="*/ 411116 h 633766"/>
                <a:gd name="connsiteX0" fmla="*/ 0 w 12196123"/>
                <a:gd name="connsiteY0" fmla="*/ 374407 h 597057"/>
                <a:gd name="connsiteX1" fmla="*/ 12147772 w 12196123"/>
                <a:gd name="connsiteY1" fmla="*/ 0 h 597057"/>
                <a:gd name="connsiteX2" fmla="*/ 12196119 w 12196123"/>
                <a:gd name="connsiteY2" fmla="*/ 597057 h 597057"/>
                <a:gd name="connsiteX3" fmla="*/ 4119 w 12196123"/>
                <a:gd name="connsiteY3" fmla="*/ 597057 h 597057"/>
                <a:gd name="connsiteX4" fmla="*/ 0 w 12196123"/>
                <a:gd name="connsiteY4" fmla="*/ 374407 h 597057"/>
                <a:gd name="connsiteX0" fmla="*/ 0 w 12196196"/>
                <a:gd name="connsiteY0" fmla="*/ 404442 h 627092"/>
                <a:gd name="connsiteX1" fmla="*/ 12194493 w 12196196"/>
                <a:gd name="connsiteY1" fmla="*/ 0 h 627092"/>
                <a:gd name="connsiteX2" fmla="*/ 12196119 w 12196196"/>
                <a:gd name="connsiteY2" fmla="*/ 627092 h 627092"/>
                <a:gd name="connsiteX3" fmla="*/ 4119 w 12196196"/>
                <a:gd name="connsiteY3" fmla="*/ 627092 h 627092"/>
                <a:gd name="connsiteX4" fmla="*/ 0 w 12196196"/>
                <a:gd name="connsiteY4" fmla="*/ 404442 h 627092"/>
                <a:gd name="connsiteX0" fmla="*/ 0 w 12196123"/>
                <a:gd name="connsiteY0" fmla="*/ 391093 h 613743"/>
                <a:gd name="connsiteX1" fmla="*/ 12141097 w 12196123"/>
                <a:gd name="connsiteY1" fmla="*/ 0 h 613743"/>
                <a:gd name="connsiteX2" fmla="*/ 12196119 w 12196123"/>
                <a:gd name="connsiteY2" fmla="*/ 613743 h 613743"/>
                <a:gd name="connsiteX3" fmla="*/ 4119 w 12196123"/>
                <a:gd name="connsiteY3" fmla="*/ 613743 h 613743"/>
                <a:gd name="connsiteX4" fmla="*/ 0 w 12196123"/>
                <a:gd name="connsiteY4" fmla="*/ 391093 h 613743"/>
                <a:gd name="connsiteX0" fmla="*/ 0 w 12197830"/>
                <a:gd name="connsiteY0" fmla="*/ 407779 h 630429"/>
                <a:gd name="connsiteX1" fmla="*/ 12197830 w 12197830"/>
                <a:gd name="connsiteY1" fmla="*/ 0 h 630429"/>
                <a:gd name="connsiteX2" fmla="*/ 12196119 w 12197830"/>
                <a:gd name="connsiteY2" fmla="*/ 630429 h 630429"/>
                <a:gd name="connsiteX3" fmla="*/ 4119 w 12197830"/>
                <a:gd name="connsiteY3" fmla="*/ 630429 h 630429"/>
                <a:gd name="connsiteX4" fmla="*/ 0 w 12197830"/>
                <a:gd name="connsiteY4" fmla="*/ 407779 h 630429"/>
                <a:gd name="connsiteX0" fmla="*/ 0 w 12197830"/>
                <a:gd name="connsiteY0" fmla="*/ 0 h 6877450"/>
                <a:gd name="connsiteX1" fmla="*/ 12197830 w 12197830"/>
                <a:gd name="connsiteY1" fmla="*/ 6247021 h 6877450"/>
                <a:gd name="connsiteX2" fmla="*/ 12196119 w 12197830"/>
                <a:gd name="connsiteY2" fmla="*/ 6877450 h 6877450"/>
                <a:gd name="connsiteX3" fmla="*/ 4119 w 12197830"/>
                <a:gd name="connsiteY3" fmla="*/ 6877450 h 6877450"/>
                <a:gd name="connsiteX4" fmla="*/ 0 w 12197830"/>
                <a:gd name="connsiteY4" fmla="*/ 0 h 6877450"/>
                <a:gd name="connsiteX0" fmla="*/ 0 w 12196119"/>
                <a:gd name="connsiteY0" fmla="*/ 1379 h 6878829"/>
                <a:gd name="connsiteX1" fmla="*/ 4996930 w 12196119"/>
                <a:gd name="connsiteY1" fmla="*/ 0 h 6878829"/>
                <a:gd name="connsiteX2" fmla="*/ 12196119 w 12196119"/>
                <a:gd name="connsiteY2" fmla="*/ 6878829 h 6878829"/>
                <a:gd name="connsiteX3" fmla="*/ 4119 w 12196119"/>
                <a:gd name="connsiteY3" fmla="*/ 6878829 h 6878829"/>
                <a:gd name="connsiteX4" fmla="*/ 0 w 12196119"/>
                <a:gd name="connsiteY4" fmla="*/ 1379 h 6878829"/>
                <a:gd name="connsiteX0" fmla="*/ 0 w 5350819"/>
                <a:gd name="connsiteY0" fmla="*/ 1379 h 6878829"/>
                <a:gd name="connsiteX1" fmla="*/ 49969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350819"/>
                <a:gd name="connsiteY0" fmla="*/ 1379 h 6878829"/>
                <a:gd name="connsiteX1" fmla="*/ 40444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046019"/>
                <a:gd name="connsiteY0" fmla="*/ 1379 h 6878829"/>
                <a:gd name="connsiteX1" fmla="*/ 4044430 w 5046019"/>
                <a:gd name="connsiteY1" fmla="*/ 0 h 6878829"/>
                <a:gd name="connsiteX2" fmla="*/ 5046019 w 5046019"/>
                <a:gd name="connsiteY2" fmla="*/ 6878829 h 6878829"/>
                <a:gd name="connsiteX3" fmla="*/ 4119 w 5046019"/>
                <a:gd name="connsiteY3" fmla="*/ 6878829 h 6878829"/>
                <a:gd name="connsiteX4" fmla="*/ 0 w 5046019"/>
                <a:gd name="connsiteY4" fmla="*/ 1379 h 6878829"/>
                <a:gd name="connsiteX0" fmla="*/ 0 w 5046019"/>
                <a:gd name="connsiteY0" fmla="*/ 0 h 6877450"/>
                <a:gd name="connsiteX1" fmla="*/ 4052693 w 5046019"/>
                <a:gd name="connsiteY1" fmla="*/ 72985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47185 w 5046019"/>
                <a:gd name="connsiteY1" fmla="*/ 9638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8202 w 5046019"/>
                <a:gd name="connsiteY1" fmla="*/ 64722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2694 w 5046019"/>
                <a:gd name="connsiteY1" fmla="*/ 6884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3265"/>
                <a:gd name="connsiteY0" fmla="*/ 31675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31675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83992 w 5043265"/>
                <a:gd name="connsiteY3" fmla="*/ 6843024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4120 w 5043265"/>
                <a:gd name="connsiteY3" fmla="*/ 6859550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6 w 5043265"/>
                <a:gd name="connsiteY3" fmla="*/ 6859550 h 6870566"/>
                <a:gd name="connsiteX4" fmla="*/ 0 w 5043265"/>
                <a:gd name="connsiteY4" fmla="*/ 1379 h 6870566"/>
                <a:gd name="connsiteX0" fmla="*/ 0 w 5037757"/>
                <a:gd name="connsiteY0" fmla="*/ 1379 h 6859550"/>
                <a:gd name="connsiteX1" fmla="*/ 4049940 w 5037757"/>
                <a:gd name="connsiteY1" fmla="*/ 0 h 6859550"/>
                <a:gd name="connsiteX2" fmla="*/ 5037757 w 5037757"/>
                <a:gd name="connsiteY2" fmla="*/ 6837515 h 6859550"/>
                <a:gd name="connsiteX3" fmla="*/ 1366 w 5037757"/>
                <a:gd name="connsiteY3" fmla="*/ 6859550 h 6859550"/>
                <a:gd name="connsiteX4" fmla="*/ 0 w 5037757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5002" h="6859550">
                  <a:moveTo>
                    <a:pt x="0" y="1379"/>
                  </a:moveTo>
                  <a:lnTo>
                    <a:pt x="4049940" y="0"/>
                  </a:lnTo>
                  <a:lnTo>
                    <a:pt x="5035002" y="6859549"/>
                  </a:lnTo>
                  <a:lnTo>
                    <a:pt x="1366" y="6859550"/>
                  </a:lnTo>
                  <a:cubicBezTo>
                    <a:pt x="-7" y="4573493"/>
                    <a:pt x="1373" y="2287436"/>
                    <a:pt x="0" y="1379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alpha val="95000"/>
                  </a:schemeClr>
                </a:gs>
                <a:gs pos="0">
                  <a:schemeClr val="accent1">
                    <a:alpha val="80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>
              <a:off x="1" y="-4114"/>
              <a:ext cx="5033636" cy="6862754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6">
                  <a:moveTo>
                    <a:pt x="8033" y="0"/>
                  </a:moveTo>
                  <a:lnTo>
                    <a:pt x="0" y="6"/>
                  </a:lnTo>
                  <a:lnTo>
                    <a:pt x="7892" y="10006"/>
                  </a:lnTo>
                  <a:lnTo>
                    <a:pt x="10000" y="10006"/>
                  </a:lnTo>
                  <a:lnTo>
                    <a:pt x="8033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4000"/>
                  </a:schemeClr>
                </a:gs>
                <a:gs pos="38000">
                  <a:schemeClr val="accent2">
                    <a:alpha val="25000"/>
                  </a:scheme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 flipV="1">
              <a:off x="199" y="-686"/>
              <a:ext cx="3432693" cy="6862406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4757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8033"/>
                <a:gd name="connsiteY0" fmla="*/ 0 h 10006"/>
                <a:gd name="connsiteX1" fmla="*/ 0 w 8033"/>
                <a:gd name="connsiteY1" fmla="*/ 6 h 10006"/>
                <a:gd name="connsiteX2" fmla="*/ 4757 w 8033"/>
                <a:gd name="connsiteY2" fmla="*/ 10006 h 10006"/>
                <a:gd name="connsiteX3" fmla="*/ 7415 w 8033"/>
                <a:gd name="connsiteY3" fmla="*/ 10006 h 10006"/>
                <a:gd name="connsiteX4" fmla="*/ 8033 w 8033"/>
                <a:gd name="connsiteY4" fmla="*/ 0 h 10006"/>
                <a:gd name="connsiteX0" fmla="*/ 5710 w 9231"/>
                <a:gd name="connsiteY0" fmla="*/ 12 h 9994"/>
                <a:gd name="connsiteX1" fmla="*/ 0 w 9231"/>
                <a:gd name="connsiteY1" fmla="*/ 0 h 9994"/>
                <a:gd name="connsiteX2" fmla="*/ 5922 w 9231"/>
                <a:gd name="connsiteY2" fmla="*/ 9994 h 9994"/>
                <a:gd name="connsiteX3" fmla="*/ 9231 w 9231"/>
                <a:gd name="connsiteY3" fmla="*/ 9994 h 9994"/>
                <a:gd name="connsiteX4" fmla="*/ 5710 w 9231"/>
                <a:gd name="connsiteY4" fmla="*/ 12 h 9994"/>
                <a:gd name="connsiteX0" fmla="*/ 6186 w 10000"/>
                <a:gd name="connsiteY0" fmla="*/ 12 h 10000"/>
                <a:gd name="connsiteX1" fmla="*/ 0 w 10000"/>
                <a:gd name="connsiteY1" fmla="*/ 0 h 10000"/>
                <a:gd name="connsiteX2" fmla="*/ 4575 w 10000"/>
                <a:gd name="connsiteY2" fmla="*/ 10000 h 10000"/>
                <a:gd name="connsiteX3" fmla="*/ 10000 w 10000"/>
                <a:gd name="connsiteY3" fmla="*/ 10000 h 10000"/>
                <a:gd name="connsiteX4" fmla="*/ 6186 w 10000"/>
                <a:gd name="connsiteY4" fmla="*/ 12 h 10000"/>
                <a:gd name="connsiteX0" fmla="*/ 6186 w 7838"/>
                <a:gd name="connsiteY0" fmla="*/ 12 h 10000"/>
                <a:gd name="connsiteX1" fmla="*/ 0 w 7838"/>
                <a:gd name="connsiteY1" fmla="*/ 0 h 10000"/>
                <a:gd name="connsiteX2" fmla="*/ 4575 w 7838"/>
                <a:gd name="connsiteY2" fmla="*/ 10000 h 10000"/>
                <a:gd name="connsiteX3" fmla="*/ 7838 w 7838"/>
                <a:gd name="connsiteY3" fmla="*/ 10000 h 10000"/>
                <a:gd name="connsiteX4" fmla="*/ 6186 w 7838"/>
                <a:gd name="connsiteY4" fmla="*/ 12 h 10000"/>
                <a:gd name="connsiteX0" fmla="*/ 9745 w 10000"/>
                <a:gd name="connsiteY0" fmla="*/ 0 h 10023"/>
                <a:gd name="connsiteX1" fmla="*/ 0 w 10000"/>
                <a:gd name="connsiteY1" fmla="*/ 23 h 10023"/>
                <a:gd name="connsiteX2" fmla="*/ 5837 w 10000"/>
                <a:gd name="connsiteY2" fmla="*/ 10023 h 10023"/>
                <a:gd name="connsiteX3" fmla="*/ 10000 w 10000"/>
                <a:gd name="connsiteY3" fmla="*/ 10023 h 10023"/>
                <a:gd name="connsiteX4" fmla="*/ 9745 w 10000"/>
                <a:gd name="connsiteY4" fmla="*/ 0 h 10023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5837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6990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75"/>
                <a:gd name="connsiteY0" fmla="*/ 0 h 10023"/>
                <a:gd name="connsiteX1" fmla="*/ 0 w 11675"/>
                <a:gd name="connsiteY1" fmla="*/ 23 h 10023"/>
                <a:gd name="connsiteX2" fmla="*/ 6990 w 11675"/>
                <a:gd name="connsiteY2" fmla="*/ 10023 h 10023"/>
                <a:gd name="connsiteX3" fmla="*/ 11675 w 11675"/>
                <a:gd name="connsiteY3" fmla="*/ 9950 h 10023"/>
                <a:gd name="connsiteX4" fmla="*/ 9745 w 11675"/>
                <a:gd name="connsiteY4" fmla="*/ 0 h 10023"/>
                <a:gd name="connsiteX0" fmla="*/ 9745 w 11702"/>
                <a:gd name="connsiteY0" fmla="*/ 0 h 10024"/>
                <a:gd name="connsiteX1" fmla="*/ 0 w 11702"/>
                <a:gd name="connsiteY1" fmla="*/ 23 h 10024"/>
                <a:gd name="connsiteX2" fmla="*/ 6990 w 11702"/>
                <a:gd name="connsiteY2" fmla="*/ 10023 h 10024"/>
                <a:gd name="connsiteX3" fmla="*/ 11702 w 11702"/>
                <a:gd name="connsiteY3" fmla="*/ 10024 h 10024"/>
                <a:gd name="connsiteX4" fmla="*/ 9745 w 11702"/>
                <a:gd name="connsiteY4" fmla="*/ 0 h 10024"/>
                <a:gd name="connsiteX0" fmla="*/ 9558 w 11515"/>
                <a:gd name="connsiteY0" fmla="*/ 0 h 10024"/>
                <a:gd name="connsiteX1" fmla="*/ 0 w 11515"/>
                <a:gd name="connsiteY1" fmla="*/ 303 h 10024"/>
                <a:gd name="connsiteX2" fmla="*/ 6803 w 11515"/>
                <a:gd name="connsiteY2" fmla="*/ 10023 h 10024"/>
                <a:gd name="connsiteX3" fmla="*/ 11515 w 11515"/>
                <a:gd name="connsiteY3" fmla="*/ 10024 h 10024"/>
                <a:gd name="connsiteX4" fmla="*/ 9558 w 11515"/>
                <a:gd name="connsiteY4" fmla="*/ 0 h 10024"/>
                <a:gd name="connsiteX0" fmla="*/ 9772 w 11729"/>
                <a:gd name="connsiteY0" fmla="*/ 0 h 10024"/>
                <a:gd name="connsiteX1" fmla="*/ 0 w 11729"/>
                <a:gd name="connsiteY1" fmla="*/ 6 h 10024"/>
                <a:gd name="connsiteX2" fmla="*/ 7017 w 11729"/>
                <a:gd name="connsiteY2" fmla="*/ 10023 h 10024"/>
                <a:gd name="connsiteX3" fmla="*/ 11729 w 11729"/>
                <a:gd name="connsiteY3" fmla="*/ 10024 h 10024"/>
                <a:gd name="connsiteX4" fmla="*/ 9772 w 11729"/>
                <a:gd name="connsiteY4" fmla="*/ 0 h 10024"/>
                <a:gd name="connsiteX0" fmla="*/ 9785 w 11729"/>
                <a:gd name="connsiteY0" fmla="*/ 62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85 w 11729"/>
                <a:gd name="connsiteY4" fmla="*/ 62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72 w 11729"/>
                <a:gd name="connsiteY4" fmla="*/ 5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1064 w 11729"/>
                <a:gd name="connsiteY2" fmla="*/ 1494 h 10018"/>
                <a:gd name="connsiteX3" fmla="*/ 7017 w 11729"/>
                <a:gd name="connsiteY3" fmla="*/ 10017 h 10018"/>
                <a:gd name="connsiteX4" fmla="*/ 11729 w 11729"/>
                <a:gd name="connsiteY4" fmla="*/ 10018 h 10018"/>
                <a:gd name="connsiteX5" fmla="*/ 9772 w 11729"/>
                <a:gd name="connsiteY5" fmla="*/ 5 h 10018"/>
                <a:gd name="connsiteX0" fmla="*/ 9791 w 11748"/>
                <a:gd name="connsiteY0" fmla="*/ 5 h 10018"/>
                <a:gd name="connsiteX1" fmla="*/ 19 w 11748"/>
                <a:gd name="connsiteY1" fmla="*/ 0 h 10018"/>
                <a:gd name="connsiteX2" fmla="*/ 0 w 11748"/>
                <a:gd name="connsiteY2" fmla="*/ 2481 h 10018"/>
                <a:gd name="connsiteX3" fmla="*/ 7036 w 11748"/>
                <a:gd name="connsiteY3" fmla="*/ 10017 h 10018"/>
                <a:gd name="connsiteX4" fmla="*/ 11748 w 11748"/>
                <a:gd name="connsiteY4" fmla="*/ 10018 h 10018"/>
                <a:gd name="connsiteX5" fmla="*/ 9791 w 11748"/>
                <a:gd name="connsiteY5" fmla="*/ 5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8" h="10018">
                  <a:moveTo>
                    <a:pt x="9791" y="5"/>
                  </a:moveTo>
                  <a:lnTo>
                    <a:pt x="19" y="0"/>
                  </a:lnTo>
                  <a:cubicBezTo>
                    <a:pt x="13" y="827"/>
                    <a:pt x="6" y="1654"/>
                    <a:pt x="0" y="2481"/>
                  </a:cubicBezTo>
                  <a:lnTo>
                    <a:pt x="7036" y="10017"/>
                  </a:lnTo>
                  <a:lnTo>
                    <a:pt x="11748" y="10018"/>
                  </a:lnTo>
                  <a:lnTo>
                    <a:pt x="9791" y="5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17000"/>
                  </a:schemeClr>
                </a:gs>
                <a:gs pos="38000">
                  <a:schemeClr val="accent2">
                    <a:alpha val="18000"/>
                  </a:schemeClr>
                </a:gs>
              </a:gsLst>
              <a:lin ang="1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541" y="457200"/>
            <a:ext cx="2611738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7133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541" y="2514184"/>
            <a:ext cx="2777490" cy="36580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7/12/23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>
                <a:solidFill>
                  <a:srgbClr val="DD5900"/>
                </a:solidFill>
              </a:rPr>
              <a:pPr/>
              <a:t>‹#›</a:t>
            </a:fld>
            <a:endParaRPr lang="en-US" dirty="0">
              <a:solidFill>
                <a:srgbClr val="DD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/>
            </a:gs>
            <a:gs pos="0">
              <a:schemeClr val="bg1">
                <a:lumMod val="85000"/>
                <a:alpha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038"/>
          <p:cNvGrpSpPr/>
          <p:nvPr userDrawn="1"/>
        </p:nvGrpSpPr>
        <p:grpSpPr>
          <a:xfrm>
            <a:off x="-1" y="-2971"/>
            <a:ext cx="9144001" cy="6866062"/>
            <a:chOff x="-1" y="-2971"/>
            <a:chExt cx="12192001" cy="6866062"/>
          </a:xfrm>
        </p:grpSpPr>
        <p:sp>
          <p:nvSpPr>
            <p:cNvPr id="1028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24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038" name="Rectangle 1037"/>
          <p:cNvSpPr/>
          <p:nvPr userDrawn="1"/>
        </p:nvSpPr>
        <p:spPr>
          <a:xfrm>
            <a:off x="0" y="-5092"/>
            <a:ext cx="9144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1" name="Rectangle 1040" descr="background shape"/>
          <p:cNvSpPr/>
          <p:nvPr userDrawn="1"/>
        </p:nvSpPr>
        <p:spPr>
          <a:xfrm>
            <a:off x="-3090" y="6237753"/>
            <a:ext cx="9148373" cy="630429"/>
          </a:xfrm>
          <a:custGeom>
            <a:avLst/>
            <a:gdLst>
              <a:gd name="connsiteX0" fmla="*/ 0 w 12192000"/>
              <a:gd name="connsiteY0" fmla="*/ 0 h 556282"/>
              <a:gd name="connsiteX1" fmla="*/ 12192000 w 12192000"/>
              <a:gd name="connsiteY1" fmla="*/ 0 h 556282"/>
              <a:gd name="connsiteX2" fmla="*/ 12192000 w 12192000"/>
              <a:gd name="connsiteY2" fmla="*/ 556282 h 556282"/>
              <a:gd name="connsiteX3" fmla="*/ 0 w 12192000"/>
              <a:gd name="connsiteY3" fmla="*/ 556282 h 556282"/>
              <a:gd name="connsiteX4" fmla="*/ 0 w 12192000"/>
              <a:gd name="connsiteY4" fmla="*/ 0 h 556282"/>
              <a:gd name="connsiteX0" fmla="*/ 0 w 12206068"/>
              <a:gd name="connsiteY0" fmla="*/ 1026941 h 1583223"/>
              <a:gd name="connsiteX1" fmla="*/ 12206068 w 12206068"/>
              <a:gd name="connsiteY1" fmla="*/ 0 h 1583223"/>
              <a:gd name="connsiteX2" fmla="*/ 12192000 w 12206068"/>
              <a:gd name="connsiteY2" fmla="*/ 1583223 h 1583223"/>
              <a:gd name="connsiteX3" fmla="*/ 0 w 12206068"/>
              <a:gd name="connsiteY3" fmla="*/ 1583223 h 1583223"/>
              <a:gd name="connsiteX4" fmla="*/ 0 w 12206068"/>
              <a:gd name="connsiteY4" fmla="*/ 1026941 h 1583223"/>
              <a:gd name="connsiteX0" fmla="*/ 0 w 12192000"/>
              <a:gd name="connsiteY0" fmla="*/ 34281 h 590563"/>
              <a:gd name="connsiteX1" fmla="*/ 12086619 w 12192000"/>
              <a:gd name="connsiteY1" fmla="*/ 0 h 590563"/>
              <a:gd name="connsiteX2" fmla="*/ 12192000 w 12192000"/>
              <a:gd name="connsiteY2" fmla="*/ 590563 h 590563"/>
              <a:gd name="connsiteX3" fmla="*/ 0 w 12192000"/>
              <a:gd name="connsiteY3" fmla="*/ 590563 h 590563"/>
              <a:gd name="connsiteX4" fmla="*/ 0 w 12192000"/>
              <a:gd name="connsiteY4" fmla="*/ 34281 h 590563"/>
              <a:gd name="connsiteX0" fmla="*/ 0 w 12193711"/>
              <a:gd name="connsiteY0" fmla="*/ 244346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0 w 12193711"/>
              <a:gd name="connsiteY4" fmla="*/ 244346 h 800628"/>
              <a:gd name="connsiteX0" fmla="*/ 98854 w 12193711"/>
              <a:gd name="connsiteY0" fmla="*/ 577978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98854 w 12193711"/>
              <a:gd name="connsiteY4" fmla="*/ 577978 h 800628"/>
              <a:gd name="connsiteX0" fmla="*/ 4119 w 12193711"/>
              <a:gd name="connsiteY0" fmla="*/ 606811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4119 w 12193711"/>
              <a:gd name="connsiteY4" fmla="*/ 606811 h 800628"/>
              <a:gd name="connsiteX0" fmla="*/ 135924 w 12193711"/>
              <a:gd name="connsiteY0" fmla="*/ 590335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135924 w 12193711"/>
              <a:gd name="connsiteY4" fmla="*/ 590335 h 800628"/>
              <a:gd name="connsiteX0" fmla="*/ 0 w 12197830"/>
              <a:gd name="connsiteY0" fmla="*/ 577978 h 800628"/>
              <a:gd name="connsiteX1" fmla="*/ 12197830 w 12197830"/>
              <a:gd name="connsiteY1" fmla="*/ 0 h 800628"/>
              <a:gd name="connsiteX2" fmla="*/ 12196119 w 12197830"/>
              <a:gd name="connsiteY2" fmla="*/ 800628 h 800628"/>
              <a:gd name="connsiteX3" fmla="*/ 4119 w 12197830"/>
              <a:gd name="connsiteY3" fmla="*/ 800628 h 800628"/>
              <a:gd name="connsiteX4" fmla="*/ 0 w 12197830"/>
              <a:gd name="connsiteY4" fmla="*/ 577978 h 800628"/>
              <a:gd name="connsiteX0" fmla="*/ 0 w 12196127"/>
              <a:gd name="connsiteY0" fmla="*/ 414454 h 637104"/>
              <a:gd name="connsiteX1" fmla="*/ 12167795 w 12196127"/>
              <a:gd name="connsiteY1" fmla="*/ 0 h 637104"/>
              <a:gd name="connsiteX2" fmla="*/ 12196119 w 12196127"/>
              <a:gd name="connsiteY2" fmla="*/ 637104 h 637104"/>
              <a:gd name="connsiteX3" fmla="*/ 4119 w 12196127"/>
              <a:gd name="connsiteY3" fmla="*/ 637104 h 637104"/>
              <a:gd name="connsiteX4" fmla="*/ 0 w 12196127"/>
              <a:gd name="connsiteY4" fmla="*/ 414454 h 637104"/>
              <a:gd name="connsiteX0" fmla="*/ 0 w 12196196"/>
              <a:gd name="connsiteY0" fmla="*/ 411116 h 633766"/>
              <a:gd name="connsiteX1" fmla="*/ 12194493 w 12196196"/>
              <a:gd name="connsiteY1" fmla="*/ 0 h 633766"/>
              <a:gd name="connsiteX2" fmla="*/ 12196119 w 12196196"/>
              <a:gd name="connsiteY2" fmla="*/ 633766 h 633766"/>
              <a:gd name="connsiteX3" fmla="*/ 4119 w 12196196"/>
              <a:gd name="connsiteY3" fmla="*/ 633766 h 633766"/>
              <a:gd name="connsiteX4" fmla="*/ 0 w 12196196"/>
              <a:gd name="connsiteY4" fmla="*/ 411116 h 633766"/>
              <a:gd name="connsiteX0" fmla="*/ 0 w 12196123"/>
              <a:gd name="connsiteY0" fmla="*/ 374407 h 597057"/>
              <a:gd name="connsiteX1" fmla="*/ 12147772 w 12196123"/>
              <a:gd name="connsiteY1" fmla="*/ 0 h 597057"/>
              <a:gd name="connsiteX2" fmla="*/ 12196119 w 12196123"/>
              <a:gd name="connsiteY2" fmla="*/ 597057 h 597057"/>
              <a:gd name="connsiteX3" fmla="*/ 4119 w 12196123"/>
              <a:gd name="connsiteY3" fmla="*/ 597057 h 597057"/>
              <a:gd name="connsiteX4" fmla="*/ 0 w 12196123"/>
              <a:gd name="connsiteY4" fmla="*/ 374407 h 597057"/>
              <a:gd name="connsiteX0" fmla="*/ 0 w 12196196"/>
              <a:gd name="connsiteY0" fmla="*/ 404442 h 627092"/>
              <a:gd name="connsiteX1" fmla="*/ 12194493 w 12196196"/>
              <a:gd name="connsiteY1" fmla="*/ 0 h 627092"/>
              <a:gd name="connsiteX2" fmla="*/ 12196119 w 12196196"/>
              <a:gd name="connsiteY2" fmla="*/ 627092 h 627092"/>
              <a:gd name="connsiteX3" fmla="*/ 4119 w 12196196"/>
              <a:gd name="connsiteY3" fmla="*/ 627092 h 627092"/>
              <a:gd name="connsiteX4" fmla="*/ 0 w 12196196"/>
              <a:gd name="connsiteY4" fmla="*/ 404442 h 627092"/>
              <a:gd name="connsiteX0" fmla="*/ 0 w 12196123"/>
              <a:gd name="connsiteY0" fmla="*/ 391093 h 613743"/>
              <a:gd name="connsiteX1" fmla="*/ 12141097 w 12196123"/>
              <a:gd name="connsiteY1" fmla="*/ 0 h 613743"/>
              <a:gd name="connsiteX2" fmla="*/ 12196119 w 12196123"/>
              <a:gd name="connsiteY2" fmla="*/ 613743 h 613743"/>
              <a:gd name="connsiteX3" fmla="*/ 4119 w 12196123"/>
              <a:gd name="connsiteY3" fmla="*/ 613743 h 613743"/>
              <a:gd name="connsiteX4" fmla="*/ 0 w 12196123"/>
              <a:gd name="connsiteY4" fmla="*/ 391093 h 613743"/>
              <a:gd name="connsiteX0" fmla="*/ 0 w 12197830"/>
              <a:gd name="connsiteY0" fmla="*/ 407779 h 630429"/>
              <a:gd name="connsiteX1" fmla="*/ 12197830 w 12197830"/>
              <a:gd name="connsiteY1" fmla="*/ 0 h 630429"/>
              <a:gd name="connsiteX2" fmla="*/ 12196119 w 12197830"/>
              <a:gd name="connsiteY2" fmla="*/ 630429 h 630429"/>
              <a:gd name="connsiteX3" fmla="*/ 4119 w 12197830"/>
              <a:gd name="connsiteY3" fmla="*/ 630429 h 630429"/>
              <a:gd name="connsiteX4" fmla="*/ 0 w 12197830"/>
              <a:gd name="connsiteY4" fmla="*/ 407779 h 63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830" h="630429">
                <a:moveTo>
                  <a:pt x="0" y="407779"/>
                </a:moveTo>
                <a:lnTo>
                  <a:pt x="12197830" y="0"/>
                </a:lnTo>
                <a:cubicBezTo>
                  <a:pt x="12197260" y="266876"/>
                  <a:pt x="12196689" y="363553"/>
                  <a:pt x="12196119" y="630429"/>
                </a:cubicBezTo>
                <a:lnTo>
                  <a:pt x="4119" y="630429"/>
                </a:lnTo>
                <a:lnTo>
                  <a:pt x="0" y="407779"/>
                </a:lnTo>
                <a:close/>
              </a:path>
            </a:pathLst>
          </a:custGeom>
          <a:gradFill>
            <a:gsLst>
              <a:gs pos="100000">
                <a:schemeClr val="accent3">
                  <a:alpha val="95000"/>
                </a:schemeClr>
              </a:gs>
              <a:gs pos="0">
                <a:schemeClr val="accent1">
                  <a:alpha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260719" y="889352"/>
            <a:ext cx="1328829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0FFEE5F-65BB-4268-AC17-D19CED90FB8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7/12/23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62298" y="3857968"/>
            <a:ext cx="4351338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8762" y="6370475"/>
            <a:ext cx="736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DBECBBC-B5FD-4F11-9AC2-5AED2BF7CA3D}" type="slidenum">
              <a:rPr lang="en-US" smtClean="0">
                <a:solidFill>
                  <a:srgbClr val="FCF5EF"/>
                </a:solidFill>
              </a:rPr>
              <a:pPr/>
              <a:t>‹#›</a:t>
            </a:fld>
            <a:endParaRPr lang="en-US" dirty="0">
              <a:solidFill>
                <a:srgbClr val="FCF5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06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defRPr sz="24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Segoe UI" panose="020B0502040204020203" pitchFamily="34" charset="0"/>
        </a:defRPr>
      </a:lvl1pPr>
      <a:lvl2pPr marL="233363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tabLst/>
        <a:defRPr sz="2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2pPr>
      <a:lvl3pPr marL="687388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4pPr>
      <a:lvl5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5pPr>
      <a:lvl6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6pPr>
      <a:lvl7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7pPr>
      <a:lvl8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baseline="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8pPr>
      <a:lvl9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baseline="0" dirty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8400" y="5108883"/>
            <a:ext cx="5105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Program </a:t>
            </a:r>
            <a:r>
              <a:rPr lang="en-US" sz="2000" b="1" dirty="0" err="1">
                <a:solidFill>
                  <a:schemeClr val="tx1"/>
                </a:solidFill>
              </a:rPr>
              <a:t>Pendidikan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Vokasi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Universitas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Brawijaya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April 2017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21998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Entity Relationship Diagram (ERD)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1066800"/>
            <a:ext cx="3990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err="1">
                <a:solidFill>
                  <a:srgbClr val="C00000"/>
                </a:solidFill>
              </a:rPr>
              <a:t>Materi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Kuliah</a:t>
            </a:r>
            <a:r>
              <a:rPr lang="en-US" sz="2800" dirty="0">
                <a:solidFill>
                  <a:srgbClr val="C00000"/>
                </a:solidFill>
              </a:rPr>
              <a:t> Basis Data</a:t>
            </a:r>
          </a:p>
        </p:txBody>
      </p:sp>
      <p:pic>
        <p:nvPicPr>
          <p:cNvPr id="1029" name="Picture 5" descr="Image result for logo vokasi u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181600"/>
            <a:ext cx="957944" cy="95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7" descr="Image result for database network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Image result for microsoft sql server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81200" y="3653135"/>
            <a:ext cx="601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 err="1"/>
              <a:t>Oleh</a:t>
            </a:r>
            <a:r>
              <a:rPr lang="en-US" sz="2400" dirty="0"/>
              <a:t>: </a:t>
            </a:r>
            <a:r>
              <a:rPr lang="en-US" sz="2400" dirty="0" err="1"/>
              <a:t>Harnan</a:t>
            </a:r>
            <a:r>
              <a:rPr lang="en-US" sz="2400" dirty="0"/>
              <a:t> Malik Abdullah, ST., MSc.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602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24692BC-F52D-4B72-B8D5-AEABCBF5FB4E}" type="slidenum">
              <a:rPr lang="en-US" sz="1400" b="0" smtClean="0"/>
              <a:pPr eaLnBrk="1" hangingPunct="1"/>
              <a:t>10</a:t>
            </a:fld>
            <a:endParaRPr lang="en-US" sz="1400" b="0"/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3902921" y="776288"/>
            <a:ext cx="4747245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7" rIns="91432" bIns="45717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r>
              <a:rPr lang="en-US" dirty="0" err="1">
                <a:latin typeface="Arial Narrow" pitchFamily="34" charset="0"/>
                <a:ea typeface="BatangChe" pitchFamily="49" charset="-127"/>
              </a:rPr>
              <a:t>Jenis-Jenis</a:t>
            </a:r>
            <a:r>
              <a:rPr lang="en-US" dirty="0">
                <a:latin typeface="Arial Narrow" pitchFamily="34" charset="0"/>
                <a:ea typeface="BatangChe" pitchFamily="49" charset="-127"/>
              </a:rPr>
              <a:t> </a:t>
            </a:r>
            <a:r>
              <a:rPr lang="en-US" dirty="0" err="1">
                <a:latin typeface="Arial Narrow" pitchFamily="34" charset="0"/>
                <a:ea typeface="BatangChe" pitchFamily="49" charset="-127"/>
              </a:rPr>
              <a:t>Atribut</a:t>
            </a:r>
            <a:r>
              <a:rPr lang="en-US" dirty="0">
                <a:latin typeface="Arial Narrow" pitchFamily="34" charset="0"/>
                <a:ea typeface="BatangChe" pitchFamily="49" charset="-127"/>
              </a:rPr>
              <a:t> (</a:t>
            </a:r>
            <a:r>
              <a:rPr lang="en-US" dirty="0" err="1">
                <a:latin typeface="Arial Narrow" pitchFamily="34" charset="0"/>
                <a:ea typeface="BatangChe" pitchFamily="49" charset="-127"/>
              </a:rPr>
              <a:t>Atribut</a:t>
            </a:r>
            <a:r>
              <a:rPr lang="en-US" dirty="0">
                <a:latin typeface="Arial Narrow" pitchFamily="34" charset="0"/>
                <a:ea typeface="BatangChe" pitchFamily="49" charset="-127"/>
              </a:rPr>
              <a:t> </a:t>
            </a:r>
            <a:r>
              <a:rPr lang="en-US" dirty="0" err="1">
                <a:latin typeface="Arial Narrow" pitchFamily="34" charset="0"/>
                <a:ea typeface="BatangChe" pitchFamily="49" charset="-127"/>
              </a:rPr>
              <a:t>Komposit</a:t>
            </a:r>
            <a:r>
              <a:rPr lang="en-US" dirty="0">
                <a:latin typeface="Arial Narrow" pitchFamily="34" charset="0"/>
                <a:ea typeface="BatangChe" pitchFamily="49" charset="-127"/>
              </a:rPr>
              <a:t>)</a:t>
            </a:r>
          </a:p>
        </p:txBody>
      </p:sp>
      <p:sp>
        <p:nvSpPr>
          <p:cNvPr id="11271" name="Text Box 9"/>
          <p:cNvSpPr txBox="1">
            <a:spLocks noChangeArrowheads="1"/>
          </p:cNvSpPr>
          <p:nvPr/>
        </p:nvSpPr>
        <p:spPr bwMode="auto">
          <a:xfrm>
            <a:off x="1899138" y="304801"/>
            <a:ext cx="670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7" rIns="91432" bIns="45717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r>
              <a:rPr lang="en-US" sz="2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ER-DIAGRAM</a:t>
            </a:r>
          </a:p>
        </p:txBody>
      </p:sp>
      <p:sp>
        <p:nvSpPr>
          <p:cNvPr id="8" name="Rectangle 2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92066" y="1828800"/>
            <a:ext cx="7485185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endParaRPr lang="en-US" b="0" dirty="0">
              <a:latin typeface="+mj-lt"/>
            </a:endParaRPr>
          </a:p>
        </p:txBody>
      </p:sp>
      <p:sp>
        <p:nvSpPr>
          <p:cNvPr id="11274" name="Rectangle 1"/>
          <p:cNvSpPr>
            <a:spLocks noChangeArrowheads="1"/>
          </p:cNvSpPr>
          <p:nvPr/>
        </p:nvSpPr>
        <p:spPr bwMode="auto">
          <a:xfrm>
            <a:off x="3235569" y="4702175"/>
            <a:ext cx="2602523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MAHASISWA</a:t>
            </a:r>
          </a:p>
        </p:txBody>
      </p:sp>
      <p:sp>
        <p:nvSpPr>
          <p:cNvPr id="11275" name="Oval 2"/>
          <p:cNvSpPr>
            <a:spLocks noChangeArrowheads="1"/>
          </p:cNvSpPr>
          <p:nvPr/>
        </p:nvSpPr>
        <p:spPr bwMode="auto">
          <a:xfrm>
            <a:off x="3446585" y="3429000"/>
            <a:ext cx="2180492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ALAMAT</a:t>
            </a:r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6049108" y="2116138"/>
            <a:ext cx="2180492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PROPINSI</a:t>
            </a:r>
          </a:p>
        </p:txBody>
      </p:sp>
      <p:sp>
        <p:nvSpPr>
          <p:cNvPr id="11277" name="Oval 13"/>
          <p:cNvSpPr>
            <a:spLocks noChangeArrowheads="1"/>
          </p:cNvSpPr>
          <p:nvPr/>
        </p:nvSpPr>
        <p:spPr bwMode="auto">
          <a:xfrm>
            <a:off x="3449516" y="2116138"/>
            <a:ext cx="2180492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KOTA</a:t>
            </a:r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984739" y="2133600"/>
            <a:ext cx="2180492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NEGARA</a:t>
            </a:r>
          </a:p>
        </p:txBody>
      </p:sp>
      <p:cxnSp>
        <p:nvCxnSpPr>
          <p:cNvPr id="11279" name="Straight Connector 5"/>
          <p:cNvCxnSpPr>
            <a:cxnSpLocks noChangeShapeType="1"/>
            <a:endCxn id="11275" idx="2"/>
          </p:cNvCxnSpPr>
          <p:nvPr/>
        </p:nvCxnSpPr>
        <p:spPr bwMode="auto">
          <a:xfrm>
            <a:off x="2074985" y="3048000"/>
            <a:ext cx="1371600" cy="838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Straight Connector 8"/>
          <p:cNvCxnSpPr>
            <a:cxnSpLocks noChangeShapeType="1"/>
            <a:stCxn id="11277" idx="4"/>
            <a:endCxn id="11275" idx="0"/>
          </p:cNvCxnSpPr>
          <p:nvPr/>
        </p:nvCxnSpPr>
        <p:spPr bwMode="auto">
          <a:xfrm flipH="1">
            <a:off x="4536831" y="3030538"/>
            <a:ext cx="2931" cy="3984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Straight Connector 10"/>
          <p:cNvCxnSpPr>
            <a:cxnSpLocks noChangeShapeType="1"/>
          </p:cNvCxnSpPr>
          <p:nvPr/>
        </p:nvCxnSpPr>
        <p:spPr bwMode="auto">
          <a:xfrm flipH="1">
            <a:off x="5627077" y="3048000"/>
            <a:ext cx="1512277" cy="838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Straight Connector 15"/>
          <p:cNvCxnSpPr>
            <a:cxnSpLocks noChangeShapeType="1"/>
            <a:endCxn id="11274" idx="0"/>
          </p:cNvCxnSpPr>
          <p:nvPr/>
        </p:nvCxnSpPr>
        <p:spPr bwMode="auto">
          <a:xfrm>
            <a:off x="4536831" y="4343401"/>
            <a:ext cx="0" cy="3587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33980000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Oval 23"/>
          <p:cNvSpPr>
            <a:spLocks noChangeArrowheads="1"/>
          </p:cNvSpPr>
          <p:nvPr/>
        </p:nvSpPr>
        <p:spPr bwMode="auto">
          <a:xfrm>
            <a:off x="5838092" y="2771775"/>
            <a:ext cx="2532185" cy="1168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2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8ED2761-E9DF-4EB2-92FB-A12FFF480D5F}" type="slidenum">
              <a:rPr lang="en-US" sz="1400" b="0" smtClean="0"/>
              <a:pPr eaLnBrk="1" hangingPunct="1"/>
              <a:t>11</a:t>
            </a:fld>
            <a:endParaRPr lang="en-US" sz="1400" b="0"/>
          </a:p>
        </p:txBody>
      </p:sp>
      <p:sp>
        <p:nvSpPr>
          <p:cNvPr id="12295" name="Text Box 3"/>
          <p:cNvSpPr txBox="1">
            <a:spLocks noChangeArrowheads="1"/>
          </p:cNvSpPr>
          <p:nvPr/>
        </p:nvSpPr>
        <p:spPr bwMode="auto">
          <a:xfrm>
            <a:off x="3531601" y="776288"/>
            <a:ext cx="5118565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7" rIns="91432" bIns="45717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r>
              <a:rPr lang="en-US">
                <a:latin typeface="Arial Narrow" pitchFamily="34" charset="0"/>
                <a:ea typeface="BatangChe" pitchFamily="49" charset="-127"/>
              </a:rPr>
              <a:t>Jenis-Jenis Atribut (Multi Value Attribute)</a:t>
            </a:r>
          </a:p>
        </p:txBody>
      </p:sp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1899138" y="304801"/>
            <a:ext cx="670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7" rIns="91432" bIns="45717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r>
              <a:rPr lang="en-US" sz="2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ER-DIAGRAM</a:t>
            </a:r>
          </a:p>
        </p:txBody>
      </p:sp>
      <p:sp>
        <p:nvSpPr>
          <p:cNvPr id="12298" name="Rectangle 1"/>
          <p:cNvSpPr>
            <a:spLocks noChangeArrowheads="1"/>
          </p:cNvSpPr>
          <p:nvPr/>
        </p:nvSpPr>
        <p:spPr bwMode="auto">
          <a:xfrm>
            <a:off x="3235569" y="4702175"/>
            <a:ext cx="2602523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MAHASISWA</a:t>
            </a:r>
          </a:p>
        </p:txBody>
      </p:sp>
      <p:sp>
        <p:nvSpPr>
          <p:cNvPr id="12299" name="Oval 2"/>
          <p:cNvSpPr>
            <a:spLocks noChangeArrowheads="1"/>
          </p:cNvSpPr>
          <p:nvPr/>
        </p:nvSpPr>
        <p:spPr bwMode="auto">
          <a:xfrm>
            <a:off x="3446585" y="2873375"/>
            <a:ext cx="2180492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NAMA</a:t>
            </a:r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6049108" y="2873375"/>
            <a:ext cx="2180492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NO_HP</a:t>
            </a:r>
          </a:p>
        </p:txBody>
      </p:sp>
      <p:sp>
        <p:nvSpPr>
          <p:cNvPr id="12301" name="Oval 14"/>
          <p:cNvSpPr>
            <a:spLocks noChangeArrowheads="1"/>
          </p:cNvSpPr>
          <p:nvPr/>
        </p:nvSpPr>
        <p:spPr bwMode="auto">
          <a:xfrm>
            <a:off x="808892" y="2771775"/>
            <a:ext cx="2180492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NIM</a:t>
            </a:r>
          </a:p>
        </p:txBody>
      </p:sp>
      <p:cxnSp>
        <p:nvCxnSpPr>
          <p:cNvPr id="12302" name="Straight Connector 5"/>
          <p:cNvCxnSpPr>
            <a:cxnSpLocks noChangeShapeType="1"/>
            <a:stCxn id="12301" idx="4"/>
            <a:endCxn id="12298" idx="1"/>
          </p:cNvCxnSpPr>
          <p:nvPr/>
        </p:nvCxnSpPr>
        <p:spPr bwMode="auto">
          <a:xfrm>
            <a:off x="1899138" y="3686175"/>
            <a:ext cx="1336431" cy="1511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Straight Connector 10"/>
          <p:cNvCxnSpPr>
            <a:cxnSpLocks noChangeShapeType="1"/>
          </p:cNvCxnSpPr>
          <p:nvPr/>
        </p:nvCxnSpPr>
        <p:spPr bwMode="auto">
          <a:xfrm flipH="1">
            <a:off x="5838092" y="3940175"/>
            <a:ext cx="1266092" cy="1257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Straight Connector 15"/>
          <p:cNvCxnSpPr>
            <a:cxnSpLocks noChangeShapeType="1"/>
            <a:endCxn id="12298" idx="0"/>
          </p:cNvCxnSpPr>
          <p:nvPr/>
        </p:nvCxnSpPr>
        <p:spPr bwMode="auto">
          <a:xfrm>
            <a:off x="4536831" y="3787775"/>
            <a:ext cx="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73201912"/>
      </p:ext>
    </p:extLst>
  </p:cSld>
  <p:clrMapOvr>
    <a:masterClrMapping/>
  </p:clrMapOvr>
  <p:transition spd="slow">
    <p:pull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7F7EFBF-AFF9-477B-AA21-937F60C8C094}" type="slidenum">
              <a:rPr lang="en-US" sz="1400" b="0" smtClean="0"/>
              <a:pPr eaLnBrk="1" hangingPunct="1"/>
              <a:t>12</a:t>
            </a:fld>
            <a:endParaRPr lang="en-US" sz="1400" b="0"/>
          </a:p>
        </p:txBody>
      </p:sp>
      <p:sp>
        <p:nvSpPr>
          <p:cNvPr id="13318" name="Text Box 3"/>
          <p:cNvSpPr txBox="1">
            <a:spLocks noChangeArrowheads="1"/>
          </p:cNvSpPr>
          <p:nvPr/>
        </p:nvSpPr>
        <p:spPr bwMode="auto">
          <a:xfrm>
            <a:off x="4076879" y="776288"/>
            <a:ext cx="4573287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7" rIns="91432" bIns="45717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r>
              <a:rPr lang="en-US" dirty="0" err="1">
                <a:latin typeface="Arial Narrow" pitchFamily="34" charset="0"/>
                <a:ea typeface="BatangChe" pitchFamily="49" charset="-127"/>
              </a:rPr>
              <a:t>Jenis-Jenis</a:t>
            </a:r>
            <a:r>
              <a:rPr lang="en-US" dirty="0">
                <a:latin typeface="Arial Narrow" pitchFamily="34" charset="0"/>
                <a:ea typeface="BatangChe" pitchFamily="49" charset="-127"/>
              </a:rPr>
              <a:t> </a:t>
            </a:r>
            <a:r>
              <a:rPr lang="en-US" dirty="0" err="1">
                <a:latin typeface="Arial Narrow" pitchFamily="34" charset="0"/>
                <a:ea typeface="BatangChe" pitchFamily="49" charset="-127"/>
              </a:rPr>
              <a:t>Atribut</a:t>
            </a:r>
            <a:r>
              <a:rPr lang="en-US" dirty="0">
                <a:latin typeface="Arial Narrow" pitchFamily="34" charset="0"/>
                <a:ea typeface="BatangChe" pitchFamily="49" charset="-127"/>
              </a:rPr>
              <a:t> (</a:t>
            </a:r>
            <a:r>
              <a:rPr lang="en-US" dirty="0" err="1">
                <a:latin typeface="Arial Narrow" pitchFamily="34" charset="0"/>
                <a:ea typeface="BatangChe" pitchFamily="49" charset="-127"/>
              </a:rPr>
              <a:t>Atribut</a:t>
            </a:r>
            <a:r>
              <a:rPr lang="en-US" dirty="0">
                <a:latin typeface="Arial Narrow" pitchFamily="34" charset="0"/>
                <a:ea typeface="BatangChe" pitchFamily="49" charset="-127"/>
              </a:rPr>
              <a:t> </a:t>
            </a:r>
            <a:r>
              <a:rPr lang="en-US" dirty="0" err="1">
                <a:latin typeface="Arial Narrow" pitchFamily="34" charset="0"/>
                <a:ea typeface="BatangChe" pitchFamily="49" charset="-127"/>
              </a:rPr>
              <a:t>Turunan</a:t>
            </a:r>
            <a:r>
              <a:rPr lang="en-US" dirty="0">
                <a:latin typeface="Arial Narrow" pitchFamily="34" charset="0"/>
                <a:ea typeface="BatangChe" pitchFamily="49" charset="-127"/>
              </a:rPr>
              <a:t>)</a:t>
            </a:r>
          </a:p>
        </p:txBody>
      </p:sp>
      <p:sp>
        <p:nvSpPr>
          <p:cNvPr id="13321" name="Rectangle 1"/>
          <p:cNvSpPr>
            <a:spLocks noChangeArrowheads="1"/>
          </p:cNvSpPr>
          <p:nvPr/>
        </p:nvSpPr>
        <p:spPr bwMode="auto">
          <a:xfrm>
            <a:off x="3235569" y="4702175"/>
            <a:ext cx="2602523" cy="990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MAHASISWA</a:t>
            </a:r>
          </a:p>
        </p:txBody>
      </p:sp>
      <p:sp>
        <p:nvSpPr>
          <p:cNvPr id="13322" name="Oval 2"/>
          <p:cNvSpPr>
            <a:spLocks noChangeArrowheads="1"/>
          </p:cNvSpPr>
          <p:nvPr/>
        </p:nvSpPr>
        <p:spPr bwMode="auto">
          <a:xfrm>
            <a:off x="3446585" y="2873375"/>
            <a:ext cx="2180492" cy="914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TGL_LAHIR</a:t>
            </a:r>
          </a:p>
        </p:txBody>
      </p:sp>
      <p:sp>
        <p:nvSpPr>
          <p:cNvPr id="13323" name="Oval 12"/>
          <p:cNvSpPr>
            <a:spLocks noChangeArrowheads="1"/>
          </p:cNvSpPr>
          <p:nvPr/>
        </p:nvSpPr>
        <p:spPr bwMode="auto">
          <a:xfrm>
            <a:off x="6049108" y="2873375"/>
            <a:ext cx="2180492" cy="914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UMUR</a:t>
            </a:r>
          </a:p>
        </p:txBody>
      </p:sp>
      <p:sp>
        <p:nvSpPr>
          <p:cNvPr id="13324" name="Oval 14"/>
          <p:cNvSpPr>
            <a:spLocks noChangeArrowheads="1"/>
          </p:cNvSpPr>
          <p:nvPr/>
        </p:nvSpPr>
        <p:spPr bwMode="auto">
          <a:xfrm>
            <a:off x="808892" y="2771775"/>
            <a:ext cx="2180492" cy="914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NIM</a:t>
            </a:r>
          </a:p>
        </p:txBody>
      </p:sp>
      <p:cxnSp>
        <p:nvCxnSpPr>
          <p:cNvPr id="13325" name="Straight Connector 5"/>
          <p:cNvCxnSpPr>
            <a:cxnSpLocks noChangeShapeType="1"/>
            <a:stCxn id="13324" idx="4"/>
            <a:endCxn id="13321" idx="1"/>
          </p:cNvCxnSpPr>
          <p:nvPr/>
        </p:nvCxnSpPr>
        <p:spPr bwMode="auto">
          <a:xfrm>
            <a:off x="1899138" y="3686175"/>
            <a:ext cx="1336431" cy="1511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Straight Connector 10"/>
          <p:cNvCxnSpPr>
            <a:cxnSpLocks noChangeShapeType="1"/>
            <a:stCxn id="13323" idx="4"/>
          </p:cNvCxnSpPr>
          <p:nvPr/>
        </p:nvCxnSpPr>
        <p:spPr bwMode="auto">
          <a:xfrm flipH="1">
            <a:off x="5838092" y="3787775"/>
            <a:ext cx="1301262" cy="1409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Straight Connector 15"/>
          <p:cNvCxnSpPr>
            <a:cxnSpLocks noChangeShapeType="1"/>
            <a:endCxn id="13321" idx="0"/>
          </p:cNvCxnSpPr>
          <p:nvPr/>
        </p:nvCxnSpPr>
        <p:spPr bwMode="auto">
          <a:xfrm>
            <a:off x="4536831" y="3787775"/>
            <a:ext cx="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37319248"/>
      </p:ext>
    </p:extLst>
  </p:cSld>
  <p:clrMapOvr>
    <a:masterClrMapping/>
  </p:clrMapOvr>
  <p:transition spd="slow">
    <p:pull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17525" y="10318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73443" name="Text Box 3"/>
          <p:cNvSpPr txBox="1">
            <a:spLocks noChangeArrowheads="1"/>
          </p:cNvSpPr>
          <p:nvPr/>
        </p:nvSpPr>
        <p:spPr bwMode="auto">
          <a:xfrm>
            <a:off x="228600" y="685800"/>
            <a:ext cx="8751563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Kardinalitas</a:t>
            </a:r>
            <a:r>
              <a:rPr lang="en-US" sz="3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/ </a:t>
            </a:r>
            <a:r>
              <a:rPr lang="en-US" sz="3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Derajat</a:t>
            </a:r>
            <a:r>
              <a:rPr lang="en-US" sz="3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Relasi</a:t>
            </a:r>
            <a:endParaRPr lang="en-US" sz="3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 eaLnBrk="1" hangingPunct="1">
              <a:buFontTx/>
              <a:buAutoNum type="romanUcPeriod" startAt="2"/>
              <a:defRPr/>
            </a:pPr>
            <a:endParaRPr lang="en-US" sz="3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 eaLnBrk="1" hangingPunct="1">
              <a:defRPr/>
            </a:pPr>
            <a:r>
              <a:rPr lang="en-US" sz="2400" dirty="0"/>
              <a:t>	</a:t>
            </a:r>
            <a:r>
              <a:rPr lang="en-US" sz="2400" dirty="0" err="1"/>
              <a:t>M</a:t>
            </a:r>
            <a:r>
              <a:rPr lang="en-US" sz="2800" dirty="0" err="1"/>
              <a:t>enunjukkan</a:t>
            </a:r>
            <a:r>
              <a:rPr lang="en-US" sz="2800" dirty="0"/>
              <a:t> </a:t>
            </a:r>
            <a:r>
              <a:rPr lang="en-US" sz="2800" dirty="0" err="1"/>
              <a:t>hubungan</a:t>
            </a:r>
            <a:r>
              <a:rPr lang="en-US" sz="2800" dirty="0"/>
              <a:t> </a:t>
            </a:r>
            <a:r>
              <a:rPr lang="en-US" sz="2800" dirty="0" err="1"/>
              <a:t>maksimal</a:t>
            </a:r>
            <a:r>
              <a:rPr lang="en-US" sz="2800" dirty="0"/>
              <a:t> yang </a:t>
            </a:r>
            <a:r>
              <a:rPr lang="en-US" sz="2800" dirty="0" err="1"/>
              <a:t>terjadi</a:t>
            </a:r>
            <a:r>
              <a:rPr lang="en-US" sz="2800" dirty="0"/>
              <a:t> </a:t>
            </a:r>
          </a:p>
          <a:p>
            <a:pPr marL="609600" indent="-609600" eaLnBrk="1" hangingPunct="1">
              <a:defRPr/>
            </a:pPr>
            <a:r>
              <a:rPr lang="en-US" sz="2800" dirty="0"/>
              <a:t>	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dirty="0" err="1"/>
              <a:t>entitas</a:t>
            </a:r>
            <a:r>
              <a:rPr lang="en-US" sz="2800" dirty="0"/>
              <a:t> yang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</a:p>
          <a:p>
            <a:pPr marL="609600" indent="-609600" eaLnBrk="1" hangingPunct="1">
              <a:defRPr/>
            </a:pPr>
            <a:r>
              <a:rPr lang="en-US" sz="2800" dirty="0"/>
              <a:t>	</a:t>
            </a:r>
            <a:r>
              <a:rPr lang="en-US" sz="2800" dirty="0" err="1"/>
              <a:t>entitas</a:t>
            </a:r>
            <a:r>
              <a:rPr lang="en-US" sz="2800" dirty="0"/>
              <a:t> yang lain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begitu</a:t>
            </a:r>
            <a:r>
              <a:rPr lang="en-US" sz="2800" dirty="0"/>
              <a:t> </a:t>
            </a:r>
            <a:r>
              <a:rPr lang="en-US" sz="2800" dirty="0" err="1"/>
              <a:t>sebaliknya</a:t>
            </a:r>
            <a:r>
              <a:rPr lang="en-US" sz="2800" dirty="0"/>
              <a:t>.</a:t>
            </a:r>
          </a:p>
          <a:p>
            <a:pPr marL="609600" indent="-609600" eaLnBrk="1" hangingPunct="1">
              <a:defRPr/>
            </a:pPr>
            <a:endParaRPr lang="en-US" sz="2800" dirty="0"/>
          </a:p>
          <a:p>
            <a:pPr marL="609600" indent="-609600" eaLnBrk="1" hangingPunct="1">
              <a:defRPr/>
            </a:pPr>
            <a:r>
              <a:rPr lang="en-US" sz="2800" dirty="0"/>
              <a:t>	Diagram ER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menunjukkan</a:t>
            </a:r>
            <a:r>
              <a:rPr lang="en-US" sz="2800" dirty="0"/>
              <a:t> </a:t>
            </a:r>
            <a:r>
              <a:rPr lang="en-US" sz="2800" dirty="0" err="1"/>
              <a:t>tingkat</a:t>
            </a:r>
            <a:r>
              <a:rPr lang="en-US" sz="2800" dirty="0"/>
              <a:t> </a:t>
            </a:r>
            <a:r>
              <a:rPr lang="en-US" sz="2800" dirty="0" err="1"/>
              <a:t>hubungan</a:t>
            </a:r>
            <a:r>
              <a:rPr lang="en-US" sz="2800" dirty="0"/>
              <a:t> </a:t>
            </a:r>
          </a:p>
          <a:p>
            <a:pPr marL="609600" indent="-609600" eaLnBrk="1" hangingPunct="1">
              <a:defRPr/>
            </a:pPr>
            <a:r>
              <a:rPr lang="en-US" sz="2800" dirty="0"/>
              <a:t>	yang </a:t>
            </a:r>
            <a:r>
              <a:rPr lang="en-US" sz="2800" dirty="0" err="1"/>
              <a:t>terjadi</a:t>
            </a:r>
            <a:r>
              <a:rPr lang="en-US" sz="2800" dirty="0"/>
              <a:t> </a:t>
            </a:r>
            <a:r>
              <a:rPr lang="en-US" sz="2800" dirty="0" err="1"/>
              <a:t>antar</a:t>
            </a:r>
            <a:r>
              <a:rPr lang="en-US" sz="2800" dirty="0"/>
              <a:t> </a:t>
            </a:r>
            <a:r>
              <a:rPr lang="en-US" sz="2800" dirty="0" err="1"/>
              <a:t>entitas</a:t>
            </a:r>
            <a:r>
              <a:rPr lang="en-US" sz="2800" dirty="0"/>
              <a:t>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dibagi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3</a:t>
            </a:r>
          </a:p>
          <a:p>
            <a:pPr marL="609600" indent="-609600" eaLnBrk="1" hangingPunct="1">
              <a:defRPr/>
            </a:pPr>
            <a:r>
              <a:rPr lang="en-US" sz="2800" dirty="0"/>
              <a:t>	</a:t>
            </a:r>
            <a:r>
              <a:rPr lang="en-US" sz="2800" dirty="0" err="1"/>
              <a:t>tingkat</a:t>
            </a:r>
            <a:r>
              <a:rPr lang="en-US" sz="2800" dirty="0"/>
              <a:t> </a:t>
            </a:r>
            <a:r>
              <a:rPr lang="en-US" sz="2800" dirty="0" err="1"/>
              <a:t>yaitu</a:t>
            </a:r>
            <a:r>
              <a:rPr lang="en-US" sz="2800" dirty="0"/>
              <a:t> ;</a:t>
            </a:r>
          </a:p>
          <a:p>
            <a:pPr marL="609600" indent="-609600" eaLnBrk="1" hangingPunct="1">
              <a:defRPr/>
            </a:pPr>
            <a:endParaRPr lang="en-US" sz="2800" dirty="0"/>
          </a:p>
          <a:p>
            <a:pPr marL="609600" indent="-609600" eaLnBrk="1" hangingPunct="1">
              <a:defRPr/>
            </a:pPr>
            <a:r>
              <a:rPr lang="en-US" sz="2400" dirty="0"/>
              <a:t>	</a:t>
            </a:r>
          </a:p>
          <a:p>
            <a:pPr marL="609600" indent="-609600" eaLnBrk="1" hangingPunct="1"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066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25438" y="685800"/>
            <a:ext cx="608615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indent="0" eaLnBrk="1" hangingPunct="1"/>
            <a:r>
              <a:rPr lang="en-US" altLang="en-US" sz="2400" b="1" dirty="0" err="1">
                <a:latin typeface="Times New Roman" pitchFamily="18" charset="0"/>
              </a:rPr>
              <a:t>Kardinalitas</a:t>
            </a:r>
            <a:r>
              <a:rPr lang="en-US" altLang="en-US" sz="2400" b="1" dirty="0">
                <a:latin typeface="Times New Roman" pitchFamily="18" charset="0"/>
              </a:rPr>
              <a:t> </a:t>
            </a:r>
            <a:r>
              <a:rPr lang="en-US" altLang="en-US" sz="2400" b="1" dirty="0" err="1">
                <a:latin typeface="Times New Roman" pitchFamily="18" charset="0"/>
              </a:rPr>
              <a:t>Pada</a:t>
            </a:r>
            <a:r>
              <a:rPr lang="en-US" altLang="en-US" sz="2400" b="1" dirty="0">
                <a:latin typeface="Times New Roman" pitchFamily="18" charset="0"/>
              </a:rPr>
              <a:t> ERD </a:t>
            </a:r>
            <a:r>
              <a:rPr lang="en-US" altLang="en-US" sz="2400" b="1" dirty="0" err="1">
                <a:latin typeface="Times New Roman" pitchFamily="18" charset="0"/>
              </a:rPr>
              <a:t>menurut</a:t>
            </a:r>
            <a:r>
              <a:rPr lang="en-US" altLang="en-US" sz="2400" b="1" dirty="0">
                <a:latin typeface="Times New Roman" pitchFamily="18" charset="0"/>
              </a:rPr>
              <a:t> Peter Chen</a:t>
            </a:r>
          </a:p>
          <a:p>
            <a:pPr eaLnBrk="1" hangingPunct="1"/>
            <a:endParaRPr lang="en-US" altLang="en-US" sz="2400" b="1" dirty="0">
              <a:latin typeface="Times New Roman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itchFamily="18" charset="0"/>
              </a:rPr>
              <a:t>	1. 	One to one ( 1 : 1 )</a:t>
            </a:r>
          </a:p>
          <a:p>
            <a:pPr eaLnBrk="1" hangingPunct="1"/>
            <a:r>
              <a:rPr lang="en-US" altLang="en-US" sz="2400" dirty="0">
                <a:latin typeface="Times New Roman" pitchFamily="18" charset="0"/>
              </a:rPr>
              <a:t>		</a:t>
            </a:r>
            <a:r>
              <a:rPr lang="en-US" altLang="en-US" sz="2400" dirty="0" err="1">
                <a:latin typeface="Times New Roman" pitchFamily="18" charset="0"/>
              </a:rPr>
              <a:t>contoh</a:t>
            </a:r>
            <a:r>
              <a:rPr lang="en-US" altLang="en-US" sz="2400" dirty="0">
                <a:latin typeface="Times New Roman" pitchFamily="18" charset="0"/>
              </a:rPr>
              <a:t> :</a:t>
            </a:r>
          </a:p>
        </p:txBody>
      </p:sp>
      <p:grpSp>
        <p:nvGrpSpPr>
          <p:cNvPr id="12291" name="Group 10"/>
          <p:cNvGrpSpPr>
            <a:grpSpLocks/>
          </p:cNvGrpSpPr>
          <p:nvPr/>
        </p:nvGrpSpPr>
        <p:grpSpPr bwMode="auto">
          <a:xfrm>
            <a:off x="1371600" y="2362200"/>
            <a:ext cx="6858000" cy="990600"/>
            <a:chOff x="1008" y="1780"/>
            <a:chExt cx="4320" cy="624"/>
          </a:xfrm>
        </p:grpSpPr>
        <p:sp>
          <p:nvSpPr>
            <p:cNvPr id="12314" name="Rectangle 3"/>
            <p:cNvSpPr>
              <a:spLocks noChangeArrowheads="1"/>
            </p:cNvSpPr>
            <p:nvPr/>
          </p:nvSpPr>
          <p:spPr bwMode="auto">
            <a:xfrm>
              <a:off x="1008" y="1920"/>
              <a:ext cx="100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400"/>
                <a:t>Universitas</a:t>
              </a:r>
            </a:p>
          </p:txBody>
        </p:sp>
        <p:sp>
          <p:nvSpPr>
            <p:cNvPr id="12315" name="Rectangle 4"/>
            <p:cNvSpPr>
              <a:spLocks noChangeArrowheads="1"/>
            </p:cNvSpPr>
            <p:nvPr/>
          </p:nvSpPr>
          <p:spPr bwMode="auto">
            <a:xfrm>
              <a:off x="4425" y="1920"/>
              <a:ext cx="903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400"/>
                <a:t>Rektor</a:t>
              </a:r>
            </a:p>
          </p:txBody>
        </p:sp>
        <p:sp>
          <p:nvSpPr>
            <p:cNvPr id="12316" name="AutoShape 5"/>
            <p:cNvSpPr>
              <a:spLocks noChangeArrowheads="1"/>
            </p:cNvSpPr>
            <p:nvPr/>
          </p:nvSpPr>
          <p:spPr bwMode="auto">
            <a:xfrm>
              <a:off x="2610" y="1780"/>
              <a:ext cx="1248" cy="624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400"/>
                <a:t>Dipimpin</a:t>
              </a:r>
            </a:p>
          </p:txBody>
        </p:sp>
        <p:sp>
          <p:nvSpPr>
            <p:cNvPr id="12317" name="Line 6"/>
            <p:cNvSpPr>
              <a:spLocks noChangeShapeType="1"/>
            </p:cNvSpPr>
            <p:nvPr/>
          </p:nvSpPr>
          <p:spPr bwMode="auto">
            <a:xfrm>
              <a:off x="2027" y="209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18" name="Line 7"/>
            <p:cNvSpPr>
              <a:spLocks noChangeShapeType="1"/>
            </p:cNvSpPr>
            <p:nvPr/>
          </p:nvSpPr>
          <p:spPr bwMode="auto">
            <a:xfrm>
              <a:off x="3851" y="209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19" name="Text Box 8"/>
            <p:cNvSpPr txBox="1">
              <a:spLocks noChangeArrowheads="1"/>
            </p:cNvSpPr>
            <p:nvPr/>
          </p:nvSpPr>
          <p:spPr bwMode="auto">
            <a:xfrm>
              <a:off x="1996" y="183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20" name="Text Box 9"/>
            <p:cNvSpPr txBox="1">
              <a:spLocks noChangeArrowheads="1"/>
            </p:cNvSpPr>
            <p:nvPr/>
          </p:nvSpPr>
          <p:spPr bwMode="auto">
            <a:xfrm>
              <a:off x="4258" y="184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12292" name="Group 33"/>
          <p:cNvGrpSpPr>
            <a:grpSpLocks/>
          </p:cNvGrpSpPr>
          <p:nvPr/>
        </p:nvGrpSpPr>
        <p:grpSpPr bwMode="auto">
          <a:xfrm>
            <a:off x="838200" y="3581400"/>
            <a:ext cx="7392988" cy="2514600"/>
            <a:chOff x="528" y="2256"/>
            <a:chExt cx="4657" cy="1584"/>
          </a:xfrm>
        </p:grpSpPr>
        <p:sp>
          <p:nvSpPr>
            <p:cNvPr id="12293" name="Rectangle 12"/>
            <p:cNvSpPr>
              <a:spLocks noChangeArrowheads="1"/>
            </p:cNvSpPr>
            <p:nvPr/>
          </p:nvSpPr>
          <p:spPr bwMode="auto">
            <a:xfrm>
              <a:off x="864" y="2876"/>
              <a:ext cx="100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400"/>
                <a:t>Dosen</a:t>
              </a:r>
            </a:p>
          </p:txBody>
        </p:sp>
        <p:sp>
          <p:nvSpPr>
            <p:cNvPr id="12294" name="Rectangle 13"/>
            <p:cNvSpPr>
              <a:spLocks noChangeArrowheads="1"/>
            </p:cNvSpPr>
            <p:nvPr/>
          </p:nvSpPr>
          <p:spPr bwMode="auto">
            <a:xfrm>
              <a:off x="4281" y="2876"/>
              <a:ext cx="903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400"/>
                <a:t>Jurusan</a:t>
              </a:r>
            </a:p>
          </p:txBody>
        </p:sp>
        <p:sp>
          <p:nvSpPr>
            <p:cNvPr id="12295" name="AutoShape 14"/>
            <p:cNvSpPr>
              <a:spLocks noChangeArrowheads="1"/>
            </p:cNvSpPr>
            <p:nvPr/>
          </p:nvSpPr>
          <p:spPr bwMode="auto">
            <a:xfrm>
              <a:off x="2466" y="2736"/>
              <a:ext cx="1248" cy="624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/>
                <a:t>Mengepalai</a:t>
              </a:r>
            </a:p>
          </p:txBody>
        </p:sp>
        <p:sp>
          <p:nvSpPr>
            <p:cNvPr id="12296" name="Line 15"/>
            <p:cNvSpPr>
              <a:spLocks noChangeShapeType="1"/>
            </p:cNvSpPr>
            <p:nvPr/>
          </p:nvSpPr>
          <p:spPr bwMode="auto">
            <a:xfrm>
              <a:off x="1883" y="304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7" name="Line 16"/>
            <p:cNvSpPr>
              <a:spLocks noChangeShapeType="1"/>
            </p:cNvSpPr>
            <p:nvPr/>
          </p:nvSpPr>
          <p:spPr bwMode="auto">
            <a:xfrm>
              <a:off x="3707" y="304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8" name="Text Box 17"/>
            <p:cNvSpPr txBox="1">
              <a:spLocks noChangeArrowheads="1"/>
            </p:cNvSpPr>
            <p:nvPr/>
          </p:nvSpPr>
          <p:spPr bwMode="auto">
            <a:xfrm>
              <a:off x="1852" y="279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299" name="Text Box 18"/>
            <p:cNvSpPr txBox="1">
              <a:spLocks noChangeArrowheads="1"/>
            </p:cNvSpPr>
            <p:nvPr/>
          </p:nvSpPr>
          <p:spPr bwMode="auto">
            <a:xfrm>
              <a:off x="4114" y="280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00" name="Oval 19"/>
            <p:cNvSpPr>
              <a:spLocks noChangeArrowheads="1"/>
            </p:cNvSpPr>
            <p:nvPr/>
          </p:nvSpPr>
          <p:spPr bwMode="auto">
            <a:xfrm>
              <a:off x="960" y="2337"/>
              <a:ext cx="76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u="sng"/>
                <a:t>Kd_dos</a:t>
              </a:r>
            </a:p>
          </p:txBody>
        </p:sp>
        <p:sp>
          <p:nvSpPr>
            <p:cNvPr id="12301" name="Oval 20"/>
            <p:cNvSpPr>
              <a:spLocks noChangeArrowheads="1"/>
            </p:cNvSpPr>
            <p:nvPr/>
          </p:nvSpPr>
          <p:spPr bwMode="auto">
            <a:xfrm>
              <a:off x="2703" y="2256"/>
              <a:ext cx="76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u="sng"/>
                <a:t>Kd_dos</a:t>
              </a:r>
            </a:p>
          </p:txBody>
        </p:sp>
        <p:sp>
          <p:nvSpPr>
            <p:cNvPr id="12302" name="Oval 21"/>
            <p:cNvSpPr>
              <a:spLocks noChangeArrowheads="1"/>
            </p:cNvSpPr>
            <p:nvPr/>
          </p:nvSpPr>
          <p:spPr bwMode="auto">
            <a:xfrm>
              <a:off x="528" y="3504"/>
              <a:ext cx="912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/>
                <a:t>Alamat_dos</a:t>
              </a:r>
            </a:p>
          </p:txBody>
        </p:sp>
        <p:sp>
          <p:nvSpPr>
            <p:cNvPr id="12303" name="Oval 22"/>
            <p:cNvSpPr>
              <a:spLocks noChangeArrowheads="1"/>
            </p:cNvSpPr>
            <p:nvPr/>
          </p:nvSpPr>
          <p:spPr bwMode="auto">
            <a:xfrm>
              <a:off x="1584" y="3504"/>
              <a:ext cx="86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/>
                <a:t>Nama_dos</a:t>
              </a:r>
            </a:p>
          </p:txBody>
        </p:sp>
        <p:sp>
          <p:nvSpPr>
            <p:cNvPr id="12304" name="Oval 23"/>
            <p:cNvSpPr>
              <a:spLocks noChangeArrowheads="1"/>
            </p:cNvSpPr>
            <p:nvPr/>
          </p:nvSpPr>
          <p:spPr bwMode="auto">
            <a:xfrm>
              <a:off x="2714" y="3552"/>
              <a:ext cx="76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u="sng"/>
                <a:t>Kd_jur</a:t>
              </a:r>
            </a:p>
          </p:txBody>
        </p:sp>
        <p:sp>
          <p:nvSpPr>
            <p:cNvPr id="12305" name="Oval 24"/>
            <p:cNvSpPr>
              <a:spLocks noChangeArrowheads="1"/>
            </p:cNvSpPr>
            <p:nvPr/>
          </p:nvSpPr>
          <p:spPr bwMode="auto">
            <a:xfrm>
              <a:off x="4320" y="2400"/>
              <a:ext cx="76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u="sng"/>
                <a:t>Kd_jur</a:t>
              </a:r>
            </a:p>
          </p:txBody>
        </p:sp>
        <p:sp>
          <p:nvSpPr>
            <p:cNvPr id="12306" name="Oval 25"/>
            <p:cNvSpPr>
              <a:spLocks noChangeArrowheads="1"/>
            </p:cNvSpPr>
            <p:nvPr/>
          </p:nvSpPr>
          <p:spPr bwMode="auto">
            <a:xfrm>
              <a:off x="4225" y="3552"/>
              <a:ext cx="96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/>
                <a:t>Nama_jur</a:t>
              </a:r>
            </a:p>
          </p:txBody>
        </p:sp>
        <p:sp>
          <p:nvSpPr>
            <p:cNvPr id="12307" name="Line 26"/>
            <p:cNvSpPr>
              <a:spLocks noChangeShapeType="1"/>
            </p:cNvSpPr>
            <p:nvPr/>
          </p:nvSpPr>
          <p:spPr bwMode="auto">
            <a:xfrm>
              <a:off x="1344" y="26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8" name="Line 27"/>
            <p:cNvSpPr>
              <a:spLocks noChangeShapeType="1"/>
            </p:cNvSpPr>
            <p:nvPr/>
          </p:nvSpPr>
          <p:spPr bwMode="auto">
            <a:xfrm flipV="1">
              <a:off x="3087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9" name="Line 28"/>
            <p:cNvSpPr>
              <a:spLocks noChangeShapeType="1"/>
            </p:cNvSpPr>
            <p:nvPr/>
          </p:nvSpPr>
          <p:spPr bwMode="auto">
            <a:xfrm flipH="1">
              <a:off x="960" y="3216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10" name="Line 29"/>
            <p:cNvSpPr>
              <a:spLocks noChangeShapeType="1"/>
            </p:cNvSpPr>
            <p:nvPr/>
          </p:nvSpPr>
          <p:spPr bwMode="auto">
            <a:xfrm>
              <a:off x="1333" y="3216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11" name="Line 30"/>
            <p:cNvSpPr>
              <a:spLocks noChangeShapeType="1"/>
            </p:cNvSpPr>
            <p:nvPr/>
          </p:nvSpPr>
          <p:spPr bwMode="auto">
            <a:xfrm>
              <a:off x="3098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12" name="Line 31"/>
            <p:cNvSpPr>
              <a:spLocks noChangeShapeType="1"/>
            </p:cNvSpPr>
            <p:nvPr/>
          </p:nvSpPr>
          <p:spPr bwMode="auto">
            <a:xfrm>
              <a:off x="4704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13" name="Line 32"/>
            <p:cNvSpPr>
              <a:spLocks noChangeShapeType="1"/>
            </p:cNvSpPr>
            <p:nvPr/>
          </p:nvSpPr>
          <p:spPr bwMode="auto">
            <a:xfrm>
              <a:off x="4704" y="32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4886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33400" y="685800"/>
            <a:ext cx="45751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FontTx/>
              <a:buAutoNum type="arabicPeriod" startAt="2"/>
            </a:pPr>
            <a:r>
              <a:rPr lang="en-US" altLang="en-US" sz="2400">
                <a:latin typeface="Times New Roman" pitchFamily="18" charset="0"/>
              </a:rPr>
              <a:t>One to many ( 1 : M atau 1 : N )</a:t>
            </a:r>
          </a:p>
          <a:p>
            <a:pPr eaLnBrk="1" hangingPunct="1"/>
            <a:r>
              <a:rPr lang="en-US" altLang="en-US" sz="2400">
                <a:latin typeface="Times New Roman" pitchFamily="18" charset="0"/>
              </a:rPr>
              <a:t>	contoh :</a:t>
            </a:r>
          </a:p>
        </p:txBody>
      </p:sp>
      <p:grpSp>
        <p:nvGrpSpPr>
          <p:cNvPr id="13315" name="Group 33"/>
          <p:cNvGrpSpPr>
            <a:grpSpLocks/>
          </p:cNvGrpSpPr>
          <p:nvPr/>
        </p:nvGrpSpPr>
        <p:grpSpPr bwMode="auto">
          <a:xfrm>
            <a:off x="1143000" y="1828800"/>
            <a:ext cx="6858000" cy="990600"/>
            <a:chOff x="720" y="1056"/>
            <a:chExt cx="4320" cy="624"/>
          </a:xfrm>
        </p:grpSpPr>
        <p:sp>
          <p:nvSpPr>
            <p:cNvPr id="13338" name="Rectangle 4"/>
            <p:cNvSpPr>
              <a:spLocks noChangeArrowheads="1"/>
            </p:cNvSpPr>
            <p:nvPr/>
          </p:nvSpPr>
          <p:spPr bwMode="auto">
            <a:xfrm>
              <a:off x="720" y="1196"/>
              <a:ext cx="100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400"/>
                <a:t>Bapak</a:t>
              </a:r>
            </a:p>
          </p:txBody>
        </p:sp>
        <p:sp>
          <p:nvSpPr>
            <p:cNvPr id="13339" name="Rectangle 5"/>
            <p:cNvSpPr>
              <a:spLocks noChangeArrowheads="1"/>
            </p:cNvSpPr>
            <p:nvPr/>
          </p:nvSpPr>
          <p:spPr bwMode="auto">
            <a:xfrm>
              <a:off x="4137" y="1196"/>
              <a:ext cx="903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400"/>
                <a:t>Anak</a:t>
              </a:r>
            </a:p>
          </p:txBody>
        </p:sp>
        <p:sp>
          <p:nvSpPr>
            <p:cNvPr id="13340" name="AutoShape 6"/>
            <p:cNvSpPr>
              <a:spLocks noChangeArrowheads="1"/>
            </p:cNvSpPr>
            <p:nvPr/>
          </p:nvSpPr>
          <p:spPr bwMode="auto">
            <a:xfrm>
              <a:off x="2322" y="1056"/>
              <a:ext cx="1248" cy="624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400" dirty="0" err="1"/>
                <a:t>memimpin</a:t>
              </a:r>
              <a:endParaRPr lang="en-US" altLang="en-US" sz="2400" dirty="0"/>
            </a:p>
          </p:txBody>
        </p:sp>
        <p:sp>
          <p:nvSpPr>
            <p:cNvPr id="13341" name="Line 7"/>
            <p:cNvSpPr>
              <a:spLocks noChangeShapeType="1"/>
            </p:cNvSpPr>
            <p:nvPr/>
          </p:nvSpPr>
          <p:spPr bwMode="auto">
            <a:xfrm>
              <a:off x="1739" y="136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42" name="Line 8"/>
            <p:cNvSpPr>
              <a:spLocks noChangeShapeType="1"/>
            </p:cNvSpPr>
            <p:nvPr/>
          </p:nvSpPr>
          <p:spPr bwMode="auto">
            <a:xfrm>
              <a:off x="3563" y="136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43" name="Text Box 9"/>
            <p:cNvSpPr txBox="1">
              <a:spLocks noChangeArrowheads="1"/>
            </p:cNvSpPr>
            <p:nvPr/>
          </p:nvSpPr>
          <p:spPr bwMode="auto">
            <a:xfrm>
              <a:off x="1708" y="111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344" name="Text Box 10"/>
            <p:cNvSpPr txBox="1">
              <a:spLocks noChangeArrowheads="1"/>
            </p:cNvSpPr>
            <p:nvPr/>
          </p:nvSpPr>
          <p:spPr bwMode="auto">
            <a:xfrm>
              <a:off x="3888" y="1122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pitchFamily="18" charset="0"/>
                </a:rPr>
                <a:t>M</a:t>
              </a:r>
            </a:p>
          </p:txBody>
        </p:sp>
      </p:grpSp>
      <p:grpSp>
        <p:nvGrpSpPr>
          <p:cNvPr id="13316" name="Group 34"/>
          <p:cNvGrpSpPr>
            <a:grpSpLocks/>
          </p:cNvGrpSpPr>
          <p:nvPr/>
        </p:nvGrpSpPr>
        <p:grpSpPr bwMode="auto">
          <a:xfrm>
            <a:off x="838200" y="3352800"/>
            <a:ext cx="7392988" cy="2514600"/>
            <a:chOff x="528" y="2112"/>
            <a:chExt cx="4657" cy="1584"/>
          </a:xfrm>
        </p:grpSpPr>
        <p:sp>
          <p:nvSpPr>
            <p:cNvPr id="13317" name="Rectangle 12"/>
            <p:cNvSpPr>
              <a:spLocks noChangeArrowheads="1"/>
            </p:cNvSpPr>
            <p:nvPr/>
          </p:nvSpPr>
          <p:spPr bwMode="auto">
            <a:xfrm>
              <a:off x="864" y="2732"/>
              <a:ext cx="100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400"/>
                <a:t>Dosen</a:t>
              </a:r>
            </a:p>
          </p:txBody>
        </p:sp>
        <p:sp>
          <p:nvSpPr>
            <p:cNvPr id="13318" name="Rectangle 13"/>
            <p:cNvSpPr>
              <a:spLocks noChangeArrowheads="1"/>
            </p:cNvSpPr>
            <p:nvPr/>
          </p:nvSpPr>
          <p:spPr bwMode="auto">
            <a:xfrm>
              <a:off x="4281" y="2732"/>
              <a:ext cx="903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400"/>
                <a:t>Kuliah</a:t>
              </a:r>
            </a:p>
          </p:txBody>
        </p:sp>
        <p:sp>
          <p:nvSpPr>
            <p:cNvPr id="13319" name="AutoShape 14"/>
            <p:cNvSpPr>
              <a:spLocks noChangeArrowheads="1"/>
            </p:cNvSpPr>
            <p:nvPr/>
          </p:nvSpPr>
          <p:spPr bwMode="auto">
            <a:xfrm>
              <a:off x="2466" y="2592"/>
              <a:ext cx="1248" cy="624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/>
                <a:t>Mengajar</a:t>
              </a:r>
            </a:p>
          </p:txBody>
        </p:sp>
        <p:sp>
          <p:nvSpPr>
            <p:cNvPr id="13320" name="Line 15"/>
            <p:cNvSpPr>
              <a:spLocks noChangeShapeType="1"/>
            </p:cNvSpPr>
            <p:nvPr/>
          </p:nvSpPr>
          <p:spPr bwMode="auto">
            <a:xfrm>
              <a:off x="1883" y="290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21" name="Line 16"/>
            <p:cNvSpPr>
              <a:spLocks noChangeShapeType="1"/>
            </p:cNvSpPr>
            <p:nvPr/>
          </p:nvSpPr>
          <p:spPr bwMode="auto">
            <a:xfrm>
              <a:off x="3707" y="290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22" name="Text Box 17"/>
            <p:cNvSpPr txBox="1">
              <a:spLocks noChangeArrowheads="1"/>
            </p:cNvSpPr>
            <p:nvPr/>
          </p:nvSpPr>
          <p:spPr bwMode="auto">
            <a:xfrm>
              <a:off x="1852" y="265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323" name="Text Box 18"/>
            <p:cNvSpPr txBox="1">
              <a:spLocks noChangeArrowheads="1"/>
            </p:cNvSpPr>
            <p:nvPr/>
          </p:nvSpPr>
          <p:spPr bwMode="auto">
            <a:xfrm>
              <a:off x="4032" y="265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3324" name="Oval 19"/>
            <p:cNvSpPr>
              <a:spLocks noChangeArrowheads="1"/>
            </p:cNvSpPr>
            <p:nvPr/>
          </p:nvSpPr>
          <p:spPr bwMode="auto">
            <a:xfrm>
              <a:off x="960" y="2193"/>
              <a:ext cx="76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u="sng"/>
                <a:t>Kd_dos</a:t>
              </a:r>
            </a:p>
          </p:txBody>
        </p:sp>
        <p:sp>
          <p:nvSpPr>
            <p:cNvPr id="13325" name="Oval 20"/>
            <p:cNvSpPr>
              <a:spLocks noChangeArrowheads="1"/>
            </p:cNvSpPr>
            <p:nvPr/>
          </p:nvSpPr>
          <p:spPr bwMode="auto">
            <a:xfrm>
              <a:off x="2703" y="2112"/>
              <a:ext cx="76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u="sng"/>
                <a:t>Kd_dos</a:t>
              </a:r>
            </a:p>
          </p:txBody>
        </p:sp>
        <p:sp>
          <p:nvSpPr>
            <p:cNvPr id="13326" name="Oval 21"/>
            <p:cNvSpPr>
              <a:spLocks noChangeArrowheads="1"/>
            </p:cNvSpPr>
            <p:nvPr/>
          </p:nvSpPr>
          <p:spPr bwMode="auto">
            <a:xfrm>
              <a:off x="528" y="3360"/>
              <a:ext cx="912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/>
                <a:t>Alamat_dos</a:t>
              </a:r>
            </a:p>
          </p:txBody>
        </p:sp>
        <p:sp>
          <p:nvSpPr>
            <p:cNvPr id="13327" name="Oval 22"/>
            <p:cNvSpPr>
              <a:spLocks noChangeArrowheads="1"/>
            </p:cNvSpPr>
            <p:nvPr/>
          </p:nvSpPr>
          <p:spPr bwMode="auto">
            <a:xfrm>
              <a:off x="1584" y="3360"/>
              <a:ext cx="86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/>
                <a:t>Nama_dos</a:t>
              </a:r>
            </a:p>
          </p:txBody>
        </p:sp>
        <p:sp>
          <p:nvSpPr>
            <p:cNvPr id="13328" name="Oval 23"/>
            <p:cNvSpPr>
              <a:spLocks noChangeArrowheads="1"/>
            </p:cNvSpPr>
            <p:nvPr/>
          </p:nvSpPr>
          <p:spPr bwMode="auto">
            <a:xfrm>
              <a:off x="2714" y="3408"/>
              <a:ext cx="76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u="sng"/>
                <a:t>Kd_jur</a:t>
              </a:r>
            </a:p>
          </p:txBody>
        </p:sp>
        <p:sp>
          <p:nvSpPr>
            <p:cNvPr id="13329" name="Oval 24"/>
            <p:cNvSpPr>
              <a:spLocks noChangeArrowheads="1"/>
            </p:cNvSpPr>
            <p:nvPr/>
          </p:nvSpPr>
          <p:spPr bwMode="auto">
            <a:xfrm>
              <a:off x="4320" y="2256"/>
              <a:ext cx="76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u="sng"/>
                <a:t>Kd_jur</a:t>
              </a:r>
            </a:p>
          </p:txBody>
        </p:sp>
        <p:sp>
          <p:nvSpPr>
            <p:cNvPr id="13330" name="Oval 25"/>
            <p:cNvSpPr>
              <a:spLocks noChangeArrowheads="1"/>
            </p:cNvSpPr>
            <p:nvPr/>
          </p:nvSpPr>
          <p:spPr bwMode="auto">
            <a:xfrm>
              <a:off x="4225" y="3408"/>
              <a:ext cx="96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/>
                <a:t>Nama_jur</a:t>
              </a:r>
            </a:p>
          </p:txBody>
        </p:sp>
        <p:sp>
          <p:nvSpPr>
            <p:cNvPr id="13331" name="Line 26"/>
            <p:cNvSpPr>
              <a:spLocks noChangeShapeType="1"/>
            </p:cNvSpPr>
            <p:nvPr/>
          </p:nvSpPr>
          <p:spPr bwMode="auto">
            <a:xfrm>
              <a:off x="1344" y="24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2" name="Line 27"/>
            <p:cNvSpPr>
              <a:spLocks noChangeShapeType="1"/>
            </p:cNvSpPr>
            <p:nvPr/>
          </p:nvSpPr>
          <p:spPr bwMode="auto">
            <a:xfrm flipV="1">
              <a:off x="3087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3" name="Line 28"/>
            <p:cNvSpPr>
              <a:spLocks noChangeShapeType="1"/>
            </p:cNvSpPr>
            <p:nvPr/>
          </p:nvSpPr>
          <p:spPr bwMode="auto">
            <a:xfrm flipH="1">
              <a:off x="960" y="3072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4" name="Line 29"/>
            <p:cNvSpPr>
              <a:spLocks noChangeShapeType="1"/>
            </p:cNvSpPr>
            <p:nvPr/>
          </p:nvSpPr>
          <p:spPr bwMode="auto">
            <a:xfrm>
              <a:off x="1333" y="3072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5" name="Line 30"/>
            <p:cNvSpPr>
              <a:spLocks noChangeShapeType="1"/>
            </p:cNvSpPr>
            <p:nvPr/>
          </p:nvSpPr>
          <p:spPr bwMode="auto">
            <a:xfrm>
              <a:off x="3098" y="32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6" name="Line 31"/>
            <p:cNvSpPr>
              <a:spLocks noChangeShapeType="1"/>
            </p:cNvSpPr>
            <p:nvPr/>
          </p:nvSpPr>
          <p:spPr bwMode="auto">
            <a:xfrm>
              <a:off x="4704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7" name="Line 32"/>
            <p:cNvSpPr>
              <a:spLocks noChangeShapeType="1"/>
            </p:cNvSpPr>
            <p:nvPr/>
          </p:nvSpPr>
          <p:spPr bwMode="auto">
            <a:xfrm>
              <a:off x="4704" y="30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4495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41325" y="930275"/>
            <a:ext cx="49657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FontTx/>
              <a:buAutoNum type="arabicPeriod" startAt="3"/>
            </a:pPr>
            <a:r>
              <a:rPr lang="en-US" altLang="en-US" sz="2400">
                <a:latin typeface="Times New Roman" pitchFamily="18" charset="0"/>
              </a:rPr>
              <a:t>Many to many ( M : M atau N : N )</a:t>
            </a:r>
          </a:p>
          <a:p>
            <a:pPr eaLnBrk="1" hangingPunct="1"/>
            <a:r>
              <a:rPr lang="en-US" altLang="en-US" sz="2400">
                <a:latin typeface="Times New Roman" pitchFamily="18" charset="0"/>
              </a:rPr>
              <a:t>	contoh :</a:t>
            </a:r>
          </a:p>
          <a:p>
            <a:pPr eaLnBrk="1" hangingPunct="1"/>
            <a:r>
              <a:rPr lang="en-US" altLang="en-US" sz="2400">
                <a:latin typeface="Times New Roman" pitchFamily="18" charset="0"/>
              </a:rPr>
              <a:t>	</a:t>
            </a:r>
          </a:p>
        </p:txBody>
      </p:sp>
      <p:grpSp>
        <p:nvGrpSpPr>
          <p:cNvPr id="14339" name="Group 26"/>
          <p:cNvGrpSpPr>
            <a:grpSpLocks/>
          </p:cNvGrpSpPr>
          <p:nvPr/>
        </p:nvGrpSpPr>
        <p:grpSpPr bwMode="auto">
          <a:xfrm>
            <a:off x="914400" y="2362200"/>
            <a:ext cx="7543800" cy="2514600"/>
            <a:chOff x="576" y="1104"/>
            <a:chExt cx="4752" cy="1584"/>
          </a:xfrm>
        </p:grpSpPr>
        <p:sp>
          <p:nvSpPr>
            <p:cNvPr id="14340" name="Rectangle 4"/>
            <p:cNvSpPr>
              <a:spLocks noChangeArrowheads="1"/>
            </p:cNvSpPr>
            <p:nvPr/>
          </p:nvSpPr>
          <p:spPr bwMode="auto">
            <a:xfrm>
              <a:off x="1007" y="1724"/>
              <a:ext cx="100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400"/>
                <a:t>Mahasiswa</a:t>
              </a:r>
            </a:p>
          </p:txBody>
        </p:sp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4424" y="1724"/>
              <a:ext cx="903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400"/>
                <a:t>Kuliah</a:t>
              </a:r>
            </a:p>
          </p:txBody>
        </p:sp>
        <p:sp>
          <p:nvSpPr>
            <p:cNvPr id="14342" name="AutoShape 6"/>
            <p:cNvSpPr>
              <a:spLocks noChangeArrowheads="1"/>
            </p:cNvSpPr>
            <p:nvPr/>
          </p:nvSpPr>
          <p:spPr bwMode="auto">
            <a:xfrm>
              <a:off x="2609" y="1584"/>
              <a:ext cx="1248" cy="624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dirty="0" err="1"/>
                <a:t>Mengambil</a:t>
              </a:r>
              <a:endParaRPr lang="en-US" altLang="en-US" dirty="0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2026" y="189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>
              <a:off x="3850" y="189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45" name="Text Box 9"/>
            <p:cNvSpPr txBox="1">
              <a:spLocks noChangeArrowheads="1"/>
            </p:cNvSpPr>
            <p:nvPr/>
          </p:nvSpPr>
          <p:spPr bwMode="auto">
            <a:xfrm>
              <a:off x="1995" y="1643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4175" y="1650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4347" name="Oval 11"/>
            <p:cNvSpPr>
              <a:spLocks noChangeArrowheads="1"/>
            </p:cNvSpPr>
            <p:nvPr/>
          </p:nvSpPr>
          <p:spPr bwMode="auto">
            <a:xfrm>
              <a:off x="1103" y="1185"/>
              <a:ext cx="76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u="sng"/>
                <a:t>NPM</a:t>
              </a:r>
            </a:p>
          </p:txBody>
        </p:sp>
        <p:sp>
          <p:nvSpPr>
            <p:cNvPr id="14348" name="Oval 12"/>
            <p:cNvSpPr>
              <a:spLocks noChangeArrowheads="1"/>
            </p:cNvSpPr>
            <p:nvPr/>
          </p:nvSpPr>
          <p:spPr bwMode="auto">
            <a:xfrm>
              <a:off x="2846" y="1104"/>
              <a:ext cx="76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u="sng"/>
                <a:t>NPM</a:t>
              </a:r>
            </a:p>
          </p:txBody>
        </p:sp>
        <p:sp>
          <p:nvSpPr>
            <p:cNvPr id="14349" name="Oval 13"/>
            <p:cNvSpPr>
              <a:spLocks noChangeArrowheads="1"/>
            </p:cNvSpPr>
            <p:nvPr/>
          </p:nvSpPr>
          <p:spPr bwMode="auto">
            <a:xfrm>
              <a:off x="576" y="2352"/>
              <a:ext cx="1007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/>
                <a:t>Alamat_mhs</a:t>
              </a:r>
            </a:p>
          </p:txBody>
        </p:sp>
        <p:sp>
          <p:nvSpPr>
            <p:cNvPr id="14350" name="Oval 14"/>
            <p:cNvSpPr>
              <a:spLocks noChangeArrowheads="1"/>
            </p:cNvSpPr>
            <p:nvPr/>
          </p:nvSpPr>
          <p:spPr bwMode="auto">
            <a:xfrm>
              <a:off x="1727" y="2352"/>
              <a:ext cx="961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/>
                <a:t>Nama_mhs</a:t>
              </a:r>
            </a:p>
          </p:txBody>
        </p:sp>
        <p:sp>
          <p:nvSpPr>
            <p:cNvPr id="14351" name="Oval 15"/>
            <p:cNvSpPr>
              <a:spLocks noChangeArrowheads="1"/>
            </p:cNvSpPr>
            <p:nvPr/>
          </p:nvSpPr>
          <p:spPr bwMode="auto">
            <a:xfrm>
              <a:off x="2857" y="2400"/>
              <a:ext cx="76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u="sng"/>
                <a:t>Kd_kul</a:t>
              </a:r>
            </a:p>
          </p:txBody>
        </p:sp>
        <p:sp>
          <p:nvSpPr>
            <p:cNvPr id="14352" name="Oval 16"/>
            <p:cNvSpPr>
              <a:spLocks noChangeArrowheads="1"/>
            </p:cNvSpPr>
            <p:nvPr/>
          </p:nvSpPr>
          <p:spPr bwMode="auto">
            <a:xfrm>
              <a:off x="4463" y="1248"/>
              <a:ext cx="76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u="sng"/>
                <a:t>Kd_kul</a:t>
              </a:r>
            </a:p>
          </p:txBody>
        </p:sp>
        <p:sp>
          <p:nvSpPr>
            <p:cNvPr id="14353" name="Oval 17"/>
            <p:cNvSpPr>
              <a:spLocks noChangeArrowheads="1"/>
            </p:cNvSpPr>
            <p:nvPr/>
          </p:nvSpPr>
          <p:spPr bwMode="auto">
            <a:xfrm>
              <a:off x="4368" y="2400"/>
              <a:ext cx="96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/>
                <a:t>Nama_kul</a:t>
              </a:r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>
              <a:off x="1487" y="14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 flipV="1">
              <a:off x="3230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 flipH="1">
              <a:off x="1103" y="2064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>
              <a:off x="1476" y="2064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8" name="Line 22"/>
            <p:cNvSpPr>
              <a:spLocks noChangeShapeType="1"/>
            </p:cNvSpPr>
            <p:nvPr/>
          </p:nvSpPr>
          <p:spPr bwMode="auto">
            <a:xfrm>
              <a:off x="3241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9" name="Line 23"/>
            <p:cNvSpPr>
              <a:spLocks noChangeShapeType="1"/>
            </p:cNvSpPr>
            <p:nvPr/>
          </p:nvSpPr>
          <p:spPr bwMode="auto">
            <a:xfrm>
              <a:off x="4847" y="15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60" name="Line 24"/>
            <p:cNvSpPr>
              <a:spLocks noChangeShapeType="1"/>
            </p:cNvSpPr>
            <p:nvPr/>
          </p:nvSpPr>
          <p:spPr bwMode="auto">
            <a:xfrm>
              <a:off x="4847" y="20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141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98613" y="2355850"/>
            <a:ext cx="1600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Pelanggan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7023100" y="2355850"/>
            <a:ext cx="1433513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Barang</a:t>
            </a:r>
          </a:p>
        </p:txBody>
      </p:sp>
      <p:sp>
        <p:nvSpPr>
          <p:cNvPr id="15364" name="AutoShape 5"/>
          <p:cNvSpPr>
            <a:spLocks noChangeArrowheads="1"/>
          </p:cNvSpPr>
          <p:nvPr/>
        </p:nvSpPr>
        <p:spPr bwMode="auto">
          <a:xfrm>
            <a:off x="4141788" y="2133600"/>
            <a:ext cx="1981200" cy="9906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/>
              <a:t>Membeli</a:t>
            </a:r>
          </a:p>
        </p:txBody>
      </p:sp>
      <p:sp>
        <p:nvSpPr>
          <p:cNvPr id="15365" name="Line 6"/>
          <p:cNvSpPr>
            <a:spLocks noChangeShapeType="1"/>
          </p:cNvSpPr>
          <p:nvPr/>
        </p:nvSpPr>
        <p:spPr bwMode="auto">
          <a:xfrm>
            <a:off x="3216275" y="26257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6" name="Line 7"/>
          <p:cNvSpPr>
            <a:spLocks noChangeShapeType="1"/>
          </p:cNvSpPr>
          <p:nvPr/>
        </p:nvSpPr>
        <p:spPr bwMode="auto">
          <a:xfrm>
            <a:off x="6111875" y="26257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3167063" y="2227263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M</a:t>
            </a:r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6627813" y="2238375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M</a:t>
            </a:r>
          </a:p>
        </p:txBody>
      </p:sp>
      <p:sp>
        <p:nvSpPr>
          <p:cNvPr id="15369" name="Oval 10"/>
          <p:cNvSpPr>
            <a:spLocks noChangeArrowheads="1"/>
          </p:cNvSpPr>
          <p:nvPr/>
        </p:nvSpPr>
        <p:spPr bwMode="auto">
          <a:xfrm>
            <a:off x="1751013" y="1500188"/>
            <a:ext cx="1219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u="sng"/>
              <a:t>Kd_plg</a:t>
            </a:r>
          </a:p>
        </p:txBody>
      </p:sp>
      <p:sp>
        <p:nvSpPr>
          <p:cNvPr id="15370" name="Oval 11"/>
          <p:cNvSpPr>
            <a:spLocks noChangeArrowheads="1"/>
          </p:cNvSpPr>
          <p:nvPr/>
        </p:nvSpPr>
        <p:spPr bwMode="auto">
          <a:xfrm>
            <a:off x="4518025" y="1371600"/>
            <a:ext cx="1219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u="sng"/>
              <a:t>Kd_plg</a:t>
            </a:r>
          </a:p>
        </p:txBody>
      </p:sp>
      <p:sp>
        <p:nvSpPr>
          <p:cNvPr id="15371" name="Oval 12"/>
          <p:cNvSpPr>
            <a:spLocks noChangeArrowheads="1"/>
          </p:cNvSpPr>
          <p:nvPr/>
        </p:nvSpPr>
        <p:spPr bwMode="auto">
          <a:xfrm>
            <a:off x="914400" y="3352800"/>
            <a:ext cx="1598613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/>
              <a:t>Alamat_plg</a:t>
            </a:r>
          </a:p>
        </p:txBody>
      </p:sp>
      <p:sp>
        <p:nvSpPr>
          <p:cNvPr id="15372" name="Oval 13"/>
          <p:cNvSpPr>
            <a:spLocks noChangeArrowheads="1"/>
          </p:cNvSpPr>
          <p:nvPr/>
        </p:nvSpPr>
        <p:spPr bwMode="auto">
          <a:xfrm>
            <a:off x="2741613" y="3352800"/>
            <a:ext cx="1525587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/>
              <a:t>Nama_plg</a:t>
            </a:r>
          </a:p>
        </p:txBody>
      </p:sp>
      <p:sp>
        <p:nvSpPr>
          <p:cNvPr id="15373" name="Oval 14"/>
          <p:cNvSpPr>
            <a:spLocks noChangeArrowheads="1"/>
          </p:cNvSpPr>
          <p:nvPr/>
        </p:nvSpPr>
        <p:spPr bwMode="auto">
          <a:xfrm>
            <a:off x="4535488" y="3429000"/>
            <a:ext cx="1219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u="sng"/>
              <a:t>Kd_brg</a:t>
            </a:r>
          </a:p>
        </p:txBody>
      </p:sp>
      <p:sp>
        <p:nvSpPr>
          <p:cNvPr id="15374" name="Oval 15"/>
          <p:cNvSpPr>
            <a:spLocks noChangeArrowheads="1"/>
          </p:cNvSpPr>
          <p:nvPr/>
        </p:nvSpPr>
        <p:spPr bwMode="auto">
          <a:xfrm>
            <a:off x="7085013" y="1600200"/>
            <a:ext cx="1219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u="sng"/>
              <a:t>Kd_brg</a:t>
            </a:r>
          </a:p>
        </p:txBody>
      </p:sp>
      <p:sp>
        <p:nvSpPr>
          <p:cNvPr id="15375" name="Oval 16"/>
          <p:cNvSpPr>
            <a:spLocks noChangeArrowheads="1"/>
          </p:cNvSpPr>
          <p:nvPr/>
        </p:nvSpPr>
        <p:spPr bwMode="auto">
          <a:xfrm>
            <a:off x="6934200" y="3429000"/>
            <a:ext cx="15240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/>
              <a:t>Nama_brg</a:t>
            </a:r>
          </a:p>
        </p:txBody>
      </p:sp>
      <p:sp>
        <p:nvSpPr>
          <p:cNvPr id="15376" name="Line 17"/>
          <p:cNvSpPr>
            <a:spLocks noChangeShapeType="1"/>
          </p:cNvSpPr>
          <p:nvPr/>
        </p:nvSpPr>
        <p:spPr bwMode="auto">
          <a:xfrm>
            <a:off x="2360613" y="19748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7" name="Line 18"/>
          <p:cNvSpPr>
            <a:spLocks noChangeShapeType="1"/>
          </p:cNvSpPr>
          <p:nvPr/>
        </p:nvSpPr>
        <p:spPr bwMode="auto">
          <a:xfrm flipV="1">
            <a:off x="5127625" y="182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8" name="Line 19"/>
          <p:cNvSpPr>
            <a:spLocks noChangeShapeType="1"/>
          </p:cNvSpPr>
          <p:nvPr/>
        </p:nvSpPr>
        <p:spPr bwMode="auto">
          <a:xfrm flipH="1">
            <a:off x="1751013" y="2895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9" name="Line 20"/>
          <p:cNvSpPr>
            <a:spLocks noChangeShapeType="1"/>
          </p:cNvSpPr>
          <p:nvPr/>
        </p:nvSpPr>
        <p:spPr bwMode="auto">
          <a:xfrm>
            <a:off x="2343150" y="2895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80" name="Line 21"/>
          <p:cNvSpPr>
            <a:spLocks noChangeShapeType="1"/>
          </p:cNvSpPr>
          <p:nvPr/>
        </p:nvSpPr>
        <p:spPr bwMode="auto">
          <a:xfrm>
            <a:off x="5145088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81" name="Line 22"/>
          <p:cNvSpPr>
            <a:spLocks noChangeShapeType="1"/>
          </p:cNvSpPr>
          <p:nvPr/>
        </p:nvSpPr>
        <p:spPr bwMode="auto">
          <a:xfrm>
            <a:off x="7694613" y="205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82" name="Line 23"/>
          <p:cNvSpPr>
            <a:spLocks noChangeShapeType="1"/>
          </p:cNvSpPr>
          <p:nvPr/>
        </p:nvSpPr>
        <p:spPr bwMode="auto">
          <a:xfrm>
            <a:off x="7694613" y="2895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47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521341A-72DE-4BE7-A940-EBD3BADE2275}" type="slidenum">
              <a:rPr lang="en-US" sz="1400" b="0" smtClean="0"/>
              <a:pPr eaLnBrk="1" hangingPunct="1"/>
              <a:t>18</a:t>
            </a:fld>
            <a:endParaRPr lang="en-US" sz="1400" b="0"/>
          </a:p>
        </p:txBody>
      </p:sp>
      <p:sp>
        <p:nvSpPr>
          <p:cNvPr id="30726" name="Text Box 3"/>
          <p:cNvSpPr txBox="1">
            <a:spLocks noChangeArrowheads="1"/>
          </p:cNvSpPr>
          <p:nvPr/>
        </p:nvSpPr>
        <p:spPr bwMode="auto">
          <a:xfrm>
            <a:off x="7036792" y="776288"/>
            <a:ext cx="1613374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7" rIns="91432" bIns="45717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r>
              <a:rPr lang="en-US">
                <a:latin typeface="Arial Narrow" pitchFamily="34" charset="0"/>
              </a:rPr>
              <a:t>Weak Entity</a:t>
            </a:r>
            <a:endParaRPr lang="en-US">
              <a:latin typeface="Arial Narrow" pitchFamily="34" charset="0"/>
              <a:ea typeface="BatangChe" pitchFamily="49" charset="-127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85800" y="1600200"/>
            <a:ext cx="7772400" cy="3962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sz="2400" b="0" dirty="0">
                <a:latin typeface="+mj-lt"/>
              </a:rPr>
              <a:t>Weak Entity: </a:t>
            </a:r>
            <a:r>
              <a:rPr lang="en-US" sz="2400" b="0" dirty="0" err="1">
                <a:latin typeface="+mj-lt"/>
              </a:rPr>
              <a:t>suatu</a:t>
            </a:r>
            <a:r>
              <a:rPr lang="en-US" sz="2400" b="0" dirty="0">
                <a:latin typeface="+mj-lt"/>
              </a:rPr>
              <a:t> entity </a:t>
            </a:r>
            <a:r>
              <a:rPr lang="en-US" sz="2400" b="0" dirty="0" err="1">
                <a:latin typeface="+mj-lt"/>
              </a:rPr>
              <a:t>dimana</a:t>
            </a:r>
            <a:r>
              <a:rPr lang="en-US" sz="2400" b="0" dirty="0">
                <a:latin typeface="+mj-lt"/>
              </a:rPr>
              <a:t> </a:t>
            </a:r>
            <a:r>
              <a:rPr lang="en-US" sz="2400" b="0" dirty="0" err="1">
                <a:latin typeface="+mj-lt"/>
              </a:rPr>
              <a:t>keberadaan</a:t>
            </a:r>
            <a:r>
              <a:rPr lang="en-US" sz="2400" b="0" dirty="0">
                <a:latin typeface="+mj-lt"/>
              </a:rPr>
              <a:t> </a:t>
            </a:r>
            <a:r>
              <a:rPr lang="en-US" sz="2400" b="0" dirty="0" err="1">
                <a:latin typeface="+mj-lt"/>
              </a:rPr>
              <a:t>dari</a:t>
            </a:r>
            <a:r>
              <a:rPr lang="en-US" sz="2400" b="0" dirty="0">
                <a:latin typeface="+mj-lt"/>
              </a:rPr>
              <a:t> entity </a:t>
            </a:r>
            <a:r>
              <a:rPr lang="en-US" sz="2400" b="0" dirty="0" err="1">
                <a:latin typeface="+mj-lt"/>
              </a:rPr>
              <a:t>tersebut</a:t>
            </a:r>
            <a:r>
              <a:rPr lang="en-US" sz="2400" b="0" dirty="0">
                <a:latin typeface="+mj-lt"/>
              </a:rPr>
              <a:t> </a:t>
            </a:r>
            <a:r>
              <a:rPr lang="en-US" sz="2400" b="0" dirty="0" err="1">
                <a:latin typeface="+mj-lt"/>
              </a:rPr>
              <a:t>tergantung</a:t>
            </a:r>
            <a:r>
              <a:rPr lang="en-US" sz="2400" b="0" dirty="0">
                <a:latin typeface="+mj-lt"/>
              </a:rPr>
              <a:t> </a:t>
            </a:r>
            <a:r>
              <a:rPr lang="en-US" sz="2400" b="0" dirty="0" err="1">
                <a:latin typeface="+mj-lt"/>
              </a:rPr>
              <a:t>dari</a:t>
            </a:r>
            <a:r>
              <a:rPr lang="en-US" sz="2400" b="0" dirty="0">
                <a:latin typeface="+mj-lt"/>
              </a:rPr>
              <a:t> </a:t>
            </a:r>
            <a:r>
              <a:rPr lang="en-US" sz="2400" b="0" dirty="0" err="1">
                <a:latin typeface="+mj-lt"/>
              </a:rPr>
              <a:t>keberadaan</a:t>
            </a:r>
            <a:r>
              <a:rPr lang="en-US" sz="2400" b="0" dirty="0">
                <a:latin typeface="+mj-lt"/>
              </a:rPr>
              <a:t> entity lain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b="0" dirty="0">
                <a:latin typeface="+mj-lt"/>
              </a:rPr>
              <a:t>Entity yang </a:t>
            </a:r>
            <a:r>
              <a:rPr lang="en-US" sz="2400" b="0" dirty="0" err="1">
                <a:latin typeface="+mj-lt"/>
              </a:rPr>
              <a:t>merupakan</a:t>
            </a:r>
            <a:r>
              <a:rPr lang="en-US" sz="2400" b="0" dirty="0">
                <a:latin typeface="+mj-lt"/>
              </a:rPr>
              <a:t> </a:t>
            </a:r>
            <a:r>
              <a:rPr lang="en-US" sz="2400" b="0" dirty="0" err="1">
                <a:latin typeface="+mj-lt"/>
              </a:rPr>
              <a:t>induknya</a:t>
            </a:r>
            <a:r>
              <a:rPr lang="en-US" sz="2400" b="0" dirty="0">
                <a:latin typeface="+mj-lt"/>
              </a:rPr>
              <a:t> </a:t>
            </a:r>
            <a:r>
              <a:rPr lang="en-US" sz="2400" b="0" dirty="0" err="1">
                <a:latin typeface="+mj-lt"/>
              </a:rPr>
              <a:t>disebut</a:t>
            </a:r>
            <a:r>
              <a:rPr lang="en-US" sz="2400" b="0" dirty="0">
                <a:latin typeface="+mj-lt"/>
              </a:rPr>
              <a:t> Identifying Owner </a:t>
            </a:r>
            <a:r>
              <a:rPr lang="en-US" sz="2400" b="0" dirty="0" err="1">
                <a:latin typeface="+mj-lt"/>
              </a:rPr>
              <a:t>dan</a:t>
            </a:r>
            <a:r>
              <a:rPr lang="en-US" sz="2400" b="0" dirty="0">
                <a:latin typeface="+mj-lt"/>
              </a:rPr>
              <a:t> relationship-</a:t>
            </a:r>
            <a:r>
              <a:rPr lang="en-US" sz="2400" b="0" dirty="0" err="1">
                <a:latin typeface="+mj-lt"/>
              </a:rPr>
              <a:t>nya</a:t>
            </a:r>
            <a:r>
              <a:rPr lang="en-US" sz="2400" b="0" dirty="0">
                <a:latin typeface="+mj-lt"/>
              </a:rPr>
              <a:t> </a:t>
            </a:r>
            <a:r>
              <a:rPr lang="en-US" sz="2400" b="0" dirty="0" err="1">
                <a:latin typeface="+mj-lt"/>
              </a:rPr>
              <a:t>Disebut</a:t>
            </a:r>
            <a:r>
              <a:rPr lang="en-US" sz="2400" b="0" dirty="0">
                <a:latin typeface="+mj-lt"/>
              </a:rPr>
              <a:t> </a:t>
            </a:r>
            <a:r>
              <a:rPr lang="en-US" sz="2400" b="0" dirty="0" err="1">
                <a:latin typeface="+mj-lt"/>
              </a:rPr>
              <a:t>Identifyimg</a:t>
            </a:r>
            <a:r>
              <a:rPr lang="en-US" sz="2400" b="0" dirty="0">
                <a:latin typeface="+mj-lt"/>
              </a:rPr>
              <a:t> Relationship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b="0" dirty="0">
                <a:latin typeface="+mj-lt"/>
              </a:rPr>
              <a:t>Weak Entity </a:t>
            </a:r>
            <a:r>
              <a:rPr lang="en-US" sz="2400" b="0" dirty="0" err="1">
                <a:latin typeface="+mj-lt"/>
              </a:rPr>
              <a:t>Selalu</a:t>
            </a:r>
            <a:r>
              <a:rPr lang="en-US" sz="2400" b="0" dirty="0">
                <a:latin typeface="+mj-lt"/>
              </a:rPr>
              <a:t> </a:t>
            </a:r>
            <a:r>
              <a:rPr lang="en-US" sz="2400" b="0" dirty="0" err="1">
                <a:latin typeface="+mj-lt"/>
              </a:rPr>
              <a:t>mempunyai</a:t>
            </a:r>
            <a:r>
              <a:rPr lang="en-US" sz="2400" b="0" dirty="0">
                <a:latin typeface="+mj-lt"/>
              </a:rPr>
              <a:t> Total Participation Constraint </a:t>
            </a:r>
            <a:r>
              <a:rPr lang="en-US" sz="2400" b="0" dirty="0" err="1">
                <a:latin typeface="+mj-lt"/>
              </a:rPr>
              <a:t>dengan</a:t>
            </a:r>
            <a:r>
              <a:rPr lang="en-US" sz="2400" b="0" dirty="0">
                <a:latin typeface="+mj-lt"/>
              </a:rPr>
              <a:t> Identifying Owner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b="0" dirty="0" err="1"/>
              <a:t>Contoh</a:t>
            </a:r>
            <a:r>
              <a:rPr lang="en-US" sz="2400" b="0" dirty="0"/>
              <a:t> : entity </a:t>
            </a:r>
            <a:r>
              <a:rPr lang="en-US" sz="2400" b="0" dirty="0" err="1"/>
              <a:t>tanggungan</a:t>
            </a:r>
            <a:r>
              <a:rPr lang="en-US" sz="2400" b="0" dirty="0"/>
              <a:t> </a:t>
            </a:r>
            <a:r>
              <a:rPr lang="en-US" sz="2400" b="0" dirty="0" err="1"/>
              <a:t>keberadaannya</a:t>
            </a:r>
            <a:r>
              <a:rPr lang="en-US" sz="2400" b="0" dirty="0"/>
              <a:t> </a:t>
            </a:r>
            <a:r>
              <a:rPr lang="en-US" sz="2400" b="0" dirty="0" err="1"/>
              <a:t>bergantung</a:t>
            </a:r>
            <a:r>
              <a:rPr lang="en-US" sz="2400" b="0" dirty="0"/>
              <a:t> </a:t>
            </a:r>
            <a:r>
              <a:rPr lang="en-US" sz="2400" b="0" dirty="0" err="1"/>
              <a:t>pada</a:t>
            </a:r>
            <a:r>
              <a:rPr lang="en-US" sz="2400" b="0" dirty="0"/>
              <a:t> </a:t>
            </a:r>
            <a:r>
              <a:rPr lang="en-US" sz="2400" b="0" dirty="0" err="1"/>
              <a:t>karyawan</a:t>
            </a:r>
            <a:endParaRPr lang="en-US" sz="24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1974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844062" y="1143000"/>
            <a:ext cx="7385538" cy="4572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Arial" pitchFamily="34" charset="0"/>
              <a:buChar char="•"/>
              <a:defRPr/>
            </a:pPr>
            <a:endParaRPr kumimoji="1" lang="en-US" sz="2000" dirty="0">
              <a:latin typeface="+mj-lt"/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endParaRPr kumimoji="1" lang="en-US" sz="2000" dirty="0">
              <a:latin typeface="+mj-lt"/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j-lt"/>
              </a:rPr>
              <a:t>Entity sets </a:t>
            </a:r>
            <a:r>
              <a:rPr kumimoji="1" lang="en-US" sz="2000" dirty="0" err="1">
                <a:latin typeface="+mj-lt"/>
              </a:rPr>
              <a:t>digambarkan</a:t>
            </a:r>
            <a:r>
              <a:rPr kumimoji="1" lang="en-US" sz="2000" dirty="0">
                <a:latin typeface="+mj-lt"/>
              </a:rPr>
              <a:t> </a:t>
            </a:r>
            <a:r>
              <a:rPr kumimoji="1" lang="en-US" sz="2000" dirty="0" err="1">
                <a:latin typeface="+mj-lt"/>
              </a:rPr>
              <a:t>dengan</a:t>
            </a:r>
            <a:r>
              <a:rPr kumimoji="1" lang="en-US" sz="2000" dirty="0">
                <a:latin typeface="+mj-lt"/>
              </a:rPr>
              <a:t> 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j-lt"/>
              </a:rPr>
              <a:t>Relationship sets </a:t>
            </a:r>
            <a:r>
              <a:rPr kumimoji="1" lang="en-US" sz="2000" dirty="0" err="1">
                <a:latin typeface="+mj-lt"/>
              </a:rPr>
              <a:t>digambarkan</a:t>
            </a:r>
            <a:r>
              <a:rPr kumimoji="1" lang="en-US" sz="2000" dirty="0">
                <a:latin typeface="+mj-lt"/>
              </a:rPr>
              <a:t> </a:t>
            </a:r>
            <a:r>
              <a:rPr kumimoji="1" lang="en-US" sz="2000" dirty="0" err="1">
                <a:latin typeface="+mj-lt"/>
              </a:rPr>
              <a:t>dengan</a:t>
            </a:r>
            <a:r>
              <a:rPr kumimoji="1" lang="en-US" sz="2000" dirty="0">
                <a:latin typeface="+mj-lt"/>
              </a:rPr>
              <a:t> 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kumimoji="1" lang="en-US" sz="2000" dirty="0" err="1">
                <a:latin typeface="+mj-lt"/>
              </a:rPr>
              <a:t>Hubungan</a:t>
            </a:r>
            <a:r>
              <a:rPr kumimoji="1" lang="en-US" sz="2000" dirty="0">
                <a:latin typeface="+mj-lt"/>
              </a:rPr>
              <a:t> </a:t>
            </a:r>
            <a:r>
              <a:rPr kumimoji="1" lang="en-US" sz="2000" dirty="0" err="1">
                <a:latin typeface="+mj-lt"/>
              </a:rPr>
              <a:t>antara</a:t>
            </a:r>
            <a:r>
              <a:rPr kumimoji="1" lang="en-US" sz="2000" dirty="0">
                <a:latin typeface="+mj-lt"/>
              </a:rPr>
              <a:t> Entity sets – Relationship sets </a:t>
            </a:r>
            <a:r>
              <a:rPr kumimoji="1" lang="en-US" sz="2000" dirty="0" err="1">
                <a:latin typeface="+mj-lt"/>
              </a:rPr>
              <a:t>serta</a:t>
            </a:r>
            <a:r>
              <a:rPr kumimoji="1" lang="en-US" sz="2000" dirty="0">
                <a:latin typeface="+mj-lt"/>
              </a:rPr>
              <a:t> </a:t>
            </a:r>
            <a:r>
              <a:rPr kumimoji="1" lang="en-US" sz="2000" dirty="0" err="1">
                <a:latin typeface="+mj-lt"/>
              </a:rPr>
              <a:t>atribut</a:t>
            </a:r>
            <a:r>
              <a:rPr kumimoji="1" lang="en-US" sz="2000" dirty="0">
                <a:latin typeface="+mj-lt"/>
              </a:rPr>
              <a:t> – entity sets </a:t>
            </a:r>
            <a:r>
              <a:rPr kumimoji="1" lang="en-US" sz="2000" dirty="0" err="1">
                <a:latin typeface="+mj-lt"/>
              </a:rPr>
              <a:t>digambarkan</a:t>
            </a:r>
            <a:r>
              <a:rPr kumimoji="1" lang="en-US" sz="2000" dirty="0">
                <a:latin typeface="+mj-lt"/>
              </a:rPr>
              <a:t> </a:t>
            </a:r>
            <a:r>
              <a:rPr kumimoji="1" lang="en-US" sz="2000" dirty="0" err="1">
                <a:latin typeface="+mj-lt"/>
              </a:rPr>
              <a:t>dengan</a:t>
            </a:r>
            <a:r>
              <a:rPr kumimoji="1" lang="en-US" sz="2000" dirty="0">
                <a:latin typeface="+mj-lt"/>
              </a:rPr>
              <a:t> </a:t>
            </a:r>
            <a:r>
              <a:rPr kumimoji="1" lang="en-US" sz="2000" dirty="0" err="1">
                <a:latin typeface="+mj-lt"/>
              </a:rPr>
              <a:t>garis</a:t>
            </a:r>
            <a:endParaRPr kumimoji="1" lang="en-US" sz="2000" dirty="0">
              <a:latin typeface="+mj-lt"/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kumimoji="1" lang="en-US" sz="2000" dirty="0" err="1">
                <a:latin typeface="+mj-lt"/>
              </a:rPr>
              <a:t>Atribut</a:t>
            </a:r>
            <a:r>
              <a:rPr kumimoji="1" lang="en-US" sz="2000" dirty="0">
                <a:latin typeface="+mj-lt"/>
              </a:rPr>
              <a:t> </a:t>
            </a:r>
            <a:r>
              <a:rPr kumimoji="1" lang="en-US" sz="2000" dirty="0" err="1">
                <a:latin typeface="+mj-lt"/>
              </a:rPr>
              <a:t>digambarkan</a:t>
            </a:r>
            <a:r>
              <a:rPr kumimoji="1" lang="en-US" sz="2000" dirty="0">
                <a:latin typeface="+mj-lt"/>
              </a:rPr>
              <a:t> </a:t>
            </a:r>
            <a:r>
              <a:rPr kumimoji="1" lang="en-US" sz="2000" dirty="0" err="1">
                <a:latin typeface="+mj-lt"/>
              </a:rPr>
              <a:t>dengan</a:t>
            </a:r>
            <a:r>
              <a:rPr kumimoji="1" lang="en-US" sz="2000" dirty="0">
                <a:latin typeface="+mj-lt"/>
              </a:rPr>
              <a:t> </a:t>
            </a:r>
          </a:p>
          <a:p>
            <a:pPr lvl="1" eaLnBrk="1" hangingPunct="1">
              <a:defRPr/>
            </a:pPr>
            <a:r>
              <a:rPr kumimoji="1" lang="en-US" sz="2000" dirty="0" err="1">
                <a:latin typeface="+mj-lt"/>
              </a:rPr>
              <a:t>Atribut</a:t>
            </a:r>
            <a:r>
              <a:rPr kumimoji="1" lang="en-US" sz="2000" dirty="0">
                <a:latin typeface="+mj-lt"/>
              </a:rPr>
              <a:t> </a:t>
            </a:r>
            <a:r>
              <a:rPr kumimoji="1" lang="en-US" sz="2000" dirty="0" err="1">
                <a:latin typeface="+mj-lt"/>
              </a:rPr>
              <a:t>Multivalue</a:t>
            </a:r>
            <a:endParaRPr kumimoji="1" lang="en-US" sz="2000" dirty="0">
              <a:latin typeface="+mj-lt"/>
            </a:endParaRPr>
          </a:p>
          <a:p>
            <a:pPr lvl="1" eaLnBrk="1" hangingPunct="1">
              <a:defRPr/>
            </a:pPr>
            <a:r>
              <a:rPr kumimoji="1" lang="en-US" sz="2000" dirty="0" err="1">
                <a:latin typeface="+mj-lt"/>
              </a:rPr>
              <a:t>Atribut</a:t>
            </a:r>
            <a:r>
              <a:rPr kumimoji="1" lang="en-US" sz="2000" dirty="0">
                <a:latin typeface="+mj-lt"/>
              </a:rPr>
              <a:t> Key</a:t>
            </a:r>
          </a:p>
          <a:p>
            <a:pPr eaLnBrk="1" hangingPunct="1">
              <a:buFont typeface="Arial" pitchFamily="34" charset="0"/>
              <a:buChar char="•"/>
              <a:defRPr/>
            </a:pPr>
            <a:endParaRPr lang="en-US" sz="2000" dirty="0">
              <a:latin typeface="+mj-lt"/>
            </a:endParaRPr>
          </a:p>
        </p:txBody>
      </p:sp>
      <p:sp>
        <p:nvSpPr>
          <p:cNvPr id="256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2ADC27E-CF6D-4984-8D8C-D5BD23652106}" type="slidenum">
              <a:rPr lang="en-US" sz="1400" b="0" smtClean="0"/>
              <a:pPr eaLnBrk="1" hangingPunct="1"/>
              <a:t>19</a:t>
            </a:fld>
            <a:endParaRPr lang="en-US" sz="1400" b="0"/>
          </a:p>
        </p:txBody>
      </p:sp>
      <p:sp>
        <p:nvSpPr>
          <p:cNvPr id="25607" name="Text Box 3"/>
          <p:cNvSpPr txBox="1">
            <a:spLocks noChangeArrowheads="1"/>
          </p:cNvSpPr>
          <p:nvPr/>
        </p:nvSpPr>
        <p:spPr bwMode="auto">
          <a:xfrm>
            <a:off x="5921550" y="776288"/>
            <a:ext cx="2728616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7" rIns="91432" bIns="45717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r>
              <a:rPr lang="en-US" dirty="0" err="1">
                <a:latin typeface="Arial Narrow" pitchFamily="34" charset="0"/>
                <a:ea typeface="BatangChe" pitchFamily="49" charset="-127"/>
              </a:rPr>
              <a:t>Ringkasan</a:t>
            </a:r>
            <a:r>
              <a:rPr lang="en-US" dirty="0">
                <a:latin typeface="Arial Narrow" pitchFamily="34" charset="0"/>
                <a:ea typeface="BatangChe" pitchFamily="49" charset="-127"/>
              </a:rPr>
              <a:t> </a:t>
            </a:r>
            <a:r>
              <a:rPr lang="en-US" dirty="0" err="1">
                <a:latin typeface="Arial Narrow" pitchFamily="34" charset="0"/>
                <a:ea typeface="BatangChe" pitchFamily="49" charset="-127"/>
              </a:rPr>
              <a:t>Notasi</a:t>
            </a:r>
            <a:r>
              <a:rPr lang="en-US" dirty="0">
                <a:latin typeface="Arial Narrow" pitchFamily="34" charset="0"/>
                <a:ea typeface="BatangChe" pitchFamily="49" charset="-127"/>
              </a:rPr>
              <a:t> ER</a:t>
            </a:r>
          </a:p>
        </p:txBody>
      </p:sp>
      <p:grpSp>
        <p:nvGrpSpPr>
          <p:cNvPr id="25610" name="Group 4"/>
          <p:cNvGrpSpPr>
            <a:grpSpLocks/>
          </p:cNvGrpSpPr>
          <p:nvPr/>
        </p:nvGrpSpPr>
        <p:grpSpPr bwMode="auto">
          <a:xfrm>
            <a:off x="1343759" y="4284663"/>
            <a:ext cx="6238142" cy="1866900"/>
            <a:chOff x="624" y="2544"/>
            <a:chExt cx="5040" cy="1536"/>
          </a:xfrm>
        </p:grpSpPr>
        <p:grpSp>
          <p:nvGrpSpPr>
            <p:cNvPr id="25619" name="Group 5"/>
            <p:cNvGrpSpPr>
              <a:grpSpLocks/>
            </p:cNvGrpSpPr>
            <p:nvPr/>
          </p:nvGrpSpPr>
          <p:grpSpPr bwMode="auto">
            <a:xfrm>
              <a:off x="912" y="3696"/>
              <a:ext cx="4464" cy="384"/>
              <a:chOff x="768" y="2976"/>
              <a:chExt cx="4656" cy="528"/>
            </a:xfrm>
          </p:grpSpPr>
          <p:sp>
            <p:nvSpPr>
              <p:cNvPr id="25632" name="Rectangle 6"/>
              <p:cNvSpPr>
                <a:spLocks noChangeArrowheads="1"/>
              </p:cNvSpPr>
              <p:nvPr/>
            </p:nvSpPr>
            <p:spPr bwMode="auto">
              <a:xfrm>
                <a:off x="768" y="2976"/>
                <a:ext cx="1344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/>
                  <a:t>Pegawai</a:t>
                </a:r>
              </a:p>
            </p:txBody>
          </p:sp>
          <p:sp>
            <p:nvSpPr>
              <p:cNvPr id="25633" name="Rectangle 7"/>
              <p:cNvSpPr>
                <a:spLocks noChangeArrowheads="1"/>
              </p:cNvSpPr>
              <p:nvPr/>
            </p:nvSpPr>
            <p:spPr bwMode="auto">
              <a:xfrm>
                <a:off x="4080" y="2976"/>
                <a:ext cx="1344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/>
                  <a:t>Perusahaan</a:t>
                </a:r>
              </a:p>
            </p:txBody>
          </p:sp>
          <p:sp>
            <p:nvSpPr>
              <p:cNvPr id="25634" name="Line 8"/>
              <p:cNvSpPr>
                <a:spLocks noChangeShapeType="1"/>
              </p:cNvSpPr>
              <p:nvPr/>
            </p:nvSpPr>
            <p:spPr bwMode="auto">
              <a:xfrm flipH="1">
                <a:off x="2112" y="321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5" name="AutoShape 9"/>
              <p:cNvSpPr>
                <a:spLocks noChangeArrowheads="1"/>
              </p:cNvSpPr>
              <p:nvPr/>
            </p:nvSpPr>
            <p:spPr bwMode="auto">
              <a:xfrm>
                <a:off x="2496" y="2976"/>
                <a:ext cx="1152" cy="480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/>
                  <a:t>Bekerja</a:t>
                </a:r>
              </a:p>
            </p:txBody>
          </p:sp>
          <p:sp>
            <p:nvSpPr>
              <p:cNvPr id="25636" name="Line 10"/>
              <p:cNvSpPr>
                <a:spLocks noChangeShapeType="1"/>
              </p:cNvSpPr>
              <p:nvPr/>
            </p:nvSpPr>
            <p:spPr bwMode="auto">
              <a:xfrm>
                <a:off x="3648" y="321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20" name="Oval 11"/>
            <p:cNvSpPr>
              <a:spLocks noChangeArrowheads="1"/>
            </p:cNvSpPr>
            <p:nvPr/>
          </p:nvSpPr>
          <p:spPr bwMode="auto">
            <a:xfrm>
              <a:off x="624" y="2976"/>
              <a:ext cx="76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u="sng" dirty="0"/>
                <a:t>NIP</a:t>
              </a:r>
            </a:p>
          </p:txBody>
        </p:sp>
        <p:sp>
          <p:nvSpPr>
            <p:cNvPr id="25621" name="Oval 12"/>
            <p:cNvSpPr>
              <a:spLocks noChangeArrowheads="1"/>
            </p:cNvSpPr>
            <p:nvPr/>
          </p:nvSpPr>
          <p:spPr bwMode="auto">
            <a:xfrm>
              <a:off x="1200" y="2640"/>
              <a:ext cx="76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Nama</a:t>
              </a:r>
            </a:p>
          </p:txBody>
        </p:sp>
        <p:sp>
          <p:nvSpPr>
            <p:cNvPr id="25622" name="Oval 13"/>
            <p:cNvSpPr>
              <a:spLocks noChangeArrowheads="1"/>
            </p:cNvSpPr>
            <p:nvPr/>
          </p:nvSpPr>
          <p:spPr bwMode="auto">
            <a:xfrm>
              <a:off x="1824" y="3024"/>
              <a:ext cx="76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Alamat</a:t>
              </a:r>
            </a:p>
          </p:txBody>
        </p:sp>
        <p:sp>
          <p:nvSpPr>
            <p:cNvPr id="25623" name="Oval 14"/>
            <p:cNvSpPr>
              <a:spLocks noChangeArrowheads="1"/>
            </p:cNvSpPr>
            <p:nvPr/>
          </p:nvSpPr>
          <p:spPr bwMode="auto">
            <a:xfrm>
              <a:off x="3504" y="3024"/>
              <a:ext cx="76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u="sng"/>
                <a:t>ID</a:t>
              </a:r>
            </a:p>
          </p:txBody>
        </p:sp>
        <p:sp>
          <p:nvSpPr>
            <p:cNvPr id="25624" name="Oval 15"/>
            <p:cNvSpPr>
              <a:spLocks noChangeArrowheads="1"/>
            </p:cNvSpPr>
            <p:nvPr/>
          </p:nvSpPr>
          <p:spPr bwMode="auto">
            <a:xfrm>
              <a:off x="4080" y="2544"/>
              <a:ext cx="960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Nama_Perusahaan</a:t>
              </a:r>
            </a:p>
          </p:txBody>
        </p:sp>
        <p:sp>
          <p:nvSpPr>
            <p:cNvPr id="25625" name="Oval 16"/>
            <p:cNvSpPr>
              <a:spLocks noChangeArrowheads="1"/>
            </p:cNvSpPr>
            <p:nvPr/>
          </p:nvSpPr>
          <p:spPr bwMode="auto">
            <a:xfrm>
              <a:off x="4896" y="3024"/>
              <a:ext cx="76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Alamat_Perush</a:t>
              </a:r>
            </a:p>
          </p:txBody>
        </p:sp>
        <p:sp>
          <p:nvSpPr>
            <p:cNvPr id="25626" name="Line 17"/>
            <p:cNvSpPr>
              <a:spLocks noChangeShapeType="1"/>
            </p:cNvSpPr>
            <p:nvPr/>
          </p:nvSpPr>
          <p:spPr bwMode="auto">
            <a:xfrm>
              <a:off x="1056" y="3264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Line 18"/>
            <p:cNvSpPr>
              <a:spLocks noChangeShapeType="1"/>
            </p:cNvSpPr>
            <p:nvPr/>
          </p:nvSpPr>
          <p:spPr bwMode="auto">
            <a:xfrm>
              <a:off x="1584" y="292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8" name="Line 19"/>
            <p:cNvSpPr>
              <a:spLocks noChangeShapeType="1"/>
            </p:cNvSpPr>
            <p:nvPr/>
          </p:nvSpPr>
          <p:spPr bwMode="auto">
            <a:xfrm flipH="1">
              <a:off x="1824" y="3312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Line 20"/>
            <p:cNvSpPr>
              <a:spLocks noChangeShapeType="1"/>
            </p:cNvSpPr>
            <p:nvPr/>
          </p:nvSpPr>
          <p:spPr bwMode="auto">
            <a:xfrm>
              <a:off x="3936" y="3312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0" name="Line 21"/>
            <p:cNvSpPr>
              <a:spLocks noChangeShapeType="1"/>
            </p:cNvSpPr>
            <p:nvPr/>
          </p:nvSpPr>
          <p:spPr bwMode="auto">
            <a:xfrm>
              <a:off x="4608" y="292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Line 22"/>
            <p:cNvSpPr>
              <a:spLocks noChangeShapeType="1"/>
            </p:cNvSpPr>
            <p:nvPr/>
          </p:nvSpPr>
          <p:spPr bwMode="auto">
            <a:xfrm flipH="1">
              <a:off x="5040" y="3312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11" name="Rectangle 23"/>
          <p:cNvSpPr>
            <a:spLocks noChangeArrowheads="1"/>
          </p:cNvSpPr>
          <p:nvPr/>
        </p:nvSpPr>
        <p:spPr bwMode="auto">
          <a:xfrm>
            <a:off x="5256335" y="1905000"/>
            <a:ext cx="1055077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5612" name="AutoShape 24"/>
          <p:cNvSpPr>
            <a:spLocks noChangeArrowheads="1"/>
          </p:cNvSpPr>
          <p:nvPr/>
        </p:nvSpPr>
        <p:spPr bwMode="auto">
          <a:xfrm>
            <a:off x="6076950" y="2209800"/>
            <a:ext cx="844062" cy="4572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5613" name="Line 25"/>
          <p:cNvSpPr>
            <a:spLocks noChangeShapeType="1"/>
          </p:cNvSpPr>
          <p:nvPr/>
        </p:nvSpPr>
        <p:spPr bwMode="auto">
          <a:xfrm>
            <a:off x="7089531" y="3073400"/>
            <a:ext cx="7737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Oval 26"/>
          <p:cNvSpPr>
            <a:spLocks noChangeArrowheads="1"/>
          </p:cNvSpPr>
          <p:nvPr/>
        </p:nvSpPr>
        <p:spPr bwMode="auto">
          <a:xfrm>
            <a:off x="5131777" y="3290888"/>
            <a:ext cx="984738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5615" name="Oval 27"/>
          <p:cNvSpPr>
            <a:spLocks noChangeArrowheads="1"/>
          </p:cNvSpPr>
          <p:nvPr/>
        </p:nvSpPr>
        <p:spPr bwMode="auto">
          <a:xfrm>
            <a:off x="4217377" y="3671888"/>
            <a:ext cx="984738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5616" name="Oval 28"/>
          <p:cNvSpPr>
            <a:spLocks noChangeArrowheads="1"/>
          </p:cNvSpPr>
          <p:nvPr/>
        </p:nvSpPr>
        <p:spPr bwMode="auto">
          <a:xfrm>
            <a:off x="4358054" y="3748088"/>
            <a:ext cx="703385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5617" name="Oval 29"/>
          <p:cNvSpPr>
            <a:spLocks noChangeArrowheads="1"/>
          </p:cNvSpPr>
          <p:nvPr/>
        </p:nvSpPr>
        <p:spPr bwMode="auto">
          <a:xfrm>
            <a:off x="3111012" y="4038600"/>
            <a:ext cx="1055077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5618" name="Line 30"/>
          <p:cNvSpPr>
            <a:spLocks noChangeShapeType="1"/>
          </p:cNvSpPr>
          <p:nvPr/>
        </p:nvSpPr>
        <p:spPr bwMode="auto">
          <a:xfrm>
            <a:off x="3251689" y="4343400"/>
            <a:ext cx="70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itchFamily="34" charset="0"/>
                <a:ea typeface="BatangChe" pitchFamily="49" charset="-127"/>
              </a:rPr>
              <a:t>Entity Relationship Diagram (ERD)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828800"/>
            <a:ext cx="7848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erupakan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model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konseptual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menggambarkan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struktur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logis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basis data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berbasis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grafis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Berisi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komponen-komponen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himpunan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entitas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himpunan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relasi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 yang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dilengkapi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atribut-atribut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38603" y="6400800"/>
            <a:ext cx="736127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533E98D-FD32-4AEB-B208-B16415036097}" type="slidenum">
              <a:rPr lang="en-US" sz="1400" b="0" smtClean="0"/>
              <a:pPr eaLnBrk="1" hangingPunct="1"/>
              <a:t>2</a:t>
            </a:fld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4081420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495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24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91751C7-7492-4612-998B-BC060B5F62A5}" type="slidenum">
              <a:rPr lang="en-US" sz="1400" b="0" smtClean="0"/>
              <a:pPr eaLnBrk="1" hangingPunct="1"/>
              <a:t>3</a:t>
            </a:fld>
            <a:endParaRPr lang="en-US" sz="1400" b="0"/>
          </a:p>
        </p:txBody>
      </p:sp>
      <p:pic>
        <p:nvPicPr>
          <p:cNvPr id="51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" t="30743" r="635" b="31024"/>
          <a:stretch>
            <a:fillRect/>
          </a:stretch>
        </p:blipFill>
        <p:spPr bwMode="auto">
          <a:xfrm>
            <a:off x="1066800" y="3962400"/>
            <a:ext cx="6623538" cy="19050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 err="1">
                <a:latin typeface="Arial Narrow" pitchFamily="34" charset="0"/>
                <a:ea typeface="BatangChe" pitchFamily="49" charset="-127"/>
              </a:rPr>
              <a:t>Tujuan</a:t>
            </a:r>
            <a:r>
              <a:rPr lang="en-US" dirty="0">
                <a:latin typeface="Arial Narrow" pitchFamily="34" charset="0"/>
                <a:ea typeface="BatangChe" pitchFamily="49" charset="-127"/>
              </a:rPr>
              <a:t> &amp; </a:t>
            </a:r>
            <a:r>
              <a:rPr lang="en-US" dirty="0" err="1">
                <a:latin typeface="Arial Narrow" pitchFamily="34" charset="0"/>
                <a:ea typeface="BatangChe" pitchFamily="49" charset="-127"/>
              </a:rPr>
              <a:t>Manfaat</a:t>
            </a:r>
            <a:r>
              <a:rPr lang="en-US" dirty="0">
                <a:latin typeface="Arial Narrow" pitchFamily="34" charset="0"/>
                <a:ea typeface="BatangChe" pitchFamily="49" charset="-127"/>
              </a:rPr>
              <a:t> ERD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34142" y="1447800"/>
            <a:ext cx="704305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penyajian</a:t>
            </a:r>
            <a:r>
              <a:rPr lang="en-US" dirty="0"/>
              <a:t> </a:t>
            </a:r>
            <a:r>
              <a:rPr lang="en-US" dirty="0" err="1"/>
              <a:t>rancangan</a:t>
            </a:r>
            <a:r>
              <a:rPr lang="en-US" dirty="0"/>
              <a:t> database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/</a:t>
            </a:r>
            <a:r>
              <a:rPr lang="en-US" dirty="0" err="1"/>
              <a:t>dimengerti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lain yang </a:t>
            </a:r>
            <a:r>
              <a:rPr lang="en-US" dirty="0" err="1"/>
              <a:t>berkepentingan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perancang</a:t>
            </a:r>
            <a:r>
              <a:rPr lang="en-US" dirty="0"/>
              <a:t> </a:t>
            </a:r>
            <a:r>
              <a:rPr lang="en-US" dirty="0" err="1"/>
              <a:t>sendiri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perancang</a:t>
            </a:r>
            <a:r>
              <a:rPr lang="en-US" dirty="0"/>
              <a:t> database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database </a:t>
            </a:r>
            <a:r>
              <a:rPr lang="en-US" dirty="0" err="1"/>
              <a:t>ataupun</a:t>
            </a:r>
            <a:r>
              <a:rPr lang="en-US" dirty="0"/>
              <a:t>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67806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733111" y="1600200"/>
            <a:ext cx="7385538" cy="4572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kumimoji="1" lang="en-US" sz="2400" b="1" dirty="0">
                <a:latin typeface="+mj-lt"/>
              </a:rPr>
              <a:t>Entity</a:t>
            </a:r>
          </a:p>
          <a:p>
            <a:pPr eaLnBrk="1" hangingPunct="1">
              <a:spcBef>
                <a:spcPts val="0"/>
              </a:spcBef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kumimoji="1" lang="en-US" sz="2400" b="1" dirty="0">
                <a:latin typeface="+mj-lt"/>
              </a:rPr>
              <a:t>Relationship</a:t>
            </a:r>
          </a:p>
          <a:p>
            <a:pPr eaLnBrk="1" hangingPunct="1">
              <a:spcBef>
                <a:spcPts val="0"/>
              </a:spcBef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kumimoji="1" lang="en-US" sz="2400" b="1" dirty="0" err="1">
                <a:latin typeface="+mj-lt"/>
              </a:rPr>
              <a:t>Atribut</a:t>
            </a:r>
            <a:endParaRPr kumimoji="1" lang="en-US" sz="2400" b="1" dirty="0">
              <a:latin typeface="+mj-lt"/>
            </a:endParaRPr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defRPr/>
            </a:pPr>
            <a:r>
              <a:rPr kumimoji="1" lang="en-US" sz="2400" b="1" dirty="0" err="1">
                <a:latin typeface="+mj-lt"/>
              </a:rPr>
              <a:t>Atribut</a:t>
            </a:r>
            <a:r>
              <a:rPr kumimoji="1" lang="en-US" sz="2400" b="1" dirty="0">
                <a:latin typeface="+mj-lt"/>
              </a:rPr>
              <a:t> </a:t>
            </a:r>
            <a:r>
              <a:rPr kumimoji="1" lang="en-US" sz="2400" b="1" dirty="0" err="1">
                <a:latin typeface="+mj-lt"/>
              </a:rPr>
              <a:t>Multivalue</a:t>
            </a:r>
            <a:endParaRPr kumimoji="1" lang="en-US" sz="2400" b="1" dirty="0">
              <a:latin typeface="+mj-lt"/>
            </a:endParaRPr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defRPr/>
            </a:pPr>
            <a:r>
              <a:rPr kumimoji="1" lang="en-US" sz="2400" b="1" dirty="0" err="1">
                <a:latin typeface="+mj-lt"/>
              </a:rPr>
              <a:t>Atribut</a:t>
            </a:r>
            <a:r>
              <a:rPr kumimoji="1" lang="en-US" sz="2400" b="1" dirty="0">
                <a:latin typeface="+mj-lt"/>
              </a:rPr>
              <a:t> Key</a:t>
            </a:r>
          </a:p>
          <a:p>
            <a:pPr eaLnBrk="1" hangingPunct="1">
              <a:spcBef>
                <a:spcPts val="0"/>
              </a:spcBef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kumimoji="1" lang="en-US" sz="2400" dirty="0" err="1">
                <a:latin typeface="+mj-lt"/>
              </a:rPr>
              <a:t>Hubungan</a:t>
            </a:r>
            <a:r>
              <a:rPr kumimoji="1" lang="en-US" sz="2400" dirty="0">
                <a:latin typeface="+mj-lt"/>
              </a:rPr>
              <a:t> </a:t>
            </a:r>
            <a:r>
              <a:rPr kumimoji="1" lang="en-US" sz="2400" dirty="0" err="1">
                <a:latin typeface="+mj-lt"/>
              </a:rPr>
              <a:t>antara</a:t>
            </a:r>
            <a:r>
              <a:rPr kumimoji="1" lang="en-US" sz="2400" dirty="0">
                <a:latin typeface="+mj-lt"/>
              </a:rPr>
              <a:t> Entity sets – Relationship sets </a:t>
            </a:r>
            <a:r>
              <a:rPr kumimoji="1" lang="en-US" sz="2400" dirty="0" err="1">
                <a:latin typeface="+mj-lt"/>
              </a:rPr>
              <a:t>serta</a:t>
            </a:r>
            <a:r>
              <a:rPr kumimoji="1" lang="en-US" sz="2400" dirty="0">
                <a:latin typeface="+mj-lt"/>
              </a:rPr>
              <a:t> </a:t>
            </a:r>
            <a:r>
              <a:rPr kumimoji="1" lang="en-US" sz="2400" dirty="0" err="1">
                <a:latin typeface="+mj-lt"/>
              </a:rPr>
              <a:t>atribut</a:t>
            </a:r>
            <a:r>
              <a:rPr kumimoji="1" lang="en-US" sz="2400" dirty="0">
                <a:latin typeface="+mj-lt"/>
              </a:rPr>
              <a:t> – entity sets </a:t>
            </a:r>
            <a:r>
              <a:rPr kumimoji="1" lang="en-US" sz="2400" dirty="0" err="1">
                <a:latin typeface="+mj-lt"/>
              </a:rPr>
              <a:t>digambarkan</a:t>
            </a:r>
            <a:r>
              <a:rPr kumimoji="1" lang="en-US" sz="2400" dirty="0">
                <a:latin typeface="+mj-lt"/>
              </a:rPr>
              <a:t> </a:t>
            </a:r>
            <a:r>
              <a:rPr kumimoji="1" lang="en-US" sz="2400" dirty="0" err="1">
                <a:latin typeface="+mj-lt"/>
              </a:rPr>
              <a:t>dengan</a:t>
            </a:r>
            <a:r>
              <a:rPr kumimoji="1" lang="en-US" sz="2400" dirty="0">
                <a:latin typeface="+mj-lt"/>
              </a:rPr>
              <a:t> </a:t>
            </a:r>
            <a:r>
              <a:rPr kumimoji="1" lang="en-US" sz="2400" dirty="0" err="1">
                <a:latin typeface="+mj-lt"/>
              </a:rPr>
              <a:t>garis</a:t>
            </a:r>
            <a:endParaRPr kumimoji="1" lang="en-US" sz="2400" dirty="0">
              <a:latin typeface="+mj-lt"/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endParaRPr lang="en-US" sz="2000" dirty="0">
              <a:latin typeface="+mj-lt"/>
            </a:endParaRPr>
          </a:p>
        </p:txBody>
      </p:sp>
      <p:sp>
        <p:nvSpPr>
          <p:cNvPr id="256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2ADC27E-CF6D-4984-8D8C-D5BD23652106}" type="slidenum">
              <a:rPr lang="en-US" sz="1400" b="0" smtClean="0"/>
              <a:pPr eaLnBrk="1" hangingPunct="1"/>
              <a:t>4</a:t>
            </a:fld>
            <a:endParaRPr lang="en-US" sz="1400" b="0"/>
          </a:p>
        </p:txBody>
      </p:sp>
      <p:sp>
        <p:nvSpPr>
          <p:cNvPr id="25611" name="Rectangle 23"/>
          <p:cNvSpPr>
            <a:spLocks noChangeArrowheads="1"/>
          </p:cNvSpPr>
          <p:nvPr/>
        </p:nvSpPr>
        <p:spPr bwMode="auto">
          <a:xfrm>
            <a:off x="3053862" y="1690689"/>
            <a:ext cx="1055077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5612" name="AutoShape 24"/>
          <p:cNvSpPr>
            <a:spLocks noChangeArrowheads="1"/>
          </p:cNvSpPr>
          <p:nvPr/>
        </p:nvSpPr>
        <p:spPr bwMode="auto">
          <a:xfrm>
            <a:off x="3124200" y="2209800"/>
            <a:ext cx="844062" cy="4572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5613" name="Line 25"/>
          <p:cNvSpPr>
            <a:spLocks noChangeShapeType="1"/>
          </p:cNvSpPr>
          <p:nvPr/>
        </p:nvSpPr>
        <p:spPr bwMode="auto">
          <a:xfrm>
            <a:off x="7344926" y="5236029"/>
            <a:ext cx="77372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Oval 26"/>
          <p:cNvSpPr>
            <a:spLocks noChangeArrowheads="1"/>
          </p:cNvSpPr>
          <p:nvPr/>
        </p:nvSpPr>
        <p:spPr bwMode="auto">
          <a:xfrm>
            <a:off x="3053862" y="2895600"/>
            <a:ext cx="984738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4132384" y="3352800"/>
            <a:ext cx="984738" cy="533400"/>
            <a:chOff x="4217377" y="3671888"/>
            <a:chExt cx="984738" cy="533400"/>
          </a:xfrm>
        </p:grpSpPr>
        <p:sp>
          <p:nvSpPr>
            <p:cNvPr id="25615" name="Oval 27"/>
            <p:cNvSpPr>
              <a:spLocks noChangeArrowheads="1"/>
            </p:cNvSpPr>
            <p:nvPr/>
          </p:nvSpPr>
          <p:spPr bwMode="auto">
            <a:xfrm>
              <a:off x="4217377" y="3671888"/>
              <a:ext cx="984738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5616" name="Oval 28"/>
            <p:cNvSpPr>
              <a:spLocks noChangeArrowheads="1"/>
            </p:cNvSpPr>
            <p:nvPr/>
          </p:nvSpPr>
          <p:spPr bwMode="auto">
            <a:xfrm>
              <a:off x="4358054" y="3748088"/>
              <a:ext cx="703385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097214" y="4038600"/>
            <a:ext cx="1055077" cy="457200"/>
            <a:chOff x="4390711" y="5105400"/>
            <a:chExt cx="1055077" cy="457200"/>
          </a:xfrm>
        </p:grpSpPr>
        <p:sp>
          <p:nvSpPr>
            <p:cNvPr id="25617" name="Oval 29"/>
            <p:cNvSpPr>
              <a:spLocks noChangeArrowheads="1"/>
            </p:cNvSpPr>
            <p:nvPr/>
          </p:nvSpPr>
          <p:spPr bwMode="auto">
            <a:xfrm>
              <a:off x="4390711" y="5105400"/>
              <a:ext cx="1055077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5618" name="Line 30"/>
            <p:cNvSpPr>
              <a:spLocks noChangeShapeType="1"/>
            </p:cNvSpPr>
            <p:nvPr/>
          </p:nvSpPr>
          <p:spPr bwMode="auto">
            <a:xfrm>
              <a:off x="4531388" y="5410200"/>
              <a:ext cx="7033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Title 1"/>
          <p:cNvSpPr txBox="1">
            <a:spLocks/>
          </p:cNvSpPr>
          <p:nvPr/>
        </p:nvSpPr>
        <p:spPr>
          <a:xfrm>
            <a:off x="628650" y="365127"/>
            <a:ext cx="7886700" cy="77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 err="1">
                <a:latin typeface="+mn-lt"/>
                <a:ea typeface="BatangChe" pitchFamily="49" charset="-127"/>
              </a:rPr>
              <a:t>Notasi</a:t>
            </a:r>
            <a:r>
              <a:rPr lang="en-US" dirty="0">
                <a:latin typeface="+mn-lt"/>
                <a:ea typeface="BatangChe" pitchFamily="49" charset="-127"/>
              </a:rPr>
              <a:t> ERD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386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460C363-5E1D-48FE-B75D-99E57A94EF33}" type="slidenum">
              <a:rPr lang="en-US" sz="1400" b="0" smtClean="0"/>
              <a:pPr eaLnBrk="1" hangingPunct="1"/>
              <a:t>5</a:t>
            </a:fld>
            <a:endParaRPr lang="en-US" sz="1400" b="0"/>
          </a:p>
        </p:txBody>
      </p:sp>
      <p:sp>
        <p:nvSpPr>
          <p:cNvPr id="8" name="Rectangle 2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28650" y="1524000"/>
            <a:ext cx="7485185" cy="4572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  <a:defRPr/>
            </a:pPr>
            <a:r>
              <a:rPr lang="en-US" b="0" dirty="0" err="1">
                <a:latin typeface="+mj-lt"/>
              </a:rPr>
              <a:t>Simbol</a:t>
            </a:r>
            <a:r>
              <a:rPr lang="en-US" b="0" dirty="0">
                <a:latin typeface="+mj-lt"/>
              </a:rPr>
              <a:t> -&gt;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US" b="0" dirty="0">
              <a:latin typeface="+mj-lt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b="0" dirty="0"/>
              <a:t>Entity </a:t>
            </a:r>
            <a:r>
              <a:rPr lang="en-US" b="0" dirty="0" err="1"/>
              <a:t>adalah</a:t>
            </a:r>
            <a:r>
              <a:rPr lang="en-US" b="0" dirty="0"/>
              <a:t> </a:t>
            </a:r>
            <a:r>
              <a:rPr lang="en-US" b="0" dirty="0" err="1"/>
              <a:t>obyek</a:t>
            </a:r>
            <a:r>
              <a:rPr lang="en-US" b="0" dirty="0"/>
              <a:t> yang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dibedakan</a:t>
            </a:r>
            <a:r>
              <a:rPr lang="en-US" b="0" dirty="0"/>
              <a:t> </a:t>
            </a:r>
            <a:r>
              <a:rPr lang="en-US" b="0" dirty="0" err="1"/>
              <a:t>dalam</a:t>
            </a:r>
            <a:r>
              <a:rPr lang="en-US" b="0" dirty="0"/>
              <a:t> </a:t>
            </a:r>
            <a:r>
              <a:rPr lang="en-US" b="0" dirty="0" err="1"/>
              <a:t>dunia</a:t>
            </a:r>
            <a:r>
              <a:rPr lang="en-US" b="0" dirty="0"/>
              <a:t> </a:t>
            </a:r>
            <a:r>
              <a:rPr lang="en-US" b="0" dirty="0" err="1"/>
              <a:t>nyata</a:t>
            </a:r>
            <a:r>
              <a:rPr lang="en-US" b="0" dirty="0"/>
              <a:t>  </a:t>
            </a:r>
          </a:p>
          <a:p>
            <a:pPr>
              <a:defRPr/>
            </a:pPr>
            <a:r>
              <a:rPr lang="en-US" b="0" dirty="0"/>
              <a:t> 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b="0" dirty="0"/>
              <a:t>Entity set </a:t>
            </a:r>
            <a:r>
              <a:rPr lang="en-US" b="0" dirty="0" err="1"/>
              <a:t>adalah</a:t>
            </a:r>
            <a:r>
              <a:rPr lang="en-US" b="0" dirty="0"/>
              <a:t> </a:t>
            </a:r>
            <a:r>
              <a:rPr lang="en-US" b="0" dirty="0" err="1"/>
              <a:t>kumpulan</a:t>
            </a:r>
            <a:r>
              <a:rPr lang="en-US" b="0" dirty="0"/>
              <a:t> </a:t>
            </a:r>
            <a:r>
              <a:rPr lang="en-US" b="0" dirty="0" err="1"/>
              <a:t>dari</a:t>
            </a:r>
            <a:r>
              <a:rPr lang="en-US" b="0" dirty="0"/>
              <a:t> entity yang </a:t>
            </a:r>
            <a:r>
              <a:rPr lang="en-US" b="0" dirty="0" err="1"/>
              <a:t>sejenis</a:t>
            </a:r>
            <a:endParaRPr lang="en-US" b="0" dirty="0"/>
          </a:p>
          <a:p>
            <a:pPr>
              <a:defRPr/>
            </a:pPr>
            <a:r>
              <a:rPr lang="en-US" b="0" dirty="0"/>
              <a:t> 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b="0" dirty="0"/>
              <a:t>Entity set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berupa</a:t>
            </a:r>
            <a:r>
              <a:rPr lang="en-US" b="0" dirty="0"/>
              <a:t> :</a:t>
            </a:r>
          </a:p>
          <a:p>
            <a:pPr marL="711200" indent="-347663">
              <a:buFont typeface="Wingdings" pitchFamily="2" charset="2"/>
              <a:buChar char="Ø"/>
              <a:defRPr/>
            </a:pPr>
            <a:r>
              <a:rPr lang="en-US" b="0" dirty="0" err="1"/>
              <a:t>Obyek</a:t>
            </a:r>
            <a:r>
              <a:rPr lang="en-US" b="0" dirty="0"/>
              <a:t>  </a:t>
            </a:r>
            <a:r>
              <a:rPr lang="en-US" b="0" dirty="0" err="1"/>
              <a:t>secara</a:t>
            </a:r>
            <a:r>
              <a:rPr lang="en-US" b="0" dirty="0"/>
              <a:t> </a:t>
            </a:r>
            <a:r>
              <a:rPr lang="en-US" b="0" dirty="0" err="1"/>
              <a:t>fisik</a:t>
            </a:r>
            <a:r>
              <a:rPr lang="en-US" b="0" dirty="0"/>
              <a:t> : </a:t>
            </a:r>
            <a:r>
              <a:rPr lang="en-US" b="0" dirty="0" err="1"/>
              <a:t>Rumah</a:t>
            </a:r>
            <a:r>
              <a:rPr lang="en-US" b="0" dirty="0"/>
              <a:t>, </a:t>
            </a:r>
            <a:r>
              <a:rPr lang="en-US" b="0" dirty="0" err="1"/>
              <a:t>Kendaraan</a:t>
            </a:r>
            <a:r>
              <a:rPr lang="en-US" b="0" dirty="0"/>
              <a:t>, </a:t>
            </a:r>
            <a:r>
              <a:rPr lang="en-US" b="0" dirty="0" err="1"/>
              <a:t>Peralatan</a:t>
            </a:r>
            <a:endParaRPr lang="en-US" b="0" dirty="0"/>
          </a:p>
          <a:p>
            <a:pPr marL="706438">
              <a:buFont typeface="Wingdings" pitchFamily="2" charset="2"/>
              <a:buChar char="Ø"/>
              <a:defRPr/>
            </a:pPr>
            <a:r>
              <a:rPr lang="en-US" b="0" dirty="0" err="1"/>
              <a:t>Obyek</a:t>
            </a:r>
            <a:r>
              <a:rPr lang="en-US" b="0" dirty="0"/>
              <a:t> </a:t>
            </a:r>
            <a:r>
              <a:rPr lang="en-US" b="0" dirty="0" err="1"/>
              <a:t>secara</a:t>
            </a:r>
            <a:r>
              <a:rPr lang="en-US" b="0" dirty="0"/>
              <a:t> </a:t>
            </a:r>
            <a:r>
              <a:rPr lang="en-US" b="0" dirty="0" err="1"/>
              <a:t>konsep</a:t>
            </a:r>
            <a:r>
              <a:rPr lang="en-US" b="0" dirty="0"/>
              <a:t> : </a:t>
            </a:r>
            <a:r>
              <a:rPr lang="en-US" b="0" dirty="0" err="1"/>
              <a:t>Pekerjaan</a:t>
            </a:r>
            <a:r>
              <a:rPr lang="en-US" b="0" dirty="0"/>
              <a:t> , Perusahaan, </a:t>
            </a:r>
            <a:r>
              <a:rPr lang="en-US" b="0" dirty="0" err="1"/>
              <a:t>Rencana</a:t>
            </a:r>
            <a:endParaRPr lang="en-US" b="0" dirty="0"/>
          </a:p>
          <a:p>
            <a:pPr>
              <a:buFont typeface="Arial" pitchFamily="34" charset="0"/>
              <a:buChar char="•"/>
              <a:defRPr/>
            </a:pPr>
            <a:endParaRPr lang="en-US" b="0" dirty="0">
              <a:latin typeface="+mj-lt"/>
            </a:endParaRPr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>
            <a:off x="2329228" y="1600200"/>
            <a:ext cx="675543" cy="274637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8650" y="365127"/>
            <a:ext cx="7886700" cy="77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000" dirty="0" err="1">
                <a:latin typeface="+mn-lt"/>
                <a:ea typeface="BatangChe" pitchFamily="49" charset="-127"/>
              </a:rPr>
              <a:t>Notasi</a:t>
            </a:r>
            <a:r>
              <a:rPr lang="en-US" sz="2000" dirty="0">
                <a:latin typeface="+mn-lt"/>
                <a:ea typeface="BatangChe" pitchFamily="49" charset="-127"/>
              </a:rPr>
              <a:t> ERD</a:t>
            </a:r>
          </a:p>
          <a:p>
            <a:r>
              <a:rPr lang="en-US" b="1" spc="600" dirty="0">
                <a:solidFill>
                  <a:srgbClr val="C00000"/>
                </a:solidFill>
                <a:latin typeface="+mn-lt"/>
                <a:ea typeface="BatangChe" pitchFamily="49" charset="-127"/>
              </a:rPr>
              <a:t>Entity</a:t>
            </a:r>
            <a:endParaRPr lang="en-US" b="1" spc="6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4640304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38603" y="6400800"/>
            <a:ext cx="736127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533E98D-FD32-4AEB-B208-B16415036097}" type="slidenum">
              <a:rPr lang="en-US" sz="1400" b="0" smtClean="0"/>
              <a:pPr eaLnBrk="1" hangingPunct="1"/>
              <a:t>6</a:t>
            </a:fld>
            <a:endParaRPr lang="en-US" sz="1400" b="0" dirty="0"/>
          </a:p>
        </p:txBody>
      </p:sp>
      <p:sp>
        <p:nvSpPr>
          <p:cNvPr id="8" name="Rectangle 2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35623" y="1646400"/>
            <a:ext cx="7485185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  <a:defRPr/>
            </a:pP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Simbol</a:t>
            </a:r>
            <a:r>
              <a:rPr lang="en-US" b="0" dirty="0">
                <a:latin typeface="+mj-lt"/>
              </a:rPr>
              <a:t> -&gt;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US" b="0" dirty="0">
              <a:latin typeface="+mj-lt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b="0" dirty="0"/>
              <a:t>Relationship </a:t>
            </a:r>
            <a:r>
              <a:rPr lang="en-US" b="0" dirty="0" err="1"/>
              <a:t>adalah</a:t>
            </a:r>
            <a:r>
              <a:rPr lang="en-US" b="0" dirty="0"/>
              <a:t> </a:t>
            </a:r>
            <a:r>
              <a:rPr lang="en-US" b="0" dirty="0" err="1"/>
              <a:t>hubungan</a:t>
            </a:r>
            <a:r>
              <a:rPr lang="en-US" b="0" dirty="0"/>
              <a:t> yang </a:t>
            </a:r>
            <a:r>
              <a:rPr lang="en-US" b="0" dirty="0" err="1"/>
              <a:t>terjadi</a:t>
            </a:r>
            <a:r>
              <a:rPr lang="en-US" b="0" dirty="0"/>
              <a:t> </a:t>
            </a:r>
            <a:r>
              <a:rPr lang="en-US" b="0" dirty="0" err="1"/>
              <a:t>antara</a:t>
            </a:r>
            <a:r>
              <a:rPr lang="en-US" b="0" dirty="0"/>
              <a:t> </a:t>
            </a:r>
            <a:r>
              <a:rPr lang="en-US" b="0" dirty="0" err="1"/>
              <a:t>satu</a:t>
            </a:r>
            <a:r>
              <a:rPr lang="en-US" b="0" dirty="0"/>
              <a:t> </a:t>
            </a:r>
            <a:r>
              <a:rPr lang="en-US" b="0" dirty="0" err="1"/>
              <a:t>atau</a:t>
            </a:r>
            <a:r>
              <a:rPr lang="en-US" b="0" dirty="0"/>
              <a:t> </a:t>
            </a:r>
            <a:r>
              <a:rPr lang="en-US" b="0" dirty="0" err="1"/>
              <a:t>lebih</a:t>
            </a:r>
            <a:r>
              <a:rPr lang="en-US" b="0" dirty="0"/>
              <a:t> entity.</a:t>
            </a:r>
          </a:p>
          <a:p>
            <a:pPr>
              <a:defRPr/>
            </a:pPr>
            <a:r>
              <a:rPr lang="en-US" b="0" dirty="0"/>
              <a:t> 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b="0" dirty="0"/>
              <a:t>Relationship set </a:t>
            </a:r>
            <a:r>
              <a:rPr lang="en-US" b="0" dirty="0" err="1"/>
              <a:t>adalah</a:t>
            </a:r>
            <a:r>
              <a:rPr lang="en-US" b="0" dirty="0"/>
              <a:t> </a:t>
            </a:r>
            <a:r>
              <a:rPr lang="en-US" b="0" dirty="0" err="1"/>
              <a:t>kumpulan</a:t>
            </a:r>
            <a:r>
              <a:rPr lang="en-US" b="0" dirty="0"/>
              <a:t> relationship yang </a:t>
            </a:r>
            <a:r>
              <a:rPr lang="en-US" b="0" dirty="0" err="1"/>
              <a:t>sejenis</a:t>
            </a:r>
            <a:r>
              <a:rPr lang="en-US" b="0" dirty="0"/>
              <a:t>.</a:t>
            </a:r>
          </a:p>
          <a:p>
            <a:pPr>
              <a:buFont typeface="Arial" pitchFamily="34" charset="0"/>
              <a:buChar char="•"/>
              <a:defRPr/>
            </a:pPr>
            <a:endParaRPr lang="en-US" b="0" dirty="0"/>
          </a:p>
          <a:p>
            <a:pPr>
              <a:buFont typeface="Arial" pitchFamily="34" charset="0"/>
              <a:buChar char="•"/>
              <a:defRPr/>
            </a:pPr>
            <a:endParaRPr lang="en-US" b="0" dirty="0"/>
          </a:p>
          <a:p>
            <a:pPr marL="706438">
              <a:buFont typeface="Wingdings" pitchFamily="2" charset="2"/>
              <a:buChar char="Ø"/>
              <a:defRPr/>
            </a:pPr>
            <a:endParaRPr lang="en-US" b="0" dirty="0"/>
          </a:p>
          <a:p>
            <a:pPr>
              <a:buFont typeface="Arial" pitchFamily="34" charset="0"/>
              <a:buChar char="•"/>
              <a:defRPr/>
            </a:pPr>
            <a:endParaRPr lang="en-US" b="0" dirty="0">
              <a:latin typeface="+mj-lt"/>
            </a:endParaRPr>
          </a:p>
        </p:txBody>
      </p:sp>
      <p:sp>
        <p:nvSpPr>
          <p:cNvPr id="7178" name="AutoShape 2"/>
          <p:cNvSpPr>
            <a:spLocks noChangeArrowheads="1"/>
          </p:cNvSpPr>
          <p:nvPr/>
        </p:nvSpPr>
        <p:spPr bwMode="auto">
          <a:xfrm>
            <a:off x="2486757" y="1646400"/>
            <a:ext cx="703385" cy="45720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Rectangle 3"/>
          <p:cNvSpPr>
            <a:spLocks noChangeArrowheads="1"/>
          </p:cNvSpPr>
          <p:nvPr/>
        </p:nvSpPr>
        <p:spPr bwMode="auto">
          <a:xfrm>
            <a:off x="1157653" y="4618200"/>
            <a:ext cx="1821473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en-US"/>
              <a:t>Mahasiswa</a:t>
            </a:r>
          </a:p>
        </p:txBody>
      </p:sp>
      <p:sp>
        <p:nvSpPr>
          <p:cNvPr id="7180" name="Diamond 4"/>
          <p:cNvSpPr>
            <a:spLocks noChangeArrowheads="1"/>
          </p:cNvSpPr>
          <p:nvPr/>
        </p:nvSpPr>
        <p:spPr bwMode="auto">
          <a:xfrm>
            <a:off x="3543300" y="4503900"/>
            <a:ext cx="1828800" cy="914400"/>
          </a:xfrm>
          <a:prstGeom prst="diamond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en-US" sz="1800"/>
              <a:t>Mengambil</a:t>
            </a: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5915757" y="4618200"/>
            <a:ext cx="2048608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en-US" sz="2000"/>
              <a:t>MATA_KULIAH</a:t>
            </a:r>
          </a:p>
        </p:txBody>
      </p:sp>
      <p:cxnSp>
        <p:nvCxnSpPr>
          <p:cNvPr id="7182" name="Straight Connector 6"/>
          <p:cNvCxnSpPr>
            <a:cxnSpLocks noChangeShapeType="1"/>
            <a:stCxn id="7179" idx="3"/>
          </p:cNvCxnSpPr>
          <p:nvPr/>
        </p:nvCxnSpPr>
        <p:spPr bwMode="auto">
          <a:xfrm>
            <a:off x="2979126" y="4961100"/>
            <a:ext cx="564174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3" name="Straight Connector 10"/>
          <p:cNvCxnSpPr>
            <a:cxnSpLocks noChangeShapeType="1"/>
            <a:stCxn id="7180" idx="3"/>
          </p:cNvCxnSpPr>
          <p:nvPr/>
        </p:nvCxnSpPr>
        <p:spPr bwMode="auto">
          <a:xfrm>
            <a:off x="5372100" y="4961100"/>
            <a:ext cx="54365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itle 1"/>
          <p:cNvSpPr txBox="1">
            <a:spLocks/>
          </p:cNvSpPr>
          <p:nvPr/>
        </p:nvSpPr>
        <p:spPr>
          <a:xfrm>
            <a:off x="628650" y="365127"/>
            <a:ext cx="7886700" cy="77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000" dirty="0" err="1">
                <a:latin typeface="+mn-lt"/>
                <a:ea typeface="BatangChe" pitchFamily="49" charset="-127"/>
              </a:rPr>
              <a:t>Notasi</a:t>
            </a:r>
            <a:r>
              <a:rPr lang="en-US" sz="2000" dirty="0">
                <a:latin typeface="+mn-lt"/>
                <a:ea typeface="BatangChe" pitchFamily="49" charset="-127"/>
              </a:rPr>
              <a:t> ERD</a:t>
            </a:r>
          </a:p>
          <a:p>
            <a:r>
              <a:rPr lang="en-US" b="1" spc="600" dirty="0">
                <a:solidFill>
                  <a:srgbClr val="C00000"/>
                </a:solidFill>
                <a:latin typeface="+mn-lt"/>
                <a:ea typeface="BatangChe" pitchFamily="49" charset="-127"/>
              </a:rPr>
              <a:t>Relationship</a:t>
            </a:r>
            <a:endParaRPr lang="en-US" b="1" spc="6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5555330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EAE3A25-C0C9-4119-A81A-BDAD26068A07}" type="slidenum">
              <a:rPr lang="en-US" sz="1400" b="0" smtClean="0"/>
              <a:pPr eaLnBrk="1" hangingPunct="1"/>
              <a:t>7</a:t>
            </a:fld>
            <a:endParaRPr lang="en-US" sz="1400" b="0"/>
          </a:p>
        </p:txBody>
      </p:sp>
      <p:sp>
        <p:nvSpPr>
          <p:cNvPr id="8" name="Rectangle 2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600200"/>
            <a:ext cx="8077200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  <a:defRPr/>
            </a:pP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Simbol</a:t>
            </a:r>
            <a:r>
              <a:rPr lang="en-US" b="0" dirty="0">
                <a:latin typeface="+mj-lt"/>
              </a:rPr>
              <a:t> -&gt;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US" b="0" dirty="0">
              <a:latin typeface="+mj-lt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b="0" dirty="0" err="1"/>
              <a:t>Atribut</a:t>
            </a:r>
            <a:r>
              <a:rPr lang="en-US" b="0" dirty="0"/>
              <a:t> </a:t>
            </a:r>
            <a:r>
              <a:rPr lang="en-US" b="0" dirty="0" err="1"/>
              <a:t>adalah</a:t>
            </a:r>
            <a:r>
              <a:rPr lang="en-US" b="0" dirty="0"/>
              <a:t> </a:t>
            </a:r>
            <a:r>
              <a:rPr lang="en-US" b="0" dirty="0" err="1"/>
              <a:t>karakteristik</a:t>
            </a:r>
            <a:r>
              <a:rPr lang="en-US" b="0" dirty="0"/>
              <a:t> </a:t>
            </a:r>
            <a:r>
              <a:rPr lang="en-US" b="0" dirty="0" err="1"/>
              <a:t>dari</a:t>
            </a:r>
            <a:r>
              <a:rPr lang="en-US" b="0" dirty="0"/>
              <a:t> entity </a:t>
            </a:r>
            <a:r>
              <a:rPr lang="en-US" b="0" dirty="0" err="1"/>
              <a:t>atau</a:t>
            </a:r>
            <a:r>
              <a:rPr lang="en-US" b="0" dirty="0"/>
              <a:t> relationship, yang </a:t>
            </a:r>
            <a:r>
              <a:rPr lang="en-US" b="0" dirty="0" err="1"/>
              <a:t>menyediakan</a:t>
            </a:r>
            <a:r>
              <a:rPr lang="en-US" b="0" dirty="0"/>
              <a:t> </a:t>
            </a:r>
            <a:r>
              <a:rPr lang="en-US" b="0" dirty="0" err="1"/>
              <a:t>penjelasan</a:t>
            </a:r>
            <a:r>
              <a:rPr lang="en-US" b="0" dirty="0"/>
              <a:t> detail </a:t>
            </a:r>
            <a:r>
              <a:rPr lang="en-US" b="0" dirty="0" err="1"/>
              <a:t>tentang</a:t>
            </a:r>
            <a:r>
              <a:rPr lang="en-US" b="0" dirty="0"/>
              <a:t> entity </a:t>
            </a:r>
            <a:r>
              <a:rPr lang="en-US" b="0" dirty="0" err="1"/>
              <a:t>atau</a:t>
            </a:r>
            <a:r>
              <a:rPr lang="en-US" b="0" dirty="0"/>
              <a:t> relationship </a:t>
            </a:r>
            <a:r>
              <a:rPr lang="en-US" b="0" dirty="0" err="1"/>
              <a:t>tersebut</a:t>
            </a:r>
            <a:r>
              <a:rPr lang="en-US" b="0" dirty="0"/>
              <a:t>.</a:t>
            </a:r>
          </a:p>
          <a:p>
            <a:pPr>
              <a:defRPr/>
            </a:pPr>
            <a:r>
              <a:rPr lang="en-US" b="0" dirty="0"/>
              <a:t> 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b="0" dirty="0" err="1"/>
              <a:t>Nilai</a:t>
            </a:r>
            <a:r>
              <a:rPr lang="en-US" b="0" dirty="0"/>
              <a:t> </a:t>
            </a:r>
            <a:r>
              <a:rPr lang="en-US" b="0" dirty="0" err="1"/>
              <a:t>Atribut</a:t>
            </a:r>
            <a:r>
              <a:rPr lang="en-US" b="0" dirty="0"/>
              <a:t>  </a:t>
            </a:r>
            <a:r>
              <a:rPr lang="en-US" b="0" dirty="0" err="1"/>
              <a:t>merupakan</a:t>
            </a:r>
            <a:r>
              <a:rPr lang="en-US" b="0" dirty="0"/>
              <a:t> </a:t>
            </a:r>
            <a:r>
              <a:rPr lang="en-US" b="0" dirty="0" err="1"/>
              <a:t>suatu</a:t>
            </a:r>
            <a:r>
              <a:rPr lang="en-US" b="0" dirty="0"/>
              <a:t> data </a:t>
            </a:r>
            <a:r>
              <a:rPr lang="en-US" b="0" dirty="0" err="1"/>
              <a:t>aktual</a:t>
            </a:r>
            <a:r>
              <a:rPr lang="en-US" b="0" dirty="0"/>
              <a:t> </a:t>
            </a:r>
            <a:r>
              <a:rPr lang="en-US" b="0" dirty="0" err="1"/>
              <a:t>atau</a:t>
            </a:r>
            <a:r>
              <a:rPr lang="en-US" b="0" dirty="0"/>
              <a:t> </a:t>
            </a:r>
            <a:r>
              <a:rPr lang="en-US" b="0" dirty="0" err="1"/>
              <a:t>informasi</a:t>
            </a:r>
            <a:r>
              <a:rPr lang="en-US" b="0" dirty="0"/>
              <a:t> yang </a:t>
            </a:r>
            <a:r>
              <a:rPr lang="en-US" b="0" dirty="0" err="1"/>
              <a:t>disimpan</a:t>
            </a:r>
            <a:r>
              <a:rPr lang="en-US" b="0" dirty="0"/>
              <a:t>  </a:t>
            </a:r>
            <a:r>
              <a:rPr lang="en-US" b="0" dirty="0" err="1"/>
              <a:t>pada</a:t>
            </a:r>
            <a:r>
              <a:rPr lang="en-US" b="0" dirty="0"/>
              <a:t> </a:t>
            </a:r>
            <a:r>
              <a:rPr lang="en-US" b="0" dirty="0" err="1"/>
              <a:t>suatu</a:t>
            </a:r>
            <a:r>
              <a:rPr lang="en-US" b="0" dirty="0"/>
              <a:t>  </a:t>
            </a:r>
            <a:r>
              <a:rPr lang="en-US" b="0" dirty="0" err="1"/>
              <a:t>atribut</a:t>
            </a:r>
            <a:r>
              <a:rPr lang="en-US" b="0" dirty="0"/>
              <a:t> di </a:t>
            </a:r>
            <a:r>
              <a:rPr lang="en-US" b="0" dirty="0" err="1"/>
              <a:t>dalam</a:t>
            </a:r>
            <a:r>
              <a:rPr lang="en-US" b="0" dirty="0"/>
              <a:t> </a:t>
            </a:r>
            <a:r>
              <a:rPr lang="en-US" b="0" dirty="0" err="1"/>
              <a:t>suatu</a:t>
            </a:r>
            <a:r>
              <a:rPr lang="en-US" b="0" dirty="0"/>
              <a:t> entity </a:t>
            </a:r>
            <a:r>
              <a:rPr lang="en-US" b="0" dirty="0" err="1"/>
              <a:t>atau</a:t>
            </a:r>
            <a:r>
              <a:rPr lang="en-US" b="0" dirty="0"/>
              <a:t> relationship.</a:t>
            </a:r>
          </a:p>
          <a:p>
            <a:pPr>
              <a:buFont typeface="Arial" pitchFamily="34" charset="0"/>
              <a:buChar char="•"/>
              <a:defRPr/>
            </a:pPr>
            <a:endParaRPr lang="en-US" b="0" dirty="0"/>
          </a:p>
          <a:p>
            <a:pPr>
              <a:buFont typeface="Arial" pitchFamily="34" charset="0"/>
              <a:buChar char="•"/>
              <a:defRPr/>
            </a:pPr>
            <a:r>
              <a:rPr lang="en-US" b="0" dirty="0">
                <a:latin typeface="+mj-lt"/>
              </a:rPr>
              <a:t>Domain (</a:t>
            </a:r>
            <a:r>
              <a:rPr lang="en-US" b="0" i="1" u="sng" dirty="0">
                <a:solidFill>
                  <a:schemeClr val="accent2"/>
                </a:solidFill>
                <a:latin typeface="+mj-lt"/>
              </a:rPr>
              <a:t>Value Set</a:t>
            </a:r>
            <a:r>
              <a:rPr lang="en-US" b="0" dirty="0">
                <a:latin typeface="+mj-lt"/>
              </a:rPr>
              <a:t>) : Batas-</a:t>
            </a:r>
            <a:r>
              <a:rPr lang="en-US" b="0" dirty="0" err="1">
                <a:latin typeface="+mj-lt"/>
              </a:rPr>
              <a:t>batas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nilai</a:t>
            </a:r>
            <a:r>
              <a:rPr lang="en-US" b="0" dirty="0">
                <a:latin typeface="+mj-lt"/>
              </a:rPr>
              <a:t> yang </a:t>
            </a:r>
            <a:r>
              <a:rPr lang="en-US" b="0" dirty="0" err="1">
                <a:latin typeface="+mj-lt"/>
              </a:rPr>
              <a:t>diperbolehkan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bagi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suatu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atribut</a:t>
            </a:r>
            <a:endParaRPr lang="en-US" b="0" dirty="0">
              <a:latin typeface="+mj-lt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b="0" dirty="0"/>
          </a:p>
          <a:p>
            <a:pPr>
              <a:buFont typeface="Arial" pitchFamily="34" charset="0"/>
              <a:buChar char="•"/>
              <a:defRPr/>
            </a:pPr>
            <a:endParaRPr lang="en-US" b="0" dirty="0"/>
          </a:p>
          <a:p>
            <a:pPr>
              <a:buFont typeface="Arial" pitchFamily="34" charset="0"/>
              <a:buChar char="•"/>
              <a:defRPr/>
            </a:pPr>
            <a:endParaRPr lang="en-US" b="0" dirty="0"/>
          </a:p>
          <a:p>
            <a:pPr marL="706438">
              <a:buFont typeface="Wingdings" pitchFamily="2" charset="2"/>
              <a:buChar char="Ø"/>
              <a:defRPr/>
            </a:pPr>
            <a:endParaRPr lang="en-US" b="0" dirty="0"/>
          </a:p>
          <a:p>
            <a:pPr>
              <a:buFont typeface="Arial" pitchFamily="34" charset="0"/>
              <a:buChar char="•"/>
              <a:defRPr/>
            </a:pPr>
            <a:endParaRPr lang="en-US" b="0" dirty="0">
              <a:latin typeface="+mj-lt"/>
            </a:endParaRPr>
          </a:p>
        </p:txBody>
      </p:sp>
      <p:sp>
        <p:nvSpPr>
          <p:cNvPr id="8202" name="Oval 2"/>
          <p:cNvSpPr>
            <a:spLocks noChangeArrowheads="1"/>
          </p:cNvSpPr>
          <p:nvPr/>
        </p:nvSpPr>
        <p:spPr bwMode="auto">
          <a:xfrm>
            <a:off x="2502877" y="1600200"/>
            <a:ext cx="9906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365127"/>
            <a:ext cx="7886700" cy="77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000" dirty="0" err="1">
                <a:latin typeface="+mn-lt"/>
                <a:ea typeface="BatangChe" pitchFamily="49" charset="-127"/>
              </a:rPr>
              <a:t>Notasi</a:t>
            </a:r>
            <a:r>
              <a:rPr lang="en-US" sz="2000" dirty="0">
                <a:latin typeface="+mn-lt"/>
                <a:ea typeface="BatangChe" pitchFamily="49" charset="-127"/>
              </a:rPr>
              <a:t> ERD</a:t>
            </a:r>
          </a:p>
          <a:p>
            <a:r>
              <a:rPr lang="en-US" b="1" spc="600" dirty="0" err="1">
                <a:solidFill>
                  <a:srgbClr val="C00000"/>
                </a:solidFill>
                <a:latin typeface="+mn-lt"/>
                <a:ea typeface="BatangChe" pitchFamily="49" charset="-127"/>
              </a:rPr>
              <a:t>Atribut</a:t>
            </a:r>
            <a:endParaRPr lang="en-US" b="1" spc="6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3646153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5CEB4C4-F177-402C-AD0D-E8325978B237}" type="slidenum">
              <a:rPr lang="en-US" sz="1400" b="0" smtClean="0"/>
              <a:pPr eaLnBrk="1" hangingPunct="1"/>
              <a:t>8</a:t>
            </a:fld>
            <a:endParaRPr lang="en-US" sz="1400" b="0"/>
          </a:p>
        </p:txBody>
      </p:sp>
      <p:sp>
        <p:nvSpPr>
          <p:cNvPr id="8" name="Rectangle 2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14400" y="1295400"/>
            <a:ext cx="7485185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b="0" dirty="0" err="1">
                <a:latin typeface="+mj-lt"/>
              </a:rPr>
              <a:t>Atribut</a:t>
            </a:r>
            <a:r>
              <a:rPr lang="en-US" b="0" dirty="0">
                <a:latin typeface="+mj-lt"/>
              </a:rPr>
              <a:t> Key </a:t>
            </a:r>
          </a:p>
          <a:p>
            <a:pPr>
              <a:defRPr/>
            </a:pPr>
            <a:r>
              <a:rPr lang="en-US" b="0" dirty="0">
                <a:latin typeface="+mj-lt"/>
              </a:rPr>
              <a:t>	</a:t>
            </a:r>
            <a:r>
              <a:rPr lang="en-US" b="0" dirty="0" err="1">
                <a:latin typeface="+mj-lt"/>
              </a:rPr>
              <a:t>Atribut</a:t>
            </a:r>
            <a:r>
              <a:rPr lang="en-US" b="0" dirty="0">
                <a:latin typeface="+mj-lt"/>
              </a:rPr>
              <a:t> yang </a:t>
            </a:r>
            <a:r>
              <a:rPr lang="en-US" b="0" dirty="0" err="1">
                <a:latin typeface="+mj-lt"/>
              </a:rPr>
              <a:t>digunakan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untuk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menentukan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suatu</a:t>
            </a:r>
            <a:r>
              <a:rPr lang="en-US" b="0" dirty="0">
                <a:latin typeface="+mj-lt"/>
              </a:rPr>
              <a:t> entity </a:t>
            </a:r>
            <a:r>
              <a:rPr lang="en-US" b="0" dirty="0" err="1">
                <a:latin typeface="+mj-lt"/>
              </a:rPr>
              <a:t>secara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unik</a:t>
            </a:r>
            <a:r>
              <a:rPr lang="en-US" b="0" dirty="0">
                <a:latin typeface="+mj-lt"/>
              </a:rPr>
              <a:t>.</a:t>
            </a:r>
          </a:p>
          <a:p>
            <a:pPr>
              <a:defRPr/>
            </a:pPr>
            <a:endParaRPr lang="en-US" b="0" dirty="0">
              <a:latin typeface="+mj-lt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b="0" dirty="0" err="1">
                <a:latin typeface="+mj-lt"/>
              </a:rPr>
              <a:t>Atribut</a:t>
            </a:r>
            <a:r>
              <a:rPr lang="en-US" b="0" dirty="0">
                <a:latin typeface="+mj-lt"/>
              </a:rPr>
              <a:t> Simple </a:t>
            </a:r>
          </a:p>
          <a:p>
            <a:pPr marL="363538" indent="0">
              <a:defRPr/>
            </a:pPr>
            <a:r>
              <a:rPr lang="en-US" b="0" dirty="0" err="1">
                <a:latin typeface="+mj-lt"/>
              </a:rPr>
              <a:t>Atribut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sederhana</a:t>
            </a:r>
            <a:r>
              <a:rPr lang="en-US" b="0" dirty="0">
                <a:latin typeface="+mj-lt"/>
              </a:rPr>
              <a:t> yang </a:t>
            </a:r>
            <a:r>
              <a:rPr lang="en-US" b="0" dirty="0" err="1">
                <a:latin typeface="+mj-lt"/>
              </a:rPr>
              <a:t>tidak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dapat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dibagi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dalam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beberapa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bagian</a:t>
            </a:r>
            <a:endParaRPr lang="en-US" b="0" dirty="0">
              <a:latin typeface="+mj-lt"/>
            </a:endParaRPr>
          </a:p>
          <a:p>
            <a:pPr marL="363538" indent="0">
              <a:defRPr/>
            </a:pPr>
            <a:endParaRPr lang="en-US" b="0" dirty="0">
              <a:latin typeface="+mj-lt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b="0" dirty="0" err="1">
                <a:latin typeface="+mj-lt"/>
              </a:rPr>
              <a:t>Atribut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Komposit</a:t>
            </a:r>
            <a:r>
              <a:rPr lang="en-US" b="0" dirty="0">
                <a:latin typeface="+mj-lt"/>
              </a:rPr>
              <a:t> : </a:t>
            </a:r>
          </a:p>
          <a:p>
            <a:pPr marL="363538" indent="0">
              <a:defRPr/>
            </a:pPr>
            <a:r>
              <a:rPr lang="en-US" b="0" dirty="0" err="1">
                <a:latin typeface="+mj-lt"/>
              </a:rPr>
              <a:t>Atribut</a:t>
            </a:r>
            <a:r>
              <a:rPr lang="en-US" b="0" dirty="0">
                <a:latin typeface="+mj-lt"/>
              </a:rPr>
              <a:t> yang </a:t>
            </a:r>
            <a:r>
              <a:rPr lang="en-US" b="0" dirty="0" err="1">
                <a:latin typeface="+mj-lt"/>
              </a:rPr>
              <a:t>dapat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dibagi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lagi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dalam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beberapa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bagian</a:t>
            </a:r>
            <a:r>
              <a:rPr lang="en-US" b="0" dirty="0">
                <a:latin typeface="+mj-lt"/>
              </a:rPr>
              <a:t>; </a:t>
            </a:r>
            <a:r>
              <a:rPr lang="en-US" b="0" dirty="0" err="1">
                <a:latin typeface="+mj-lt"/>
              </a:rPr>
              <a:t>contoh</a:t>
            </a:r>
            <a:r>
              <a:rPr lang="en-US" b="0" dirty="0">
                <a:latin typeface="+mj-lt"/>
              </a:rPr>
              <a:t> : </a:t>
            </a:r>
            <a:r>
              <a:rPr lang="en-US" b="0" dirty="0" err="1">
                <a:latin typeface="+mj-lt"/>
              </a:rPr>
              <a:t>Alamat</a:t>
            </a:r>
            <a:r>
              <a:rPr lang="en-US" b="0" dirty="0">
                <a:latin typeface="+mj-lt"/>
              </a:rPr>
              <a:t>; yang </a:t>
            </a:r>
            <a:r>
              <a:rPr lang="en-US" b="0" dirty="0" err="1">
                <a:latin typeface="+mj-lt"/>
              </a:rPr>
              <a:t>terdiri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dari</a:t>
            </a:r>
            <a:r>
              <a:rPr lang="en-US" b="0" dirty="0">
                <a:latin typeface="+mj-lt"/>
              </a:rPr>
              <a:t> Negara, </a:t>
            </a:r>
            <a:r>
              <a:rPr lang="en-US" b="0" dirty="0" err="1">
                <a:latin typeface="+mj-lt"/>
              </a:rPr>
              <a:t>Propinsi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dan</a:t>
            </a:r>
            <a:r>
              <a:rPr lang="en-US" b="0" dirty="0">
                <a:latin typeface="+mj-lt"/>
              </a:rPr>
              <a:t> Kota</a:t>
            </a:r>
          </a:p>
          <a:p>
            <a:pPr>
              <a:buFont typeface="Arial" pitchFamily="34" charset="0"/>
              <a:buChar char="•"/>
              <a:defRPr/>
            </a:pPr>
            <a:endParaRPr lang="en-US" b="0" dirty="0">
              <a:latin typeface="+mj-lt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00100" y="365127"/>
            <a:ext cx="7886700" cy="77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600" b="1" spc="600" dirty="0" err="1">
                <a:solidFill>
                  <a:srgbClr val="C00000"/>
                </a:solidFill>
                <a:latin typeface="+mn-lt"/>
                <a:ea typeface="BatangChe" pitchFamily="49" charset="-127"/>
              </a:rPr>
              <a:t>Jenis-jenis</a:t>
            </a:r>
            <a:r>
              <a:rPr lang="en-US" sz="3600" b="1" spc="600" dirty="0">
                <a:solidFill>
                  <a:srgbClr val="C00000"/>
                </a:solidFill>
                <a:latin typeface="+mn-lt"/>
                <a:ea typeface="BatangChe" pitchFamily="49" charset="-127"/>
              </a:rPr>
              <a:t> </a:t>
            </a:r>
            <a:r>
              <a:rPr lang="en-US" sz="3600" b="1" spc="600" dirty="0" err="1">
                <a:solidFill>
                  <a:srgbClr val="C00000"/>
                </a:solidFill>
                <a:latin typeface="+mn-lt"/>
                <a:ea typeface="BatangChe" pitchFamily="49" charset="-127"/>
              </a:rPr>
              <a:t>Atribut</a:t>
            </a:r>
            <a:endParaRPr lang="en-US" sz="3600" b="1" spc="6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6130334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C2CF130-4C05-4FC4-8019-C1BBC7E3D5EA}" type="slidenum">
              <a:rPr lang="en-US" sz="1400" b="0" smtClean="0"/>
              <a:pPr eaLnBrk="1" hangingPunct="1"/>
              <a:t>9</a:t>
            </a:fld>
            <a:endParaRPr lang="en-US" sz="1400" b="0"/>
          </a:p>
        </p:txBody>
      </p:sp>
      <p:sp>
        <p:nvSpPr>
          <p:cNvPr id="10" name="Rectangle 2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800100" y="1524000"/>
            <a:ext cx="7485185" cy="3505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514350" lvl="2" indent="-342900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b="0" dirty="0" err="1">
                <a:latin typeface="+mj-lt"/>
              </a:rPr>
              <a:t>Atribut</a:t>
            </a:r>
            <a:r>
              <a:rPr lang="en-US" b="0" dirty="0">
                <a:latin typeface="+mj-lt"/>
              </a:rPr>
              <a:t> Single-valued </a:t>
            </a:r>
          </a:p>
          <a:p>
            <a:pPr marL="533400" lvl="2" indent="0" eaLnBrk="1" hangingPunct="1">
              <a:lnSpc>
                <a:spcPct val="80000"/>
              </a:lnSpc>
              <a:defRPr/>
            </a:pPr>
            <a:r>
              <a:rPr lang="en-US" b="0" dirty="0" err="1">
                <a:latin typeface="+mj-lt"/>
              </a:rPr>
              <a:t>Atribut</a:t>
            </a:r>
            <a:r>
              <a:rPr lang="en-US" b="0" dirty="0">
                <a:latin typeface="+mj-lt"/>
              </a:rPr>
              <a:t> yang </a:t>
            </a:r>
            <a:r>
              <a:rPr lang="en-US" b="0" dirty="0" err="1">
                <a:latin typeface="+mj-lt"/>
              </a:rPr>
              <a:t>memiliki</a:t>
            </a:r>
            <a:r>
              <a:rPr lang="en-US" b="0" dirty="0">
                <a:latin typeface="+mj-lt"/>
              </a:rPr>
              <a:t> paling </a:t>
            </a:r>
            <a:r>
              <a:rPr lang="en-US" b="0" dirty="0" err="1">
                <a:latin typeface="+mj-lt"/>
              </a:rPr>
              <a:t>banyak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satu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nilai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untuk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setiap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baris</a:t>
            </a:r>
            <a:r>
              <a:rPr lang="en-US" b="0" dirty="0">
                <a:latin typeface="+mj-lt"/>
              </a:rPr>
              <a:t> data</a:t>
            </a:r>
          </a:p>
          <a:p>
            <a:pPr marL="514350" lvl="2" indent="-342900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US" b="0" dirty="0">
              <a:latin typeface="+mj-lt"/>
            </a:endParaRPr>
          </a:p>
          <a:p>
            <a:pPr marL="514350" lvl="2" indent="-342900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b="0" dirty="0">
                <a:latin typeface="+mj-lt"/>
              </a:rPr>
              <a:t>Multi-valued attributes </a:t>
            </a:r>
          </a:p>
          <a:p>
            <a:pPr marL="533400" lvl="2" indent="0" eaLnBrk="1" hangingPunct="1">
              <a:lnSpc>
                <a:spcPct val="80000"/>
              </a:lnSpc>
              <a:defRPr/>
            </a:pPr>
            <a:r>
              <a:rPr lang="en-US" b="0" dirty="0" err="1">
                <a:latin typeface="+mj-lt"/>
              </a:rPr>
              <a:t>Atribut</a:t>
            </a:r>
            <a:r>
              <a:rPr lang="en-US" b="0" dirty="0">
                <a:latin typeface="+mj-lt"/>
              </a:rPr>
              <a:t> yang </a:t>
            </a:r>
            <a:r>
              <a:rPr lang="en-US" b="0" dirty="0" err="1">
                <a:latin typeface="+mj-lt"/>
              </a:rPr>
              <a:t>dapat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diisi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dengan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lebih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satu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nilai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tetapi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jenisnya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sama</a:t>
            </a:r>
            <a:r>
              <a:rPr lang="en-US" b="0" dirty="0">
                <a:latin typeface="+mj-lt"/>
              </a:rPr>
              <a:t>. </a:t>
            </a:r>
            <a:r>
              <a:rPr lang="en-US" b="0" dirty="0" err="1">
                <a:latin typeface="+mj-lt"/>
              </a:rPr>
              <a:t>Contoh</a:t>
            </a:r>
            <a:r>
              <a:rPr lang="en-US" b="0" dirty="0">
                <a:latin typeface="+mj-lt"/>
              </a:rPr>
              <a:t> : </a:t>
            </a:r>
            <a:r>
              <a:rPr lang="en-US" b="0" dirty="0" err="1">
                <a:latin typeface="+mj-lt"/>
              </a:rPr>
              <a:t>Nomor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Telp</a:t>
            </a:r>
            <a:r>
              <a:rPr lang="en-US" b="0" dirty="0">
                <a:latin typeface="+mj-lt"/>
              </a:rPr>
              <a:t>, </a:t>
            </a:r>
            <a:r>
              <a:rPr lang="en-US" b="0" dirty="0" err="1">
                <a:latin typeface="+mj-lt"/>
              </a:rPr>
              <a:t>Alamat</a:t>
            </a:r>
            <a:r>
              <a:rPr lang="en-US" b="0" dirty="0">
                <a:latin typeface="+mj-lt"/>
              </a:rPr>
              <a:t>, </a:t>
            </a:r>
            <a:r>
              <a:rPr lang="en-US" b="0" dirty="0" err="1">
                <a:latin typeface="+mj-lt"/>
              </a:rPr>
              <a:t>Gelar</a:t>
            </a:r>
            <a:endParaRPr lang="en-US" b="0" dirty="0">
              <a:latin typeface="+mj-lt"/>
            </a:endParaRPr>
          </a:p>
          <a:p>
            <a:pPr marL="514350" lvl="2" indent="-342900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US" b="0" dirty="0">
              <a:latin typeface="+mj-lt"/>
            </a:endParaRPr>
          </a:p>
          <a:p>
            <a:pPr marL="514350" lvl="2" indent="-342900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b="0" dirty="0" err="1">
                <a:latin typeface="+mj-lt"/>
              </a:rPr>
              <a:t>Atribut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Turunan</a:t>
            </a:r>
            <a:r>
              <a:rPr lang="en-US" b="0" dirty="0">
                <a:latin typeface="+mj-lt"/>
              </a:rPr>
              <a:t> </a:t>
            </a:r>
          </a:p>
          <a:p>
            <a:pPr marL="533400" lvl="2" indent="0" eaLnBrk="1" hangingPunct="1">
              <a:lnSpc>
                <a:spcPct val="80000"/>
              </a:lnSpc>
              <a:defRPr/>
            </a:pPr>
            <a:r>
              <a:rPr lang="en-US" b="0" dirty="0" err="1">
                <a:latin typeface="+mj-lt"/>
              </a:rPr>
              <a:t>Atribut</a:t>
            </a:r>
            <a:r>
              <a:rPr lang="en-US" b="0" dirty="0">
                <a:latin typeface="+mj-lt"/>
              </a:rPr>
              <a:t> yang </a:t>
            </a:r>
            <a:r>
              <a:rPr lang="en-US" b="0" dirty="0" err="1">
                <a:latin typeface="+mj-lt"/>
              </a:rPr>
              <a:t>diperoleh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dari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pengolahan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dari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atribut</a:t>
            </a:r>
            <a:r>
              <a:rPr lang="en-US" b="0" dirty="0">
                <a:latin typeface="+mj-lt"/>
              </a:rPr>
              <a:t> lain yang </a:t>
            </a:r>
            <a:r>
              <a:rPr lang="en-US" b="0" dirty="0" err="1">
                <a:latin typeface="+mj-lt"/>
              </a:rPr>
              <a:t>berhubungan</a:t>
            </a:r>
            <a:r>
              <a:rPr lang="en-US" b="0" dirty="0">
                <a:latin typeface="+mj-lt"/>
              </a:rPr>
              <a:t>. </a:t>
            </a:r>
            <a:r>
              <a:rPr lang="en-US" b="0" dirty="0" err="1">
                <a:latin typeface="+mj-lt"/>
              </a:rPr>
              <a:t>Contoh</a:t>
            </a:r>
            <a:r>
              <a:rPr lang="en-US" b="0" dirty="0">
                <a:latin typeface="+mj-lt"/>
              </a:rPr>
              <a:t> : </a:t>
            </a:r>
            <a:r>
              <a:rPr lang="en-US" b="0" dirty="0" err="1">
                <a:latin typeface="+mj-lt"/>
              </a:rPr>
              <a:t>Umur</a:t>
            </a:r>
            <a:r>
              <a:rPr lang="en-US" b="0" dirty="0">
                <a:latin typeface="+mj-lt"/>
              </a:rPr>
              <a:t>, IP</a:t>
            </a:r>
          </a:p>
          <a:p>
            <a:pPr marL="171450" lvl="2" indent="0" eaLnBrk="1" hangingPunct="1">
              <a:lnSpc>
                <a:spcPct val="80000"/>
              </a:lnSpc>
              <a:defRPr/>
            </a:pPr>
            <a:endParaRPr lang="en-US" b="0" dirty="0">
              <a:latin typeface="+mj-lt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00100" y="365127"/>
            <a:ext cx="7886700" cy="77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600" b="1" spc="600" dirty="0" err="1">
                <a:solidFill>
                  <a:srgbClr val="C00000"/>
                </a:solidFill>
                <a:latin typeface="+mn-lt"/>
                <a:ea typeface="BatangChe" pitchFamily="49" charset="-127"/>
              </a:rPr>
              <a:t>Jenis-jenis</a:t>
            </a:r>
            <a:r>
              <a:rPr lang="en-US" sz="3600" b="1" spc="600" dirty="0">
                <a:solidFill>
                  <a:srgbClr val="C00000"/>
                </a:solidFill>
                <a:latin typeface="+mn-lt"/>
                <a:ea typeface="BatangChe" pitchFamily="49" charset="-127"/>
              </a:rPr>
              <a:t> </a:t>
            </a:r>
            <a:r>
              <a:rPr lang="en-US" sz="3600" b="1" spc="600" dirty="0" err="1">
                <a:solidFill>
                  <a:srgbClr val="C00000"/>
                </a:solidFill>
                <a:latin typeface="+mn-lt"/>
                <a:ea typeface="BatangChe" pitchFamily="49" charset="-127"/>
              </a:rPr>
              <a:t>Atribut</a:t>
            </a:r>
            <a:endParaRPr lang="en-US" sz="3600" b="1" spc="6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217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Mix">
  <a:themeElements>
    <a:clrScheme name="Custom 561">
      <a:dk1>
        <a:sysClr val="windowText" lastClr="000000"/>
      </a:dk1>
      <a:lt1>
        <a:sysClr val="window" lastClr="FFFFFF"/>
      </a:lt1>
      <a:dk2>
        <a:srgbClr val="0E0600"/>
      </a:dk2>
      <a:lt2>
        <a:srgbClr val="FCF5EF"/>
      </a:lt2>
      <a:accent1>
        <a:srgbClr val="DD5900"/>
      </a:accent1>
      <a:accent2>
        <a:srgbClr val="FFB900"/>
      </a:accent2>
      <a:accent3>
        <a:srgbClr val="DC3C00"/>
      </a:accent3>
      <a:accent4>
        <a:srgbClr val="00BCF2"/>
      </a:accent4>
      <a:accent5>
        <a:srgbClr val="00B294"/>
      </a:accent5>
      <a:accent6>
        <a:srgbClr val="68217A"/>
      </a:accent6>
      <a:hlink>
        <a:srgbClr val="00BCF2"/>
      </a:hlink>
      <a:folHlink>
        <a:srgbClr val="68217A"/>
      </a:folHlink>
    </a:clrScheme>
    <a:fontScheme name="Custom 3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eate an Office Mix.potx" id="{4B7366DC-B74D-454D-9AF1-C5E1E2713A61}" vid="{D9FD2935-D4F2-4034-8F2D-E6786535C4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711</Words>
  <Application>Microsoft Macintosh PowerPoint</Application>
  <PresentationFormat>On-screen Show (4:3)</PresentationFormat>
  <Paragraphs>204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Narrow</vt:lpstr>
      <vt:lpstr>Calibri</vt:lpstr>
      <vt:lpstr>Segoe UI</vt:lpstr>
      <vt:lpstr>Segoe UI Light</vt:lpstr>
      <vt:lpstr>Tahoma</vt:lpstr>
      <vt:lpstr>Times New Roman</vt:lpstr>
      <vt:lpstr>Wingdings</vt:lpstr>
      <vt:lpstr>Office Mix</vt:lpstr>
      <vt:lpstr>PowerPoint Presentation</vt:lpstr>
      <vt:lpstr>Entity Relationship Diagram (ERD)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Great</dc:creator>
  <cp:lastModifiedBy>natpetsip</cp:lastModifiedBy>
  <cp:revision>87</cp:revision>
  <dcterms:created xsi:type="dcterms:W3CDTF">2017-03-18T04:02:30Z</dcterms:created>
  <dcterms:modified xsi:type="dcterms:W3CDTF">2023-07-12T02:32:04Z</dcterms:modified>
</cp:coreProperties>
</file>