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0B79-2E8A-486F-976B-3331158E92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C50CD-8964-462B-9843-AC7D768E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Pertemuan</a:t>
            </a:r>
            <a:r>
              <a:rPr lang="en-US" sz="3600" b="1" dirty="0">
                <a:solidFill>
                  <a:srgbClr val="FF0000"/>
                </a:solidFill>
              </a:rPr>
              <a:t> 1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RISET OPERASI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0033CC"/>
                </a:solidFill>
              </a:rPr>
              <a:t>Disarikan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 err="1">
                <a:solidFill>
                  <a:srgbClr val="0033CC"/>
                </a:solidFill>
              </a:rPr>
              <a:t>dari</a:t>
            </a:r>
            <a:r>
              <a:rPr lang="en-US" sz="2400" dirty="0">
                <a:solidFill>
                  <a:srgbClr val="0033CC"/>
                </a:solidFill>
              </a:rPr>
              <a:t> :</a:t>
            </a:r>
          </a:p>
          <a:p>
            <a:r>
              <a:rPr lang="en-US" sz="2400" dirty="0" err="1">
                <a:solidFill>
                  <a:srgbClr val="0033CC"/>
                </a:solidFill>
              </a:rPr>
              <a:t>Pangestu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 err="1">
                <a:solidFill>
                  <a:srgbClr val="0033CC"/>
                </a:solidFill>
              </a:rPr>
              <a:t>Subagyo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dirty="0" err="1">
                <a:solidFill>
                  <a:srgbClr val="0033CC"/>
                </a:solidFill>
              </a:rPr>
              <a:t>dkk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</a:p>
          <a:p>
            <a:r>
              <a:rPr lang="en-US" sz="2400" dirty="0" err="1">
                <a:solidFill>
                  <a:srgbClr val="0033CC"/>
                </a:solidFill>
              </a:rPr>
              <a:t>Aris</a:t>
            </a:r>
            <a:r>
              <a:rPr lang="en-US" sz="2400" dirty="0">
                <a:solidFill>
                  <a:srgbClr val="0033CC"/>
                </a:solidFill>
              </a:rPr>
              <a:t> Budi </a:t>
            </a:r>
            <a:r>
              <a:rPr lang="en-US" sz="2400" dirty="0" err="1">
                <a:solidFill>
                  <a:srgbClr val="0033CC"/>
                </a:solidFill>
              </a:rPr>
              <a:t>Setyawan</a:t>
            </a:r>
            <a:endParaRPr lang="en-US" sz="2400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0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Jawab</a:t>
            </a:r>
            <a:r>
              <a:rPr lang="en-US" b="1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/>
              <a:t>A. </a:t>
            </a:r>
            <a:r>
              <a:rPr lang="en-US" sz="2000" b="1" dirty="0" err="1"/>
              <a:t>Jika</a:t>
            </a:r>
            <a:r>
              <a:rPr lang="en-US" sz="2000" b="1" dirty="0"/>
              <a:t> </a:t>
            </a:r>
            <a:r>
              <a:rPr lang="en-US" sz="2000" b="1" dirty="0" err="1"/>
              <a:t>diselesaikan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algoritma</a:t>
            </a:r>
            <a:r>
              <a:rPr lang="en-US" sz="2000" b="1" dirty="0"/>
              <a:t> EF </a:t>
            </a:r>
            <a:r>
              <a:rPr lang="en-US" sz="2000" b="1" dirty="0" err="1"/>
              <a:t>dan</a:t>
            </a:r>
            <a:r>
              <a:rPr lang="en-US" sz="2000" b="1" dirty="0"/>
              <a:t> LF</a:t>
            </a:r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Earliest Finish Time (EF)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Latest Finish Time (LF)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r>
              <a:rPr lang="en-US" sz="2000" dirty="0"/>
              <a:t>,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(</a:t>
            </a:r>
            <a:r>
              <a:rPr lang="en-US" sz="2000" dirty="0" err="1"/>
              <a:t>lingkaran</a:t>
            </a:r>
            <a:r>
              <a:rPr lang="en-US" sz="2000" dirty="0"/>
              <a:t>),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  :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640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:</a:t>
            </a:r>
          </a:p>
          <a:p>
            <a:pPr lvl="0"/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1, 2, 3, 6, </a:t>
            </a:r>
            <a:r>
              <a:rPr lang="en-US" dirty="0" err="1"/>
              <a:t>dan</a:t>
            </a:r>
            <a:r>
              <a:rPr lang="en-US" dirty="0"/>
              <a:t> 7,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EF </a:t>
            </a:r>
            <a:r>
              <a:rPr lang="en-US" dirty="0" err="1"/>
              <a:t>dan</a:t>
            </a:r>
            <a:r>
              <a:rPr lang="en-US" dirty="0"/>
              <a:t> LF yang </a:t>
            </a:r>
            <a:r>
              <a:rPr lang="en-US" dirty="0" err="1"/>
              <a:t>sama</a:t>
            </a:r>
            <a:endParaRPr lang="en-US" dirty="0"/>
          </a:p>
          <a:p>
            <a:pPr lvl="0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paling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ke-25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6,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(1, 2, 4, 5, </a:t>
            </a:r>
            <a:r>
              <a:rPr lang="en-US" dirty="0" err="1"/>
              <a:t>dan</a:t>
            </a:r>
            <a:r>
              <a:rPr lang="en-US" dirty="0"/>
              <a:t> 6)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18,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c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c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   ke-20.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ke-20.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91400" cy="293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1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400" b="1" dirty="0"/>
              <a:t>B. </a:t>
            </a:r>
            <a:r>
              <a:rPr lang="en-US" sz="2400" b="1" dirty="0" err="1"/>
              <a:t>Jika</a:t>
            </a:r>
            <a:r>
              <a:rPr lang="en-US" sz="2400" b="1" dirty="0"/>
              <a:t> </a:t>
            </a:r>
            <a:r>
              <a:rPr lang="en-US" sz="2400" b="1" dirty="0" err="1"/>
              <a:t>diselesaikan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metode</a:t>
            </a:r>
            <a:r>
              <a:rPr lang="en-US" sz="2400" b="1" dirty="0"/>
              <a:t> </a:t>
            </a:r>
            <a:r>
              <a:rPr lang="en-US" sz="2400" b="1" dirty="0" err="1"/>
              <a:t>matriks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,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di </a:t>
            </a:r>
            <a:r>
              <a:rPr lang="en-US" sz="2400" dirty="0" err="1"/>
              <a:t>atasb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matrik</a:t>
            </a:r>
            <a:r>
              <a:rPr lang="en-US" sz="2400" dirty="0"/>
              <a:t>, </a:t>
            </a:r>
            <a:r>
              <a:rPr lang="en-US" sz="2400" dirty="0" err="1"/>
              <a:t>makan</a:t>
            </a:r>
            <a:r>
              <a:rPr lang="en-US" sz="2400" dirty="0"/>
              <a:t> </a:t>
            </a:r>
            <a:r>
              <a:rPr lang="en-US" sz="2400" dirty="0" err="1"/>
              <a:t>penyelesaiannya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matrik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Sebagaimana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EF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LF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.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858000" cy="270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33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7329"/>
            <a:ext cx="8229600" cy="3382370"/>
          </a:xfrm>
        </p:spPr>
        <p:txBody>
          <a:bodyPr>
            <a:noAutofit/>
          </a:bodyPr>
          <a:lstStyle/>
          <a:p>
            <a:r>
              <a:rPr lang="en-US" sz="1800" dirty="0"/>
              <a:t>Dari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disimpulkan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keseluruhan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selesai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hari</a:t>
            </a:r>
            <a:r>
              <a:rPr lang="en-US" sz="1800" dirty="0"/>
              <a:t> ke-25,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kritisnya</a:t>
            </a:r>
            <a:r>
              <a:rPr lang="en-US" sz="1800" dirty="0"/>
              <a:t> 1, 2, 3, 6, </a:t>
            </a:r>
            <a:r>
              <a:rPr lang="en-US" sz="1800" dirty="0" err="1"/>
              <a:t>dan</a:t>
            </a:r>
            <a:r>
              <a:rPr lang="en-US" sz="1800" dirty="0"/>
              <a:t> 7,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EF </a:t>
            </a:r>
            <a:r>
              <a:rPr lang="en-US" sz="1800" dirty="0" err="1"/>
              <a:t>dan</a:t>
            </a:r>
            <a:r>
              <a:rPr lang="en-US" sz="1800" dirty="0"/>
              <a:t> LF yang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penggantian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lebiuh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25 </a:t>
            </a:r>
            <a:r>
              <a:rPr lang="en-US" sz="1800" dirty="0" err="1"/>
              <a:t>hari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mempercepat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kritis</a:t>
            </a:r>
            <a:r>
              <a:rPr lang="en-US" sz="1800" dirty="0"/>
              <a:t>.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percepatan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lain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berpengaruh</a:t>
            </a:r>
            <a:r>
              <a:rPr lang="en-US" sz="1800" dirty="0"/>
              <a:t> (</a:t>
            </a:r>
            <a:r>
              <a:rPr lang="en-US" sz="1800" dirty="0" err="1"/>
              <a:t>sia-sia</a:t>
            </a:r>
            <a:r>
              <a:rPr lang="en-US" sz="1800" dirty="0"/>
              <a:t>)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penyelesaian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25 </a:t>
            </a:r>
            <a:r>
              <a:rPr lang="en-US" sz="1800" dirty="0" err="1"/>
              <a:t>hari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demikian</a:t>
            </a:r>
            <a:r>
              <a:rPr lang="en-US" sz="1800" dirty="0"/>
              <a:t>, </a:t>
            </a:r>
            <a:r>
              <a:rPr lang="en-US" sz="1800" dirty="0" err="1"/>
              <a:t>percepatan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kritis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membawa</a:t>
            </a:r>
            <a:r>
              <a:rPr lang="en-US" sz="1800" dirty="0"/>
              <a:t> </a:t>
            </a:r>
            <a:r>
              <a:rPr lang="en-US" sz="1800" dirty="0" err="1"/>
              <a:t>konsekuensi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munculnya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percepatan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gambaran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percepatan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dibahas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CPM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kuliah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r>
              <a:rPr lang="en-US" sz="1800" dirty="0"/>
              <a:t>, semester </a:t>
            </a:r>
            <a:r>
              <a:rPr lang="en-US" sz="1800" dirty="0" err="1"/>
              <a:t>berikutnya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57"/>
            <a:ext cx="6858000" cy="270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6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 2 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Berkaitan</a:t>
            </a:r>
            <a:r>
              <a:rPr lang="en-US" b="1" dirty="0"/>
              <a:t> </a:t>
            </a:r>
            <a:r>
              <a:rPr lang="en-US" b="1" dirty="0" err="1"/>
              <a:t>Dng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PERT </a:t>
            </a:r>
            <a:r>
              <a:rPr lang="en-US" dirty="0" err="1"/>
              <a:t>digunakan</a:t>
            </a:r>
            <a:r>
              <a:rPr lang="en-US" dirty="0"/>
              <a:t> expected time,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0"/>
            <a:r>
              <a:rPr lang="en-US" b="1" dirty="0" err="1">
                <a:solidFill>
                  <a:srgbClr val="FF0000"/>
                </a:solidFill>
              </a:rPr>
              <a:t>Waktu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optimistik</a:t>
            </a:r>
            <a:r>
              <a:rPr lang="en-US" b="1" dirty="0">
                <a:solidFill>
                  <a:srgbClr val="FF0000"/>
                </a:solidFill>
              </a:rPr>
              <a:t> (a)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kegiata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penundaan-penundaan</a:t>
            </a:r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</a:rPr>
              <a:t>Waktu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realistik</a:t>
            </a:r>
            <a:r>
              <a:rPr lang="en-US" b="1" dirty="0">
                <a:solidFill>
                  <a:srgbClr val="FF0000"/>
                </a:solidFill>
              </a:rPr>
              <a:t> (m)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normal,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yang </a:t>
            </a:r>
            <a:r>
              <a:rPr lang="en-US" dirty="0" err="1"/>
              <a:t>wajar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</a:rPr>
              <a:t>Waktu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pesimistik</a:t>
            </a:r>
            <a:r>
              <a:rPr lang="en-US" b="1" dirty="0">
                <a:solidFill>
                  <a:srgbClr val="FF0000"/>
                </a:solidFill>
              </a:rPr>
              <a:t> (b)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menyeleasaikan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pkerjaan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yang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2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>
            <a:noAutofit/>
          </a:bodyPr>
          <a:lstStyle/>
          <a:p>
            <a:pPr algn="r"/>
            <a:r>
              <a:rPr lang="en-US" sz="2000" dirty="0"/>
              <a:t>Dari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expected time,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rumusan</a:t>
            </a:r>
            <a:r>
              <a:rPr lang="en-US" sz="2000" dirty="0"/>
              <a:t> :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fr-FR" sz="1800" dirty="0" err="1"/>
              <a:t>Kolom</a:t>
            </a:r>
            <a:r>
              <a:rPr lang="fr-FR" sz="1800" dirty="0"/>
              <a:t> ET (</a:t>
            </a:r>
            <a:r>
              <a:rPr lang="fr-FR" sz="1800" dirty="0" err="1"/>
              <a:t>terakhir</a:t>
            </a:r>
            <a:r>
              <a:rPr lang="fr-FR" sz="1800" dirty="0"/>
              <a:t>) </a:t>
            </a:r>
            <a:r>
              <a:rPr lang="fr-FR" sz="1800" dirty="0" err="1"/>
              <a:t>nilainya</a:t>
            </a:r>
            <a:r>
              <a:rPr lang="fr-FR" sz="1800" dirty="0"/>
              <a:t> </a:t>
            </a:r>
            <a:r>
              <a:rPr lang="fr-FR" sz="1800" dirty="0" err="1"/>
              <a:t>dicari</a:t>
            </a:r>
            <a:r>
              <a:rPr lang="fr-FR" sz="1800" dirty="0"/>
              <a:t> </a:t>
            </a:r>
            <a:r>
              <a:rPr lang="fr-FR" sz="1800" dirty="0" err="1"/>
              <a:t>dengan</a:t>
            </a:r>
            <a:r>
              <a:rPr lang="fr-FR" sz="1800" dirty="0"/>
              <a:t> </a:t>
            </a:r>
            <a:r>
              <a:rPr lang="fr-FR" sz="1800" dirty="0" err="1"/>
              <a:t>formulasi</a:t>
            </a:r>
            <a:r>
              <a:rPr lang="fr-FR" sz="1800" dirty="0"/>
              <a:t> di </a:t>
            </a:r>
            <a:r>
              <a:rPr lang="fr-FR" sz="1800" dirty="0" err="1"/>
              <a:t>atas</a:t>
            </a:r>
            <a:r>
              <a:rPr lang="fr-FR" sz="1800" dirty="0"/>
              <a:t>. </a:t>
            </a:r>
            <a:r>
              <a:rPr lang="fr-FR" sz="1800" dirty="0" err="1"/>
              <a:t>Waktu</a:t>
            </a:r>
            <a:r>
              <a:rPr lang="fr-FR" sz="1800" dirty="0"/>
              <a:t> </a:t>
            </a:r>
            <a:r>
              <a:rPr lang="fr-FR" sz="1800" dirty="0" err="1"/>
              <a:t>dalam</a:t>
            </a:r>
            <a:r>
              <a:rPr lang="fr-FR" sz="1800" dirty="0"/>
              <a:t> </a:t>
            </a:r>
            <a:r>
              <a:rPr lang="fr-FR" sz="1800" dirty="0" err="1"/>
              <a:t>hari</a:t>
            </a:r>
            <a:r>
              <a:rPr lang="fr-FR" sz="1800" dirty="0"/>
              <a:t>.</a:t>
            </a:r>
            <a:endParaRPr lang="en-US" sz="1800" dirty="0"/>
          </a:p>
          <a:p>
            <a:r>
              <a:rPr lang="fr-FR" sz="1800" dirty="0"/>
              <a:t>Dari </a:t>
            </a:r>
            <a:r>
              <a:rPr lang="fr-FR" sz="1800" dirty="0" err="1"/>
              <a:t>tabel</a:t>
            </a:r>
            <a:r>
              <a:rPr lang="fr-FR" sz="1800" dirty="0"/>
              <a:t> di tas, </a:t>
            </a:r>
            <a:r>
              <a:rPr lang="fr-FR" sz="1800" dirty="0" err="1"/>
              <a:t>bagaimanakan</a:t>
            </a:r>
            <a:r>
              <a:rPr lang="fr-FR" sz="1800" dirty="0"/>
              <a:t> </a:t>
            </a:r>
            <a:r>
              <a:rPr lang="fr-FR" sz="1800" dirty="0" err="1"/>
              <a:t>penjadwalan</a:t>
            </a:r>
            <a:r>
              <a:rPr lang="fr-FR" sz="1800" dirty="0"/>
              <a:t> yang </a:t>
            </a:r>
            <a:r>
              <a:rPr lang="fr-FR" sz="1800" dirty="0" err="1"/>
              <a:t>harus</a:t>
            </a:r>
            <a:r>
              <a:rPr lang="fr-FR" sz="1800" dirty="0"/>
              <a:t> </a:t>
            </a:r>
            <a:r>
              <a:rPr lang="fr-FR" sz="1800" dirty="0" err="1"/>
              <a:t>dilakukan</a:t>
            </a:r>
            <a:r>
              <a:rPr lang="fr-FR" sz="1800" dirty="0"/>
              <a:t> agar </a:t>
            </a:r>
            <a:r>
              <a:rPr lang="fr-FR" sz="1800" dirty="0" err="1"/>
              <a:t>diperoleh</a:t>
            </a:r>
            <a:r>
              <a:rPr lang="fr-FR" sz="1800" dirty="0"/>
              <a:t> </a:t>
            </a:r>
            <a:r>
              <a:rPr lang="fr-FR" sz="1800" dirty="0" err="1"/>
              <a:t>waktu</a:t>
            </a:r>
            <a:r>
              <a:rPr lang="fr-FR" sz="1800" dirty="0"/>
              <a:t> </a:t>
            </a:r>
            <a:r>
              <a:rPr lang="fr-FR" sz="1800" dirty="0" err="1"/>
              <a:t>penyelesaian</a:t>
            </a:r>
            <a:r>
              <a:rPr lang="fr-FR" sz="1800" dirty="0"/>
              <a:t> yang optimal, </a:t>
            </a:r>
            <a:r>
              <a:rPr lang="fr-FR" sz="1800" dirty="0" err="1"/>
              <a:t>dana</a:t>
            </a:r>
            <a:r>
              <a:rPr lang="fr-FR" sz="1800" dirty="0"/>
              <a:t> </a:t>
            </a:r>
            <a:r>
              <a:rPr lang="fr-FR" sz="1800" dirty="0" err="1"/>
              <a:t>bagaimana</a:t>
            </a:r>
            <a:r>
              <a:rPr lang="fr-FR" sz="1800" dirty="0"/>
              <a:t> </a:t>
            </a:r>
            <a:r>
              <a:rPr lang="fr-FR" sz="1800" dirty="0" err="1"/>
              <a:t>probabilitas</a:t>
            </a:r>
            <a:r>
              <a:rPr lang="fr-FR" sz="1800" dirty="0"/>
              <a:t> </a:t>
            </a:r>
            <a:r>
              <a:rPr lang="fr-FR" sz="1800" dirty="0" err="1"/>
              <a:t>penyelesaian</a:t>
            </a:r>
            <a:r>
              <a:rPr lang="fr-FR" sz="1800" dirty="0"/>
              <a:t> </a:t>
            </a:r>
            <a:r>
              <a:rPr lang="fr-FR" sz="1800" dirty="0" err="1"/>
              <a:t>keseluruhan</a:t>
            </a:r>
            <a:r>
              <a:rPr lang="fr-FR" sz="1800" dirty="0"/>
              <a:t> </a:t>
            </a:r>
            <a:r>
              <a:rPr lang="fr-FR" sz="1800" dirty="0" err="1"/>
              <a:t>pekerjaan</a:t>
            </a:r>
            <a:r>
              <a:rPr lang="fr-FR" sz="1800" dirty="0"/>
              <a:t> </a:t>
            </a:r>
            <a:r>
              <a:rPr lang="fr-FR" sz="1800" dirty="0" err="1"/>
              <a:t>tersebut</a:t>
            </a:r>
            <a:r>
              <a:rPr lang="fr-FR" sz="1800" dirty="0"/>
              <a:t> ?</a:t>
            </a:r>
            <a:endParaRPr 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1900"/>
              </p:ext>
            </p:extLst>
          </p:nvPr>
        </p:nvGraphicFramePr>
        <p:xfrm>
          <a:off x="871933" y="1524000"/>
          <a:ext cx="740013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5391302" imgH="2705100" progId="Excel.Sheet.8">
                  <p:embed/>
                </p:oleObj>
              </mc:Choice>
              <mc:Fallback>
                <p:oleObj name="Worksheet" r:id="rId3" imgW="5391302" imgH="27051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933" y="1524000"/>
                        <a:ext cx="7400133" cy="342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"/>
            <a:ext cx="3785155" cy="98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654"/>
            <a:ext cx="846802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53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153400" cy="52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567494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Jalur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mana </a:t>
            </a:r>
            <a:r>
              <a:rPr lang="en-US" dirty="0" err="1"/>
              <a:t>algoritma</a:t>
            </a:r>
            <a:r>
              <a:rPr lang="en-US" dirty="0"/>
              <a:t> EF dan LF-</a:t>
            </a:r>
            <a:r>
              <a:rPr lang="en-US" dirty="0" err="1"/>
              <a:t>nya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dan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jalur</a:t>
            </a:r>
            <a:r>
              <a:rPr lang="en-US" dirty="0"/>
              <a:t> 1, 2, 4, 6, 7, dan 8 </a:t>
            </a:r>
            <a:r>
              <a:rPr lang="en-US" dirty="0" err="1"/>
              <a:t>lah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4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669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69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310" y="1524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Nilai</a:t>
            </a:r>
            <a:r>
              <a:rPr lang="fr-FR" dirty="0"/>
              <a:t> </a:t>
            </a:r>
            <a:r>
              <a:rPr lang="en-US" dirty="0"/>
              <a:t>σ</a:t>
            </a:r>
            <a:r>
              <a:rPr lang="fr-FR" dirty="0"/>
              <a:t> T</a:t>
            </a:r>
            <a:r>
              <a:rPr lang="fr-FR" baseline="-25000" dirty="0"/>
              <a:t>E</a:t>
            </a:r>
            <a:r>
              <a:rPr lang="fr-FR" dirty="0"/>
              <a:t> </a:t>
            </a:r>
            <a:r>
              <a:rPr lang="fr-FR" dirty="0" err="1"/>
              <a:t>ini</a:t>
            </a:r>
            <a:r>
              <a:rPr lang="fr-FR" dirty="0"/>
              <a:t> </a:t>
            </a:r>
            <a:r>
              <a:rPr lang="fr-FR" dirty="0" err="1"/>
              <a:t>diperoleh</a:t>
            </a:r>
            <a:r>
              <a:rPr lang="fr-FR" dirty="0"/>
              <a:t> </a:t>
            </a:r>
            <a:r>
              <a:rPr lang="fr-FR" dirty="0" err="1"/>
              <a:t>dengan</a:t>
            </a:r>
            <a:r>
              <a:rPr lang="fr-FR" dirty="0"/>
              <a:t> </a:t>
            </a:r>
            <a:r>
              <a:rPr lang="fr-FR" dirty="0" err="1"/>
              <a:t>menjumlahkan</a:t>
            </a:r>
            <a:r>
              <a:rPr lang="fr-FR" dirty="0"/>
              <a:t> </a:t>
            </a:r>
            <a:r>
              <a:rPr lang="fr-FR" dirty="0" err="1"/>
              <a:t>seluruh</a:t>
            </a:r>
            <a:r>
              <a:rPr lang="fr-FR" dirty="0"/>
              <a:t> variance dari </a:t>
            </a:r>
            <a:r>
              <a:rPr lang="fr-FR" dirty="0" err="1"/>
              <a:t>masing-masing</a:t>
            </a:r>
            <a:r>
              <a:rPr lang="fr-FR" dirty="0"/>
              <a:t> </a:t>
            </a:r>
            <a:r>
              <a:rPr lang="fr-FR" dirty="0" err="1"/>
              <a:t>kegiatan</a:t>
            </a:r>
            <a:r>
              <a:rPr lang="fr-FR" dirty="0"/>
              <a:t> </a:t>
            </a:r>
            <a:r>
              <a:rPr lang="fr-FR" dirty="0" err="1"/>
              <a:t>pada</a:t>
            </a:r>
            <a:r>
              <a:rPr lang="fr-FR" dirty="0"/>
              <a:t> </a:t>
            </a:r>
            <a:r>
              <a:rPr lang="fr-FR" dirty="0" err="1"/>
              <a:t>jalur</a:t>
            </a:r>
            <a:r>
              <a:rPr lang="fr-FR" dirty="0"/>
              <a:t> </a:t>
            </a:r>
            <a:r>
              <a:rPr lang="fr-FR" dirty="0" err="1"/>
              <a:t>kritisnya</a:t>
            </a:r>
            <a:r>
              <a:rPr lang="fr-FR" dirty="0"/>
              <a:t>. </a:t>
            </a:r>
            <a:r>
              <a:rPr lang="fr-FR" dirty="0" err="1"/>
              <a:t>Secara</a:t>
            </a:r>
            <a:r>
              <a:rPr lang="fr-FR" dirty="0"/>
              <a:t> </a:t>
            </a:r>
            <a:r>
              <a:rPr lang="fr-FR" dirty="0" err="1"/>
              <a:t>metematis</a:t>
            </a:r>
            <a:r>
              <a:rPr lang="fr-FR" dirty="0"/>
              <a:t> </a:t>
            </a:r>
            <a:r>
              <a:rPr lang="en-US" dirty="0"/>
              <a:t>σ</a:t>
            </a:r>
            <a:r>
              <a:rPr lang="fr-FR" dirty="0"/>
              <a:t> T</a:t>
            </a:r>
            <a:r>
              <a:rPr lang="fr-FR" baseline="-25000" dirty="0"/>
              <a:t>E</a:t>
            </a:r>
            <a:r>
              <a:rPr lang="fr-FR" dirty="0"/>
              <a:t> </a:t>
            </a:r>
            <a:r>
              <a:rPr lang="fr-FR" dirty="0" err="1"/>
              <a:t>dicari</a:t>
            </a:r>
            <a:r>
              <a:rPr lang="fr-FR" dirty="0"/>
              <a:t> </a:t>
            </a:r>
            <a:r>
              <a:rPr lang="fr-FR" dirty="0" err="1"/>
              <a:t>dengan</a:t>
            </a:r>
            <a:r>
              <a:rPr lang="fr-FR" dirty="0"/>
              <a:t> </a:t>
            </a:r>
            <a:r>
              <a:rPr lang="fr-FR" dirty="0" err="1"/>
              <a:t>cara</a:t>
            </a:r>
            <a:r>
              <a:rPr lang="fr-FR" dirty="0"/>
              <a:t> :</a:t>
            </a:r>
            <a:endParaRPr lang="en-US" dirty="0"/>
          </a:p>
          <a:p>
            <a:r>
              <a:rPr lang="fr-FR" dirty="0"/>
              <a:t> </a:t>
            </a:r>
            <a:endParaRPr lang="en-US" dirty="0"/>
          </a:p>
          <a:p>
            <a:r>
              <a:rPr lang="fr-FR" dirty="0"/>
              <a:t>                	                b – a  </a:t>
            </a:r>
            <a:endParaRPr lang="en-US" dirty="0"/>
          </a:p>
          <a:p>
            <a:r>
              <a:rPr lang="en-US" dirty="0"/>
              <a:t>σ</a:t>
            </a:r>
            <a:r>
              <a:rPr lang="fr-FR" dirty="0"/>
              <a:t> T</a:t>
            </a:r>
            <a:r>
              <a:rPr lang="fr-FR" baseline="-25000" dirty="0"/>
              <a:t>E</a:t>
            </a:r>
            <a:r>
              <a:rPr lang="fr-FR" dirty="0"/>
              <a:t> 	= √ ∑  ( ---------- )</a:t>
            </a:r>
            <a:r>
              <a:rPr lang="fr-FR" baseline="30000" dirty="0"/>
              <a:t> 2</a:t>
            </a:r>
            <a:r>
              <a:rPr lang="fr-FR" dirty="0"/>
              <a:t>	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 </a:t>
            </a:r>
            <a:r>
              <a:rPr lang="fr-FR" dirty="0" err="1"/>
              <a:t>pada</a:t>
            </a:r>
            <a:r>
              <a:rPr lang="fr-FR" dirty="0"/>
              <a:t> </a:t>
            </a:r>
            <a:r>
              <a:rPr lang="fr-FR" dirty="0" err="1"/>
              <a:t>semua</a:t>
            </a:r>
            <a:r>
              <a:rPr lang="fr-FR" dirty="0"/>
              <a:t> </a:t>
            </a:r>
            <a:r>
              <a:rPr lang="fr-FR" dirty="0" err="1"/>
              <a:t>kegiatan</a:t>
            </a:r>
            <a:r>
              <a:rPr lang="fr-FR" dirty="0"/>
              <a:t> </a:t>
            </a:r>
            <a:r>
              <a:rPr lang="fr-FR" dirty="0" err="1"/>
              <a:t>jalur</a:t>
            </a:r>
            <a:r>
              <a:rPr lang="fr-FR" dirty="0"/>
              <a:t> </a:t>
            </a:r>
            <a:r>
              <a:rPr lang="fr-FR" dirty="0" err="1"/>
              <a:t>kritis</a:t>
            </a:r>
            <a:endParaRPr lang="en-US" dirty="0"/>
          </a:p>
          <a:p>
            <a:r>
              <a:rPr lang="fr-FR" dirty="0"/>
              <a:t>		6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53" y="1906726"/>
            <a:ext cx="6565780" cy="47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1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66800" y="617538"/>
            <a:ext cx="7496175" cy="6778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altLang="en-US" b="1" dirty="0">
                <a:solidFill>
                  <a:srgbClr val="FF0000"/>
                </a:solidFill>
              </a:rPr>
              <a:t>Tata Tertib di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Kelas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2017713"/>
            <a:ext cx="7964488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err="1"/>
              <a:t>Berpakaian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baik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sopan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serta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memakai</a:t>
            </a:r>
            <a:r>
              <a:rPr lang="en-US" altLang="en-US" sz="2400" dirty="0"/>
              <a:t> sandal</a:t>
            </a:r>
          </a:p>
          <a:p>
            <a:pPr eaLnBrk="1" hangingPunct="1"/>
            <a:r>
              <a:rPr lang="es-ES" altLang="en-US" sz="2400" dirty="0" err="1"/>
              <a:t>Tidak</a:t>
            </a:r>
            <a:r>
              <a:rPr lang="es-ES" altLang="en-US" sz="2400" dirty="0"/>
              <a:t> </a:t>
            </a:r>
            <a:r>
              <a:rPr lang="es-ES" altLang="en-US" sz="2400" dirty="0" err="1"/>
              <a:t>mengaktifkan</a:t>
            </a:r>
            <a:r>
              <a:rPr lang="es-ES" altLang="en-US" sz="2400" dirty="0"/>
              <a:t> Hand </a:t>
            </a:r>
            <a:r>
              <a:rPr lang="es-ES" altLang="en-US" sz="2400" dirty="0" err="1"/>
              <a:t>phone</a:t>
            </a:r>
            <a:r>
              <a:rPr lang="es-ES" altLang="en-US" sz="2400" dirty="0"/>
              <a:t> </a:t>
            </a:r>
            <a:r>
              <a:rPr lang="es-ES" altLang="en-US" sz="2400" dirty="0" err="1"/>
              <a:t>selama</a:t>
            </a:r>
            <a:r>
              <a:rPr lang="es-ES" altLang="en-US" sz="2400" dirty="0"/>
              <a:t> </a:t>
            </a:r>
            <a:r>
              <a:rPr lang="es-ES" altLang="en-US" sz="2400" dirty="0" err="1"/>
              <a:t>perkuliahan</a:t>
            </a:r>
            <a:endParaRPr lang="en-US" altLang="en-US" sz="2400" dirty="0"/>
          </a:p>
          <a:p>
            <a:pPr eaLnBrk="1" hangingPunct="1"/>
            <a:r>
              <a:rPr lang="es-ES" altLang="en-US" sz="2400" dirty="0" err="1"/>
              <a:t>Kehadiran</a:t>
            </a:r>
            <a:r>
              <a:rPr lang="es-ES" altLang="en-US" sz="2400" dirty="0"/>
              <a:t> dan </a:t>
            </a:r>
            <a:r>
              <a:rPr lang="es-ES" altLang="en-US" sz="2400" dirty="0" err="1"/>
              <a:t>usaha</a:t>
            </a:r>
            <a:r>
              <a:rPr lang="es-ES" altLang="en-US" sz="2400" dirty="0"/>
              <a:t> yang </a:t>
            </a:r>
            <a:r>
              <a:rPr lang="es-ES" altLang="en-US" sz="2400" dirty="0" err="1"/>
              <a:t>keras</a:t>
            </a:r>
            <a:r>
              <a:rPr lang="es-ES" altLang="en-US" sz="2400" dirty="0"/>
              <a:t> </a:t>
            </a:r>
            <a:r>
              <a:rPr lang="es-ES" altLang="en-US" sz="2400" dirty="0" err="1"/>
              <a:t>setiap</a:t>
            </a:r>
            <a:r>
              <a:rPr lang="es-ES" altLang="en-US" sz="2400" dirty="0"/>
              <a:t> </a:t>
            </a:r>
            <a:r>
              <a:rPr lang="es-ES" altLang="en-US" sz="2400" dirty="0" err="1"/>
              <a:t>perkuliahan</a:t>
            </a:r>
            <a:r>
              <a:rPr lang="es-ES" altLang="en-US" sz="2400" dirty="0"/>
              <a:t>, </a:t>
            </a:r>
            <a:r>
              <a:rPr lang="es-ES" altLang="en-US" sz="2400" dirty="0" err="1"/>
              <a:t>akan</a:t>
            </a:r>
            <a:r>
              <a:rPr lang="es-ES" altLang="en-US" sz="2400" dirty="0"/>
              <a:t> </a:t>
            </a:r>
            <a:r>
              <a:rPr lang="es-ES" altLang="en-US" sz="2400" dirty="0" err="1"/>
              <a:t>sangat</a:t>
            </a:r>
            <a:r>
              <a:rPr lang="es-ES" altLang="en-US" sz="2400" dirty="0"/>
              <a:t> </a:t>
            </a:r>
            <a:r>
              <a:rPr lang="es-ES" altLang="en-US" sz="2400" dirty="0" err="1"/>
              <a:t>diperhatikan</a:t>
            </a:r>
            <a:endParaRPr lang="en-US" altLang="en-US" sz="2400" dirty="0"/>
          </a:p>
          <a:p>
            <a:pPr eaLnBrk="1" hangingPunct="1"/>
            <a:r>
              <a:rPr lang="es-ES" altLang="en-US" sz="2400" b="1" i="1" dirty="0" err="1"/>
              <a:t>Biasakan</a:t>
            </a:r>
            <a:r>
              <a:rPr lang="es-ES" altLang="en-US" sz="2400" b="1" i="1" dirty="0"/>
              <a:t> </a:t>
            </a:r>
            <a:r>
              <a:rPr lang="es-ES" altLang="en-US" sz="2400" b="1" i="1" dirty="0" err="1"/>
              <a:t>diri</a:t>
            </a:r>
            <a:r>
              <a:rPr lang="es-ES" altLang="en-US" sz="2400" b="1" i="1" dirty="0"/>
              <a:t> </a:t>
            </a:r>
            <a:r>
              <a:rPr lang="es-ES" altLang="en-US" sz="2400" b="1" i="1" dirty="0" err="1"/>
              <a:t>untuk</a:t>
            </a:r>
            <a:r>
              <a:rPr lang="es-ES" altLang="en-US" sz="2400" b="1" i="1" dirty="0"/>
              <a:t> </a:t>
            </a:r>
            <a:r>
              <a:rPr lang="es-ES" altLang="en-US" sz="2400" b="1" i="1" dirty="0" err="1"/>
              <a:t>tidak</a:t>
            </a:r>
            <a:r>
              <a:rPr lang="es-ES" altLang="en-US" sz="2400" b="1" i="1" dirty="0"/>
              <a:t> </a:t>
            </a:r>
            <a:r>
              <a:rPr lang="es-ES" altLang="en-US" sz="2400" b="1" i="1" dirty="0" err="1"/>
              <a:t>terlambat</a:t>
            </a:r>
            <a:r>
              <a:rPr lang="es-ES" altLang="en-US" sz="2400" b="1" i="1" dirty="0"/>
              <a:t> </a:t>
            </a:r>
            <a:r>
              <a:rPr lang="es-ES" altLang="en-US" sz="2400" b="1" i="1" dirty="0" err="1"/>
              <a:t>masuk</a:t>
            </a:r>
            <a:r>
              <a:rPr lang="es-ES" altLang="en-US" sz="2400" b="1" i="1" dirty="0"/>
              <a:t> </a:t>
            </a:r>
            <a:r>
              <a:rPr lang="es-ES" altLang="en-US" sz="2400" b="1" i="1" dirty="0" err="1"/>
              <a:t>kelas</a:t>
            </a:r>
            <a:r>
              <a:rPr lang="es-ES" altLang="en-US" sz="2400" b="1" i="1" dirty="0"/>
              <a:t>*</a:t>
            </a:r>
            <a:endParaRPr lang="en-US" altLang="en-US" sz="2400" b="1" i="1" dirty="0"/>
          </a:p>
          <a:p>
            <a:pPr eaLnBrk="1" hangingPunct="1"/>
            <a:r>
              <a:rPr lang="es-ES" altLang="en-US" sz="2400" dirty="0" err="1"/>
              <a:t>Selalu</a:t>
            </a:r>
            <a:r>
              <a:rPr lang="es-ES" altLang="en-US" sz="2400" dirty="0"/>
              <a:t> baca </a:t>
            </a:r>
            <a:r>
              <a:rPr lang="es-ES" altLang="en-US" sz="2400" dirty="0" err="1"/>
              <a:t>materi</a:t>
            </a:r>
            <a:r>
              <a:rPr lang="es-ES" altLang="en-US" sz="2400" dirty="0"/>
              <a:t> </a:t>
            </a:r>
            <a:r>
              <a:rPr lang="es-ES" altLang="en-US" sz="2400" dirty="0" err="1"/>
              <a:t>kuliah</a:t>
            </a:r>
            <a:r>
              <a:rPr lang="es-ES" altLang="en-US" sz="2400" dirty="0"/>
              <a:t> </a:t>
            </a:r>
            <a:r>
              <a:rPr lang="es-ES" altLang="en-US" sz="2400" dirty="0" err="1"/>
              <a:t>tiap</a:t>
            </a:r>
            <a:r>
              <a:rPr lang="es-ES" altLang="en-US" sz="2400" dirty="0"/>
              <a:t> </a:t>
            </a:r>
            <a:r>
              <a:rPr lang="es-ES" altLang="en-US" sz="2400" dirty="0" err="1"/>
              <a:t>hari</a:t>
            </a:r>
            <a:r>
              <a:rPr lang="es-ES" altLang="en-US" sz="2400" dirty="0"/>
              <a:t> dan </a:t>
            </a:r>
            <a:r>
              <a:rPr lang="es-ES" altLang="en-US" sz="2400" dirty="0" err="1"/>
              <a:t>bertanya</a:t>
            </a:r>
            <a:r>
              <a:rPr lang="es-ES" altLang="en-US" sz="2400" dirty="0"/>
              <a:t> </a:t>
            </a:r>
            <a:r>
              <a:rPr lang="es-ES" altLang="en-US" sz="2400" dirty="0" err="1"/>
              <a:t>thd</a:t>
            </a:r>
            <a:r>
              <a:rPr lang="es-ES" altLang="en-US" sz="2400" dirty="0"/>
              <a:t> </a:t>
            </a:r>
            <a:r>
              <a:rPr lang="es-ES" altLang="en-US" sz="2400" dirty="0" err="1"/>
              <a:t>materi</a:t>
            </a:r>
            <a:r>
              <a:rPr lang="es-ES" altLang="en-US" sz="2400" dirty="0"/>
              <a:t> yang </a:t>
            </a:r>
            <a:r>
              <a:rPr lang="es-ES" altLang="en-US" sz="2400" dirty="0" err="1"/>
              <a:t>tidak</a:t>
            </a:r>
            <a:r>
              <a:rPr lang="es-ES" altLang="en-US" sz="2400" dirty="0"/>
              <a:t> </a:t>
            </a:r>
            <a:r>
              <a:rPr lang="es-ES" altLang="en-US" sz="2400" dirty="0" err="1"/>
              <a:t>dimengerti</a:t>
            </a:r>
            <a:endParaRPr lang="en-US" altLang="en-US" sz="2400" dirty="0"/>
          </a:p>
          <a:p>
            <a:pPr eaLnBrk="1" hangingPunct="1"/>
            <a:r>
              <a:rPr lang="es-ES" altLang="en-US" sz="2400" dirty="0" err="1"/>
              <a:t>Buat</a:t>
            </a:r>
            <a:r>
              <a:rPr lang="es-ES" altLang="en-US" sz="2400" dirty="0"/>
              <a:t> </a:t>
            </a:r>
            <a:r>
              <a:rPr lang="es-ES" altLang="en-US" sz="2400" dirty="0" err="1"/>
              <a:t>kelompok</a:t>
            </a:r>
            <a:r>
              <a:rPr lang="es-ES" altLang="en-US" sz="2400" dirty="0"/>
              <a:t>, </a:t>
            </a:r>
            <a:r>
              <a:rPr lang="es-ES" altLang="en-US" sz="2400" dirty="0" err="1"/>
              <a:t>untuk</a:t>
            </a:r>
            <a:r>
              <a:rPr lang="es-ES" altLang="en-US" sz="2400" dirty="0"/>
              <a:t> </a:t>
            </a:r>
            <a:r>
              <a:rPr lang="es-ES" altLang="en-US" sz="2400" dirty="0" err="1"/>
              <a:t>mengerjakan</a:t>
            </a:r>
            <a:r>
              <a:rPr lang="es-ES" altLang="en-US" sz="2400" dirty="0"/>
              <a:t> tugas-tugas yang </a:t>
            </a:r>
            <a:r>
              <a:rPr lang="es-ES" altLang="en-US" sz="2400" dirty="0" err="1"/>
              <a:t>nanti</a:t>
            </a:r>
            <a:r>
              <a:rPr lang="es-ES" altLang="en-US" sz="2400" dirty="0"/>
              <a:t> </a:t>
            </a:r>
            <a:r>
              <a:rPr lang="es-ES" altLang="en-US" sz="2400" dirty="0" err="1"/>
              <a:t>akan</a:t>
            </a:r>
            <a:r>
              <a:rPr lang="es-ES" altLang="en-US" sz="2400" dirty="0"/>
              <a:t> </a:t>
            </a:r>
            <a:r>
              <a:rPr lang="es-ES" altLang="en-US" sz="2400" dirty="0" err="1"/>
              <a:t>diberikan</a:t>
            </a:r>
            <a:endParaRPr lang="es-ES" altLang="en-US" sz="2400" dirty="0"/>
          </a:p>
          <a:p>
            <a:pPr eaLnBrk="1" hangingPunct="1"/>
            <a:r>
              <a:rPr lang="es-ES" altLang="en-US" sz="2400" dirty="0" err="1"/>
              <a:t>Aktif</a:t>
            </a:r>
            <a:r>
              <a:rPr lang="es-ES" altLang="en-US" sz="2400" dirty="0"/>
              <a:t> </a:t>
            </a:r>
            <a:r>
              <a:rPr lang="es-ES" altLang="en-US" sz="2400" dirty="0" err="1"/>
              <a:t>mengikuti</a:t>
            </a:r>
            <a:r>
              <a:rPr lang="es-ES" altLang="en-US" sz="2400" dirty="0"/>
              <a:t> </a:t>
            </a:r>
            <a:r>
              <a:rPr lang="es-ES" altLang="en-US" sz="2400" dirty="0" err="1"/>
              <a:t>semua</a:t>
            </a:r>
            <a:r>
              <a:rPr lang="es-ES" altLang="en-US" sz="2400" dirty="0"/>
              <a:t> </a:t>
            </a:r>
            <a:r>
              <a:rPr lang="es-ES" altLang="en-US" sz="2400" dirty="0" err="1"/>
              <a:t>prose</a:t>
            </a:r>
            <a:r>
              <a:rPr lang="es-ES" altLang="en-US" sz="2400" dirty="0"/>
              <a:t> </a:t>
            </a:r>
            <a:r>
              <a:rPr lang="es-ES" altLang="en-US" sz="2400" dirty="0" err="1"/>
              <a:t>perkuliahan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160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9404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7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RO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4525963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33CC"/>
                </a:solidFill>
              </a:rPr>
              <a:t>Analisis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Jaringan</a:t>
            </a:r>
            <a:endParaRPr lang="en-US" sz="2400" b="1" dirty="0">
              <a:solidFill>
                <a:srgbClr val="0033CC"/>
              </a:solidFill>
            </a:endParaRPr>
          </a:p>
          <a:p>
            <a:pPr marL="971550" lvl="1" indent="-514350">
              <a:buAutoNum type="arabicPeriod"/>
            </a:pP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endParaRPr lang="en-US" sz="1800" dirty="0"/>
          </a:p>
          <a:p>
            <a:pPr marL="971550" lvl="1" indent="-514350">
              <a:buAutoNum type="arabicPeriod"/>
            </a:pP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Matriks</a:t>
            </a:r>
            <a:endParaRPr lang="en-US" sz="1800" dirty="0"/>
          </a:p>
          <a:p>
            <a:pPr marL="971550" lvl="1" indent="-514350">
              <a:buAutoNum type="arabicPeriod"/>
            </a:pP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Linpro</a:t>
            </a:r>
            <a:endParaRPr lang="en-US" sz="1800" dirty="0"/>
          </a:p>
          <a:p>
            <a:pPr marL="971550" lvl="1" indent="-514350">
              <a:buAutoNum type="arabicPeriod"/>
            </a:pPr>
            <a:r>
              <a:rPr lang="en-US" sz="1800" dirty="0" err="1"/>
              <a:t>Perpendekan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selesainya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endParaRPr lang="en-US" sz="1800" dirty="0"/>
          </a:p>
          <a:p>
            <a:r>
              <a:rPr lang="en-US" sz="2400" b="1" dirty="0" err="1">
                <a:solidFill>
                  <a:srgbClr val="0033CC"/>
                </a:solidFill>
              </a:rPr>
              <a:t>Teori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Keputusan</a:t>
            </a:r>
            <a:endParaRPr lang="en-US" sz="2400" b="1" dirty="0">
              <a:solidFill>
                <a:srgbClr val="0033CC"/>
              </a:solidFill>
            </a:endParaRPr>
          </a:p>
          <a:p>
            <a:pPr marL="971550" lvl="1" indent="-514350">
              <a:buAutoNum type="arabicPeriod"/>
            </a:pPr>
            <a:r>
              <a:rPr lang="en-US" sz="1800" dirty="0" err="1"/>
              <a:t>Konsep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endParaRPr lang="en-US" sz="1800" dirty="0"/>
          </a:p>
          <a:p>
            <a:pPr marL="971550" lvl="1" indent="-514350">
              <a:buAutoNum type="arabicPeriod"/>
            </a:pPr>
            <a:r>
              <a:rPr lang="en-US" sz="1800" dirty="0"/>
              <a:t>Model2 </a:t>
            </a:r>
            <a:r>
              <a:rPr lang="en-US" sz="1800" dirty="0" err="1"/>
              <a:t>keputusan</a:t>
            </a:r>
            <a:endParaRPr lang="en-US" sz="1800" dirty="0"/>
          </a:p>
          <a:p>
            <a:r>
              <a:rPr lang="en-US" sz="2400" b="1" dirty="0">
                <a:solidFill>
                  <a:srgbClr val="0033CC"/>
                </a:solidFill>
              </a:rPr>
              <a:t>Model </a:t>
            </a:r>
            <a:r>
              <a:rPr lang="en-US" sz="2400" b="1" dirty="0" err="1">
                <a:solidFill>
                  <a:srgbClr val="0033CC"/>
                </a:solidFill>
              </a:rPr>
              <a:t>Antrian</a:t>
            </a:r>
            <a:endParaRPr lang="en-US" sz="2400" b="1" dirty="0">
              <a:solidFill>
                <a:srgbClr val="0033CC"/>
              </a:solidFill>
            </a:endParaRPr>
          </a:p>
          <a:p>
            <a:pPr marL="971550" lvl="1" indent="-514350">
              <a:buAutoNum type="arabicPeriod"/>
            </a:pPr>
            <a:r>
              <a:rPr lang="en-US" sz="1800" dirty="0" err="1"/>
              <a:t>Konsep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Antrian</a:t>
            </a:r>
            <a:endParaRPr lang="en-US" sz="1800" dirty="0"/>
          </a:p>
          <a:p>
            <a:pPr marL="971550" lvl="1" indent="-514350">
              <a:buAutoNum type="arabicPeriod"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antrian</a:t>
            </a:r>
            <a:endParaRPr lang="en-US" sz="1800" dirty="0"/>
          </a:p>
          <a:p>
            <a:pPr marL="971550" lvl="1" indent="-514350">
              <a:buAutoNum type="arabicPeriod"/>
            </a:pPr>
            <a:r>
              <a:rPr lang="en-US" sz="1800" dirty="0"/>
              <a:t>Model2 </a:t>
            </a:r>
            <a:r>
              <a:rPr lang="en-US" sz="1800" dirty="0" err="1"/>
              <a:t>Antrian</a:t>
            </a:r>
            <a:endParaRPr lang="en-US" sz="1800" dirty="0"/>
          </a:p>
          <a:p>
            <a:pPr marL="971550" lvl="1" indent="-514350">
              <a:buAutoNum type="arabicPeriod"/>
            </a:pPr>
            <a:r>
              <a:rPr lang="en-US" sz="1800" dirty="0"/>
              <a:t>Model2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Aplikasinya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4478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33CC"/>
                </a:solidFill>
              </a:rPr>
              <a:t>Simulasi</a:t>
            </a:r>
            <a:endParaRPr lang="en-US" sz="2400" b="1" dirty="0">
              <a:solidFill>
                <a:srgbClr val="0033CC"/>
              </a:solidFill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Bahasa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utuk</a:t>
            </a:r>
            <a:r>
              <a:rPr lang="en-US" sz="1800" dirty="0"/>
              <a:t> </a:t>
            </a:r>
            <a:r>
              <a:rPr lang="en-US" sz="1800" dirty="0" err="1"/>
              <a:t>Simulasi</a:t>
            </a:r>
            <a:endParaRPr lang="en-US" sz="18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Model2 </a:t>
            </a:r>
            <a:r>
              <a:rPr lang="en-US" sz="1800" dirty="0" err="1"/>
              <a:t>simulasi</a:t>
            </a:r>
            <a:endParaRPr lang="en-US" sz="1800" dirty="0"/>
          </a:p>
          <a:p>
            <a:r>
              <a:rPr lang="en-US" sz="2400" b="1" dirty="0">
                <a:solidFill>
                  <a:srgbClr val="0033CC"/>
                </a:solidFill>
              </a:rPr>
              <a:t>Model </a:t>
            </a:r>
            <a:r>
              <a:rPr lang="en-US" sz="2400" b="1" dirty="0" err="1">
                <a:solidFill>
                  <a:srgbClr val="0033CC"/>
                </a:solidFill>
              </a:rPr>
              <a:t>Rantai</a:t>
            </a:r>
            <a:r>
              <a:rPr lang="en-US" sz="2400" b="1" dirty="0">
                <a:solidFill>
                  <a:srgbClr val="0033CC"/>
                </a:solidFill>
              </a:rPr>
              <a:t> Markov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1800" dirty="0" err="1"/>
              <a:t>Konsep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endParaRPr lang="en-US" sz="18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Proses Model </a:t>
            </a:r>
            <a:r>
              <a:rPr lang="en-US" sz="1800" dirty="0" err="1"/>
              <a:t>ranai</a:t>
            </a:r>
            <a:r>
              <a:rPr lang="en-US" sz="1800" dirty="0"/>
              <a:t> Markov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1800" dirty="0" err="1"/>
              <a:t>Aplkasi</a:t>
            </a:r>
            <a:r>
              <a:rPr lang="en-US" sz="1800" dirty="0"/>
              <a:t> model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markov</a:t>
            </a:r>
            <a:endParaRPr lang="en-US" sz="1800" dirty="0"/>
          </a:p>
          <a:p>
            <a:r>
              <a:rPr lang="en-US" sz="2400" b="1" dirty="0" err="1">
                <a:solidFill>
                  <a:srgbClr val="0033CC"/>
                </a:solidFill>
              </a:rPr>
              <a:t>Pemrograman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Bulat</a:t>
            </a:r>
            <a:endParaRPr lang="en-US" sz="24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9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(PERT-CPM)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umum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dikatakan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analisis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membantu</a:t>
            </a:r>
            <a:r>
              <a:rPr lang="en-US" sz="2600" dirty="0"/>
              <a:t> </a:t>
            </a:r>
            <a:r>
              <a:rPr lang="en-US" sz="2600" dirty="0" err="1"/>
              <a:t>menyelesaikan</a:t>
            </a:r>
            <a:r>
              <a:rPr lang="en-US" sz="2600" dirty="0"/>
              <a:t> </a:t>
            </a:r>
            <a:r>
              <a:rPr lang="en-US" sz="2600" dirty="0" err="1"/>
              <a:t>masalah-masalah</a:t>
            </a:r>
            <a:r>
              <a:rPr lang="en-US" sz="2600" dirty="0"/>
              <a:t> yang </a:t>
            </a:r>
            <a:r>
              <a:rPr lang="en-US" sz="2600" dirty="0" err="1"/>
              <a:t>muncul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serangkaian</a:t>
            </a:r>
            <a:r>
              <a:rPr lang="en-US" sz="2600" dirty="0"/>
              <a:t> </a:t>
            </a:r>
            <a:r>
              <a:rPr lang="en-US" sz="2600" dirty="0" err="1"/>
              <a:t>pekerjaan</a:t>
            </a:r>
            <a:r>
              <a:rPr lang="en-US" sz="2600" dirty="0"/>
              <a:t>. </a:t>
            </a:r>
            <a:r>
              <a:rPr lang="en-US" sz="2600" dirty="0" err="1"/>
              <a:t>Masalah-masalah</a:t>
            </a:r>
            <a:r>
              <a:rPr lang="en-US" sz="2600" dirty="0"/>
              <a:t> yang </a:t>
            </a:r>
            <a:r>
              <a:rPr lang="en-US" sz="2600" dirty="0" err="1"/>
              <a:t>dimaksud</a:t>
            </a:r>
            <a:r>
              <a:rPr lang="en-US" sz="2600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lain </a:t>
            </a:r>
            <a:r>
              <a:rPr lang="en-US" sz="2600" dirty="0" err="1"/>
              <a:t>adalah</a:t>
            </a:r>
            <a:r>
              <a:rPr lang="en-US" sz="2600" dirty="0"/>
              <a:t>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i="1" dirty="0" err="1">
                <a:solidFill>
                  <a:srgbClr val="0033CC"/>
                </a:solidFill>
              </a:rPr>
              <a:t>Waktu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penyelesaian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dari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serangkaian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pekerjaan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tersebut</a:t>
            </a:r>
            <a:endParaRPr lang="en-US" sz="2600" i="1" dirty="0">
              <a:solidFill>
                <a:srgbClr val="0033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600" i="1" dirty="0" err="1">
                <a:solidFill>
                  <a:srgbClr val="0033CC"/>
                </a:solidFill>
              </a:rPr>
              <a:t>Biaya</a:t>
            </a:r>
            <a:r>
              <a:rPr lang="en-US" sz="2600" i="1" dirty="0">
                <a:solidFill>
                  <a:srgbClr val="0033CC"/>
                </a:solidFill>
              </a:rPr>
              <a:t> yang </a:t>
            </a:r>
            <a:r>
              <a:rPr lang="en-US" sz="2600" i="1" dirty="0" err="1">
                <a:solidFill>
                  <a:srgbClr val="0033CC"/>
                </a:solidFill>
              </a:rPr>
              <a:t>harus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dikeluarkan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untuk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melaksanakan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serangkaian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pekerjaan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tersebut</a:t>
            </a:r>
            <a:endParaRPr lang="en-US" sz="2600" i="1" dirty="0">
              <a:solidFill>
                <a:srgbClr val="0033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600" i="1" dirty="0" err="1">
                <a:solidFill>
                  <a:srgbClr val="0033CC"/>
                </a:solidFill>
              </a:rPr>
              <a:t>Waktu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menganggur</a:t>
            </a:r>
            <a:r>
              <a:rPr lang="en-US" sz="2600" i="1" dirty="0">
                <a:solidFill>
                  <a:srgbClr val="0033CC"/>
                </a:solidFill>
              </a:rPr>
              <a:t> yang </a:t>
            </a:r>
            <a:r>
              <a:rPr lang="en-US" sz="2600" i="1" dirty="0" err="1">
                <a:solidFill>
                  <a:srgbClr val="0033CC"/>
                </a:solidFill>
              </a:rPr>
              <a:t>terjadi</a:t>
            </a:r>
            <a:r>
              <a:rPr lang="en-US" sz="2600" i="1" dirty="0">
                <a:solidFill>
                  <a:srgbClr val="0033CC"/>
                </a:solidFill>
              </a:rPr>
              <a:t> di </a:t>
            </a:r>
            <a:r>
              <a:rPr lang="en-US" sz="2600" i="1" dirty="0" err="1">
                <a:solidFill>
                  <a:srgbClr val="0033CC"/>
                </a:solidFill>
              </a:rPr>
              <a:t>setiap</a:t>
            </a:r>
            <a:r>
              <a:rPr lang="en-US" sz="2600" i="1" dirty="0">
                <a:solidFill>
                  <a:srgbClr val="0033CC"/>
                </a:solidFill>
              </a:rPr>
              <a:t> </a:t>
            </a:r>
            <a:r>
              <a:rPr lang="en-US" sz="2600" i="1" dirty="0" err="1">
                <a:solidFill>
                  <a:srgbClr val="0033CC"/>
                </a:solidFill>
              </a:rPr>
              <a:t>pekerjaan</a:t>
            </a:r>
            <a:endParaRPr lang="en-US" sz="2600" i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(PERT-CPM)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diselesaikan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lain </a:t>
            </a:r>
            <a:r>
              <a:rPr lang="en-US" sz="2800" dirty="0" err="1"/>
              <a:t>adalah</a:t>
            </a:r>
            <a:r>
              <a:rPr lang="en-US" sz="2800" dirty="0"/>
              <a:t> :</a:t>
            </a:r>
          </a:p>
          <a:p>
            <a:pPr lvl="0"/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jembatan</a:t>
            </a:r>
            <a:endParaRPr lang="en-US" sz="2800" dirty="0"/>
          </a:p>
          <a:p>
            <a:pPr lvl="0"/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gedung</a:t>
            </a:r>
            <a:endParaRPr lang="en-US" sz="2800" dirty="0"/>
          </a:p>
          <a:p>
            <a:pPr lvl="0"/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endParaRPr lang="en-US" sz="2800" dirty="0"/>
          </a:p>
          <a:p>
            <a:pPr lvl="0"/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/>
              <a:t>pekerjaan</a:t>
            </a:r>
            <a:r>
              <a:rPr lang="en-US" sz="2800" dirty="0"/>
              <a:t> </a:t>
            </a:r>
            <a:r>
              <a:rPr lang="en-US" sz="2800" dirty="0" err="1"/>
              <a:t>mengganti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yang </a:t>
            </a:r>
            <a:r>
              <a:rPr lang="en-US" sz="2800" dirty="0" err="1"/>
              <a:t>rusak</a:t>
            </a:r>
            <a:endParaRPr lang="en-US" sz="2800" dirty="0"/>
          </a:p>
          <a:p>
            <a:pPr lvl="0"/>
            <a:r>
              <a:rPr lang="en-US" sz="2800" dirty="0" err="1"/>
              <a:t>Dll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600" i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Beberapa</a:t>
            </a:r>
            <a:r>
              <a:rPr lang="en-US" sz="3600" b="1" dirty="0"/>
              <a:t> </a:t>
            </a:r>
            <a:r>
              <a:rPr lang="en-US" sz="3600" b="1" dirty="0" err="1"/>
              <a:t>istilah</a:t>
            </a:r>
            <a:r>
              <a:rPr lang="en-US" sz="3600" b="1" dirty="0"/>
              <a:t> </a:t>
            </a:r>
            <a:r>
              <a:rPr lang="en-US" sz="3600" b="1" dirty="0" err="1"/>
              <a:t>dalan</a:t>
            </a:r>
            <a:r>
              <a:rPr lang="en-US" sz="3600" b="1" dirty="0"/>
              <a:t> </a:t>
            </a:r>
            <a:r>
              <a:rPr lang="en-US" sz="3600" b="1" dirty="0" err="1"/>
              <a:t>analisis</a:t>
            </a:r>
            <a:r>
              <a:rPr lang="en-US" sz="3600" b="1" dirty="0"/>
              <a:t> </a:t>
            </a:r>
            <a:r>
              <a:rPr lang="en-US" sz="3600" b="1" dirty="0" err="1"/>
              <a:t>jaringan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 err="1"/>
              <a:t>antara</a:t>
            </a:r>
            <a:r>
              <a:rPr lang="en-US" sz="3600" b="1" dirty="0"/>
              <a:t> lain </a:t>
            </a:r>
            <a:r>
              <a:rPr lang="en-US" sz="3600" b="1" dirty="0" err="1"/>
              <a:t>adalah</a:t>
            </a:r>
            <a:r>
              <a:rPr lang="en-US" sz="3600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b="1" dirty="0" err="1">
                <a:solidFill>
                  <a:srgbClr val="0033CC"/>
                </a:solidFill>
              </a:rPr>
              <a:t>Aktivitas</a:t>
            </a:r>
            <a:r>
              <a:rPr lang="en-US" b="1" dirty="0">
                <a:solidFill>
                  <a:srgbClr val="0033CC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pengorbanan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(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tenaga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).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disimbolkan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endParaRPr lang="en-US" dirty="0"/>
          </a:p>
          <a:p>
            <a:pPr lvl="0"/>
            <a:r>
              <a:rPr lang="en-US" b="1" dirty="0" err="1">
                <a:solidFill>
                  <a:srgbClr val="0033CC"/>
                </a:solidFill>
              </a:rPr>
              <a:t>Kejadian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permulaan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disimbolkan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0033CC"/>
                </a:solidFill>
              </a:rPr>
              <a:t>Jalur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kritis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 paling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panjang</a:t>
            </a:r>
            <a:endParaRPr lang="en-US" dirty="0"/>
          </a:p>
          <a:p>
            <a:pPr lvl="0"/>
            <a:r>
              <a:rPr lang="en-US" b="1" dirty="0">
                <a:solidFill>
                  <a:srgbClr val="0033CC"/>
                </a:solidFill>
              </a:rPr>
              <a:t>Earliest Start Time (ES),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paling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memuali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lvl="0"/>
            <a:r>
              <a:rPr lang="en-US" b="1" dirty="0" err="1">
                <a:solidFill>
                  <a:srgbClr val="0033CC"/>
                </a:solidFill>
              </a:rPr>
              <a:t>Lates</a:t>
            </a:r>
            <a:r>
              <a:rPr lang="en-US" b="1" dirty="0">
                <a:solidFill>
                  <a:srgbClr val="0033CC"/>
                </a:solidFill>
              </a:rPr>
              <a:t> Start Time (LS),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lvl="0"/>
            <a:r>
              <a:rPr lang="en-US" b="1" dirty="0">
                <a:solidFill>
                  <a:srgbClr val="0033CC"/>
                </a:solidFill>
              </a:rPr>
              <a:t>Earliest Finish Time (EF),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peling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selesainya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lvl="0"/>
            <a:r>
              <a:rPr lang="en-US" b="1" dirty="0">
                <a:solidFill>
                  <a:srgbClr val="0033CC"/>
                </a:solidFill>
              </a:rPr>
              <a:t>Latest Finish Time,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103438" y="3063875"/>
            <a:ext cx="563562" cy="517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495800" y="3063875"/>
            <a:ext cx="579437" cy="517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67000" y="3322637"/>
            <a:ext cx="1828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0033CC"/>
                </a:solidFill>
              </a:rPr>
              <a:t>Beberapa</a:t>
            </a:r>
            <a:r>
              <a:rPr lang="en-US" sz="3600" b="1" dirty="0">
                <a:solidFill>
                  <a:srgbClr val="0033CC"/>
                </a:solidFill>
              </a:rPr>
              <a:t> Hal yang </a:t>
            </a:r>
            <a:r>
              <a:rPr lang="en-US" sz="3600" b="1" dirty="0" err="1">
                <a:solidFill>
                  <a:srgbClr val="0033CC"/>
                </a:solidFill>
              </a:rPr>
              <a:t>penting</a:t>
            </a:r>
            <a:r>
              <a:rPr lang="en-US" sz="3600" b="1" dirty="0">
                <a:solidFill>
                  <a:srgbClr val="0033CC"/>
                </a:solidFill>
              </a:rPr>
              <a:t> </a:t>
            </a:r>
            <a:r>
              <a:rPr lang="en-US" sz="3600" b="1" dirty="0" err="1">
                <a:solidFill>
                  <a:srgbClr val="0033CC"/>
                </a:solidFill>
              </a:rPr>
              <a:t>dalam</a:t>
            </a:r>
            <a:r>
              <a:rPr lang="en-US" sz="3600" b="1" dirty="0">
                <a:solidFill>
                  <a:srgbClr val="0033CC"/>
                </a:solidFill>
              </a:rPr>
              <a:t> </a:t>
            </a:r>
            <a:r>
              <a:rPr lang="en-US" sz="3600" b="1" dirty="0" err="1">
                <a:solidFill>
                  <a:srgbClr val="0033CC"/>
                </a:solidFill>
              </a:rPr>
              <a:t>analisis</a:t>
            </a:r>
            <a:r>
              <a:rPr lang="en-US" sz="3600" b="1" dirty="0">
                <a:solidFill>
                  <a:srgbClr val="0033CC"/>
                </a:solidFill>
              </a:rPr>
              <a:t> </a:t>
            </a:r>
            <a:r>
              <a:rPr lang="en-US" sz="3600" b="1" dirty="0" err="1">
                <a:solidFill>
                  <a:srgbClr val="0033CC"/>
                </a:solidFill>
              </a:rPr>
              <a:t>jaringan</a:t>
            </a:r>
            <a:r>
              <a:rPr lang="en-US" sz="3600" b="1" dirty="0">
                <a:solidFill>
                  <a:srgbClr val="0033CC"/>
                </a:solidFill>
              </a:rPr>
              <a:t> </a:t>
            </a:r>
            <a:r>
              <a:rPr lang="en-US" sz="3600" b="1" dirty="0" err="1">
                <a:solidFill>
                  <a:srgbClr val="0033CC"/>
                </a:solidFill>
              </a:rPr>
              <a:t>adalah</a:t>
            </a:r>
            <a:r>
              <a:rPr lang="en-US" sz="3600" b="1" dirty="0">
                <a:solidFill>
                  <a:srgbClr val="0033CC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aktivitas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,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aktivitas</a:t>
            </a:r>
            <a:r>
              <a:rPr lang="en-US" sz="1800" dirty="0"/>
              <a:t> yang </a:t>
            </a:r>
            <a:r>
              <a:rPr lang="en-US" sz="1800" dirty="0" err="1"/>
              <a:t>mendahuluinya</a:t>
            </a:r>
            <a:r>
              <a:rPr lang="en-US" sz="1800" dirty="0"/>
              <a:t> (yang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syarat</a:t>
            </a:r>
            <a:r>
              <a:rPr lang="en-US" sz="1800" dirty="0"/>
              <a:t>)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selesai</a:t>
            </a:r>
            <a:r>
              <a:rPr lang="en-US" sz="1800" dirty="0"/>
              <a:t> </a:t>
            </a:r>
            <a:r>
              <a:rPr lang="en-US" sz="1800" dirty="0" err="1"/>
              <a:t>dikerjakan</a:t>
            </a:r>
            <a:r>
              <a:rPr lang="en-US" sz="1800" dirty="0"/>
              <a:t> </a:t>
            </a:r>
            <a:r>
              <a:rPr lang="en-US" sz="1800" dirty="0" err="1"/>
              <a:t>terlebih</a:t>
            </a:r>
            <a:r>
              <a:rPr lang="en-US" sz="1800" dirty="0"/>
              <a:t> </a:t>
            </a:r>
            <a:r>
              <a:rPr lang="en-US" sz="1800" dirty="0" err="1"/>
              <a:t>dahulu</a:t>
            </a:r>
            <a:endParaRPr lang="en-US" sz="1800" dirty="0"/>
          </a:p>
          <a:p>
            <a:pPr lvl="0"/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panah</a:t>
            </a:r>
            <a:r>
              <a:rPr lang="en-US" sz="1800" dirty="0"/>
              <a:t> yang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simbol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aktivitas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arah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urut-urutan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, </a:t>
            </a:r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pendek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bentuknya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pengaruh</a:t>
            </a:r>
            <a:r>
              <a:rPr lang="en-US" sz="1800" dirty="0"/>
              <a:t> </a:t>
            </a:r>
            <a:r>
              <a:rPr lang="en-US" sz="1800" dirty="0" err="1"/>
              <a:t>apapun</a:t>
            </a:r>
            <a:endParaRPr lang="en-US" sz="1800" dirty="0"/>
          </a:p>
          <a:p>
            <a:pPr lvl="0"/>
            <a:r>
              <a:rPr lang="en-US" sz="1800" dirty="0"/>
              <a:t> </a:t>
            </a:r>
            <a:r>
              <a:rPr lang="en-US" sz="1800" dirty="0" err="1"/>
              <a:t>Lingkaran</a:t>
            </a:r>
            <a:r>
              <a:rPr lang="en-US" sz="1800" dirty="0"/>
              <a:t>,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simbol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,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nomor</a:t>
            </a:r>
            <a:r>
              <a:rPr lang="en-US" sz="1800" dirty="0"/>
              <a:t> </a:t>
            </a:r>
            <a:r>
              <a:rPr lang="en-US" sz="1800" dirty="0" err="1"/>
              <a:t>sedemikian</a:t>
            </a:r>
            <a:r>
              <a:rPr lang="en-US" sz="1800" dirty="0"/>
              <a:t> </a:t>
            </a:r>
            <a:r>
              <a:rPr lang="en-US" sz="1800" dirty="0" err="1"/>
              <a:t>rupa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nomor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sebaiknya</a:t>
            </a:r>
            <a:r>
              <a:rPr lang="en-US" sz="1800" dirty="0"/>
              <a:t> </a:t>
            </a:r>
            <a:r>
              <a:rPr lang="en-US" sz="1800" dirty="0" err="1"/>
              <a:t>berurutan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menggambarkan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.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nomor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diletakkan</a:t>
            </a:r>
            <a:r>
              <a:rPr lang="en-US" sz="1800" dirty="0"/>
              <a:t> di </a:t>
            </a:r>
            <a:r>
              <a:rPr lang="en-US" sz="1800" dirty="0" err="1"/>
              <a:t>kejadian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(</a:t>
            </a:r>
            <a:r>
              <a:rPr lang="en-US" sz="1800" dirty="0" err="1"/>
              <a:t>permulaan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panah</a:t>
            </a:r>
            <a:r>
              <a:rPr lang="en-US" sz="1800" dirty="0"/>
              <a:t>)</a:t>
            </a:r>
          </a:p>
          <a:p>
            <a:pPr lvl="0"/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 (</a:t>
            </a:r>
            <a:r>
              <a:rPr lang="en-US" sz="1800" dirty="0" err="1"/>
              <a:t>lingkaran</a:t>
            </a:r>
            <a:r>
              <a:rPr lang="en-US" sz="1800" dirty="0"/>
              <a:t>)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dihubungkan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panah</a:t>
            </a:r>
            <a:endParaRPr lang="en-US" sz="1800" dirty="0"/>
          </a:p>
          <a:p>
            <a:pPr lvl="0"/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diakhiri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 (</a:t>
            </a:r>
            <a:r>
              <a:rPr lang="en-US" sz="1800" dirty="0" err="1"/>
              <a:t>lingkaran</a:t>
            </a:r>
            <a:r>
              <a:rPr lang="en-US" sz="1800" dirty="0"/>
              <a:t>)</a:t>
            </a:r>
          </a:p>
          <a:p>
            <a:pPr marL="0" lv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i="1" dirty="0" err="1"/>
              <a:t>Namun</a:t>
            </a:r>
            <a:r>
              <a:rPr lang="en-US" sz="1800" b="1" i="1" dirty="0"/>
              <a:t> </a:t>
            </a:r>
            <a:r>
              <a:rPr lang="en-US" sz="1800" b="1" i="1" dirty="0" err="1"/>
              <a:t>demikian</a:t>
            </a:r>
            <a:r>
              <a:rPr lang="en-US" sz="1800" b="1" i="1" dirty="0"/>
              <a:t>, </a:t>
            </a:r>
            <a:r>
              <a:rPr lang="en-US" sz="1800" b="1" i="1" dirty="0" err="1"/>
              <a:t>seringkali</a:t>
            </a:r>
            <a:r>
              <a:rPr lang="en-US" sz="1800" b="1" i="1" dirty="0"/>
              <a:t> </a:t>
            </a:r>
            <a:r>
              <a:rPr lang="en-US" sz="1800" b="1" i="1" dirty="0" err="1"/>
              <a:t>suatu</a:t>
            </a:r>
            <a:r>
              <a:rPr lang="en-US" sz="1800" b="1" i="1" dirty="0"/>
              <a:t> </a:t>
            </a:r>
            <a:r>
              <a:rPr lang="en-US" sz="1800" b="1" i="1" dirty="0" err="1"/>
              <a:t>kasus</a:t>
            </a:r>
            <a:r>
              <a:rPr lang="en-US" sz="1800" b="1" i="1" dirty="0"/>
              <a:t> </a:t>
            </a:r>
            <a:r>
              <a:rPr lang="en-US" sz="1800" b="1" i="1" dirty="0" err="1"/>
              <a:t>jaringan</a:t>
            </a:r>
            <a:r>
              <a:rPr lang="en-US" sz="1800" b="1" i="1" dirty="0"/>
              <a:t> </a:t>
            </a:r>
            <a:r>
              <a:rPr lang="en-US" sz="1800" b="1" i="1" dirty="0" err="1"/>
              <a:t>dihadapkan</a:t>
            </a:r>
            <a:r>
              <a:rPr lang="en-US" sz="1800" b="1" i="1" dirty="0"/>
              <a:t> </a:t>
            </a:r>
            <a:r>
              <a:rPr lang="en-US" sz="1800" b="1" i="1" dirty="0" err="1"/>
              <a:t>pada</a:t>
            </a:r>
            <a:r>
              <a:rPr lang="en-US" sz="1800" b="1" i="1" dirty="0"/>
              <a:t> </a:t>
            </a:r>
            <a:r>
              <a:rPr lang="en-US" sz="1800" b="1" i="1" dirty="0" err="1"/>
              <a:t>kondisi</a:t>
            </a:r>
            <a:r>
              <a:rPr lang="en-US" sz="1800" b="1" i="1" dirty="0"/>
              <a:t> </a:t>
            </a:r>
            <a:r>
              <a:rPr lang="en-US" sz="1800" b="1" i="1" dirty="0" err="1"/>
              <a:t>dimana</a:t>
            </a:r>
            <a:r>
              <a:rPr lang="en-US" sz="1800" b="1" i="1" dirty="0"/>
              <a:t> </a:t>
            </a:r>
            <a:r>
              <a:rPr lang="en-US" sz="1800" b="1" i="1" dirty="0" err="1"/>
              <a:t>poin</a:t>
            </a:r>
            <a:r>
              <a:rPr lang="en-US" sz="1800" b="1" i="1" dirty="0"/>
              <a:t> 4 </a:t>
            </a:r>
            <a:r>
              <a:rPr lang="en-US" sz="1800" b="1" i="1" dirty="0" err="1"/>
              <a:t>dan</a:t>
            </a:r>
            <a:r>
              <a:rPr lang="en-US" sz="1800" b="1" i="1" dirty="0"/>
              <a:t> 5 di </a:t>
            </a:r>
            <a:r>
              <a:rPr lang="en-US" sz="1800" b="1" i="1" dirty="0" err="1"/>
              <a:t>atas</a:t>
            </a:r>
            <a:r>
              <a:rPr lang="en-US" sz="1800" b="1" i="1" dirty="0"/>
              <a:t>, </a:t>
            </a:r>
            <a:r>
              <a:rPr lang="en-US" sz="1800" b="1" i="1" dirty="0" err="1"/>
              <a:t>tidak</a:t>
            </a:r>
            <a:r>
              <a:rPr lang="en-US" sz="1800" b="1" i="1" dirty="0"/>
              <a:t> </a:t>
            </a:r>
            <a:r>
              <a:rPr lang="en-US" sz="1800" b="1" i="1" dirty="0" err="1"/>
              <a:t>dapat</a:t>
            </a:r>
            <a:r>
              <a:rPr lang="en-US" sz="1800" b="1" i="1" dirty="0"/>
              <a:t> </a:t>
            </a:r>
            <a:r>
              <a:rPr lang="en-US" sz="1800" b="1" i="1" dirty="0" err="1"/>
              <a:t>dihindari</a:t>
            </a:r>
            <a:r>
              <a:rPr lang="en-US" sz="1800" b="1" i="1" dirty="0"/>
              <a:t>, </a:t>
            </a:r>
            <a:r>
              <a:rPr lang="en-US" sz="1800" b="1" i="1" dirty="0" err="1"/>
              <a:t>sehingga</a:t>
            </a:r>
            <a:r>
              <a:rPr lang="en-US" sz="1800" b="1" i="1" dirty="0"/>
              <a:t> </a:t>
            </a:r>
            <a:r>
              <a:rPr lang="en-US" sz="1800" b="1" i="1" dirty="0" err="1"/>
              <a:t>untuk</a:t>
            </a:r>
            <a:r>
              <a:rPr lang="en-US" sz="1800" b="1" i="1" dirty="0"/>
              <a:t> </a:t>
            </a:r>
            <a:r>
              <a:rPr lang="en-US" sz="1800" b="1" i="1" dirty="0" err="1"/>
              <a:t>mengatasinya</a:t>
            </a:r>
            <a:r>
              <a:rPr lang="en-US" sz="1800" b="1" i="1" dirty="0"/>
              <a:t> </a:t>
            </a:r>
            <a:r>
              <a:rPr lang="en-US" sz="1800" b="1" i="1" dirty="0" err="1"/>
              <a:t>harus</a:t>
            </a:r>
            <a:r>
              <a:rPr lang="en-US" sz="1800" b="1" i="1" dirty="0"/>
              <a:t> </a:t>
            </a:r>
            <a:r>
              <a:rPr lang="en-US" sz="1800" b="1" i="1" dirty="0" err="1"/>
              <a:t>dibuatkan</a:t>
            </a:r>
            <a:r>
              <a:rPr lang="en-US" sz="1800" b="1" i="1" dirty="0"/>
              <a:t> </a:t>
            </a:r>
            <a:r>
              <a:rPr lang="en-US" sz="1800" b="1" i="1" dirty="0" err="1"/>
              <a:t>atau</a:t>
            </a:r>
            <a:r>
              <a:rPr lang="en-US" sz="1800" b="1" i="1" dirty="0"/>
              <a:t> </a:t>
            </a:r>
            <a:r>
              <a:rPr lang="en-US" sz="1800" b="1" i="1" dirty="0" err="1"/>
              <a:t>dibantu</a:t>
            </a:r>
            <a:r>
              <a:rPr lang="en-US" sz="1800" b="1" i="1" dirty="0"/>
              <a:t> </a:t>
            </a:r>
            <a:r>
              <a:rPr lang="en-US" sz="1800" b="1" i="1" dirty="0" err="1"/>
              <a:t>dengan</a:t>
            </a:r>
            <a:r>
              <a:rPr lang="en-US" sz="1800" b="1" i="1" dirty="0"/>
              <a:t> </a:t>
            </a:r>
            <a:r>
              <a:rPr lang="en-US" sz="1800" b="1" i="1" dirty="0" err="1"/>
              <a:t>sebuah</a:t>
            </a:r>
            <a:r>
              <a:rPr lang="en-US" sz="1800" b="1" i="1" dirty="0"/>
              <a:t> </a:t>
            </a:r>
            <a:r>
              <a:rPr lang="en-US" sz="1800" b="1" i="1" dirty="0" err="1"/>
              <a:t>aktivitas</a:t>
            </a:r>
            <a:r>
              <a:rPr lang="en-US" sz="1800" b="1" i="1" dirty="0"/>
              <a:t> dummy.</a:t>
            </a:r>
          </a:p>
          <a:p>
            <a:pPr lvl="0"/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889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33CC"/>
                </a:solidFill>
              </a:rPr>
              <a:t>Aktivitas</a:t>
            </a:r>
            <a:r>
              <a:rPr lang="en-US" sz="2400" b="1" dirty="0">
                <a:solidFill>
                  <a:srgbClr val="0033CC"/>
                </a:solidFill>
              </a:rPr>
              <a:t> dummy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yang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memerluakan</a:t>
            </a:r>
            <a:r>
              <a:rPr lang="en-US" sz="2400" dirty="0"/>
              <a:t> </a:t>
            </a:r>
            <a:r>
              <a:rPr lang="en-US" sz="2400" dirty="0" err="1"/>
              <a:t>pengorbanan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manfaat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aktivitas</a:t>
            </a:r>
            <a:r>
              <a:rPr lang="en-US" sz="2400" b="1" dirty="0">
                <a:solidFill>
                  <a:srgbClr val="0033CC"/>
                </a:solidFill>
              </a:rPr>
              <a:t> Dummy </a:t>
            </a:r>
            <a:r>
              <a:rPr lang="en-US" sz="2400" dirty="0" err="1"/>
              <a:t>adalah</a:t>
            </a:r>
            <a:r>
              <a:rPr lang="en-US" sz="2400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638800" cy="50292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menghindari</a:t>
            </a:r>
            <a:r>
              <a:rPr lang="en-US" sz="2200" dirty="0"/>
              <a:t> </a:t>
            </a:r>
            <a:r>
              <a:rPr lang="en-US" sz="2200" dirty="0" err="1"/>
              <a:t>terjadinya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kejian</a:t>
            </a:r>
            <a:r>
              <a:rPr lang="en-US" sz="2200" dirty="0"/>
              <a:t> </a:t>
            </a:r>
            <a:r>
              <a:rPr lang="en-US" sz="2200" dirty="0" err="1"/>
              <a:t>dihubungkan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anak</a:t>
            </a:r>
            <a:r>
              <a:rPr lang="en-US" sz="2200" dirty="0"/>
              <a:t> </a:t>
            </a:r>
            <a:r>
              <a:rPr lang="en-US" sz="2200" dirty="0" err="1"/>
              <a:t>panah</a:t>
            </a: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aktivitas</a:t>
            </a:r>
            <a:r>
              <a:rPr lang="en-US" sz="2200" dirty="0"/>
              <a:t> dummy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0" indent="-457200">
              <a:buFont typeface="+mj-lt"/>
              <a:buAutoNum type="arabicPeriod" startAt="2"/>
            </a:pP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memenuhi</a:t>
            </a:r>
            <a:r>
              <a:rPr lang="en-US" sz="2200" dirty="0"/>
              <a:t> </a:t>
            </a:r>
            <a:r>
              <a:rPr lang="en-US" sz="2200" dirty="0" err="1"/>
              <a:t>ketentuan</a:t>
            </a:r>
            <a:r>
              <a:rPr lang="en-US" sz="2200" dirty="0"/>
              <a:t>,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serangkaian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dimulai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diakhiri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(</a:t>
            </a:r>
            <a:r>
              <a:rPr lang="en-US" sz="2200" dirty="0" err="1"/>
              <a:t>lingkaran</a:t>
            </a:r>
            <a:r>
              <a:rPr lang="en-US" sz="2200" dirty="0"/>
              <a:t>)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urutan</a:t>
            </a:r>
            <a:r>
              <a:rPr lang="en-US" sz="2200" dirty="0"/>
              <a:t> </a:t>
            </a:r>
            <a:r>
              <a:rPr lang="en-US" sz="2200" dirty="0" err="1"/>
              <a:t>kejadian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aktivitas</a:t>
            </a:r>
            <a:r>
              <a:rPr lang="en-US" sz="2200" dirty="0"/>
              <a:t> yang </a:t>
            </a:r>
            <a:r>
              <a:rPr lang="en-US" sz="2200" dirty="0" err="1"/>
              <a:t>sebenarnya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94" y="1524000"/>
            <a:ext cx="3243706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309" y="2825300"/>
            <a:ext cx="3369691" cy="19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perhatikan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, yang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/>
              <a:t>menghadapi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kerusakan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</a:t>
            </a:r>
            <a:r>
              <a:rPr lang="en-US" sz="1800" dirty="0" err="1"/>
              <a:t>produksinya</a:t>
            </a:r>
            <a:r>
              <a:rPr lang="en-US" sz="1800" dirty="0"/>
              <a:t>, </a:t>
            </a:r>
            <a:r>
              <a:rPr lang="en-US" sz="1800" dirty="0" err="1"/>
              <a:t>berencana</a:t>
            </a:r>
            <a:r>
              <a:rPr lang="en-US" sz="1800" dirty="0"/>
              <a:t> </a:t>
            </a:r>
            <a:r>
              <a:rPr lang="en-US" sz="1800" dirty="0" err="1"/>
              <a:t>mengganti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yang </a:t>
            </a:r>
            <a:r>
              <a:rPr lang="en-US" sz="1800" dirty="0" err="1"/>
              <a:t>rusak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dialakukan</a:t>
            </a:r>
            <a:r>
              <a:rPr lang="en-US" sz="1800" dirty="0"/>
              <a:t> </a:t>
            </a:r>
            <a:r>
              <a:rPr lang="en-US" sz="1800" dirty="0" err="1"/>
              <a:t>identifikasi</a:t>
            </a:r>
            <a:r>
              <a:rPr lang="en-US" sz="1800" dirty="0"/>
              <a:t>, </a:t>
            </a:r>
            <a:r>
              <a:rPr lang="en-US" sz="1800" dirty="0" err="1"/>
              <a:t>serangkaian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rangka</a:t>
            </a:r>
            <a:r>
              <a:rPr lang="en-US" sz="1800" dirty="0"/>
              <a:t> </a:t>
            </a:r>
            <a:r>
              <a:rPr lang="en-US" sz="1800" dirty="0" err="1"/>
              <a:t>penggantian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yang </a:t>
            </a:r>
            <a:r>
              <a:rPr lang="en-US" sz="1800" dirty="0" err="1"/>
              <a:t>rusak</a:t>
            </a:r>
            <a:r>
              <a:rPr lang="en-US" sz="1800" dirty="0"/>
              <a:t> 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Dari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, </a:t>
            </a:r>
            <a:r>
              <a:rPr lang="en-US" sz="1800" dirty="0" err="1"/>
              <a:t>berapakah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optimal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serangkaian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penggantian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?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mana </a:t>
            </a:r>
            <a:r>
              <a:rPr lang="en-US" sz="1800" dirty="0" err="1"/>
              <a:t>saja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menganggur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?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44067"/>
              </p:ext>
            </p:extLst>
          </p:nvPr>
        </p:nvGraphicFramePr>
        <p:xfrm>
          <a:off x="1447800" y="3048000"/>
          <a:ext cx="6172201" cy="2392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0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5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97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Kegiatan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Keterangan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Kegiatan Yang mendahului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Waktu yang dibuthkan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0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Merencanakan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Memesan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Mesin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Baru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Menyiapkan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mesin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Pesan</a:t>
                      </a:r>
                      <a:r>
                        <a:rPr lang="en-US" sz="1400" dirty="0">
                          <a:effectLst/>
                        </a:rPr>
                        <a:t> Material </a:t>
                      </a:r>
                      <a:r>
                        <a:rPr lang="en-US" sz="1400" dirty="0" err="1">
                          <a:effectLst/>
                        </a:rPr>
                        <a:t>rangka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mesin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Membuat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rangka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Finishing </a:t>
                      </a:r>
                      <a:r>
                        <a:rPr lang="en-US" sz="1400" dirty="0" err="1">
                          <a:effectLst/>
                        </a:rPr>
                        <a:t>rangka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Memasng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mesin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pada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rangka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c, 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51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1094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Worksheet</vt:lpstr>
      <vt:lpstr>Pertemuan 1 RISET OPERASI 2</vt:lpstr>
      <vt:lpstr>Tata Tertib di Kelas</vt:lpstr>
      <vt:lpstr>Materi RO 2</vt:lpstr>
      <vt:lpstr>1. Analisis Jaringan (PERT-CPM)</vt:lpstr>
      <vt:lpstr>1. Analisis Jaringan (PERT-CPM)</vt:lpstr>
      <vt:lpstr>Beberapa istilah dalan analisis jaringan  antara lain adalah :</vt:lpstr>
      <vt:lpstr>Beberapa Hal yang penting dalam analisis jaringan adalah :</vt:lpstr>
      <vt:lpstr>Aktivitas dummy adalah aktivitas yang sebenarnya tidak ada, sehingga tidak memerluakan pengorbanan sumber daya.  Jadi manfaat dari aktivitas Dummy adalah :</vt:lpstr>
      <vt:lpstr>Untuk memahami masalah jaringan ini, perhatikan contoh berikut ini.</vt:lpstr>
      <vt:lpstr>Jawab :</vt:lpstr>
      <vt:lpstr>PowerPoint Presentation</vt:lpstr>
      <vt:lpstr>PowerPoint Presentation</vt:lpstr>
      <vt:lpstr>PowerPoint Presentation</vt:lpstr>
      <vt:lpstr>Contoh 2  (Berkaitan Dng Waktu Kegiatan)</vt:lpstr>
      <vt:lpstr>Dari ketiga waktu tersebut, waktu yang digunakan adalah waktu yang diharapkan atau expected time, yang diperoleh dari rumusan :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RISET OPERASI 2</dc:title>
  <dc:creator>david</dc:creator>
  <cp:lastModifiedBy>ASUS</cp:lastModifiedBy>
  <cp:revision>15</cp:revision>
  <dcterms:created xsi:type="dcterms:W3CDTF">2016-02-28T13:26:32Z</dcterms:created>
  <dcterms:modified xsi:type="dcterms:W3CDTF">2023-03-23T14:09:04Z</dcterms:modified>
</cp:coreProperties>
</file>