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6" r:id="rId1"/>
  </p:sldMasterIdLst>
  <p:notesMasterIdLst>
    <p:notesMasterId r:id="rId8"/>
  </p:notesMasterIdLst>
  <p:sldIdLst>
    <p:sldId id="256" r:id="rId2"/>
    <p:sldId id="258" r:id="rId3"/>
    <p:sldId id="259" r:id="rId4"/>
    <p:sldId id="269" r:id="rId5"/>
    <p:sldId id="27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1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1C68E-2C86-514E-B076-816DC780B5A0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16848-5B90-024A-A180-AC07DD5BC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886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A9660D2F-1ED8-E8BA-5DD9-59FB86F534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Sriyanto. SE., MM                                Teori Ekonomi 2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5036DE71-A76E-4BA2-B6E9-B3410E63FA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9980DC-19ED-5F43-B03F-ACA82EB3DADA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52276E2C-B0C2-C1EE-8545-778839A51D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E8AA0C4-A58D-98BC-F3D0-0A2B3E6C8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41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937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972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19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526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714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349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30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12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593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37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771AE3-222A-584F-A3B7-180E8D518D59}" type="datetimeFigureOut">
              <a:rPr lang="id-ID" smtClean="0"/>
              <a:t>14/03/23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026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C18B2F4-1C69-8DD7-324F-39835AAC5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12" b="17702"/>
          <a:stretch/>
        </p:blipFill>
        <p:spPr>
          <a:xfrm>
            <a:off x="20" y="0"/>
            <a:ext cx="12191980" cy="4571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82B993-F8B3-D90D-297F-6091301B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9936"/>
            <a:ext cx="8991600" cy="1645759"/>
          </a:xfrm>
        </p:spPr>
        <p:txBody>
          <a:bodyPr>
            <a:normAutofit/>
          </a:bodyPr>
          <a:lstStyle/>
          <a:p>
            <a:r>
              <a:rPr lang="id-ID" sz="6000"/>
              <a:t>Introduction</a:t>
            </a:r>
            <a:endParaRPr lang="id-ID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AD2C5-F802-48C8-A8CD-5D28D42B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571038"/>
            <a:ext cx="6801612" cy="760155"/>
          </a:xfrm>
        </p:spPr>
        <p:txBody>
          <a:bodyPr>
            <a:normAutofit fontScale="92500" lnSpcReduction="20000"/>
          </a:bodyPr>
          <a:lstStyle/>
          <a:p>
            <a:endParaRPr lang="id-ID" sz="2400" b="1"/>
          </a:p>
          <a:p>
            <a:r>
              <a:rPr lang="id-ID" sz="2400" b="1"/>
              <a:t>14 Maret 2023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241737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E8C3-4339-1A85-9C19-7346E4C9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Definisi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04D37B-2CC7-F6BC-A480-AE979526B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0950" y="1543050"/>
            <a:ext cx="10179050" cy="5086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d-ID" altLang="en-US" sz="4000" i="1" dirty="0">
                <a:solidFill>
                  <a:schemeClr val="tx1"/>
                </a:solidFill>
              </a:rPr>
              <a:t>Ilmu ekonomi makro</a:t>
            </a:r>
            <a:r>
              <a:rPr lang="id-ID" altLang="en-US" sz="4000" dirty="0">
                <a:solidFill>
                  <a:schemeClr val="tx1"/>
                </a:solidFill>
              </a:rPr>
              <a:t> mempelajari variabel-variabel ekonomi secara agregat (keseluruhan).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id-ID" altLang="en-US" sz="40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id-ID" altLang="en-US" sz="4000" dirty="0">
                <a:solidFill>
                  <a:schemeClr val="tx1"/>
                </a:solidFill>
              </a:rPr>
              <a:t>Variabel-variabel tersebut antara lain: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id-ID" altLang="en-US" sz="3800" dirty="0">
                <a:solidFill>
                  <a:schemeClr val="tx1"/>
                </a:solidFill>
              </a:rPr>
              <a:t> Pendapatan nasional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id-ID" altLang="en-US" sz="3800" dirty="0">
                <a:solidFill>
                  <a:schemeClr val="tx1"/>
                </a:solidFill>
              </a:rPr>
              <a:t> Pertumbuhan ekonomi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id-ID" altLang="en-US" sz="3800" dirty="0">
                <a:solidFill>
                  <a:schemeClr val="tx1"/>
                </a:solidFill>
              </a:rPr>
              <a:t> Inflasi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id-ID" altLang="en-US" sz="3800" dirty="0">
                <a:solidFill>
                  <a:schemeClr val="tx1"/>
                </a:solidFill>
              </a:rPr>
              <a:t> Neraca Pembayaran Internasional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endParaRPr lang="id-ID" altLang="en-US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5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5A9-57E7-03CF-8383-FFA69C99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72" y="245960"/>
            <a:ext cx="10178322" cy="546303"/>
          </a:xfrm>
        </p:spPr>
        <p:txBody>
          <a:bodyPr>
            <a:normAutofit/>
          </a:bodyPr>
          <a:lstStyle/>
          <a:p>
            <a:r>
              <a:rPr lang="id-ID" altLang="en-US" sz="2800" dirty="0"/>
              <a:t>Perbedaan Ekonomi Makro &amp; Mikro </a:t>
            </a:r>
            <a:endParaRPr lang="id-ID" sz="2800" dirty="0"/>
          </a:p>
        </p:txBody>
      </p:sp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17EF1B9E-CA3C-6E31-8C14-6D8900024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591781"/>
              </p:ext>
            </p:extLst>
          </p:nvPr>
        </p:nvGraphicFramePr>
        <p:xfrm>
          <a:off x="1462344" y="1067584"/>
          <a:ext cx="8153400" cy="5410200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2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Dilihat dari</a:t>
                      </a:r>
                      <a:endParaRPr kumimoji="0" lang="id-ID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Ekonomi Mikro</a:t>
                      </a:r>
                      <a:endParaRPr kumimoji="0" lang="id-ID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Ekonomi Makro</a:t>
                      </a:r>
                      <a:endParaRPr kumimoji="0" lang="id-ID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3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Harga</a:t>
                      </a:r>
                      <a:endParaRPr kumimoji="0" lang="id-ID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Harga ialah nilai dari suatu komoditas (barang tertentu saja)</a:t>
                      </a:r>
                      <a:endParaRPr kumimoji="0" lang="id-ID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Harga adalah nilai dari komoditas secara agregat (keseluruhan)</a:t>
                      </a:r>
                      <a:endParaRPr kumimoji="0" lang="id-ID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Unit analisis</a:t>
                      </a:r>
                      <a:endParaRPr kumimoji="0" lang="id-ID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Pembahasan tentang kegiatan ekonomi secara individual. Contohnya permintaan dan dan penawaran, perilaku konsumen, perilaku produsen, pasar, penerimaan, biaya dan laba atau rugi perusahaan</a:t>
                      </a:r>
                      <a:endParaRPr kumimoji="0" lang="id-ID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Pembahasan tentang kegiatan ekonomi secara keseluruhan. Contohnya pendapatan nasional, pertumbuhan ekonomi, inflasi, pengangguran, investasi dan kebijakan ekonomi.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2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Tujuan analisis</a:t>
                      </a:r>
                      <a:endParaRPr kumimoji="0" lang="id-ID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Lebih memfokuskan pada analisis tentang cara mengalokasikan sumber daya agar dapat dicapai kombinasi yang tepat.</a:t>
                      </a:r>
                      <a:endParaRPr kumimoji="0" lang="id-ID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Lebih memfokuskan pada analisis tentang pengaruh kegiatan ekonomi terhadap perekonomian secara keseluruhan</a:t>
                      </a:r>
                      <a:endParaRPr kumimoji="0" lang="id-ID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3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0BA23FE-9BAE-15F8-8CAB-5B427B7CA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5146" y="44816"/>
            <a:ext cx="7772400" cy="59055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id-ID" sz="2000" b="1" dirty="0">
                <a:latin typeface="Times" pitchFamily="2" charset="0"/>
              </a:rPr>
              <a:t>Karakteristik Pasar Perekonomian</a:t>
            </a:r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C12AEF6-551A-2C79-A5F6-A9634CF6A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736" y="132551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6A89A457-34BB-BD18-B6EE-FC2B693D8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515" y="3772243"/>
            <a:ext cx="282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60D6CB53-2F0F-F266-0C01-3FDECA2F5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188" y="3276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1C78D317-62D5-1823-D451-9F9CCD52A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8136" y="1094681"/>
            <a:ext cx="1" cy="3050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0" name="Line 10">
            <a:extLst>
              <a:ext uri="{FF2B5EF4-FFF2-40B4-BE49-F238E27FC236}">
                <a16:creationId xmlns:a16="http://schemas.microsoft.com/office/drawing/2014/main" id="{61B408D0-6879-C7B0-6D82-248DB0510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188" y="5867400"/>
            <a:ext cx="281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1" name="Line 11">
            <a:extLst>
              <a:ext uri="{FF2B5EF4-FFF2-40B4-BE49-F238E27FC236}">
                <a16:creationId xmlns:a16="http://schemas.microsoft.com/office/drawing/2014/main" id="{6107EE91-7F75-16C9-EA35-226C6D11A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014" y="3810000"/>
            <a:ext cx="3052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 dirty="0"/>
          </a:p>
        </p:txBody>
      </p:sp>
      <p:sp>
        <p:nvSpPr>
          <p:cNvPr id="18442" name="Text Box 12">
            <a:extLst>
              <a:ext uri="{FF2B5EF4-FFF2-40B4-BE49-F238E27FC236}">
                <a16:creationId xmlns:a16="http://schemas.microsoft.com/office/drawing/2014/main" id="{284408A1-F579-0279-6B7C-DB0D32A85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4302126"/>
            <a:ext cx="1816507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 dirty="0"/>
              <a:t>Pasar </a:t>
            </a:r>
            <a:r>
              <a:rPr lang="en-US" altLang="en-US" u="sng" dirty="0" err="1"/>
              <a:t>Barang</a:t>
            </a:r>
            <a:endParaRPr lang="en-US" altLang="en-US" u="sng" dirty="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FFB41A38-823A-8E05-03BF-D0682FB7D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723" y="4290149"/>
            <a:ext cx="1595292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 dirty="0"/>
              <a:t>Pasar Uang</a:t>
            </a:r>
          </a:p>
        </p:txBody>
      </p:sp>
      <p:sp>
        <p:nvSpPr>
          <p:cNvPr id="18444" name="Text Box 14">
            <a:extLst>
              <a:ext uri="{FF2B5EF4-FFF2-40B4-BE49-F238E27FC236}">
                <a16:creationId xmlns:a16="http://schemas.microsoft.com/office/drawing/2014/main" id="{A8CD0D2A-244D-D018-1D8B-AAE8A51E8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6331992"/>
            <a:ext cx="2565301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 dirty="0"/>
              <a:t>Pasar Tenaga </a:t>
            </a:r>
            <a:r>
              <a:rPr lang="en-US" altLang="en-US" u="sng" dirty="0" err="1"/>
              <a:t>Kerja</a:t>
            </a:r>
            <a:endParaRPr lang="en-US" altLang="en-US" u="sng" dirty="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057D7AA0-4555-6E75-24AE-53C436D0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877" y="3770313"/>
            <a:ext cx="338538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0</a:t>
            </a:r>
          </a:p>
        </p:txBody>
      </p:sp>
      <p:sp>
        <p:nvSpPr>
          <p:cNvPr id="18446" name="Text Box 16">
            <a:extLst>
              <a:ext uri="{FF2B5EF4-FFF2-40B4-BE49-F238E27FC236}">
                <a16:creationId xmlns:a16="http://schemas.microsoft.com/office/drawing/2014/main" id="{638FE8A4-C46F-CD92-1149-F2908B1D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419" y="5870337"/>
            <a:ext cx="338538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0</a:t>
            </a:r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20ABD5E8-8BEB-BA6C-57A7-3F217CF9B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657" y="3770314"/>
            <a:ext cx="338538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0</a:t>
            </a:r>
          </a:p>
        </p:txBody>
      </p:sp>
      <p:sp>
        <p:nvSpPr>
          <p:cNvPr id="18448" name="Text Box 18">
            <a:extLst>
              <a:ext uri="{FF2B5EF4-FFF2-40B4-BE49-F238E27FC236}">
                <a16:creationId xmlns:a16="http://schemas.microsoft.com/office/drawing/2014/main" id="{4B0B9203-E2E9-B213-79B7-B6D37DDCA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189" y="893019"/>
            <a:ext cx="1862225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Harga </a:t>
            </a:r>
            <a:r>
              <a:rPr lang="en-US" altLang="en-US" dirty="0" err="1"/>
              <a:t>Umum</a:t>
            </a:r>
            <a:endParaRPr lang="en-US" altLang="en-US" dirty="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18C62B6E-5D62-9E94-C90F-677A6AB1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775" y="3770314"/>
            <a:ext cx="801806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GDP</a:t>
            </a: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0A8CEF70-92DC-AC19-1F6A-1367915E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871" y="2770122"/>
            <a:ext cx="1872997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Tingkat </a:t>
            </a:r>
            <a:r>
              <a:rPr lang="id-ID" altLang="en-US" dirty="0"/>
              <a:t>Upah</a:t>
            </a: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E7CD5743-89E2-22F3-EF69-5286520DD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947" y="702805"/>
            <a:ext cx="2009252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Tingkat Bunga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FAAB0037-2884-EBA9-44EC-71EE97EEB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9015" y="3784088"/>
            <a:ext cx="732877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JUB</a:t>
            </a:r>
          </a:p>
        </p:txBody>
      </p:sp>
      <p:sp>
        <p:nvSpPr>
          <p:cNvPr id="18453" name="Arc 25">
            <a:extLst>
              <a:ext uri="{FF2B5EF4-FFF2-40B4-BE49-F238E27FC236}">
                <a16:creationId xmlns:a16="http://schemas.microsoft.com/office/drawing/2014/main" id="{99A62D64-4959-B237-0888-A409C232B8A0}"/>
              </a:ext>
            </a:extLst>
          </p:cNvPr>
          <p:cNvSpPr>
            <a:spLocks/>
          </p:cNvSpPr>
          <p:nvPr/>
        </p:nvSpPr>
        <p:spPr bwMode="auto">
          <a:xfrm rot="10519591">
            <a:off x="2520222" y="1619136"/>
            <a:ext cx="1908175" cy="2024063"/>
          </a:xfrm>
          <a:custGeom>
            <a:avLst/>
            <a:gdLst>
              <a:gd name="T0" fmla="*/ 0 w 21600"/>
              <a:gd name="T1" fmla="*/ 0 h 26050"/>
              <a:gd name="T2" fmla="*/ 2147483647 w 21600"/>
              <a:gd name="T3" fmla="*/ 2147483647 h 26050"/>
              <a:gd name="T4" fmla="*/ 0 w 21600"/>
              <a:gd name="T5" fmla="*/ 2147483647 h 26050"/>
              <a:gd name="T6" fmla="*/ 0 60000 65536"/>
              <a:gd name="T7" fmla="*/ 0 60000 65536"/>
              <a:gd name="T8" fmla="*/ 0 60000 65536"/>
              <a:gd name="T9" fmla="*/ 0 w 21600"/>
              <a:gd name="T10" fmla="*/ 0 h 26050"/>
              <a:gd name="T11" fmla="*/ 21600 w 21600"/>
              <a:gd name="T12" fmla="*/ 26050 h 260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05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095"/>
                  <a:pt x="21444" y="24586"/>
                  <a:pt x="21136" y="26049"/>
                </a:cubicBezTo>
              </a:path>
              <a:path w="21600" h="2605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095"/>
                  <a:pt x="21444" y="24586"/>
                  <a:pt x="21136" y="2604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8454" name="Arc 26">
            <a:extLst>
              <a:ext uri="{FF2B5EF4-FFF2-40B4-BE49-F238E27FC236}">
                <a16:creationId xmlns:a16="http://schemas.microsoft.com/office/drawing/2014/main" id="{EB3EBD55-334F-4260-BD7C-5B920FE53FDC}"/>
              </a:ext>
            </a:extLst>
          </p:cNvPr>
          <p:cNvSpPr>
            <a:spLocks/>
          </p:cNvSpPr>
          <p:nvPr/>
        </p:nvSpPr>
        <p:spPr bwMode="auto">
          <a:xfrm rot="5738849">
            <a:off x="1897694" y="1762767"/>
            <a:ext cx="1905000" cy="1692275"/>
          </a:xfrm>
          <a:custGeom>
            <a:avLst/>
            <a:gdLst>
              <a:gd name="T0" fmla="*/ 0 w 21600"/>
              <a:gd name="T1" fmla="*/ 0 h 21802"/>
              <a:gd name="T2" fmla="*/ 2147483647 w 21600"/>
              <a:gd name="T3" fmla="*/ 2147483647 h 21802"/>
              <a:gd name="T4" fmla="*/ 0 w 21600"/>
              <a:gd name="T5" fmla="*/ 2147483647 h 21802"/>
              <a:gd name="T6" fmla="*/ 0 60000 65536"/>
              <a:gd name="T7" fmla="*/ 0 60000 65536"/>
              <a:gd name="T8" fmla="*/ 0 60000 65536"/>
              <a:gd name="T9" fmla="*/ 0 w 21600"/>
              <a:gd name="T10" fmla="*/ 0 h 21802"/>
              <a:gd name="T11" fmla="*/ 21600 w 21600"/>
              <a:gd name="T12" fmla="*/ 21802 h 218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80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67"/>
                  <a:pt x="21599" y="21734"/>
                  <a:pt x="21599" y="21802"/>
                </a:cubicBezTo>
              </a:path>
              <a:path w="21600" h="2180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67"/>
                  <a:pt x="21599" y="21734"/>
                  <a:pt x="21599" y="21802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8455" name="Arc 27">
            <a:extLst>
              <a:ext uri="{FF2B5EF4-FFF2-40B4-BE49-F238E27FC236}">
                <a16:creationId xmlns:a16="http://schemas.microsoft.com/office/drawing/2014/main" id="{FFE5FDD2-E99B-D705-25C2-B67D21AF201A}"/>
              </a:ext>
            </a:extLst>
          </p:cNvPr>
          <p:cNvSpPr>
            <a:spLocks/>
          </p:cNvSpPr>
          <p:nvPr/>
        </p:nvSpPr>
        <p:spPr bwMode="auto">
          <a:xfrm rot="10064626">
            <a:off x="9130152" y="1217276"/>
            <a:ext cx="1905000" cy="2024062"/>
          </a:xfrm>
          <a:custGeom>
            <a:avLst/>
            <a:gdLst>
              <a:gd name="T0" fmla="*/ 0 w 21600"/>
              <a:gd name="T1" fmla="*/ 0 h 26050"/>
              <a:gd name="T2" fmla="*/ 2147483647 w 21600"/>
              <a:gd name="T3" fmla="*/ 2147483647 h 26050"/>
              <a:gd name="T4" fmla="*/ 0 w 21600"/>
              <a:gd name="T5" fmla="*/ 2147483647 h 26050"/>
              <a:gd name="T6" fmla="*/ 0 60000 65536"/>
              <a:gd name="T7" fmla="*/ 0 60000 65536"/>
              <a:gd name="T8" fmla="*/ 0 60000 65536"/>
              <a:gd name="T9" fmla="*/ 0 w 21600"/>
              <a:gd name="T10" fmla="*/ 0 h 26050"/>
              <a:gd name="T11" fmla="*/ 21600 w 21600"/>
              <a:gd name="T12" fmla="*/ 26050 h 260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05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095"/>
                  <a:pt x="21444" y="24586"/>
                  <a:pt x="21136" y="26049"/>
                </a:cubicBezTo>
              </a:path>
              <a:path w="21600" h="2605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095"/>
                  <a:pt x="21444" y="24586"/>
                  <a:pt x="21136" y="2604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8456" name="Line 28">
            <a:extLst>
              <a:ext uri="{FF2B5EF4-FFF2-40B4-BE49-F238E27FC236}">
                <a16:creationId xmlns:a16="http://schemas.microsoft.com/office/drawing/2014/main" id="{187D184D-52DE-3970-00C3-1C8E2BB08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7530" y="1447800"/>
            <a:ext cx="0" cy="2362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7" name="Arc 29">
            <a:extLst>
              <a:ext uri="{FF2B5EF4-FFF2-40B4-BE49-F238E27FC236}">
                <a16:creationId xmlns:a16="http://schemas.microsoft.com/office/drawing/2014/main" id="{B5E40CDD-6299-A4EA-6997-09F9F9A5CECF}"/>
              </a:ext>
            </a:extLst>
          </p:cNvPr>
          <p:cNvSpPr>
            <a:spLocks/>
          </p:cNvSpPr>
          <p:nvPr/>
        </p:nvSpPr>
        <p:spPr bwMode="auto">
          <a:xfrm rot="10519591">
            <a:off x="5492750" y="3727450"/>
            <a:ext cx="2217738" cy="1771650"/>
          </a:xfrm>
          <a:custGeom>
            <a:avLst/>
            <a:gdLst>
              <a:gd name="T0" fmla="*/ 2147483647 w 21599"/>
              <a:gd name="T1" fmla="*/ 0 h 21413"/>
              <a:gd name="T2" fmla="*/ 2147483647 w 21599"/>
              <a:gd name="T3" fmla="*/ 2147483647 h 21413"/>
              <a:gd name="T4" fmla="*/ 0 w 21599"/>
              <a:gd name="T5" fmla="*/ 2147483647 h 21413"/>
              <a:gd name="T6" fmla="*/ 0 60000 65536"/>
              <a:gd name="T7" fmla="*/ 0 60000 65536"/>
              <a:gd name="T8" fmla="*/ 0 60000 65536"/>
              <a:gd name="T9" fmla="*/ 0 w 21599"/>
              <a:gd name="T10" fmla="*/ 0 h 21413"/>
              <a:gd name="T11" fmla="*/ 21599 w 21599"/>
              <a:gd name="T12" fmla="*/ 21413 h 214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413" fill="none" extrusionOk="0">
                <a:moveTo>
                  <a:pt x="2835" y="-1"/>
                </a:moveTo>
                <a:cubicBezTo>
                  <a:pt x="13498" y="1411"/>
                  <a:pt x="21498" y="10454"/>
                  <a:pt x="21599" y="21210"/>
                </a:cubicBezTo>
              </a:path>
              <a:path w="21599" h="21413" stroke="0" extrusionOk="0">
                <a:moveTo>
                  <a:pt x="2835" y="-1"/>
                </a:moveTo>
                <a:cubicBezTo>
                  <a:pt x="13498" y="1411"/>
                  <a:pt x="21498" y="10454"/>
                  <a:pt x="21599" y="21210"/>
                </a:cubicBezTo>
                <a:lnTo>
                  <a:pt x="0" y="21413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8458" name="Arc 30">
            <a:extLst>
              <a:ext uri="{FF2B5EF4-FFF2-40B4-BE49-F238E27FC236}">
                <a16:creationId xmlns:a16="http://schemas.microsoft.com/office/drawing/2014/main" id="{A0071203-E8B3-9E3C-BB69-FF6945FC4E20}"/>
              </a:ext>
            </a:extLst>
          </p:cNvPr>
          <p:cNvSpPr>
            <a:spLocks/>
          </p:cNvSpPr>
          <p:nvPr/>
        </p:nvSpPr>
        <p:spPr bwMode="auto">
          <a:xfrm rot="5774267">
            <a:off x="5211763" y="3706813"/>
            <a:ext cx="1879600" cy="1628775"/>
          </a:xfrm>
          <a:custGeom>
            <a:avLst/>
            <a:gdLst>
              <a:gd name="T0" fmla="*/ 2147483647 w 21318"/>
              <a:gd name="T1" fmla="*/ 0 h 21056"/>
              <a:gd name="T2" fmla="*/ 2147483647 w 21318"/>
              <a:gd name="T3" fmla="*/ 2147483647 h 21056"/>
              <a:gd name="T4" fmla="*/ 0 w 21318"/>
              <a:gd name="T5" fmla="*/ 2147483647 h 21056"/>
              <a:gd name="T6" fmla="*/ 0 60000 65536"/>
              <a:gd name="T7" fmla="*/ 0 60000 65536"/>
              <a:gd name="T8" fmla="*/ 0 60000 65536"/>
              <a:gd name="T9" fmla="*/ 0 w 21318"/>
              <a:gd name="T10" fmla="*/ 0 h 21056"/>
              <a:gd name="T11" fmla="*/ 21318 w 21318"/>
              <a:gd name="T12" fmla="*/ 21056 h 2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18" h="21056" fill="none" extrusionOk="0">
                <a:moveTo>
                  <a:pt x="4817" y="0"/>
                </a:moveTo>
                <a:cubicBezTo>
                  <a:pt x="13380" y="1959"/>
                  <a:pt x="19903" y="8908"/>
                  <a:pt x="21317" y="17577"/>
                </a:cubicBezTo>
              </a:path>
              <a:path w="21318" h="21056" stroke="0" extrusionOk="0">
                <a:moveTo>
                  <a:pt x="4817" y="0"/>
                </a:moveTo>
                <a:cubicBezTo>
                  <a:pt x="13380" y="1959"/>
                  <a:pt x="19903" y="8908"/>
                  <a:pt x="21317" y="17577"/>
                </a:cubicBezTo>
                <a:lnTo>
                  <a:pt x="0" y="21056"/>
                </a:lnTo>
                <a:close/>
              </a:path>
            </a:pathLst>
          </a:custGeom>
          <a:noFill/>
          <a:ln w="9525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8459" name="Line 31">
            <a:extLst>
              <a:ext uri="{FF2B5EF4-FFF2-40B4-BE49-F238E27FC236}">
                <a16:creationId xmlns:a16="http://schemas.microsoft.com/office/drawing/2014/main" id="{A0A20969-13B5-F781-CBD8-2295A6D96E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7735" y="3124200"/>
            <a:ext cx="120350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0" name="Line 32">
            <a:extLst>
              <a:ext uri="{FF2B5EF4-FFF2-40B4-BE49-F238E27FC236}">
                <a16:creationId xmlns:a16="http://schemas.microsoft.com/office/drawing/2014/main" id="{580C851F-AD7C-36F6-4FBB-09F68C68E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2756" y="2826843"/>
            <a:ext cx="165477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1" name="Line 33">
            <a:extLst>
              <a:ext uri="{FF2B5EF4-FFF2-40B4-BE49-F238E27FC236}">
                <a16:creationId xmlns:a16="http://schemas.microsoft.com/office/drawing/2014/main" id="{B8DA774A-B66B-EED3-192C-8ED0FE49B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3188" y="5103813"/>
            <a:ext cx="11414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2" name="Line 34">
            <a:extLst>
              <a:ext uri="{FF2B5EF4-FFF2-40B4-BE49-F238E27FC236}">
                <a16:creationId xmlns:a16="http://schemas.microsoft.com/office/drawing/2014/main" id="{81436655-5831-438F-6CAA-C87C3D1BD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1240" y="3155577"/>
            <a:ext cx="0" cy="61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3" name="Line 35">
            <a:extLst>
              <a:ext uri="{FF2B5EF4-FFF2-40B4-BE49-F238E27FC236}">
                <a16:creationId xmlns:a16="http://schemas.microsoft.com/office/drawing/2014/main" id="{CFCA98D3-5DBE-A84C-F424-82A94C566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103814"/>
            <a:ext cx="0" cy="763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4" name="Text Box 37">
            <a:extLst>
              <a:ext uri="{FF2B5EF4-FFF2-40B4-BE49-F238E27FC236}">
                <a16:creationId xmlns:a16="http://schemas.microsoft.com/office/drawing/2014/main" id="{6361A93D-3B46-2C3C-E883-EB2D94A4C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501" y="1267706"/>
            <a:ext cx="356172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</a:t>
            </a:r>
          </a:p>
        </p:txBody>
      </p:sp>
      <p:sp>
        <p:nvSpPr>
          <p:cNvPr id="18465" name="Text Box 38">
            <a:extLst>
              <a:ext uri="{FF2B5EF4-FFF2-40B4-BE49-F238E27FC236}">
                <a16:creationId xmlns:a16="http://schemas.microsoft.com/office/drawing/2014/main" id="{52C39B63-9197-45DC-7C79-71B82E15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238" y="3308659"/>
            <a:ext cx="407468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18466" name="Text Box 39">
            <a:extLst>
              <a:ext uri="{FF2B5EF4-FFF2-40B4-BE49-F238E27FC236}">
                <a16:creationId xmlns:a16="http://schemas.microsoft.com/office/drawing/2014/main" id="{DE3323D6-96E7-E2B6-9A39-394C6791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662" y="3637111"/>
            <a:ext cx="356172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</a:p>
        </p:txBody>
      </p:sp>
      <p:sp>
        <p:nvSpPr>
          <p:cNvPr id="18467" name="Text Box 40">
            <a:extLst>
              <a:ext uri="{FF2B5EF4-FFF2-40B4-BE49-F238E27FC236}">
                <a16:creationId xmlns:a16="http://schemas.microsoft.com/office/drawing/2014/main" id="{0220B31B-5E4F-AE55-F822-EFE69323D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184" y="5147823"/>
            <a:ext cx="407468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18468" name="Text Box 41">
            <a:extLst>
              <a:ext uri="{FF2B5EF4-FFF2-40B4-BE49-F238E27FC236}">
                <a16:creationId xmlns:a16="http://schemas.microsoft.com/office/drawing/2014/main" id="{838D5B3C-C70E-D385-6E62-3093B897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1847" y="989798"/>
            <a:ext cx="356172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</a:t>
            </a:r>
          </a:p>
        </p:txBody>
      </p:sp>
      <p:sp>
        <p:nvSpPr>
          <p:cNvPr id="18469" name="Text Box 42">
            <a:extLst>
              <a:ext uri="{FF2B5EF4-FFF2-40B4-BE49-F238E27FC236}">
                <a16:creationId xmlns:a16="http://schemas.microsoft.com/office/drawing/2014/main" id="{0C9224EC-690A-3AC4-18CC-D62232A7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1892" y="2729413"/>
            <a:ext cx="407468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18470" name="Text Box 43">
            <a:extLst>
              <a:ext uri="{FF2B5EF4-FFF2-40B4-BE49-F238E27FC236}">
                <a16:creationId xmlns:a16="http://schemas.microsoft.com/office/drawing/2014/main" id="{C20CAE9E-4D23-A88C-9BFE-616DFAABC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5612415"/>
            <a:ext cx="3121351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dirty="0"/>
              <a:t>Jumlah Lapangan Kerja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2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2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20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2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2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20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2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2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2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20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20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2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20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20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2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20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2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20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20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1" dur="20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20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9" dur="20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3" dur="20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  <p:bldP spid="18443" grpId="0"/>
      <p:bldP spid="18444" grpId="0"/>
      <p:bldP spid="18445" grpId="0"/>
      <p:bldP spid="18446" grpId="0"/>
      <p:bldP spid="18447" grpId="0"/>
      <p:bldP spid="18448" grpId="0"/>
      <p:bldP spid="18449" grpId="0"/>
      <p:bldP spid="18450" grpId="0"/>
      <p:bldP spid="18451" grpId="0"/>
      <p:bldP spid="18452" grpId="0"/>
      <p:bldP spid="18464" grpId="0"/>
      <p:bldP spid="18465" grpId="0"/>
      <p:bldP spid="18466" grpId="0"/>
      <p:bldP spid="18467" grpId="0"/>
      <p:bldP spid="18468" grpId="0"/>
      <p:bldP spid="18469" grpId="0"/>
      <p:bldP spid="184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E187-E273-D12D-44BA-5ADB7D3B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253" y="648603"/>
            <a:ext cx="10178322" cy="1492132"/>
          </a:xfrm>
        </p:spPr>
        <p:txBody>
          <a:bodyPr/>
          <a:lstStyle/>
          <a:p>
            <a:r>
              <a:rPr lang="id-ID" dirty="0"/>
              <a:t>Pelaku ekonomi DALAM PEREKONOMIAN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5D1D3-855A-7492-1D84-291B64BB1A48}"/>
              </a:ext>
            </a:extLst>
          </p:cNvPr>
          <p:cNvSpPr txBox="1"/>
          <p:nvPr/>
        </p:nvSpPr>
        <p:spPr>
          <a:xfrm>
            <a:off x="821802" y="2754194"/>
            <a:ext cx="57757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9788" lvl="1" indent="-3825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id-ID" sz="4000" dirty="0"/>
              <a:t> Rumah Tangga</a:t>
            </a:r>
          </a:p>
          <a:p>
            <a:pPr marL="839788" lvl="1" indent="-3825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id-ID" sz="4000" dirty="0"/>
              <a:t> Perusahaan</a:t>
            </a:r>
          </a:p>
          <a:p>
            <a:pPr marL="839788" lvl="1" indent="-3825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id-ID" sz="4000" dirty="0"/>
              <a:t> Pemerintah</a:t>
            </a:r>
          </a:p>
          <a:p>
            <a:pPr marL="839788" lvl="1" indent="-3825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id-ID" sz="4000" dirty="0"/>
              <a:t> Negara-negara lain</a:t>
            </a:r>
          </a:p>
          <a:p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08212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387DC6A7-0120-FF73-3639-3F487C6E6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2868" y="153988"/>
            <a:ext cx="7772400" cy="561975"/>
          </a:xfrm>
        </p:spPr>
        <p:txBody>
          <a:bodyPr/>
          <a:lstStyle/>
          <a:p>
            <a:pPr algn="ctr" eaLnBrk="1" hangingPunct="1"/>
            <a:r>
              <a:rPr lang="en-US" altLang="en-US" sz="3000" dirty="0"/>
              <a:t>Gambar AKTIVITAS PEREKONOMIAN</a:t>
            </a:r>
          </a:p>
        </p:txBody>
      </p:sp>
      <p:sp>
        <p:nvSpPr>
          <p:cNvPr id="13315" name="Text Box 6">
            <a:extLst>
              <a:ext uri="{FF2B5EF4-FFF2-40B4-BE49-F238E27FC236}">
                <a16:creationId xmlns:a16="http://schemas.microsoft.com/office/drawing/2014/main" id="{4700B254-BF31-88D0-E3B7-4EE58C3D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9" y="1406525"/>
            <a:ext cx="1362075" cy="376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Pemerintah</a:t>
            </a:r>
          </a:p>
        </p:txBody>
      </p:sp>
      <p:sp>
        <p:nvSpPr>
          <p:cNvPr id="13316" name="Text Box 7">
            <a:extLst>
              <a:ext uri="{FF2B5EF4-FFF2-40B4-BE49-F238E27FC236}">
                <a16:creationId xmlns:a16="http://schemas.microsoft.com/office/drawing/2014/main" id="{49E73AD5-E27B-80A0-0D17-9DFA7221A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3276600"/>
            <a:ext cx="1768475" cy="376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Rumah Tangga</a:t>
            </a:r>
          </a:p>
        </p:txBody>
      </p:sp>
      <p:sp>
        <p:nvSpPr>
          <p:cNvPr id="13317" name="Text Box 9">
            <a:extLst>
              <a:ext uri="{FF2B5EF4-FFF2-40B4-BE49-F238E27FC236}">
                <a16:creationId xmlns:a16="http://schemas.microsoft.com/office/drawing/2014/main" id="{0BE7AD7B-9D14-3295-2023-F27F84DF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2514600"/>
            <a:ext cx="1425575" cy="376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Perusahaan</a:t>
            </a:r>
          </a:p>
        </p:txBody>
      </p:sp>
      <p:sp>
        <p:nvSpPr>
          <p:cNvPr id="13318" name="Text Box 10">
            <a:extLst>
              <a:ext uri="{FF2B5EF4-FFF2-40B4-BE49-F238E27FC236}">
                <a16:creationId xmlns:a16="http://schemas.microsoft.com/office/drawing/2014/main" id="{76FEED1A-6AD7-C8A5-4D13-11509BA3D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1219201"/>
            <a:ext cx="1019175" cy="925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Negara-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Negara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Lain</a:t>
            </a:r>
          </a:p>
        </p:txBody>
      </p:sp>
      <p:sp>
        <p:nvSpPr>
          <p:cNvPr id="13319" name="Oval 11">
            <a:extLst>
              <a:ext uri="{FF2B5EF4-FFF2-40B4-BE49-F238E27FC236}">
                <a16:creationId xmlns:a16="http://schemas.microsoft.com/office/drawing/2014/main" id="{26647CB0-9636-3F7C-0CE4-8EEE38D5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2286000"/>
            <a:ext cx="1141412" cy="11445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5" rIns="91432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Arial" panose="020B0604020202020204" pitchFamily="34" charset="0"/>
              </a:rPr>
              <a:t>Pasar</a:t>
            </a:r>
          </a:p>
          <a:p>
            <a:pPr algn="ctr" eaLnBrk="1" hangingPunct="1"/>
            <a:r>
              <a:rPr lang="en-US" altLang="en-US" sz="1800" dirty="0" err="1">
                <a:latin typeface="Arial" panose="020B0604020202020204" pitchFamily="34" charset="0"/>
              </a:rPr>
              <a:t>Barang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3320" name="Oval 13">
            <a:extLst>
              <a:ext uri="{FF2B5EF4-FFF2-40B4-BE49-F238E27FC236}">
                <a16:creationId xmlns:a16="http://schemas.microsoft.com/office/drawing/2014/main" id="{9D5BAA51-9004-12D4-4C0A-20C1A3D1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95800"/>
            <a:ext cx="1524000" cy="1295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5" rIns="91432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Pasar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Uang &amp;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Lemb. Keu</a:t>
            </a:r>
          </a:p>
        </p:txBody>
      </p:sp>
      <p:sp>
        <p:nvSpPr>
          <p:cNvPr id="13321" name="Oval 15">
            <a:extLst>
              <a:ext uri="{FF2B5EF4-FFF2-40B4-BE49-F238E27FC236}">
                <a16:creationId xmlns:a16="http://schemas.microsoft.com/office/drawing/2014/main" id="{02F7B74A-B60F-1F2B-F336-9902EC105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295400" cy="1066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5" rIns="91432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Pasar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Tenaga 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Kerja</a:t>
            </a:r>
          </a:p>
        </p:txBody>
      </p:sp>
      <p:sp>
        <p:nvSpPr>
          <p:cNvPr id="13322" name="Line 17">
            <a:extLst>
              <a:ext uri="{FF2B5EF4-FFF2-40B4-BE49-F238E27FC236}">
                <a16:creationId xmlns:a16="http://schemas.microsoft.com/office/drawing/2014/main" id="{128E3EF1-B8B5-D9F0-B9B2-9093068131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6389" y="3581400"/>
            <a:ext cx="1220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3" name="Line 18">
            <a:extLst>
              <a:ext uri="{FF2B5EF4-FFF2-40B4-BE49-F238E27FC236}">
                <a16:creationId xmlns:a16="http://schemas.microsoft.com/office/drawing/2014/main" id="{1903EB90-EB3B-3F26-D843-E7D8F3096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667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4" name="Line 19">
            <a:extLst>
              <a:ext uri="{FF2B5EF4-FFF2-40B4-BE49-F238E27FC236}">
                <a16:creationId xmlns:a16="http://schemas.microsoft.com/office/drawing/2014/main" id="{1A2F2F41-23E7-4E9E-9604-11940741C1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7175" y="1524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5" name="Line 20">
            <a:extLst>
              <a:ext uri="{FF2B5EF4-FFF2-40B4-BE49-F238E27FC236}">
                <a16:creationId xmlns:a16="http://schemas.microsoft.com/office/drawing/2014/main" id="{91A1F053-0B77-1C15-24B9-35DACC455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1" y="1524000"/>
            <a:ext cx="145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6" name="Line 21">
            <a:extLst>
              <a:ext uri="{FF2B5EF4-FFF2-40B4-BE49-F238E27FC236}">
                <a16:creationId xmlns:a16="http://schemas.microsoft.com/office/drawing/2014/main" id="{D7127AC8-2172-60E7-E80E-6DDFF7494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75418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7" name="Line 22">
            <a:extLst>
              <a:ext uri="{FF2B5EF4-FFF2-40B4-BE49-F238E27FC236}">
                <a16:creationId xmlns:a16="http://schemas.microsoft.com/office/drawing/2014/main" id="{FE98653E-BFF3-68F9-D345-C57950EC1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7541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8" name="Line 23">
            <a:extLst>
              <a:ext uri="{FF2B5EF4-FFF2-40B4-BE49-F238E27FC236}">
                <a16:creationId xmlns:a16="http://schemas.microsoft.com/office/drawing/2014/main" id="{9C441346-7B6C-C783-1191-AE8959B23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7541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9" name="Line 24">
            <a:extLst>
              <a:ext uri="{FF2B5EF4-FFF2-40B4-BE49-F238E27FC236}">
                <a16:creationId xmlns:a16="http://schemas.microsoft.com/office/drawing/2014/main" id="{78A55524-7FA5-51D5-8B7A-2B54FB13B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754188"/>
            <a:ext cx="0" cy="608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30" name="Line 25">
            <a:extLst>
              <a:ext uri="{FF2B5EF4-FFF2-40B4-BE49-F238E27FC236}">
                <a16:creationId xmlns:a16="http://schemas.microsoft.com/office/drawing/2014/main" id="{811FD9BC-E310-35C1-FA45-74905FF7A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7175" y="3430588"/>
            <a:ext cx="0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31" name="Line 26">
            <a:extLst>
              <a:ext uri="{FF2B5EF4-FFF2-40B4-BE49-F238E27FC236}">
                <a16:creationId xmlns:a16="http://schemas.microsoft.com/office/drawing/2014/main" id="{CC086863-F474-A8B8-75CC-A57A875F9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79613"/>
            <a:ext cx="7635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32" name="Oval 27">
            <a:extLst>
              <a:ext uri="{FF2B5EF4-FFF2-40B4-BE49-F238E27FC236}">
                <a16:creationId xmlns:a16="http://schemas.microsoft.com/office/drawing/2014/main" id="{44385936-DFC3-AC9D-5709-DBE56B35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44588"/>
            <a:ext cx="1295400" cy="106521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5" rIns="91432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Arial" panose="020B0604020202020204" pitchFamily="34" charset="0"/>
              </a:rPr>
              <a:t>Pasar</a:t>
            </a:r>
          </a:p>
          <a:p>
            <a:pPr algn="ctr" eaLnBrk="1" hangingPunct="1"/>
            <a:r>
              <a:rPr lang="en-US" altLang="en-US" sz="1800" dirty="0" err="1">
                <a:latin typeface="Arial" panose="020B0604020202020204" pitchFamily="34" charset="0"/>
              </a:rPr>
              <a:t>Luar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1800" dirty="0">
                <a:latin typeface="Arial" panose="020B0604020202020204" pitchFamily="34" charset="0"/>
              </a:rPr>
              <a:t>Negeri</a:t>
            </a:r>
          </a:p>
        </p:txBody>
      </p:sp>
      <p:sp>
        <p:nvSpPr>
          <p:cNvPr id="13333" name="Line 28">
            <a:extLst>
              <a:ext uri="{FF2B5EF4-FFF2-40B4-BE49-F238E27FC236}">
                <a16:creationId xmlns:a16="http://schemas.microsoft.com/office/drawing/2014/main" id="{E2582426-207F-C81C-E1AA-A9ACE4CA4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79614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34" name="Line 29">
            <a:extLst>
              <a:ext uri="{FF2B5EF4-FFF2-40B4-BE49-F238E27FC236}">
                <a16:creationId xmlns:a16="http://schemas.microsoft.com/office/drawing/2014/main" id="{208E1513-CE2C-99F0-3401-108B64B08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35" name="Line 30">
            <a:extLst>
              <a:ext uri="{FF2B5EF4-FFF2-40B4-BE49-F238E27FC236}">
                <a16:creationId xmlns:a16="http://schemas.microsoft.com/office/drawing/2014/main" id="{FAA321F8-1B34-9778-2B05-72FA46D8CF8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924006" y="1524794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36" name="Line 31">
            <a:extLst>
              <a:ext uri="{FF2B5EF4-FFF2-40B4-BE49-F238E27FC236}">
                <a16:creationId xmlns:a16="http://schemas.microsoft.com/office/drawing/2014/main" id="{C5EE60EA-1329-C28F-7561-CEA58C403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81781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37" name="Line 32">
            <a:extLst>
              <a:ext uri="{FF2B5EF4-FFF2-40B4-BE49-F238E27FC236}">
                <a16:creationId xmlns:a16="http://schemas.microsoft.com/office/drawing/2014/main" id="{C2055203-E1BE-8FBD-29D7-28FC020FD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9" y="3352800"/>
            <a:ext cx="8397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38" name="Line 33">
            <a:extLst>
              <a:ext uri="{FF2B5EF4-FFF2-40B4-BE49-F238E27FC236}">
                <a16:creationId xmlns:a16="http://schemas.microsoft.com/office/drawing/2014/main" id="{B7C9F013-3C28-330F-4529-C62F3B8B3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971801"/>
            <a:ext cx="0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39" name="Line 34">
            <a:extLst>
              <a:ext uri="{FF2B5EF4-FFF2-40B4-BE49-F238E27FC236}">
                <a16:creationId xmlns:a16="http://schemas.microsoft.com/office/drawing/2014/main" id="{D892C896-A566-2434-C57F-934783D82B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42656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0" name="Line 35">
            <a:extLst>
              <a:ext uri="{FF2B5EF4-FFF2-40B4-BE49-F238E27FC236}">
                <a16:creationId xmlns:a16="http://schemas.microsoft.com/office/drawing/2014/main" id="{5491A34E-F0AB-2234-F4E7-E806B89D849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914606" y="3810794"/>
            <a:ext cx="1588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1" name="Line 36">
            <a:extLst>
              <a:ext uri="{FF2B5EF4-FFF2-40B4-BE49-F238E27FC236}">
                <a16:creationId xmlns:a16="http://schemas.microsoft.com/office/drawing/2014/main" id="{EB3D2469-4C19-76C0-FD34-90EEEC3EB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01200" y="2971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2" name="Line 37">
            <a:extLst>
              <a:ext uri="{FF2B5EF4-FFF2-40B4-BE49-F238E27FC236}">
                <a16:creationId xmlns:a16="http://schemas.microsoft.com/office/drawing/2014/main" id="{F25CDF31-62AF-C711-69DC-8A98D18E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788" y="4343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3" name="Line 38">
            <a:extLst>
              <a:ext uri="{FF2B5EF4-FFF2-40B4-BE49-F238E27FC236}">
                <a16:creationId xmlns:a16="http://schemas.microsoft.com/office/drawing/2014/main" id="{0AA0A5EE-3633-21AC-0DB3-E30AD09BB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5788" y="3656014"/>
            <a:ext cx="0" cy="687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4" name="Line 39">
            <a:extLst>
              <a:ext uri="{FF2B5EF4-FFF2-40B4-BE49-F238E27FC236}">
                <a16:creationId xmlns:a16="http://schemas.microsoft.com/office/drawing/2014/main" id="{E62A9D31-401B-40BA-AFB2-FC8FA9430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6789" y="4114800"/>
            <a:ext cx="35067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5" name="Line 40">
            <a:extLst>
              <a:ext uri="{FF2B5EF4-FFF2-40B4-BE49-F238E27FC236}">
                <a16:creationId xmlns:a16="http://schemas.microsoft.com/office/drawing/2014/main" id="{E5559D6D-F4EA-0C88-AFC9-9774A40E4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6788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6" name="Line 41">
            <a:extLst>
              <a:ext uri="{FF2B5EF4-FFF2-40B4-BE49-F238E27FC236}">
                <a16:creationId xmlns:a16="http://schemas.microsoft.com/office/drawing/2014/main" id="{97AB26B3-CEF3-FFC9-C9CB-FF14AA2CC2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5788" y="1905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7" name="Line 42">
            <a:extLst>
              <a:ext uri="{FF2B5EF4-FFF2-40B4-BE49-F238E27FC236}">
                <a16:creationId xmlns:a16="http://schemas.microsoft.com/office/drawing/2014/main" id="{1B32A1B9-D675-8930-A82D-38DA38C48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828800"/>
            <a:ext cx="0" cy="137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8" name="Line 43">
            <a:extLst>
              <a:ext uri="{FF2B5EF4-FFF2-40B4-BE49-F238E27FC236}">
                <a16:creationId xmlns:a16="http://schemas.microsoft.com/office/drawing/2014/main" id="{5C399929-824F-3712-9F84-E34121C9A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1388" y="838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49" name="Line 44">
            <a:extLst>
              <a:ext uri="{FF2B5EF4-FFF2-40B4-BE49-F238E27FC236}">
                <a16:creationId xmlns:a16="http://schemas.microsoft.com/office/drawing/2014/main" id="{E9A47E38-168B-4AD3-E5F3-D835668731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5788" y="838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0" name="Line 45">
            <a:extLst>
              <a:ext uri="{FF2B5EF4-FFF2-40B4-BE49-F238E27FC236}">
                <a16:creationId xmlns:a16="http://schemas.microsoft.com/office/drawing/2014/main" id="{DE795CFC-B659-6C3C-6038-7E2655263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788" y="838201"/>
            <a:ext cx="0" cy="53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1" name="Line 46">
            <a:extLst>
              <a:ext uri="{FF2B5EF4-FFF2-40B4-BE49-F238E27FC236}">
                <a16:creationId xmlns:a16="http://schemas.microsoft.com/office/drawing/2014/main" id="{1D7DCC9F-66C8-B3BD-FC5F-F5DDFA907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066801"/>
            <a:ext cx="0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2" name="Line 47">
            <a:extLst>
              <a:ext uri="{FF2B5EF4-FFF2-40B4-BE49-F238E27FC236}">
                <a16:creationId xmlns:a16="http://schemas.microsoft.com/office/drawing/2014/main" id="{B9869A88-68DD-DBE4-9F33-F8B1CCF58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066800"/>
            <a:ext cx="6173788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3" name="Line 48">
            <a:extLst>
              <a:ext uri="{FF2B5EF4-FFF2-40B4-BE49-F238E27FC236}">
                <a16:creationId xmlns:a16="http://schemas.microsoft.com/office/drawing/2014/main" id="{F7E5D822-C811-3DFF-1A54-5046075B4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6588" y="1066800"/>
            <a:ext cx="0" cy="1371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4" name="Line 49">
            <a:extLst>
              <a:ext uri="{FF2B5EF4-FFF2-40B4-BE49-F238E27FC236}">
                <a16:creationId xmlns:a16="http://schemas.microsoft.com/office/drawing/2014/main" id="{A8C6B46C-F5BA-8B98-E64E-1CF0A541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13" y="365601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5" name="Line 50">
            <a:extLst>
              <a:ext uri="{FF2B5EF4-FFF2-40B4-BE49-F238E27FC236}">
                <a16:creationId xmlns:a16="http://schemas.microsoft.com/office/drawing/2014/main" id="{85508F5D-1103-82DA-48FA-D3CCDD848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13" y="5103813"/>
            <a:ext cx="766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6" name="Line 51">
            <a:extLst>
              <a:ext uri="{FF2B5EF4-FFF2-40B4-BE49-F238E27FC236}">
                <a16:creationId xmlns:a16="http://schemas.microsoft.com/office/drawing/2014/main" id="{FCD707B9-53D7-4D75-7266-2B4EDE7E5E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8588" y="5410200"/>
            <a:ext cx="10652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7" name="Line 52">
            <a:extLst>
              <a:ext uri="{FF2B5EF4-FFF2-40B4-BE49-F238E27FC236}">
                <a16:creationId xmlns:a16="http://schemas.microsoft.com/office/drawing/2014/main" id="{BC66B8FB-656B-636C-2FA6-59D356BBB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8588" y="3733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8" name="Line 53">
            <a:extLst>
              <a:ext uri="{FF2B5EF4-FFF2-40B4-BE49-F238E27FC236}">
                <a16:creationId xmlns:a16="http://schemas.microsoft.com/office/drawing/2014/main" id="{53EF55C6-06A7-EA56-6FD8-8AAD79A70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7175" y="5181600"/>
            <a:ext cx="4414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59" name="Line 54">
            <a:extLst>
              <a:ext uri="{FF2B5EF4-FFF2-40B4-BE49-F238E27FC236}">
                <a16:creationId xmlns:a16="http://schemas.microsoft.com/office/drawing/2014/main" id="{7246D756-9EE4-C3C6-315E-854E674C1A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2013" y="2971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60" name="Line 55">
            <a:extLst>
              <a:ext uri="{FF2B5EF4-FFF2-40B4-BE49-F238E27FC236}">
                <a16:creationId xmlns:a16="http://schemas.microsoft.com/office/drawing/2014/main" id="{D6D8A15F-0668-D661-4A2B-B984A1AB4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2971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61" name="Line 56">
            <a:extLst>
              <a:ext uri="{FF2B5EF4-FFF2-40B4-BE49-F238E27FC236}">
                <a16:creationId xmlns:a16="http://schemas.microsoft.com/office/drawing/2014/main" id="{76013E49-7414-CCAC-8150-D5A6786A5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41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62" name="Text Box 57">
            <a:extLst>
              <a:ext uri="{FF2B5EF4-FFF2-40B4-BE49-F238E27FC236}">
                <a16:creationId xmlns:a16="http://schemas.microsoft.com/office/drawing/2014/main" id="{C9A9454C-CD4F-61C1-1371-E27056FB9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5410200"/>
            <a:ext cx="2330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u="sng">
                <a:latin typeface="Arial" panose="020B0604020202020204" pitchFamily="34" charset="0"/>
              </a:rPr>
              <a:t>Keterangan: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Aliran Barang &amp; Jasa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Aliran Pembayaran</a:t>
            </a:r>
          </a:p>
        </p:txBody>
      </p:sp>
      <p:sp>
        <p:nvSpPr>
          <p:cNvPr id="13363" name="Line 59">
            <a:extLst>
              <a:ext uri="{FF2B5EF4-FFF2-40B4-BE49-F238E27FC236}">
                <a16:creationId xmlns:a16="http://schemas.microsoft.com/office/drawing/2014/main" id="{7E2C82B8-7A43-47EF-5AF0-510229A2B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867400"/>
            <a:ext cx="839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64" name="Line 60">
            <a:extLst>
              <a:ext uri="{FF2B5EF4-FFF2-40B4-BE49-F238E27FC236}">
                <a16:creationId xmlns:a16="http://schemas.microsoft.com/office/drawing/2014/main" id="{2FC69D78-423F-A5AB-5238-DC3A6E9EC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6096000"/>
            <a:ext cx="839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{8A6772E3-04D0-0E40-8290-217F78B56DA8}tf10001071</Template>
  <TotalTime>276</TotalTime>
  <Words>236</Words>
  <Application>Microsoft Macintosh PowerPoint</Application>
  <PresentationFormat>Widescreen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Times</vt:lpstr>
      <vt:lpstr>Times New Roman</vt:lpstr>
      <vt:lpstr>Wingdings</vt:lpstr>
      <vt:lpstr>Badge</vt:lpstr>
      <vt:lpstr>Introduction</vt:lpstr>
      <vt:lpstr>Definisi</vt:lpstr>
      <vt:lpstr>Perbedaan Ekonomi Makro &amp; Mikro </vt:lpstr>
      <vt:lpstr>Karakteristik Pasar Perekonomian</vt:lpstr>
      <vt:lpstr>Pelaku ekonomi DALAM PEREKONOMIAN</vt:lpstr>
      <vt:lpstr>Gambar AKTIVITAS PEREKONOMIAN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Rusli Abdulah</dc:creator>
  <cp:lastModifiedBy>Rusli Abdulah</cp:lastModifiedBy>
  <cp:revision>7</cp:revision>
  <dcterms:created xsi:type="dcterms:W3CDTF">2023-03-08T09:53:10Z</dcterms:created>
  <dcterms:modified xsi:type="dcterms:W3CDTF">2023-03-14T05:29:48Z</dcterms:modified>
</cp:coreProperties>
</file>