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4" r:id="rId3"/>
    <p:sldId id="315" r:id="rId4"/>
    <p:sldId id="316" r:id="rId5"/>
    <p:sldId id="340" r:id="rId6"/>
    <p:sldId id="339" r:id="rId7"/>
    <p:sldId id="342" r:id="rId8"/>
    <p:sldId id="344" r:id="rId9"/>
    <p:sldId id="345" r:id="rId10"/>
    <p:sldId id="346" r:id="rId11"/>
    <p:sldId id="322" r:id="rId12"/>
    <p:sldId id="347" r:id="rId13"/>
    <p:sldId id="348" r:id="rId14"/>
    <p:sldId id="327" r:id="rId15"/>
    <p:sldId id="349" r:id="rId16"/>
    <p:sldId id="298" r:id="rId17"/>
    <p:sldId id="313" r:id="rId18"/>
    <p:sldId id="307" r:id="rId19"/>
    <p:sldId id="264" r:id="rId20"/>
    <p:sldId id="308" r:id="rId21"/>
    <p:sldId id="311" r:id="rId22"/>
    <p:sldId id="312" r:id="rId23"/>
    <p:sldId id="309" r:id="rId24"/>
    <p:sldId id="306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8" r:id="rId33"/>
    <p:sldId id="337" r:id="rId34"/>
    <p:sldId id="279" r:id="rId35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38"/>
    </p:embeddedFont>
    <p:embeddedFont>
      <p:font typeface="Impact" panose="020B0806030902050204" pitchFamily="34" charset="0"/>
      <p:regular r:id="rId39"/>
    </p:embeddedFont>
    <p:embeddedFont>
      <p:font typeface="Montserrat" panose="020B0604020202020204" charset="0"/>
      <p:regular r:id="rId40"/>
      <p:bold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B79C7-EE1F-41E7-9EE3-1FD1782CAE6D}">
  <a:tblStyle styleId="{B40B79C7-EE1F-41E7-9EE3-1FD1782CAE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C470B-2399-4D78-ACDF-AD34EE799DE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4262E-97A1-4117-A65C-5602987E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3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5419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03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1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644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79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5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1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048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11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453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61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6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95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922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29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84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34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437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921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902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There was some relation between the crime rates and the holidays. </a:t>
            </a:r>
            <a:r>
              <a:rPr lang="en-IN" dirty="0" err="1" smtClean="0"/>
              <a:t>Esp</a:t>
            </a:r>
            <a:r>
              <a:rPr lang="en-IN" dirty="0" smtClean="0"/>
              <a:t> during the beginning</a:t>
            </a:r>
            <a:r>
              <a:rPr lang="en-IN" baseline="0" dirty="0" smtClean="0"/>
              <a:t> and end of the years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931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38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3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3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76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3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5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41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buildings4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802057" y="17912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 descr="buildings3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802057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400"/>
            </a:lvl1pPr>
            <a:lvl2pPr lvl="1" rtl="0">
              <a:spcBef>
                <a:spcPts val="0"/>
              </a:spcBef>
              <a:buSzPct val="100000"/>
              <a:buNone/>
              <a:defRPr sz="1400"/>
            </a:lvl2pPr>
            <a:lvl3pPr lvl="2" rtl="0">
              <a:spcBef>
                <a:spcPts val="0"/>
              </a:spcBef>
              <a:buSzPct val="100000"/>
              <a:buNone/>
              <a:defRPr sz="1400"/>
            </a:lvl3pPr>
            <a:lvl4pPr lvl="3" rtl="0">
              <a:spcBef>
                <a:spcPts val="0"/>
              </a:spcBef>
              <a:buSzPct val="100000"/>
              <a:buNone/>
              <a:defRPr sz="1400"/>
            </a:lvl4pPr>
            <a:lvl5pPr lvl="4" rtl="0">
              <a:spcBef>
                <a:spcPts val="0"/>
              </a:spcBef>
              <a:buSzPct val="100000"/>
              <a:buNone/>
              <a:defRPr sz="1400"/>
            </a:lvl5pPr>
            <a:lvl6pPr lvl="5" rtl="0">
              <a:spcBef>
                <a:spcPts val="0"/>
              </a:spcBef>
              <a:buSzPct val="100000"/>
              <a:buNone/>
              <a:defRPr sz="1400"/>
            </a:lvl6pPr>
            <a:lvl7pPr lvl="6" rtl="0">
              <a:spcBef>
                <a:spcPts val="0"/>
              </a:spcBef>
              <a:buSzPct val="100000"/>
              <a:buNone/>
              <a:defRPr sz="1400"/>
            </a:lvl7pPr>
            <a:lvl8pPr lvl="7" rtl="0">
              <a:spcBef>
                <a:spcPts val="0"/>
              </a:spcBef>
              <a:buSzPct val="100000"/>
              <a:buNone/>
              <a:defRPr sz="1400"/>
            </a:lvl8pPr>
            <a:lvl9pPr lvl="8" rtl="0">
              <a:spcBef>
                <a:spcPts val="0"/>
              </a:spcBef>
              <a:buSzPct val="1000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47537" y="1590675"/>
            <a:ext cx="60366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DC METRO: IS IT SAFE OUT THERE?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3550" y="3400425"/>
            <a:ext cx="2711516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FF"/>
                </a:solidFill>
                <a:latin typeface="Raleway" panose="020B0604020202020204" charset="0"/>
              </a:rPr>
              <a:t>Yuheng</a:t>
            </a:r>
            <a:r>
              <a:rPr lang="en-US" sz="1600" b="1" dirty="0" smtClean="0">
                <a:solidFill>
                  <a:srgbClr val="FFFFFF"/>
                </a:solidFill>
                <a:latin typeface="Raleway" panose="020B0604020202020204" charset="0"/>
              </a:rPr>
              <a:t> Zhang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Raleway" panose="020B0604020202020204" charset="0"/>
              </a:rPr>
              <a:t>Pal Doshi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Raleway" panose="020B0604020202020204" charset="0"/>
              </a:rPr>
              <a:t>Rahul Bahadur</a:t>
            </a:r>
            <a:endParaRPr lang="en-US" sz="1600" b="1" dirty="0">
              <a:solidFill>
                <a:srgbClr val="FFFFFF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10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/>
              <a:t>ANALYSIS(II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Next, we compared the impact of the range of temperature on occurrence rate of crime (all types)</a:t>
            </a:r>
            <a:endParaRPr lang="en-IN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44" y="880024"/>
            <a:ext cx="5420294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07193"/>
            <a:ext cx="2600325" cy="13858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4" y="407192"/>
            <a:ext cx="2600325" cy="138588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2" y="407192"/>
            <a:ext cx="2600327" cy="138588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1901426"/>
            <a:ext cx="2600324" cy="138588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395662"/>
            <a:ext cx="2600324" cy="138588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3" y="1901426"/>
            <a:ext cx="2600325" cy="138588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2" y="1901426"/>
            <a:ext cx="2600327" cy="138588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3" y="3395662"/>
            <a:ext cx="2600325" cy="138588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2" y="3395662"/>
            <a:ext cx="2600327" cy="13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ANALYSIS(II) RESULTS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range of daily temperature between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16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 and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25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degree.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number of various crime cases would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increase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period from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July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to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September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is the period when most crime cases happen.</a:t>
            </a: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8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13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/>
              <a:t>ANALYSIS(III) AND RESULTS</a:t>
            </a:r>
            <a:endParaRPr lang="en" sz="2000"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Finally, we determine the impact of maximum temperature on crime-occurrence rate by applying linear regression model </a:t>
            </a:r>
            <a:endParaRPr lang="en-IN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82987"/>
              </p:ext>
            </p:extLst>
          </p:nvPr>
        </p:nvGraphicFramePr>
        <p:xfrm>
          <a:off x="3595723" y="586785"/>
          <a:ext cx="4894827" cy="396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25"/>
                <a:gridCol w="1355490"/>
                <a:gridCol w="943405"/>
                <a:gridCol w="1223707"/>
              </a:tblGrid>
              <a:tr h="47542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Type</a:t>
                      </a:r>
                      <a:r>
                        <a:rPr lang="en-US" altLang="zh-CN" baseline="0" dirty="0" smtClean="0">
                          <a:latin typeface="Raleway" panose="020B0604020202020204" charset="0"/>
                        </a:rPr>
                        <a:t> 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Regression coefficient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Effect size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p-value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Arson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0.020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0.054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0.085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Assault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1.754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0.211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6e-06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Burglary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2.338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0.203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9.53e-06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Homicide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0.100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0.213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1.9e-05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Motor Vehicle Theft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2.047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8.53e-06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Robbery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2.517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0.187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2.26e-05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Sex Abuse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0.259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0.278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3.62e-07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Theft From</a:t>
                      </a:r>
                      <a:r>
                        <a:rPr lang="en-US" altLang="zh-CN" baseline="0" dirty="0" smtClean="0">
                          <a:latin typeface="Raleway" panose="020B0604020202020204" charset="0"/>
                        </a:rPr>
                        <a:t> Auto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6.319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0.161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9.9e-05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Theft</a:t>
                      </a:r>
                      <a:r>
                        <a:rPr lang="en-US" altLang="zh-CN" baseline="0" dirty="0" smtClean="0">
                          <a:latin typeface="Raleway" panose="020B0604020202020204" charset="0"/>
                        </a:rPr>
                        <a:t> From Other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9.213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8.63e-06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4" y="392906"/>
            <a:ext cx="2565862" cy="13001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4" y="1866900"/>
            <a:ext cx="2565862" cy="13001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4" y="3340894"/>
            <a:ext cx="2565862" cy="13001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93" y="1866900"/>
            <a:ext cx="2565862" cy="13001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93" y="392906"/>
            <a:ext cx="2565862" cy="13001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92" y="392906"/>
            <a:ext cx="2565862" cy="13001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92" y="1866900"/>
            <a:ext cx="2565862" cy="13001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93" y="3340894"/>
            <a:ext cx="2565862" cy="13001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92" y="3344344"/>
            <a:ext cx="2565862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CONCLUSION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Overall, temperature is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positively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related to the all types of crime cases except the type of  “arson” cases.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number of the type of theft cases is much larger than other kinds of crime cases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</a:rPr>
              <a:t>.</a:t>
            </a: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Summer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(July to September) is the season which the most crimes happened in a year.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However, except for weather factors, we should also consider other factors, like the social factor. </a:t>
            </a:r>
            <a:endParaRPr lang="zh-CN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338"/>
            <a:ext cx="5801168" cy="1160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Q2: Is there a relation between number of nightclubs and crime rate ?</a:t>
            </a:r>
            <a:r>
              <a:rPr lang="en" dirty="0">
                <a:solidFill>
                  <a:schemeClr val="tx1"/>
                </a:solidFill>
              </a:rPr>
              <a:t/>
            </a:r>
            <a:br>
              <a:rPr lang="en" dirty="0">
                <a:solidFill>
                  <a:schemeClr val="tx1"/>
                </a:solidFill>
              </a:rPr>
            </a:b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WHY DO WE CARE ABOUT THIS?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" sz="1400" dirty="0"/>
              <a:t>A nightclub is defined as </a:t>
            </a:r>
            <a:r>
              <a:rPr lang="en" sz="1400" i="1" dirty="0"/>
              <a:t>"an establishment for night-time entertainment, typically serving drinks and offering music, dancing, etc."</a:t>
            </a:r>
          </a:p>
          <a:p>
            <a:pPr>
              <a:buNone/>
            </a:pPr>
            <a:endParaRPr lang="en" sz="1400" i="1" dirty="0">
              <a:solidFill>
                <a:schemeClr val="tx1"/>
              </a:solidFill>
            </a:endParaRPr>
          </a:p>
          <a:p>
            <a:pPr marL="361950" indent="-285750"/>
            <a:r>
              <a:rPr lang="en" sz="1400" dirty="0"/>
              <a:t>Moreover, there is a common notion that alcohol plays a large role in criminal activities.</a:t>
            </a:r>
          </a:p>
          <a:p>
            <a:pPr marL="76200">
              <a:buNone/>
            </a:pPr>
            <a:endParaRPr lang="en" sz="1400" dirty="0">
              <a:solidFill>
                <a:schemeClr val="tx1"/>
              </a:solidFill>
            </a:endParaRPr>
          </a:p>
          <a:p>
            <a:pPr marL="361950" indent="-285750"/>
            <a:r>
              <a:rPr lang="en" sz="1400" dirty="0"/>
              <a:t>Hence, we came up with this research question to study the relation between number of nightclubs and crimes.</a:t>
            </a:r>
            <a:endParaRPr lang="en" sz="1400" dirty="0">
              <a:solidFill>
                <a:schemeClr val="tx1"/>
              </a:solidFill>
            </a:endParaRPr>
          </a:p>
          <a:p>
            <a:pPr marL="76200">
              <a:buNone/>
            </a:pPr>
            <a:endParaRPr lang="en" u="sng" dirty="0">
              <a:solidFill>
                <a:schemeClr val="tx1"/>
              </a:solidFill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0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867025" y="117157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Nightclubs in DC dataset is extracted from </a:t>
            </a:r>
            <a:r>
              <a:rPr lang="en" sz="1400" i="1" dirty="0"/>
              <a:t>DC.gov </a:t>
            </a:r>
            <a:r>
              <a:rPr lang="en" sz="1400" dirty="0"/>
              <a:t>website (“Night Club,” 2013)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</a:t>
            </a:r>
            <a:r>
              <a:rPr lang="en" dirty="0"/>
              <a:t> 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Description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The dataset includes following details:</a:t>
            </a:r>
          </a:p>
          <a:p>
            <a:pPr marL="285750" indent="-285750"/>
            <a:r>
              <a:rPr lang="en" sz="1400" dirty="0"/>
              <a:t>Name of the club</a:t>
            </a:r>
          </a:p>
          <a:p>
            <a:pPr marL="285750" indent="-285750"/>
            <a:r>
              <a:rPr lang="en" sz="1400" dirty="0"/>
              <a:t>Address of the club</a:t>
            </a:r>
          </a:p>
          <a:p>
            <a:pPr marL="285750" indent="-285750"/>
            <a:r>
              <a:rPr lang="en" sz="1400" dirty="0"/>
              <a:t>MAR (Master Address Repository) Address ID</a:t>
            </a:r>
          </a:p>
          <a:p>
            <a:pPr>
              <a:buNone/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CLEANING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Getting cluster details for </a:t>
            </a:r>
            <a:r>
              <a:rPr lang="en" b="1" dirty="0" smtClean="0"/>
              <a:t>nightclubs</a:t>
            </a:r>
          </a:p>
          <a:p>
            <a:pPr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" dirty="0" smtClean="0"/>
              <a:t>We </a:t>
            </a:r>
            <a:r>
              <a:rPr lang="en" dirty="0"/>
              <a:t>merged the nightclubs dataset with the MAR dataset (which had the mapping of clusters and address ID) using R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Removing irrelevant columns from crime </a:t>
            </a:r>
            <a:r>
              <a:rPr lang="en" b="1" dirty="0" smtClean="0"/>
              <a:t>dataset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Next</a:t>
            </a:r>
            <a:r>
              <a:rPr lang="en" dirty="0"/>
              <a:t>, we deleted the irrelevant columns from our main dataset using Excel VBA-code snippet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3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Creating cluster-wise data of nightclubs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" dirty="0"/>
              <a:t>Our aim was to compare number of crimes to the number of nightclubs in a particular cluster in DC area. For this, we computed the count of nightclubs for each cluster using 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Introduction 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sz="1400" dirty="0" smtClean="0"/>
              <a:t>Finding the factors that affect the crime rate in District of Columbia:</a:t>
            </a:r>
          </a:p>
          <a:p>
            <a:pPr lvl="0">
              <a:spcBef>
                <a:spcPts val="0"/>
              </a:spcBef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Effect of Temperature</a:t>
            </a:r>
          </a:p>
          <a:p>
            <a:pPr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Effect of Nightclubs</a:t>
            </a:r>
          </a:p>
          <a:p>
            <a:pPr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Effect of Holidays</a:t>
            </a:r>
            <a:endParaRPr lang="en" sz="1400" dirty="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PROJECT OVERVIEW</a:t>
            </a:r>
            <a:endParaRPr lang="en" sz="20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Target Audience</a:t>
            </a:r>
            <a:endParaRPr lang="en" dirty="0" smtClean="0"/>
          </a:p>
          <a:p>
            <a:pPr marL="285750" indent="-285750"/>
            <a:r>
              <a:rPr lang="en" sz="1400" dirty="0" smtClean="0"/>
              <a:t>All the residents of DC</a:t>
            </a:r>
          </a:p>
          <a:p>
            <a:pPr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DC Local government</a:t>
            </a:r>
            <a:endParaRPr lang="en" sz="1400" dirty="0"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721694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 smtClean="0"/>
              <a:t>To </a:t>
            </a:r>
            <a:r>
              <a:rPr lang="en" sz="1400" dirty="0"/>
              <a:t>determine if there is a relationship between the number of nightclubs and occurrence of crimes (cluster-wise), we carried out the correlation test using R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ANALYSIS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764659593"/>
              </p:ext>
            </p:extLst>
          </p:nvPr>
        </p:nvGraphicFramePr>
        <p:xfrm>
          <a:off x="3894150" y="674628"/>
          <a:ext cx="4328576" cy="372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15">
                  <a:extLst>
                    <a:ext uri="{9D8B030D-6E8A-4147-A177-3AD203B41FA5}">
                      <a16:colId xmlns:a16="http://schemas.microsoft.com/office/drawing/2014/main" xmlns="" val="2361743000"/>
                    </a:ext>
                  </a:extLst>
                </a:gridCol>
                <a:gridCol w="2583561">
                  <a:extLst>
                    <a:ext uri="{9D8B030D-6E8A-4147-A177-3AD203B41FA5}">
                      <a16:colId xmlns:a16="http://schemas.microsoft.com/office/drawing/2014/main" xmlns="" val="3772453341"/>
                    </a:ext>
                  </a:extLst>
                </a:gridCol>
              </a:tblGrid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TYPE OF CRIME</a:t>
                      </a:r>
                      <a:endParaRPr lang="en-US" b="1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CORRELATION COEFFICIENT</a:t>
                      </a:r>
                      <a:endParaRPr lang="en-US" b="1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3538723"/>
                  </a:ext>
                </a:extLst>
              </a:tr>
              <a:tr h="262892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All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0.3416</a:t>
                      </a:r>
                      <a:endParaRPr lang="en-US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9645383"/>
                  </a:ext>
                </a:extLst>
              </a:tr>
              <a:tr h="262892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Arson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-0.3207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4530110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Assault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-0.0755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281599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Burglary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-0.2488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681485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Homicide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-0.3966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4883648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Motor-theft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-0.1612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2895296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Robbery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0.0415</a:t>
                      </a:r>
                      <a:endParaRPr lang="en-US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8943959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Sex-abuse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0.1164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3820215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Auto-theft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0.2328</a:t>
                      </a:r>
                      <a:endParaRPr lang="en-US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4771564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Other-theft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0.5834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032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/>
              <a:t>21</a:t>
            </a:fld>
            <a:endParaRPr lang="en" b="1"/>
          </a:p>
        </p:txBody>
      </p:sp>
      <p:pic>
        <p:nvPicPr>
          <p:cNvPr id="3" name="Picture 2" descr="Rplo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09563"/>
            <a:ext cx="8664575" cy="4558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4181" y="26606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61595" y="4274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25360" y="20843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16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4749" y="25887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46016" y="1472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28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64970" y="22819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28548" y="8880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18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82253" y="29361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21703" y="17268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33969" y="22819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72987" y="21280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97637" y="14475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6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89929" y="17553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71159" y="32723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70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" name="Picture 1" descr="r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90513"/>
            <a:ext cx="8647225" cy="4590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4181" y="29082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13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9198" y="1134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69212" y="23375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16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39853" y="21836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6118" y="11344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28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81135" y="2754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27402" y="3918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18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7228" y="30467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44743" y="2645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08986" y="26287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6028" y="28018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35606" y="18758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778747" y="21476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08136" y="34100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52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RESULTS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No relation between the presence of nightclubs and occurrence of </a:t>
            </a:r>
            <a:r>
              <a:rPr lang="en" sz="1400" dirty="0" smtClean="0"/>
              <a:t>crimes</a:t>
            </a:r>
          </a:p>
          <a:p>
            <a:pPr marL="228600" lvl="0" rtl="0">
              <a:spcBef>
                <a:spcPts val="0"/>
              </a:spcBef>
              <a:buNone/>
            </a:pPr>
            <a:endParaRPr lang="en" sz="1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sz="1400" dirty="0" smtClean="0"/>
              <a:t>But, we would like to warn the residents that quite a lot of crimes occur in cluster 2; so it is always better to keep your guard on when in that area!</a:t>
            </a:r>
            <a:endParaRPr lang="en" sz="1400" dirty="0" smtClean="0"/>
          </a:p>
          <a:p>
            <a:pPr marL="228600" lvl="0" rtl="0">
              <a:spcBef>
                <a:spcPts val="0"/>
              </a:spcBef>
              <a:buNone/>
            </a:pPr>
            <a:endParaRPr lang="en" sz="1400" dirty="0"/>
          </a:p>
          <a:p>
            <a:pPr marL="457200" indent="-228600"/>
            <a:r>
              <a:rPr lang="en" sz="1400" dirty="0"/>
              <a:t>But it should be noted that the nightclubs dataset includes only those places that DC government classified as 'nightclubs'; it does not include details of bars or restaurants serving alcohol.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3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Q3: How do holidays affect crime rates?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WHY DO WE CARE?</a:t>
            </a:r>
            <a:endParaRPr lang="en" sz="2000"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72795" y="1085100"/>
            <a:ext cx="5888319" cy="12060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Holidays are the time when everyone goes out to enjoy. Hence, there are lots of people on the streets.</a:t>
            </a:r>
          </a:p>
          <a:p>
            <a:pPr>
              <a:buNone/>
            </a:pPr>
            <a:endParaRPr lang="en" dirty="0" smtClean="0"/>
          </a:p>
          <a:p>
            <a:pPr marL="285750" indent="-285750"/>
            <a:r>
              <a:rPr lang="en" dirty="0" smtClean="0"/>
              <a:t>Since, parents are always concerned about their children going out alone we decided to study the effect that the holidays have on crime rates.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2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The data regarding the holidays in Washington DC was retrieved from dc.gov page. This data is open to the public and free for modification.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DATA</a:t>
            </a:r>
            <a:endParaRPr lang="en" sz="20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Description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The data had a list of all the official holidays observed in Washington DC and the day on which they are observed, along with a brief description of each.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CLEANING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72796" y="1085100"/>
            <a:ext cx="2610862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 smtClean="0"/>
              <a:t>The DC Crime data set</a:t>
            </a:r>
            <a:endParaRPr lang="en" b="1" dirty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The data set obtained from dc.gov website had a few outliers</a:t>
            </a:r>
            <a:r>
              <a:rPr lang="en" dirty="0"/>
              <a:t>.</a:t>
            </a:r>
            <a:r>
              <a:rPr lang="en" dirty="0" smtClean="0"/>
              <a:t> For the purpose of this analysis only those crimes were taken which had a duration of 7 days or less.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5729798" y="1085100"/>
            <a:ext cx="2366238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Holidays data set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It was mostly clean. However, there were certain days which were mentioned as holidays in one year but not in others. 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23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PLOT</a:t>
            </a:r>
            <a:endParaRPr lang="en" sz="2000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pic>
        <p:nvPicPr>
          <p:cNvPr id="14" name="Picture 13"/>
          <p:cNvPicPr/>
          <p:nvPr/>
        </p:nvPicPr>
        <p:blipFill rotWithShape="1">
          <a:blip r:embed="rId3"/>
          <a:srcRect t="1004"/>
          <a:stretch/>
        </p:blipFill>
        <p:spPr bwMode="auto">
          <a:xfrm>
            <a:off x="2414427" y="358672"/>
            <a:ext cx="6396680" cy="44572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99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FURTHER TESTS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9575" y="1085100"/>
            <a:ext cx="5579402" cy="3840900"/>
          </a:xfrm>
        </p:spPr>
        <p:txBody>
          <a:bodyPr/>
          <a:lstStyle/>
          <a:p>
            <a:r>
              <a:rPr lang="en-IN" dirty="0" smtClean="0"/>
              <a:t>In order to test our claim we decided to conduct a student’s t-test on the data set.</a:t>
            </a:r>
          </a:p>
          <a:p>
            <a:endParaRPr lang="en-IN" dirty="0"/>
          </a:p>
          <a:p>
            <a:r>
              <a:rPr lang="en-IN" dirty="0" smtClean="0"/>
              <a:t>We sub-grouped the crime data set into a holidays and a non-holidays data set. And further sub-divided based on each type of crimes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also conducted a t-test specifically for the first and the last weeks of the year.</a:t>
            </a:r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94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Source</a:t>
            </a:r>
            <a:endParaRPr lang="en" sz="2000" b="1" dirty="0"/>
          </a:p>
          <a:p>
            <a:pPr lvl="0">
              <a:buNone/>
            </a:pPr>
            <a:r>
              <a:rPr lang="en" sz="1400" dirty="0" smtClean="0"/>
              <a:t>The DC Metro crime dataset for years 2011-2015 has been extracted from </a:t>
            </a:r>
            <a:r>
              <a:rPr lang="en" sz="1400" b="1" i="1" dirty="0" smtClean="0"/>
              <a:t>DC.gov</a:t>
            </a:r>
            <a:r>
              <a:rPr lang="en" sz="1400" i="1" dirty="0" smtClean="0"/>
              <a:t> </a:t>
            </a:r>
            <a:r>
              <a:rPr lang="en" sz="1400" dirty="0" smtClean="0"/>
              <a:t>website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DATA</a:t>
            </a:r>
            <a:endParaRPr lang="en" sz="20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Description</a:t>
            </a:r>
            <a:endParaRPr lang="en" sz="2000" b="1" dirty="0"/>
          </a:p>
          <a:p>
            <a:pPr lvl="0">
              <a:spcBef>
                <a:spcPts val="0"/>
              </a:spcBef>
              <a:buNone/>
            </a:pPr>
            <a:r>
              <a:rPr lang="en" sz="1400" dirty="0" smtClean="0"/>
              <a:t>The dataset includes information like:</a:t>
            </a:r>
          </a:p>
          <a:p>
            <a:pPr marL="285750" indent="-285750"/>
            <a:r>
              <a:rPr lang="en" sz="1400" dirty="0" smtClean="0"/>
              <a:t>Start date of crime</a:t>
            </a:r>
          </a:p>
          <a:p>
            <a:pPr marL="285750" indent="-285750"/>
            <a:r>
              <a:rPr lang="en" sz="1400" dirty="0" smtClean="0"/>
              <a:t>End date of crime</a:t>
            </a:r>
          </a:p>
          <a:p>
            <a:pPr marL="285750" indent="-285750"/>
            <a:r>
              <a:rPr lang="en" sz="1400" dirty="0" smtClean="0"/>
              <a:t>Type of Crime</a:t>
            </a:r>
          </a:p>
          <a:p>
            <a:pPr marL="285750" indent="-285750"/>
            <a:r>
              <a:rPr lang="en" sz="1400" dirty="0" smtClean="0"/>
              <a:t>Neighbourhood Cluster in which the crime occurred</a:t>
            </a:r>
            <a:endParaRPr lang="en" sz="1400" dirty="0"/>
          </a:p>
          <a:p>
            <a:pPr marL="285750" indent="-285750"/>
            <a:r>
              <a:rPr lang="en" sz="1400" dirty="0" smtClean="0"/>
              <a:t>R</a:t>
            </a:r>
            <a:r>
              <a:rPr lang="en-US" sz="1400" dirty="0" smtClean="0"/>
              <a:t>e</a:t>
            </a:r>
            <a:r>
              <a:rPr lang="en" sz="1400" dirty="0" smtClean="0"/>
              <a:t>port date of crime</a:t>
            </a:r>
          </a:p>
          <a:p>
            <a:pPr marL="285750" indent="-285750"/>
            <a:r>
              <a:rPr lang="en" sz="1400" dirty="0" smtClean="0"/>
              <a:t>Weapon/s used</a:t>
            </a:r>
            <a:endParaRPr lang="en" sz="1400" dirty="0"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0" y="1711922"/>
            <a:ext cx="2467164" cy="30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ANALYSIS (I)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58189"/>
              </p:ext>
            </p:extLst>
          </p:nvPr>
        </p:nvGraphicFramePr>
        <p:xfrm>
          <a:off x="2633133" y="478105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 of crime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Holidays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Regular</a:t>
                      </a:r>
                      <a:r>
                        <a:rPr lang="en-IN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2.555556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2.937500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Assault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210.9143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Burglary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278.7368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Homicide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9.578947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9.514286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Motor Theft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261.5143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Robbery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329.0526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325.2571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Sex Abuse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0.09747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21.42105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24.79412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1030.684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1128.943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Theft 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918.6316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937.2571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Total Crimes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3036.526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3195.971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6025"/>
            <a:ext cx="1964075" cy="816300"/>
          </a:xfrm>
        </p:spPr>
        <p:txBody>
          <a:bodyPr/>
          <a:lstStyle/>
          <a:p>
            <a:r>
              <a:rPr lang="en-IN" sz="2000" dirty="0" smtClean="0"/>
              <a:t>ANALYSIS (II)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61690" y="114602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Crime 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Weeks 0,1,52,53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1535.50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3268.22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RESULTS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9574" y="1085100"/>
            <a:ext cx="4205755" cy="3840900"/>
          </a:xfrm>
        </p:spPr>
        <p:txBody>
          <a:bodyPr/>
          <a:lstStyle/>
          <a:p>
            <a:r>
              <a:rPr lang="en-IN" dirty="0" smtClean="0"/>
              <a:t>On an average less crime is committed during holidays. However, nothing conclusive can be said since the p-value is quite high in most of the cases.</a:t>
            </a:r>
          </a:p>
          <a:p>
            <a:endParaRPr lang="en-IN" dirty="0"/>
          </a:p>
          <a:p>
            <a:r>
              <a:rPr lang="en-IN" dirty="0" smtClean="0"/>
              <a:t>For crime rates during beginning and end of the years too nothing conclusive can be said. However, on average, the crime rates are halved during these weeks (0,1,52,53)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77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FINAL</a:t>
            </a:r>
            <a:br>
              <a:rPr lang="en-IN" sz="2000" dirty="0" smtClean="0"/>
            </a:br>
            <a:r>
              <a:rPr lang="en-IN" sz="2000" dirty="0" smtClean="0"/>
              <a:t>CONCLUSIONS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9574" y="1085100"/>
            <a:ext cx="4205755" cy="3840900"/>
          </a:xfrm>
        </p:spPr>
        <p:txBody>
          <a:bodyPr/>
          <a:lstStyle/>
          <a:p>
            <a:r>
              <a:rPr lang="en-IN" dirty="0" smtClean="0"/>
              <a:t> People should take care while going out during summers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Despite the statistics for DC suggesting no relation between the nightclubs and crimes, it is always better to keep an eye out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Figures suggest that there are less number of crimes during holidays but being alert at all times is always the best choice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2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34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THANK YOU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marL="457200" indent="-228600"/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20B0604020202020204" charset="0"/>
                <a:ea typeface="Impact"/>
                <a:cs typeface="Impact"/>
                <a:sym typeface="Impact"/>
              </a:rPr>
              <a:t>Q1: Does temperature influence the crime rate?</a:t>
            </a:r>
            <a:endParaRPr lang="en" altLang="zh-CN" dirty="0">
              <a:solidFill>
                <a:schemeClr val="bg1"/>
              </a:solidFill>
              <a:latin typeface="Montserrat" panose="020B060402020202020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408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WHY DO WE CARE ABOUT THIS?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61950" indent="-285750"/>
            <a:r>
              <a:rPr lang="en-IN" sz="1400" dirty="0" smtClean="0">
                <a:latin typeface="Raleway" panose="020B0604020202020204" charset="0"/>
                <a:cs typeface="Arial" panose="020B0604020202020204" pitchFamily="34" charset="0"/>
                <a:sym typeface="Arial"/>
              </a:rPr>
              <a:t>It is said that high temperature is one of the factors that leads to agitation in humans</a:t>
            </a:r>
          </a:p>
          <a:p>
            <a:pPr marL="76200">
              <a:buNone/>
            </a:pPr>
            <a:endParaRPr lang="en-IN" sz="1400" dirty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361950" indent="-285750"/>
            <a:r>
              <a:rPr lang="en-IN" sz="1400" dirty="0" smtClean="0">
                <a:latin typeface="Raleway" panose="020B0604020202020204" charset="0"/>
                <a:cs typeface="Arial" panose="020B0604020202020204" pitchFamily="34" charset="0"/>
                <a:sym typeface="Arial"/>
              </a:rPr>
              <a:t>Agitation might lead to crimes</a:t>
            </a:r>
          </a:p>
          <a:p>
            <a:pPr marL="76200">
              <a:buNone/>
            </a:pPr>
            <a:endParaRPr lang="en-IN" sz="1400" dirty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361950" indent="-285750"/>
            <a:r>
              <a:rPr lang="en-IN" sz="1400" dirty="0" smtClean="0">
                <a:latin typeface="Raleway" panose="020B0604020202020204" charset="0"/>
                <a:cs typeface="Arial" panose="020B0604020202020204" pitchFamily="34" charset="0"/>
                <a:sym typeface="Arial"/>
              </a:rPr>
              <a:t>We wanted to check if this statement holds any weight through this question</a:t>
            </a:r>
          </a:p>
          <a:p>
            <a:pPr marL="361950" indent="-285750"/>
            <a:endParaRPr lang="en-IN" sz="1400" dirty="0" smtClean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361950" indent="-285750"/>
            <a:endParaRPr lang="en-IN" sz="1400" dirty="0" smtClean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76200">
              <a:buNone/>
            </a:pPr>
            <a:endParaRPr lang="en-IN" sz="1400" u="sng" dirty="0">
              <a:solidFill>
                <a:schemeClr val="tx1"/>
              </a:solidFill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76200">
              <a:buNone/>
            </a:pPr>
            <a:endParaRPr lang="en" sz="1800" u="sng" dirty="0">
              <a:solidFill>
                <a:schemeClr val="tx1"/>
              </a:solidFill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395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867025" y="117157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Source</a:t>
            </a:r>
          </a:p>
          <a:p>
            <a:pPr lvl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The historical weather dataset of D.C area has been extracted from </a:t>
            </a:r>
            <a:r>
              <a:rPr lang="en-US" altLang="zh-CN" sz="1400" b="1" i="1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NOAA </a:t>
            </a:r>
            <a:r>
              <a:rPr lang="en-US" altLang="zh-CN" sz="1400" i="1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website</a:t>
            </a:r>
            <a:endParaRPr lang="en-US" altLang="zh-CN" sz="1400" b="1" i="1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US" altLang="zh-CN" sz="1400" b="1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The desired range is from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January 1, 2011 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to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December 31, 2015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. </a:t>
            </a:r>
          </a:p>
          <a:p>
            <a:pPr lvl="0">
              <a:buNone/>
            </a:pP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</a:t>
            </a:r>
            <a:r>
              <a:rPr lang="en" dirty="0"/>
              <a:t> 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94545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Dataset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Includes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:</a:t>
            </a:r>
          </a:p>
          <a:p>
            <a:pPr marL="742950" lvl="1" indent="-285750"/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Date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(Year, Month, Day)</a:t>
            </a:r>
          </a:p>
          <a:p>
            <a:pPr marL="742950" lvl="1" indent="-285750"/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Temperature (Maximum, Minimum) in ˚F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Precipitation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Evaporation</a:t>
            </a:r>
          </a:p>
          <a:p>
            <a:pPr marL="742950" lvl="1" indent="-285750"/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Soil Temperature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 in ˚F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2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DATA CLEANING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For the weather dataset, we only need to pay attention to date and the change of corresponding temperature-related factors. The dataset is quite clean, no missing value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We dropped the other fields and only kept the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date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, the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Max temperature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, the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Min temperature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There are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179400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rows  and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7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columns in the final Weather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</a:rPr>
              <a:t>_-Crime 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dataset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22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8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/>
              <a:t>ANALYSIS(I)</a:t>
            </a:r>
            <a:endParaRPr lang="en" sz="2000"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We checked the relationship between the frequency of crimes and temperature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00" y="708144"/>
            <a:ext cx="5224151" cy="38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ANALYSIS(I) RESULTS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Daily maximum temperature between 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85 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88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degree; number of crime cases would reach the peak.</a:t>
            </a:r>
            <a:endParaRPr lang="en-US" altLang="zh-CN" sz="1400" kern="100" dirty="0" smtClean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Daily minimum temperature between 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65 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67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degree; number 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of crime cases would reach the </a:t>
            </a:r>
            <a:r>
              <a:rPr lang="en-US" altLang="zh-CN" sz="1400" kern="1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peak.</a:t>
            </a:r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The grey area is the area where crime case would most likely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happen.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Daily maximum temperature is higher than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87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degree, the number of crimes would reduce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</a:rPr>
              <a:t>significantly.</a:t>
            </a:r>
            <a:endParaRPr lang="zh-CN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2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1407</Words>
  <Application>Microsoft Office PowerPoint</Application>
  <PresentationFormat>On-screen Show (16:9)</PresentationFormat>
  <Paragraphs>328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Impact</vt:lpstr>
      <vt:lpstr>Montserrat</vt:lpstr>
      <vt:lpstr>Times New Roman</vt:lpstr>
      <vt:lpstr>Raleway</vt:lpstr>
      <vt:lpstr>Arial</vt:lpstr>
      <vt:lpstr>Marina template</vt:lpstr>
      <vt:lpstr>DC METRO: IS IT SAFE OUT THERE?</vt:lpstr>
      <vt:lpstr>PROJECT OVERVIEW</vt:lpstr>
      <vt:lpstr>DATA</vt:lpstr>
      <vt:lpstr>Q1: Does temperature influence the crime rate?</vt:lpstr>
      <vt:lpstr>WHY DO WE CARE ABOUT THIS?</vt:lpstr>
      <vt:lpstr>DATA  </vt:lpstr>
      <vt:lpstr>DATA CLEANING</vt:lpstr>
      <vt:lpstr>ANALYSIS(I)</vt:lpstr>
      <vt:lpstr>ANALYSIS(I) RESULTS</vt:lpstr>
      <vt:lpstr>ANALYSIS(II)</vt:lpstr>
      <vt:lpstr>PowerPoint Presentation</vt:lpstr>
      <vt:lpstr>ANALYSIS(II) RESULTS</vt:lpstr>
      <vt:lpstr>ANALYSIS(III) AND RESULTS</vt:lpstr>
      <vt:lpstr>PowerPoint Presentation</vt:lpstr>
      <vt:lpstr>CONCLUSION</vt:lpstr>
      <vt:lpstr>Q2: Is there a relation between number of nightclubs and crime rate ? </vt:lpstr>
      <vt:lpstr>WHY DO WE CARE ABOUT THIS?</vt:lpstr>
      <vt:lpstr>DATA  </vt:lpstr>
      <vt:lpstr>DATA CLEANING</vt:lpstr>
      <vt:lpstr>ANALYSIS</vt:lpstr>
      <vt:lpstr>PowerPoint Presentation</vt:lpstr>
      <vt:lpstr>PowerPoint Presentation</vt:lpstr>
      <vt:lpstr>RESULTS</vt:lpstr>
      <vt:lpstr>Q3: How do holidays affect crime rates?</vt:lpstr>
      <vt:lpstr>WHY DO WE CARE?</vt:lpstr>
      <vt:lpstr>DATA</vt:lpstr>
      <vt:lpstr>DATA CLEANING</vt:lpstr>
      <vt:lpstr>PLOT</vt:lpstr>
      <vt:lpstr>FURTHER TESTS</vt:lpstr>
      <vt:lpstr>ANALYSIS (I)</vt:lpstr>
      <vt:lpstr>ANALYSIS (II)</vt:lpstr>
      <vt:lpstr>RESULTS</vt:lpstr>
      <vt:lpstr>FINAL CONCLUSIONS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METRO CRIME RATE</dc:title>
  <cp:lastModifiedBy>Pal Doshi</cp:lastModifiedBy>
  <cp:revision>120</cp:revision>
  <dcterms:modified xsi:type="dcterms:W3CDTF">2016-12-14T22:09:48Z</dcterms:modified>
</cp:coreProperties>
</file>