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2" r:id="rId3"/>
    <p:sldMasterId id="2147483675" r:id="rId4"/>
  </p:sldMasterIdLst>
  <p:notesMasterIdLst>
    <p:notesMasterId r:id="rId6"/>
  </p:notesMasterIdLst>
  <p:handoutMasterIdLst>
    <p:handoutMasterId r:id="rId21"/>
  </p:handoutMasterIdLst>
  <p:sldIdLst>
    <p:sldId id="257" r:id="rId5"/>
    <p:sldId id="258" r:id="rId7"/>
    <p:sldId id="262" r:id="rId8"/>
    <p:sldId id="429" r:id="rId9"/>
    <p:sldId id="441" r:id="rId10"/>
    <p:sldId id="442" r:id="rId11"/>
    <p:sldId id="440" r:id="rId12"/>
    <p:sldId id="347" r:id="rId13"/>
    <p:sldId id="265" r:id="rId14"/>
    <p:sldId id="428" r:id="rId15"/>
    <p:sldId id="354" r:id="rId16"/>
    <p:sldId id="355" r:id="rId17"/>
    <p:sldId id="424" r:id="rId18"/>
    <p:sldId id="425" r:id="rId19"/>
    <p:sldId id="454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aochen" initials="Z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FFFFAB"/>
    <a:srgbClr val="FFFF9B"/>
    <a:srgbClr val="CEDCE1"/>
    <a:srgbClr val="FFCC99"/>
    <a:srgbClr val="666633"/>
    <a:srgbClr val="FFAAA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6" autoAdjust="0"/>
    <p:restoredTop sz="68852" autoAdjust="0"/>
  </p:normalViewPr>
  <p:slideViewPr>
    <p:cSldViewPr>
      <p:cViewPr varScale="1">
        <p:scale>
          <a:sx n="80" d="100"/>
          <a:sy n="80" d="100"/>
        </p:scale>
        <p:origin x="-1266" y="-90"/>
      </p:cViewPr>
      <p:guideLst>
        <p:guide orient="horz" pos="1619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79"/>
        <p:guide pos="21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01T17:58:22.095" idx="1">
    <p:pos x="5439" y="2786"/>
    <p:text>去掉描述 改为红色的表格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Administrator\Desktop\青软实训logo-小尺寸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34"/>
            <a:ext cx="22860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  <a:endParaRPr lang="zh-CN" altLang="en-US" dirty="0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单击此处编辑代码文本样式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 smtClean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 smtClean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 cstate="print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6" Type="http://schemas.openxmlformats.org/officeDocument/2006/relationships/theme" Target="../theme/theme3.xml"/><Relationship Id="rId35" Type="http://schemas.openxmlformats.org/officeDocument/2006/relationships/image" Target="../media/image1.jpeg"/><Relationship Id="rId34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5.xml"/><Relationship Id="rId3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8.xml"/><Relationship Id="rId10" Type="http://schemas.openxmlformats.org/officeDocument/2006/relationships/tags" Target="../tags/tag5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第一章  </a:t>
            </a:r>
            <a:r>
              <a:rPr lang="en-US" altLang="en-US" dirty="0" smtClean="0">
                <a:solidFill>
                  <a:schemeClr val="tx1"/>
                </a:solidFill>
              </a:rPr>
              <a:t>Android</a:t>
            </a:r>
            <a:r>
              <a:rPr altLang="en-US" dirty="0" smtClean="0">
                <a:solidFill>
                  <a:schemeClr val="tx1"/>
                </a:solidFill>
              </a:rPr>
              <a:t>概述</a:t>
            </a:r>
            <a:endParaRPr dirty="0" smtClean="0">
              <a:solidFill>
                <a:schemeClr val="tx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71486"/>
            <a:ext cx="8247860" cy="3929090"/>
          </a:xfrm>
        </p:spPr>
        <p:txBody>
          <a:bodyPr/>
          <a:lstStyle/>
          <a:p>
            <a:r>
              <a:rPr dirty="0" smtClean="0"/>
              <a:t>Android</a:t>
            </a:r>
            <a:r>
              <a:rPr lang="zh-CN" dirty="0" smtClean="0"/>
              <a:t>环境</a:t>
            </a:r>
            <a:r>
              <a:rPr lang="zh-CN" altLang="en-US" dirty="0" smtClean="0"/>
              <a:t>搭建步骤如下：</a:t>
            </a:r>
            <a:endParaRPr dirty="0" smtClean="0"/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r>
              <a:rPr i="0" dirty="0" smtClean="0"/>
              <a:t>安装Android Studio。</a:t>
            </a:r>
            <a:endParaRPr lang="en-US" altLang="zh-CN" i="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r>
              <a:rPr lang="en-US" dirty="0" smtClean="0"/>
              <a:t>1.3  Android</a:t>
            </a:r>
            <a:r>
              <a:rPr dirty="0" smtClean="0"/>
              <a:t>开发环境搭建</a:t>
            </a:r>
            <a:endParaRPr dirty="0"/>
          </a:p>
        </p:txBody>
      </p:sp>
      <p:pic>
        <p:nvPicPr>
          <p:cNvPr id="452613" name="Picture 5" descr="C:\Users\Administrator\Desktop\56cbb9866f8c2.jpg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885315" y="1666240"/>
            <a:ext cx="5233035" cy="2834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3429023"/>
          </a:xfrm>
        </p:spPr>
        <p:txBody>
          <a:bodyPr/>
          <a:lstStyle/>
          <a:p>
            <a:r>
              <a:rPr lang="zh-CN" dirty="0" smtClean="0"/>
              <a:t>创建</a:t>
            </a:r>
            <a:r>
              <a:rPr dirty="0" smtClean="0"/>
              <a:t>Android</a:t>
            </a:r>
            <a:r>
              <a:rPr lang="zh-CN" dirty="0" smtClean="0"/>
              <a:t>项目</a:t>
            </a:r>
            <a:endParaRPr dirty="0" smtClean="0"/>
          </a:p>
          <a:p>
            <a:r>
              <a:rPr lang="zh-CN" dirty="0"/>
              <a:t>选择</a:t>
            </a:r>
            <a:r>
              <a:rPr dirty="0"/>
              <a:t>Activity</a:t>
            </a:r>
            <a:r>
              <a:rPr lang="zh-CN" dirty="0"/>
              <a:t>样式</a:t>
            </a:r>
            <a:r>
              <a:rPr lang="zh-CN" dirty="0" smtClean="0"/>
              <a:t>模板</a:t>
            </a:r>
            <a:endParaRPr dirty="0" smtClean="0"/>
          </a:p>
          <a:p>
            <a:r>
              <a:rPr lang="zh-CN" dirty="0"/>
              <a:t>创建</a:t>
            </a:r>
            <a:r>
              <a:rPr dirty="0" smtClean="0"/>
              <a:t>Activity</a:t>
            </a:r>
            <a:endParaRPr dirty="0" smtClean="0"/>
          </a:p>
          <a:p>
            <a:r>
              <a:rPr lang="zh-CN" altLang="en-US" dirty="0" smtClean="0"/>
              <a:t>运行项目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7765"/>
            <a:ext cx="5614035" cy="410845"/>
          </a:xfrm>
        </p:spPr>
        <p:txBody>
          <a:bodyPr/>
          <a:lstStyle/>
          <a:p>
            <a:r>
              <a:rPr lang="en-US" altLang="zh-CN" dirty="0" smtClean="0"/>
              <a:t>1.4.1  </a:t>
            </a:r>
            <a:r>
              <a:rPr dirty="0" smtClean="0"/>
              <a:t>第一个</a:t>
            </a:r>
            <a:r>
              <a:rPr lang="en-US" dirty="0" smtClean="0"/>
              <a:t>Android</a:t>
            </a:r>
            <a:r>
              <a:rPr dirty="0" smtClean="0"/>
              <a:t>项目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显示.tif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72264" y="571486"/>
            <a:ext cx="2286016" cy="4064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224" y="3286130"/>
            <a:ext cx="484014" cy="484014"/>
          </a:xfrm>
          <a:prstGeom prst="rect">
            <a:avLst/>
          </a:prstGeom>
        </p:spPr>
      </p:pic>
      <p:sp>
        <p:nvSpPr>
          <p:cNvPr id="14" name="文本框 7"/>
          <p:cNvSpPr txBox="1"/>
          <p:nvPr/>
        </p:nvSpPr>
        <p:spPr>
          <a:xfrm rot="21540000">
            <a:off x="788663" y="372028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pic>
        <p:nvPicPr>
          <p:cNvPr id="10" name="图片 9" descr="C:\Users\Administrator\AppData\Roaming\feiq\RichOle\750787939.bm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71486"/>
            <a:ext cx="2214578" cy="4000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 bwMode="auto">
          <a:xfrm>
            <a:off x="1422056" y="3064078"/>
            <a:ext cx="6507530" cy="1156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dobe 仿宋 Std R" pitchFamily="18" charset="-122"/>
                <a:cs typeface="Times New Roman" panose="02020603050405020304" pitchFamily="18" charset="0"/>
              </a:rPr>
              <a:t>测试应用程序时，除了能够使用真实的</a:t>
            </a:r>
            <a:r>
              <a:rPr kumimoji="1"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dobe 仿宋 Std R" pitchFamily="18" charset="-122"/>
                <a:cs typeface="Times New Roman" panose="02020603050405020304" pitchFamily="18" charset="0"/>
              </a:rPr>
              <a:t>Android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dobe 仿宋 Std R" pitchFamily="18" charset="-122"/>
                <a:cs typeface="Times New Roman" panose="02020603050405020304" pitchFamily="18" charset="0"/>
              </a:rPr>
              <a:t>设备外，还可以使用</a:t>
            </a:r>
            <a:r>
              <a:rPr kumimoji="1"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dobe 仿宋 Std R" pitchFamily="18" charset="-122"/>
                <a:cs typeface="Times New Roman" panose="02020603050405020304" pitchFamily="18" charset="0"/>
              </a:rPr>
              <a:t>Android Studio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dobe 仿宋 Std R" pitchFamily="18" charset="-122"/>
                <a:cs typeface="Times New Roman" panose="02020603050405020304" pitchFamily="18" charset="0"/>
              </a:rPr>
              <a:t>提供的模拟器。模拟器是一种运行在操作系统上的</a:t>
            </a:r>
            <a:r>
              <a:rPr kumimoji="1"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dobe 仿宋 Std R" pitchFamily="18" charset="-122"/>
                <a:cs typeface="Times New Roman" panose="02020603050405020304" pitchFamily="18" charset="0"/>
              </a:rPr>
              <a:t>Android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dobe 仿宋 Std R" pitchFamily="18" charset="-122"/>
                <a:cs typeface="Times New Roman" panose="02020603050405020304" pitchFamily="18" charset="0"/>
              </a:rPr>
              <a:t>环境模拟软件，可以直接运行</a:t>
            </a:r>
            <a:r>
              <a:rPr kumimoji="1"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dobe 仿宋 Std R" pitchFamily="18" charset="-122"/>
                <a:cs typeface="Times New Roman" panose="02020603050405020304" pitchFamily="18" charset="0"/>
              </a:rPr>
              <a:t>Android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dobe 仿宋 Std R" pitchFamily="18" charset="-122"/>
                <a:cs typeface="Times New Roman" panose="02020603050405020304" pitchFamily="18" charset="0"/>
              </a:rPr>
              <a:t>应用程序。</a:t>
            </a:r>
            <a:endParaRPr kumimoji="1" lang="zh-CN" altLang="en-US" sz="1600" dirty="0" smtClean="0">
              <a:solidFill>
                <a:srgbClr val="000000"/>
              </a:solidFill>
              <a:latin typeface="Times New Roman" panose="02020603050405020304" pitchFamily="18" charset="0"/>
              <a:ea typeface="Adobe 仿宋 Std R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1928825"/>
          </a:xfrm>
        </p:spPr>
        <p:txBody>
          <a:bodyPr/>
          <a:lstStyle/>
          <a:p>
            <a:pPr>
              <a:buNone/>
            </a:pPr>
            <a:r>
              <a:rPr dirty="0" smtClean="0"/>
              <a:t>Android Studio</a:t>
            </a:r>
            <a:r>
              <a:rPr lang="zh-CN" altLang="en-US" dirty="0" smtClean="0"/>
              <a:t>中常用的两种项目结构类型：</a:t>
            </a:r>
            <a:endParaRPr lang="zh-CN" dirty="0"/>
          </a:p>
          <a:p>
            <a:pPr lvl="0"/>
            <a:r>
              <a:rPr dirty="0"/>
              <a:t>Project</a:t>
            </a:r>
            <a:r>
              <a:rPr lang="zh-CN" dirty="0"/>
              <a:t>项目结构类型；</a:t>
            </a:r>
            <a:endParaRPr lang="zh-CN" dirty="0"/>
          </a:p>
          <a:p>
            <a:pPr lvl="0"/>
            <a:r>
              <a:rPr dirty="0"/>
              <a:t>Android</a:t>
            </a:r>
            <a:r>
              <a:rPr lang="zh-CN" dirty="0"/>
              <a:t>项目结构类型。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1.4.2  Android</a:t>
            </a:r>
            <a:r>
              <a:rPr dirty="0" smtClean="0"/>
              <a:t>程序结构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C:\Users\Administrator\AppData\Roaming\feiq\RichOle\4052775243.bmp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95370" y="1067435"/>
            <a:ext cx="2488565" cy="3933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图片 6" descr="C:\Users\Administrator\AppData\Roaming\feiq\RichOle\750787939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6345" y="1071245"/>
            <a:ext cx="2611755" cy="3929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Android</a:t>
            </a:r>
            <a:r>
              <a:rPr lang="zh-CN" sz="1800" dirty="0"/>
              <a:t>是一个以</a:t>
            </a:r>
            <a:r>
              <a:rPr sz="1800" dirty="0"/>
              <a:t>Linux</a:t>
            </a:r>
            <a:r>
              <a:rPr lang="zh-CN" sz="1800" dirty="0"/>
              <a:t>为基础的</a:t>
            </a:r>
            <a:r>
              <a:rPr sz="1800" dirty="0"/>
              <a:t>开源</a:t>
            </a:r>
            <a:r>
              <a:rPr lang="zh-CN" sz="1800" dirty="0"/>
              <a:t>操作系统，用于智能手机和平板电脑等移动设备</a:t>
            </a:r>
            <a:endParaRPr lang="zh-CN" sz="1800" dirty="0"/>
          </a:p>
          <a:p>
            <a:pPr lvl="0"/>
            <a:r>
              <a:rPr sz="1800" dirty="0"/>
              <a:t>Android</a:t>
            </a:r>
            <a:r>
              <a:rPr lang="zh-CN" sz="1800" dirty="0"/>
              <a:t>系统分为四层，从高层到低层分别是应用程序层、应用程序框架层、系统运行库层和</a:t>
            </a:r>
            <a:r>
              <a:rPr sz="1800" dirty="0"/>
              <a:t>Linux</a:t>
            </a:r>
            <a:r>
              <a:rPr lang="zh-CN" sz="1800" dirty="0"/>
              <a:t>核心层</a:t>
            </a:r>
            <a:endParaRPr lang="zh-CN" sz="1800" dirty="0"/>
          </a:p>
          <a:p>
            <a:pPr lvl="0"/>
            <a:r>
              <a:rPr sz="1800" dirty="0"/>
              <a:t>Android</a:t>
            </a:r>
            <a:r>
              <a:rPr lang="zh-CN" sz="1800" dirty="0"/>
              <a:t>应用程序主要包含</a:t>
            </a:r>
            <a:r>
              <a:rPr sz="1800" dirty="0"/>
              <a:t>4</a:t>
            </a:r>
            <a:r>
              <a:rPr lang="zh-CN" sz="1800" dirty="0"/>
              <a:t>种组件：</a:t>
            </a:r>
            <a:r>
              <a:rPr sz="1800" dirty="0"/>
              <a:t>Activity</a:t>
            </a:r>
            <a:r>
              <a:rPr lang="zh-CN" sz="1800" dirty="0"/>
              <a:t>、</a:t>
            </a:r>
            <a:r>
              <a:rPr sz="1800" dirty="0"/>
              <a:t>Service</a:t>
            </a:r>
            <a:r>
              <a:rPr lang="zh-CN" sz="1800" dirty="0"/>
              <a:t>、</a:t>
            </a:r>
            <a:r>
              <a:rPr sz="1800" dirty="0"/>
              <a:t>Broadcast Receiver</a:t>
            </a:r>
            <a:r>
              <a:rPr lang="zh-CN" sz="1800" dirty="0"/>
              <a:t>和</a:t>
            </a:r>
            <a:r>
              <a:rPr sz="1800" dirty="0"/>
              <a:t>Content Provider</a:t>
            </a:r>
            <a:endParaRPr lang="zh-CN" sz="1800" dirty="0"/>
          </a:p>
          <a:p>
            <a:pPr lvl="0"/>
            <a:r>
              <a:rPr sz="1800" dirty="0"/>
              <a:t>Activity</a:t>
            </a:r>
            <a:r>
              <a:rPr lang="zh-CN" sz="1800" dirty="0"/>
              <a:t>是最基本的</a:t>
            </a:r>
            <a:r>
              <a:rPr sz="1800" dirty="0"/>
              <a:t>Android</a:t>
            </a:r>
            <a:r>
              <a:rPr lang="zh-CN" sz="1800" dirty="0"/>
              <a:t>应用程序组件，一个</a:t>
            </a:r>
            <a:r>
              <a:rPr sz="1800" dirty="0"/>
              <a:t>Activity</a:t>
            </a:r>
            <a:r>
              <a:rPr lang="zh-CN" sz="1800" dirty="0"/>
              <a:t>表示一个可视化的用户界面</a:t>
            </a:r>
            <a:endParaRPr lang="zh-CN" sz="1800" dirty="0"/>
          </a:p>
          <a:p>
            <a:pPr lvl="0"/>
            <a:r>
              <a:rPr sz="1800" dirty="0"/>
              <a:t>Service</a:t>
            </a:r>
            <a:r>
              <a:rPr lang="zh-CN" sz="1800" dirty="0"/>
              <a:t>组件用于提供服务，专门用于执行一些持续性的、耗时的并且无需用户界面交互的</a:t>
            </a:r>
            <a:r>
              <a:rPr lang="zh-CN" sz="1800" dirty="0" smtClean="0"/>
              <a:t>操作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2400" dirty="0"/>
              <a:t>Broadcast Receiver</a:t>
            </a:r>
            <a:r>
              <a:rPr lang="zh-CN" sz="2400" dirty="0"/>
              <a:t>用于使应用程序监听到匹配指定标准的广播信息</a:t>
            </a:r>
            <a:endParaRPr lang="zh-CN" sz="2400" dirty="0"/>
          </a:p>
          <a:p>
            <a:pPr lvl="0"/>
            <a:r>
              <a:rPr sz="2400" dirty="0"/>
              <a:t>Content Provider</a:t>
            </a:r>
            <a:r>
              <a:rPr lang="zh-CN" sz="2400" dirty="0"/>
              <a:t>组件是一种共享的持久数据存储机制，是在应用程序之间共享数据的首选方案</a:t>
            </a:r>
            <a:endParaRPr lang="zh-CN" sz="2400" dirty="0"/>
          </a:p>
          <a:p>
            <a:pPr lvl="0"/>
            <a:r>
              <a:rPr sz="2400" dirty="0"/>
              <a:t>Android Studio</a:t>
            </a:r>
            <a:r>
              <a:rPr lang="zh-CN" sz="2400" dirty="0"/>
              <a:t>是</a:t>
            </a:r>
            <a:r>
              <a:rPr sz="2400" dirty="0"/>
              <a:t>Google</a:t>
            </a:r>
            <a:r>
              <a:rPr lang="zh-CN" sz="2400" dirty="0"/>
              <a:t>开发的一款面向</a:t>
            </a:r>
            <a:r>
              <a:rPr sz="2400" dirty="0"/>
              <a:t>Android</a:t>
            </a:r>
            <a:r>
              <a:rPr lang="zh-CN" sz="2400" dirty="0"/>
              <a:t>开发者的</a:t>
            </a:r>
            <a:r>
              <a:rPr sz="2400" dirty="0"/>
              <a:t>IDE</a:t>
            </a:r>
            <a:endParaRPr lang="zh-CN" sz="2400" dirty="0"/>
          </a:p>
          <a:p>
            <a:pPr lvl="0"/>
            <a:r>
              <a:rPr sz="2400" dirty="0"/>
              <a:t>Android</a:t>
            </a:r>
            <a:r>
              <a:rPr lang="zh-CN" sz="2400" dirty="0"/>
              <a:t>程序在</a:t>
            </a:r>
            <a:r>
              <a:rPr sz="2400" dirty="0"/>
              <a:t>AVD</a:t>
            </a:r>
            <a:r>
              <a:rPr lang="zh-CN" sz="2400" dirty="0"/>
              <a:t>虚拟机上运行</a:t>
            </a:r>
            <a:endParaRPr lang="zh-CN" sz="2400" dirty="0"/>
          </a:p>
          <a:p>
            <a:pPr lvl="0">
              <a:buNone/>
            </a:pPr>
            <a:endParaRPr lang="zh-CN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2800" dirty="0"/>
              <a:t>1. </a:t>
            </a:r>
            <a:r>
              <a:rPr lang="zh-CN" altLang="en-US" sz="2800" dirty="0"/>
              <a:t>下载并安装</a:t>
            </a:r>
            <a:r>
              <a:rPr sz="2800" dirty="0"/>
              <a:t>Android Studio</a:t>
            </a:r>
            <a:endParaRPr lang="zh-CN" sz="2800" dirty="0"/>
          </a:p>
          <a:p>
            <a:pPr lvl="0"/>
            <a:r>
              <a:rPr sz="2800" dirty="0"/>
              <a:t>2. </a:t>
            </a:r>
            <a:r>
              <a:rPr lang="zh-CN" altLang="en-US" sz="2800" dirty="0"/>
              <a:t>编写一个</a:t>
            </a:r>
            <a:r>
              <a:rPr sz="2800" dirty="0"/>
              <a:t>Android</a:t>
            </a:r>
            <a:r>
              <a:rPr lang="zh-CN" altLang="en-US" sz="2800" dirty="0"/>
              <a:t>应用程序，在屏幕中央显示</a:t>
            </a:r>
            <a:br>
              <a:rPr lang="zh-CN" altLang="en-US" sz="2800" dirty="0"/>
            </a:br>
            <a:r>
              <a:rPr lang="zh-CN" altLang="en-US" sz="2800" dirty="0"/>
              <a:t>   </a:t>
            </a:r>
            <a:r>
              <a:rPr sz="2800" dirty="0"/>
              <a:t>“Hello Android</a:t>
            </a:r>
            <a:r>
              <a:rPr lang="zh-CN" altLang="en-US" sz="2800" dirty="0"/>
              <a:t>，</a:t>
            </a:r>
            <a:r>
              <a:rPr sz="2800" dirty="0"/>
              <a:t>this is SIT”</a:t>
            </a:r>
            <a:endParaRPr lang="zh-CN" sz="2800" dirty="0"/>
          </a:p>
          <a:p>
            <a:pPr lvl="0">
              <a:buNone/>
            </a:pPr>
            <a:endParaRPr lang="zh-CN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上机练习</a:t>
            </a: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8924" y="822315"/>
            <a:ext cx="8207375" cy="3750469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本章重点</a:t>
            </a:r>
            <a:endParaRPr lang="zh-CN" altLang="en-US" dirty="0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89780" y="2782570"/>
            <a:ext cx="2847340" cy="3054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6" name="对象 5"/>
          <p:cNvGraphicFramePr/>
          <p:nvPr>
            <p:custDataLst>
              <p:tags r:id="rId2"/>
            </p:custDataLst>
          </p:nvPr>
        </p:nvGraphicFramePr>
        <p:xfrm>
          <a:off x="29845" y="822325"/>
          <a:ext cx="9084310" cy="349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9077325" imgH="3495675" progId="Paint.Picture">
                  <p:embed/>
                </p:oleObj>
              </mc:Choice>
              <mc:Fallback>
                <p:oleObj name="" r:id="rId3" imgW="9077325" imgH="34956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5" y="822325"/>
                        <a:ext cx="9084310" cy="349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9845" y="822325"/>
          <a:ext cx="9084310" cy="349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9077325" imgH="3495675" progId="Paint.Picture">
                  <p:embed/>
                </p:oleObj>
              </mc:Choice>
              <mc:Fallback>
                <p:oleObj name="" r:id="rId5" imgW="9077325" imgH="34956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5" y="822325"/>
                        <a:ext cx="9084310" cy="349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29845" y="822325"/>
          <a:ext cx="9084310" cy="349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9077325" imgH="3495675" progId="Paint.Picture">
                  <p:embed/>
                </p:oleObj>
              </mc:Choice>
              <mc:Fallback>
                <p:oleObj name="" r:id="rId6" imgW="9077325" imgH="3495675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5" y="822325"/>
                        <a:ext cx="9084310" cy="349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>
            <p:custDataLst>
              <p:tags r:id="rId7"/>
            </p:custDataLst>
          </p:nvPr>
        </p:nvGrpSpPr>
        <p:grpSpPr>
          <a:xfrm>
            <a:off x="6264910" y="966470"/>
            <a:ext cx="1633220" cy="521970"/>
            <a:chOff x="9884" y="1522"/>
            <a:chExt cx="2572" cy="822"/>
          </a:xfrm>
        </p:grpSpPr>
        <p:sp>
          <p:nvSpPr>
            <p:cNvPr id="12" name="文本框 11"/>
            <p:cNvSpPr txBox="1"/>
            <p:nvPr/>
          </p:nvSpPr>
          <p:spPr>
            <a:xfrm>
              <a:off x="11048" y="1522"/>
              <a:ext cx="1408" cy="822"/>
            </a:xfrm>
            <a:prstGeom prst="rect">
              <a:avLst/>
            </a:prstGeom>
            <a:noFill/>
            <a:ln w="28575" cap="rnd" cmpd="sng">
              <a:solidFill>
                <a:schemeClr val="accent1">
                  <a:shade val="50000"/>
                </a:schemeClr>
              </a:solidFill>
              <a:prstDash val="solid"/>
              <a:round/>
            </a:ln>
          </p:spPr>
          <p:txBody>
            <a:bodyPr vert="horz" wrap="none" lIns="91440" tIns="45720" rIns="91440" bIns="45720" numCol="1" anchor="t" anchorCtr="0" compatLnSpc="1">
              <a:spAutoFit/>
            </a:bodyPr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FF0000"/>
                  </a:solidFill>
                  <a:sym typeface="+mn-ea"/>
                </a:rPr>
                <a:t>了解</a:t>
              </a:r>
              <a:endPara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  <a:sym typeface="+mn-ea"/>
              </a:endParaRPr>
            </a:p>
          </p:txBody>
        </p:sp>
        <p:sp>
          <p:nvSpPr>
            <p:cNvPr id="16" name="上箭头 15"/>
            <p:cNvSpPr/>
            <p:nvPr/>
          </p:nvSpPr>
          <p:spPr>
            <a:xfrm rot="5400000">
              <a:off x="10224" y="1366"/>
              <a:ext cx="454" cy="1134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8"/>
            </p:custDataLst>
          </p:nvPr>
        </p:nvGrpSpPr>
        <p:grpSpPr>
          <a:xfrm>
            <a:off x="6283960" y="1828800"/>
            <a:ext cx="1614170" cy="521970"/>
            <a:chOff x="9914" y="2880"/>
            <a:chExt cx="2542" cy="822"/>
          </a:xfrm>
        </p:grpSpPr>
        <p:sp>
          <p:nvSpPr>
            <p:cNvPr id="13" name="文本框 12"/>
            <p:cNvSpPr txBox="1"/>
            <p:nvPr/>
          </p:nvSpPr>
          <p:spPr>
            <a:xfrm>
              <a:off x="11048" y="2880"/>
              <a:ext cx="1408" cy="822"/>
            </a:xfrm>
            <a:prstGeom prst="rect">
              <a:avLst/>
            </a:prstGeom>
            <a:noFill/>
            <a:ln w="28575" cap="rnd" cmpd="sng">
              <a:solidFill>
                <a:schemeClr val="accent1">
                  <a:shade val="50000"/>
                </a:schemeClr>
              </a:solidFill>
              <a:prstDash val="solid"/>
              <a:round/>
            </a:ln>
          </p:spPr>
          <p:txBody>
            <a:bodyPr vert="horz" wrap="none" lIns="91440" tIns="45720" rIns="91440" bIns="45720" numCol="1" anchor="t" anchorCtr="0" compatLnSpc="1">
              <a:spAutoFit/>
            </a:bodyPr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FF0000"/>
                  </a:solidFill>
                  <a:sym typeface="+mn-ea"/>
                </a:rPr>
                <a:t>了解</a:t>
              </a:r>
              <a:endPara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  <a:sym typeface="+mn-ea"/>
              </a:endParaRPr>
            </a:p>
          </p:txBody>
        </p:sp>
        <p:sp>
          <p:nvSpPr>
            <p:cNvPr id="17" name="上箭头 16"/>
            <p:cNvSpPr/>
            <p:nvPr/>
          </p:nvSpPr>
          <p:spPr>
            <a:xfrm rot="5400000">
              <a:off x="10254" y="2724"/>
              <a:ext cx="454" cy="1134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>
            <a:off x="6985000" y="2674620"/>
            <a:ext cx="1633220" cy="521970"/>
            <a:chOff x="9884" y="4382"/>
            <a:chExt cx="2572" cy="822"/>
          </a:xfrm>
        </p:grpSpPr>
        <p:sp>
          <p:nvSpPr>
            <p:cNvPr id="14" name="文本框 13"/>
            <p:cNvSpPr txBox="1"/>
            <p:nvPr/>
          </p:nvSpPr>
          <p:spPr>
            <a:xfrm>
              <a:off x="11048" y="4382"/>
              <a:ext cx="1408" cy="822"/>
            </a:xfrm>
            <a:prstGeom prst="rect">
              <a:avLst/>
            </a:prstGeom>
            <a:noFill/>
            <a:ln w="28575" cap="rnd" cmpd="sng">
              <a:solidFill>
                <a:schemeClr val="accent1">
                  <a:shade val="50000"/>
                </a:schemeClr>
              </a:solidFill>
              <a:prstDash val="solid"/>
              <a:round/>
            </a:ln>
          </p:spPr>
          <p:txBody>
            <a:bodyPr vert="horz" wrap="none" lIns="91440" tIns="45720" rIns="91440" bIns="45720" numCol="1" anchor="t" anchorCtr="0" compatLnSpc="1">
              <a:spAutoFit/>
            </a:bodyPr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FF0000"/>
                  </a:solidFill>
                  <a:sym typeface="+mn-ea"/>
                </a:rPr>
                <a:t>熟练</a:t>
              </a:r>
              <a:endParaRPr lang="zh-CN" altLang="en-US" sz="2800" dirty="0" smtClean="0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 rot="5400000">
              <a:off x="10224" y="4226"/>
              <a:ext cx="454" cy="1134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0"/>
            </p:custDataLst>
          </p:nvPr>
        </p:nvGrpSpPr>
        <p:grpSpPr>
          <a:xfrm>
            <a:off x="6494145" y="3887470"/>
            <a:ext cx="2135505" cy="808355"/>
            <a:chOff x="10227" y="6122"/>
            <a:chExt cx="3363" cy="1273"/>
          </a:xfrm>
        </p:grpSpPr>
        <p:sp>
          <p:nvSpPr>
            <p:cNvPr id="15" name="文本框 14"/>
            <p:cNvSpPr txBox="1"/>
            <p:nvPr/>
          </p:nvSpPr>
          <p:spPr>
            <a:xfrm>
              <a:off x="12182" y="6573"/>
              <a:ext cx="1408" cy="822"/>
            </a:xfrm>
            <a:prstGeom prst="rect">
              <a:avLst/>
            </a:prstGeom>
            <a:noFill/>
            <a:ln w="28575" cap="rnd" cmpd="sng">
              <a:solidFill>
                <a:schemeClr val="accent1">
                  <a:shade val="50000"/>
                </a:schemeClr>
              </a:solidFill>
              <a:prstDash val="solid"/>
              <a:round/>
            </a:ln>
          </p:spPr>
          <p:txBody>
            <a:bodyPr vert="horz" wrap="none" lIns="91440" tIns="45720" rIns="91440" bIns="45720" numCol="1" anchor="t" anchorCtr="0" compatLnSpc="1">
              <a:spAutoFit/>
            </a:bodyPr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FF0000"/>
                  </a:solidFill>
                  <a:sym typeface="+mn-ea"/>
                </a:rPr>
                <a:t>精通</a:t>
              </a:r>
              <a:endParaRPr lang="zh-CN" altLang="en-US" sz="2800" dirty="0" smtClean="0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20" name="圆角右箭头 19"/>
            <p:cNvSpPr/>
            <p:nvPr/>
          </p:nvSpPr>
          <p:spPr>
            <a:xfrm rot="180000" flipV="1">
              <a:off x="10227" y="6122"/>
              <a:ext cx="1930" cy="1029"/>
            </a:xfrm>
            <a:prstGeom prst="bentArrow">
              <a:avLst>
                <a:gd name="adj1" fmla="val 25000"/>
                <a:gd name="adj2" fmla="val 29882"/>
                <a:gd name="adj3" fmla="val 25000"/>
                <a:gd name="adj4" fmla="val 4632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2000" fill="hold"/>
                                              <p:tgtEl>
                                                <p:spTgt spid="21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2" dur="2000" fill="hold"/>
                                              <p:tgtEl>
                                                <p:spTgt spid="22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7" dur="2000" fill="hold"/>
                                              <p:tgtEl>
                                                <p:spTgt spid="23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2" dur="2000" fill="hold"/>
                                              <p:tgtEl>
                                                <p:spTgt spid="24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Android</a:t>
            </a:r>
            <a:r>
              <a:rPr lang="zh-CN" dirty="0"/>
              <a:t>是一个以</a:t>
            </a:r>
            <a:r>
              <a:rPr dirty="0"/>
              <a:t>Linux</a:t>
            </a:r>
            <a:r>
              <a:rPr lang="zh-CN" dirty="0"/>
              <a:t>为基础</a:t>
            </a:r>
            <a:r>
              <a:rPr lang="zh-CN" dirty="0" smtClean="0"/>
              <a:t>的</a:t>
            </a:r>
            <a:r>
              <a:rPr lang="zh-CN" altLang="en-US" dirty="0"/>
              <a:t>开源</a:t>
            </a:r>
            <a:r>
              <a:rPr lang="zh-CN" altLang="en-US" dirty="0" smtClean="0">
                <a:solidFill>
                  <a:srgbClr val="FF0000"/>
                </a:solidFill>
              </a:rPr>
              <a:t>操作系统</a:t>
            </a:r>
            <a:endParaRPr lang="en-US" altLang="zh-CN" dirty="0" smtClean="0"/>
          </a:p>
          <a:p>
            <a:r>
              <a:rPr lang="zh-CN" dirty="0" smtClean="0"/>
              <a:t>主要</a:t>
            </a:r>
            <a:r>
              <a:rPr lang="zh-CN" dirty="0"/>
              <a:t>用于智能手机和平板电脑等移动</a:t>
            </a:r>
            <a:r>
              <a:rPr lang="zh-CN" dirty="0" smtClean="0"/>
              <a:t>设备</a:t>
            </a:r>
            <a:endParaRPr lang="en-US" altLang="zh-CN" dirty="0" smtClean="0"/>
          </a:p>
          <a:p>
            <a:r>
              <a:rPr lang="zh-CN" altLang="zh-CN" dirty="0"/>
              <a:t>由</a:t>
            </a:r>
            <a:r>
              <a:rPr lang="en-US" altLang="zh-CN" dirty="0"/>
              <a:t>Google</a:t>
            </a:r>
            <a:r>
              <a:rPr lang="zh-CN" altLang="zh-CN" dirty="0"/>
              <a:t>领导的</a:t>
            </a:r>
            <a:r>
              <a:rPr lang="en-US" altLang="zh-CN" dirty="0"/>
              <a:t>OHA</a:t>
            </a:r>
            <a:r>
              <a:rPr lang="zh-CN" altLang="zh-CN" dirty="0"/>
              <a:t>（</a:t>
            </a:r>
            <a:r>
              <a:rPr lang="en-US" altLang="zh-CN" dirty="0"/>
              <a:t>Open Handset </a:t>
            </a:r>
            <a:r>
              <a:rPr lang="en-US" altLang="zh-CN" dirty="0" smtClean="0"/>
              <a:t>Alliance</a:t>
            </a:r>
            <a:r>
              <a:rPr lang="zh-CN" altLang="zh-CN" dirty="0" smtClean="0"/>
              <a:t>，开放手机联盟）</a:t>
            </a:r>
            <a:r>
              <a:rPr lang="zh-CN" altLang="zh-CN" dirty="0"/>
              <a:t>持续维护与更新</a:t>
            </a:r>
            <a:endParaRPr lang="zh-CN" dirty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1.1 A</a:t>
            </a:r>
            <a:r>
              <a:rPr lang="en-US" altLang="zh-CN" dirty="0" smtClean="0"/>
              <a:t>ndroid</a:t>
            </a:r>
            <a:r>
              <a:rPr dirty="0" smtClean="0"/>
              <a:t>简史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A</a:t>
            </a:r>
            <a:r>
              <a:rPr lang="en-US" altLang="zh-CN" dirty="0" smtClean="0"/>
              <a:t>ndroid</a:t>
            </a:r>
            <a:r>
              <a:rPr dirty="0" smtClean="0"/>
              <a:t>简史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435610"/>
            <a:ext cx="7536815" cy="4707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A</a:t>
            </a:r>
            <a:r>
              <a:rPr lang="en-US" altLang="zh-CN" dirty="0" smtClean="0"/>
              <a:t>ndroid</a:t>
            </a:r>
            <a:r>
              <a:rPr dirty="0" smtClean="0"/>
              <a:t>简史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500380"/>
            <a:ext cx="6241415" cy="4545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A</a:t>
            </a:r>
            <a:r>
              <a:rPr lang="en-US" altLang="zh-CN" dirty="0" smtClean="0"/>
              <a:t>ndroid</a:t>
            </a:r>
            <a:r>
              <a:rPr dirty="0" smtClean="0"/>
              <a:t>简史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549910"/>
            <a:ext cx="7052945" cy="4431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A</a:t>
            </a:r>
            <a:r>
              <a:rPr lang="en-US" altLang="zh-CN" dirty="0" smtClean="0"/>
              <a:t>ndroid</a:t>
            </a:r>
            <a:r>
              <a:rPr dirty="0" smtClean="0"/>
              <a:t>简史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508000"/>
            <a:ext cx="7513320" cy="4643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71486"/>
            <a:ext cx="8207375" cy="3857652"/>
          </a:xfrm>
        </p:spPr>
        <p:txBody>
          <a:bodyPr/>
          <a:lstStyle/>
          <a:p>
            <a:pPr>
              <a:buNone/>
            </a:pPr>
            <a:r>
              <a:rPr dirty="0" smtClean="0"/>
              <a:t>Android</a:t>
            </a:r>
            <a:r>
              <a:rPr lang="zh-CN" dirty="0"/>
              <a:t>系统分为四</a:t>
            </a:r>
            <a:r>
              <a:rPr lang="zh-CN" dirty="0" smtClean="0"/>
              <a:t>层</a:t>
            </a:r>
            <a:r>
              <a:rPr lang="zh-CN" altLang="en-US" dirty="0" smtClean="0"/>
              <a:t>：</a:t>
            </a:r>
            <a:endParaRPr dirty="0" smtClean="0"/>
          </a:p>
          <a:p>
            <a:r>
              <a:rPr dirty="0"/>
              <a:t>Linux</a:t>
            </a:r>
            <a:r>
              <a:rPr lang="zh-CN" dirty="0" smtClean="0"/>
              <a:t>内核</a:t>
            </a:r>
            <a:r>
              <a:rPr lang="zh-CN" altLang="en-US" dirty="0" smtClean="0"/>
              <a:t>层</a:t>
            </a:r>
            <a:endParaRPr dirty="0" smtClean="0"/>
          </a:p>
          <a:p>
            <a:r>
              <a:rPr lang="zh-CN" dirty="0"/>
              <a:t>系统运行</a:t>
            </a:r>
            <a:r>
              <a:rPr lang="zh-CN" dirty="0" smtClean="0"/>
              <a:t>库</a:t>
            </a:r>
            <a:r>
              <a:rPr lang="zh-CN" altLang="en-US" dirty="0"/>
              <a:t>层</a:t>
            </a:r>
            <a:endParaRPr dirty="0" smtClean="0"/>
          </a:p>
          <a:p>
            <a:r>
              <a:rPr lang="zh-CN" dirty="0" smtClean="0"/>
              <a:t>应用程序框架</a:t>
            </a:r>
            <a:r>
              <a:rPr lang="zh-CN" altLang="en-US" dirty="0" smtClean="0"/>
              <a:t>层</a:t>
            </a:r>
            <a:endParaRPr dirty="0" smtClean="0"/>
          </a:p>
          <a:p>
            <a:r>
              <a:rPr lang="zh-CN" dirty="0"/>
              <a:t>应用程序层</a:t>
            </a:r>
            <a:endParaRPr dirty="0" smtClean="0"/>
          </a:p>
          <a:p>
            <a:pPr marL="457200" indent="-457200"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1.2.1  Android</a:t>
            </a:r>
            <a:r>
              <a:rPr dirty="0" smtClean="0"/>
              <a:t>系统架构</a:t>
            </a:r>
            <a:endParaRPr dirty="0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91790" y="-60325"/>
            <a:ext cx="594868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499731"/>
            <a:ext cx="8247860" cy="3929090"/>
          </a:xfrm>
        </p:spPr>
        <p:txBody>
          <a:bodyPr/>
          <a:lstStyle/>
          <a:p>
            <a:pPr latinLnBrk="0">
              <a:buNone/>
            </a:pPr>
            <a:r>
              <a:rPr dirty="0"/>
              <a:t>Android</a:t>
            </a:r>
            <a:r>
              <a:rPr lang="zh-CN" dirty="0"/>
              <a:t>应用程序主要包含</a:t>
            </a:r>
            <a:r>
              <a:rPr dirty="0"/>
              <a:t>4</a:t>
            </a:r>
            <a:r>
              <a:rPr lang="zh-CN" dirty="0"/>
              <a:t>种组件</a:t>
            </a:r>
            <a:r>
              <a:rPr lang="zh-CN" dirty="0" smtClean="0"/>
              <a:t>：</a:t>
            </a:r>
            <a:endParaRPr dirty="0" smtClean="0"/>
          </a:p>
          <a:p>
            <a:pPr lvl="0"/>
            <a:r>
              <a:rPr sz="2400" dirty="0">
                <a:solidFill>
                  <a:srgbClr val="FF0000"/>
                </a:solidFill>
              </a:rPr>
              <a:t>Activity</a:t>
            </a:r>
            <a:r>
              <a:rPr lang="zh-CN" sz="2400" dirty="0"/>
              <a:t>（活动</a:t>
            </a:r>
            <a:r>
              <a:rPr lang="zh-CN" sz="2400" dirty="0" smtClean="0"/>
              <a:t>）</a:t>
            </a:r>
            <a:r>
              <a:rPr lang="zh-CN" altLang="en-US" sz="2400" dirty="0" smtClean="0"/>
              <a:t>：可视化用户界面</a:t>
            </a:r>
            <a:endParaRPr lang="zh-CN" sz="2400" dirty="0"/>
          </a:p>
          <a:p>
            <a:pPr lvl="0"/>
            <a:r>
              <a:rPr sz="2400" dirty="0">
                <a:solidFill>
                  <a:srgbClr val="FF0000"/>
                </a:solidFill>
              </a:rPr>
              <a:t>Service</a:t>
            </a:r>
            <a:r>
              <a:rPr lang="zh-CN" sz="2400" dirty="0"/>
              <a:t>（服务</a:t>
            </a:r>
            <a:r>
              <a:rPr lang="zh-CN" sz="2400" dirty="0" smtClean="0"/>
              <a:t>）</a:t>
            </a:r>
            <a:r>
              <a:rPr lang="zh-CN" altLang="en-US" sz="2400" dirty="0" smtClean="0"/>
              <a:t>：</a:t>
            </a:r>
            <a:r>
              <a:rPr lang="zh-CN" sz="2400" dirty="0" smtClean="0"/>
              <a:t>执行持续</a:t>
            </a:r>
            <a:r>
              <a:rPr lang="zh-CN" altLang="en-US" sz="2400" dirty="0" smtClean="0"/>
              <a:t>、</a:t>
            </a:r>
            <a:r>
              <a:rPr lang="zh-CN" sz="2400" dirty="0" smtClean="0"/>
              <a:t>耗时且</a:t>
            </a:r>
            <a:r>
              <a:rPr lang="zh-CN" sz="2400" dirty="0"/>
              <a:t>无需用户界面交互的</a:t>
            </a:r>
            <a:r>
              <a:rPr lang="zh-CN" sz="2400" dirty="0" smtClean="0"/>
              <a:t>操作</a:t>
            </a:r>
            <a:endParaRPr lang="zh-CN" sz="2400" dirty="0"/>
          </a:p>
          <a:p>
            <a:pPr lvl="0"/>
            <a:r>
              <a:rPr sz="2400" dirty="0">
                <a:solidFill>
                  <a:srgbClr val="FF0000"/>
                </a:solidFill>
              </a:rPr>
              <a:t>Broadcast Receiver</a:t>
            </a:r>
            <a:r>
              <a:rPr lang="zh-CN" sz="2400" dirty="0"/>
              <a:t>（广播接收器</a:t>
            </a:r>
            <a:r>
              <a:rPr lang="zh-CN" sz="2400" dirty="0" smtClean="0"/>
              <a:t>）</a:t>
            </a:r>
            <a:r>
              <a:rPr lang="zh-CN" altLang="en-US" sz="2400" dirty="0" smtClean="0"/>
              <a:t>：</a:t>
            </a:r>
            <a:r>
              <a:rPr lang="zh-CN" sz="2400" dirty="0"/>
              <a:t>全局</a:t>
            </a:r>
            <a:r>
              <a:rPr lang="zh-CN" sz="2400" dirty="0" smtClean="0"/>
              <a:t>监听器</a:t>
            </a:r>
            <a:r>
              <a:rPr lang="zh-CN" altLang="en-US" sz="2400" dirty="0"/>
              <a:t>，</a:t>
            </a:r>
            <a:r>
              <a:rPr lang="zh-CN" sz="2400" dirty="0" smtClean="0"/>
              <a:t>接收</a:t>
            </a:r>
            <a:r>
              <a:rPr lang="zh-CN" sz="2400" dirty="0"/>
              <a:t>来自系统和应用程序的</a:t>
            </a:r>
            <a:r>
              <a:rPr lang="zh-CN" sz="2400" dirty="0" smtClean="0"/>
              <a:t>广播</a:t>
            </a:r>
            <a:endParaRPr lang="zh-CN" sz="2400" dirty="0"/>
          </a:p>
          <a:p>
            <a:pPr lvl="0"/>
            <a:r>
              <a:rPr sz="2400" dirty="0">
                <a:solidFill>
                  <a:srgbClr val="FF0000"/>
                </a:solidFill>
              </a:rPr>
              <a:t>Content Provider</a:t>
            </a:r>
            <a:r>
              <a:rPr lang="zh-CN" sz="2400" dirty="0"/>
              <a:t>（内容提供器</a:t>
            </a:r>
            <a:r>
              <a:rPr lang="zh-CN" sz="2400" dirty="0" smtClean="0"/>
              <a:t>）</a:t>
            </a:r>
            <a:r>
              <a:rPr lang="zh-CN" altLang="en-US" sz="2400" dirty="0" smtClean="0"/>
              <a:t>：</a:t>
            </a:r>
            <a:r>
              <a:rPr lang="zh-CN" sz="2400" dirty="0" smtClean="0"/>
              <a:t>共享</a:t>
            </a:r>
            <a:r>
              <a:rPr lang="zh-CN" altLang="en-US" sz="2400" dirty="0" smtClean="0"/>
              <a:t>的</a:t>
            </a:r>
            <a:r>
              <a:rPr lang="zh-CN" sz="2400" dirty="0" smtClean="0"/>
              <a:t>持久</a:t>
            </a:r>
            <a:r>
              <a:rPr lang="zh-CN" sz="2400" dirty="0"/>
              <a:t>数据存储</a:t>
            </a:r>
            <a:r>
              <a:rPr lang="zh-CN" sz="2400" dirty="0" smtClean="0"/>
              <a:t>机制</a:t>
            </a:r>
            <a:endParaRPr lang="en-US" altLang="zh-CN" sz="240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r>
              <a:rPr lang="en-US" dirty="0" smtClean="0"/>
              <a:t>1.2.2  Android</a:t>
            </a:r>
            <a:r>
              <a:rPr dirty="0" smtClean="0"/>
              <a:t>应用程序组件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509,&quot;width&quot;:14306}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4567020972_1_1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4567020973_1_1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4567020974_1_1"/>
</p:tagLst>
</file>

<file path=ppt/tags/tag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4567020975_1_1"/>
</p:tagLst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1203</Words>
  <Application>WPS 演示</Application>
  <PresentationFormat>全屏显示(16:9)</PresentationFormat>
  <Paragraphs>93</Paragraphs>
  <Slides>15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华文细黑</vt:lpstr>
      <vt:lpstr>Calibri</vt:lpstr>
      <vt:lpstr>Adobe 黑体 Std R</vt:lpstr>
      <vt:lpstr>黑体</vt:lpstr>
      <vt:lpstr>Adobe 宋体 Std L</vt:lpstr>
      <vt:lpstr>MS UI Gothic</vt:lpstr>
      <vt:lpstr>Adobe 黑体 Std R</vt:lpstr>
      <vt:lpstr>Adobe 仿宋 Std R</vt:lpstr>
      <vt:lpstr>微软雅黑</vt:lpstr>
      <vt:lpstr>仿宋</vt:lpstr>
      <vt:lpstr>Times New Roman</vt:lpstr>
      <vt:lpstr>Arial Unicode MS</vt:lpstr>
      <vt:lpstr>1_nordridesign.com</vt:lpstr>
      <vt:lpstr>自定义设计方案</vt:lpstr>
      <vt:lpstr>JavaSE模板</vt:lpstr>
      <vt:lpstr>Paint.Picture</vt:lpstr>
      <vt:lpstr>Paint.Picture</vt:lpstr>
      <vt:lpstr>Paint.Picture</vt:lpstr>
      <vt:lpstr>第一章  Android概述</vt:lpstr>
      <vt:lpstr>本章重点</vt:lpstr>
      <vt:lpstr>1.1 Android简史</vt:lpstr>
      <vt:lpstr>1.1 Android简史</vt:lpstr>
      <vt:lpstr>1.1 Android简史</vt:lpstr>
      <vt:lpstr>1.1 Android简史</vt:lpstr>
      <vt:lpstr>1.1 Android简史</vt:lpstr>
      <vt:lpstr>1.2.1  Android系统架构</vt:lpstr>
      <vt:lpstr>1.2.2  Android应用程序组件</vt:lpstr>
      <vt:lpstr>1.3  Android开发环境搭建</vt:lpstr>
      <vt:lpstr>1.4.1  第一个Android项目</vt:lpstr>
      <vt:lpstr>1.4.2  Android程序结构</vt:lpstr>
      <vt:lpstr>本章总结</vt:lpstr>
      <vt:lpstr>本章总结</vt:lpstr>
      <vt:lpstr>上机练习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yuyf</cp:lastModifiedBy>
  <cp:revision>1069</cp:revision>
  <dcterms:created xsi:type="dcterms:W3CDTF">2014-10-31T04:56:00Z</dcterms:created>
  <dcterms:modified xsi:type="dcterms:W3CDTF">2021-03-02T01:57:35Z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