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 id="2147483661" r:id="rId3"/>
    <p:sldMasterId id="2147483674" r:id="rId4"/>
  </p:sldMasterIdLst>
  <p:notesMasterIdLst>
    <p:notesMasterId r:id="rId6"/>
  </p:notesMasterIdLst>
  <p:handoutMasterIdLst>
    <p:handoutMasterId r:id="rId54"/>
  </p:handoutMasterIdLst>
  <p:sldIdLst>
    <p:sldId id="257" r:id="rId5"/>
    <p:sldId id="258" r:id="rId7"/>
    <p:sldId id="262" r:id="rId8"/>
    <p:sldId id="347" r:id="rId9"/>
    <p:sldId id="266" r:id="rId10"/>
    <p:sldId id="428" r:id="rId11"/>
    <p:sldId id="274" r:id="rId12"/>
    <p:sldId id="353" r:id="rId13"/>
    <p:sldId id="429" r:id="rId14"/>
    <p:sldId id="430" r:id="rId15"/>
    <p:sldId id="431" r:id="rId16"/>
    <p:sldId id="355" r:id="rId17"/>
    <p:sldId id="432" r:id="rId18"/>
    <p:sldId id="356" r:id="rId19"/>
    <p:sldId id="485" r:id="rId20"/>
    <p:sldId id="486" r:id="rId21"/>
    <p:sldId id="357" r:id="rId22"/>
    <p:sldId id="435" r:id="rId23"/>
    <p:sldId id="455" r:id="rId24"/>
    <p:sldId id="437" r:id="rId25"/>
    <p:sldId id="456" r:id="rId26"/>
    <p:sldId id="458" r:id="rId27"/>
    <p:sldId id="439" r:id="rId28"/>
    <p:sldId id="459" r:id="rId29"/>
    <p:sldId id="460" r:id="rId30"/>
    <p:sldId id="461" r:id="rId31"/>
    <p:sldId id="462" r:id="rId32"/>
    <p:sldId id="487" r:id="rId33"/>
    <p:sldId id="441" r:id="rId34"/>
    <p:sldId id="464" r:id="rId35"/>
    <p:sldId id="451" r:id="rId36"/>
    <p:sldId id="452" r:id="rId37"/>
    <p:sldId id="359" r:id="rId38"/>
    <p:sldId id="453" r:id="rId39"/>
    <p:sldId id="360" r:id="rId40"/>
    <p:sldId id="443" r:id="rId41"/>
    <p:sldId id="449" r:id="rId42"/>
    <p:sldId id="450" r:id="rId43"/>
    <p:sldId id="465" r:id="rId44"/>
    <p:sldId id="445" r:id="rId45"/>
    <p:sldId id="454" r:id="rId46"/>
    <p:sldId id="446" r:id="rId47"/>
    <p:sldId id="447" r:id="rId48"/>
    <p:sldId id="448" r:id="rId49"/>
    <p:sldId id="427" r:id="rId50"/>
    <p:sldId id="424" r:id="rId51"/>
    <p:sldId id="425" r:id="rId52"/>
    <p:sldId id="304" r:id="rId5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yf"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AB"/>
    <a:srgbClr val="FFFF9B"/>
    <a:srgbClr val="CCFFCC"/>
    <a:srgbClr val="CEDCE1"/>
    <a:srgbClr val="FFCC99"/>
    <a:srgbClr val="666633"/>
    <a:srgbClr val="FFAAAB"/>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76602" autoAdjust="0"/>
  </p:normalViewPr>
  <p:slideViewPr>
    <p:cSldViewPr>
      <p:cViewPr>
        <p:scale>
          <a:sx n="75" d="100"/>
          <a:sy n="75" d="100"/>
        </p:scale>
        <p:origin x="-564" y="-330"/>
      </p:cViewPr>
      <p:guideLst>
        <p:guide orient="horz" pos="158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32" y="-108"/>
      </p:cViewPr>
      <p:guideLst>
        <p:guide orient="horz" pos="2816"/>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4T23:01:18.149" idx="1">
    <p:pos x="5671" y="401"/>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FA055-3B7B-41F9-8C0B-4160B0757A5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86B829-4D9B-4039-9B2E-CDFCC89726F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3-04T15:15:09"/>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868 335,'-3'1,"0"0,0 0,-1 0,0 2,1-2,-2 2,2-1,-1 0,1 0,0 1,0-1,1 1,1 0,2 1,-1-1,1 1,-1 0,0-1,2 1,-1-1,0 0,0 1,0-1,1 0,-2 0,3 0,-1 0,0 1,1-2,0-1,0 0,0 0,1 0,1 1,-2-1,2 1,-2-2,1 0,-1 0,0 0,0 0,0 0,0 0,0-3,0 0,1 1,-1 0,0 0,1 0,-1-1,0 1,-2-2,0 1,1-1,-2 1,1-1,-2 0,0 1,0-1,1-1,-1 2,0 0,-1-1,0 1,-1 0,2 0,-1 0,0 0,0 0,-2 0,1 1,1-1,-1 2,-1-1,0 1,0-1,1 0,-2 1,2 0,-3 1,2 0,1 0,-1 0,0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01FEB-A0BF-432C-BAD3-DDF19C1482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71777-6175-4BEB-911C-5EAB9356E49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rtl="0" eaLnBrk="1" fontAlgn="base" hangingPunct="1">
              <a:spcBef>
                <a:spcPct val="0"/>
              </a:spcBef>
              <a:spcAft>
                <a:spcPct val="0"/>
              </a:spcAft>
              <a:defRPr kumimoji="0" lang="zh-CN" altLang="en-US" sz="4400" b="1" kern="1200" dirty="0">
                <a:solidFill>
                  <a:schemeClr val="tx1">
                    <a:lumMod val="65000"/>
                    <a:lumOff val="35000"/>
                  </a:schemeClr>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73846"/>
            <a:ext cx="2051050" cy="432077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273846"/>
            <a:ext cx="6003925" cy="43207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fld>
            <a:endParaRPr lang="zh-CN" altLang="en-US"/>
          </a:p>
        </p:txBody>
      </p:sp>
      <p:sp>
        <p:nvSpPr>
          <p:cNvPr id="5" name="标题 1"/>
          <p:cNvSpPr>
            <a:spLocks noGrp="1"/>
          </p:cNvSpPr>
          <p:nvPr userDrawn="1">
            <p:ph type="title"/>
          </p:nvPr>
        </p:nvSpPr>
        <p:spPr>
          <a:xfrm>
            <a:off x="457200" y="205979"/>
            <a:ext cx="8229600" cy="436959"/>
          </a:xfrm>
        </p:spPr>
        <p:txBody>
          <a:bodyPr/>
          <a:lstStyle/>
          <a:p>
            <a:pPr eaLnBrk="1" hangingPunct="1"/>
            <a:r>
              <a:rPr kumimoji="0" lang="zh-CN" altLang="en-US" smtClean="0">
                <a:ea typeface="Adobe 宋体 Std L" pitchFamily="18" charset="-122"/>
              </a:rPr>
              <a:t>单击此处编辑母版标题样式</a:t>
            </a:r>
            <a:endParaRPr kumimoji="0" lang="zh-CN" altLang="en-US" smtClean="0">
              <a:latin typeface="Adobe 宋体 Std L" pitchFamily="18" charset="-122"/>
              <a:ea typeface="Adobe 宋体 Std L" pitchFamily="18" charset="-122"/>
              <a:cs typeface="华文细黑" panose="02010600040101010101" pitchFamily="2" charset="-122"/>
            </a:endParaRPr>
          </a:p>
        </p:txBody>
      </p:sp>
      <p:pic>
        <p:nvPicPr>
          <p:cNvPr id="6" name="内容占位符 2"/>
          <p:cNvPicPr>
            <a:picLocks noChangeAspect="1"/>
          </p:cNvPicPr>
          <p:nvPr userDrawn="1"/>
        </p:nvPicPr>
        <p:blipFill>
          <a:blip r:embed="rId2" cstate="print"/>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cstate="print"/>
          <a:srcRect l="66298"/>
          <a:stretch>
            <a:fillRect/>
          </a:stretch>
        </p:blipFill>
        <p:spPr bwMode="auto">
          <a:xfrm>
            <a:off x="2915816" y="1647048"/>
            <a:ext cx="3162057" cy="1068718"/>
          </a:xfrm>
          <a:prstGeom prst="rect">
            <a:avLst/>
          </a:prstGeom>
          <a:noFill/>
          <a:ln>
            <a:noFill/>
          </a:ln>
          <a:effectLst>
            <a:reflection blurRad="6350" stA="50000" endA="300" endPos="55000" dir="5400000" sy="-100000" algn="bl" rotWithShape="0"/>
          </a:effec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834E6405-21B2-47F6-81EB-0B131E9C29F8}"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6" y="17845"/>
            <a:ext cx="4846637" cy="410765"/>
          </a:xfrm>
        </p:spPr>
        <p:txBody>
          <a:bodyPr/>
          <a:lstStyle>
            <a:lvl1pPr>
              <a:defRPr kumimoji="0" lang="zh-CN" altLang="en-US" sz="2800" b="1" kern="1200" dirty="0" smtClean="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0"/>
            <a:ext cx="8207375" cy="375046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507831"/>
          </a:xfrm>
          <a:solidFill>
            <a:srgbClr val="23A3AE"/>
          </a:solidFill>
          <a:ln>
            <a:noFill/>
          </a:ln>
        </p:spPr>
        <p:style>
          <a:lnRef idx="2">
            <a:schemeClr val="accent2"/>
          </a:lnRef>
          <a:fillRef idx="1">
            <a:schemeClr val="lt1"/>
          </a:fillRef>
          <a:effectRef idx="0">
            <a:schemeClr val="accent2"/>
          </a:effectRef>
          <a:fontRef idx="minor">
            <a:schemeClr val="dk1"/>
          </a:fontRef>
        </p:style>
        <p:txBody>
          <a:bodyPr wrap="square" anchor="ctr">
            <a:spAutoFit/>
          </a:bodyPr>
          <a:lstStyle>
            <a:lvl1pPr algn="l" rtl="0" eaLnBrk="0" fontAlgn="base" hangingPunct="0">
              <a:lnSpc>
                <a:spcPct val="150000"/>
              </a:lnSpc>
              <a:spcBef>
                <a:spcPct val="20000"/>
              </a:spcBef>
              <a:spcAft>
                <a:spcPct val="0"/>
              </a:spcAft>
              <a:buNone/>
              <a:defRPr lang="zh-CN" altLang="en-US" sz="1800" i="0" kern="1200" dirty="0" smtClean="0">
                <a:solidFill>
                  <a:schemeClr val="bg1"/>
                </a:solidFill>
                <a:latin typeface="Adobe 仿宋 Std R" pitchFamily="18" charset="-122"/>
                <a:ea typeface="Adobe 仿宋 Std R" pitchFamily="18" charset="-122"/>
                <a:cs typeface="+mn-cs"/>
              </a:defRPr>
            </a:lvl1pPr>
          </a:lstStyle>
          <a:p>
            <a:pPr lvl="0"/>
            <a:r>
              <a:rPr lang="zh-CN" altLang="en-US" dirty="0" smtClean="0"/>
              <a:t>单击此处编辑 注意 文本样式</a:t>
            </a:r>
            <a:endParaRPr lang="zh-CN" altLang="en-US" dirty="0" smtClean="0"/>
          </a:p>
        </p:txBody>
      </p:sp>
      <p:sp>
        <p:nvSpPr>
          <p:cNvPr id="14" name="图片占位符 13"/>
          <p:cNvSpPr>
            <a:spLocks noGrp="1"/>
          </p:cNvSpPr>
          <p:nvPr>
            <p:ph type="pic" sz="quarter" idx="12"/>
          </p:nvPr>
        </p:nvSpPr>
        <p:spPr>
          <a:xfrm>
            <a:off x="7072313" y="3571875"/>
            <a:ext cx="428625" cy="500063"/>
          </a:xfrm>
          <a:noFill/>
          <a:ln w="9525">
            <a:noFill/>
            <a:miter lim="800000"/>
          </a:ln>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553998"/>
          </a:xfrm>
          <a:solidFill>
            <a:srgbClr val="FFFF99"/>
          </a:solidFill>
          <a:ln w="9525">
            <a:noFill/>
            <a:miter lim="800000"/>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None/>
              <a:defRPr lang="zh-CN" altLang="en-US" b="1" i="0" kern="1200" dirty="0" smtClean="0">
                <a:solidFill>
                  <a:srgbClr val="FF0000"/>
                </a:solidFill>
                <a:latin typeface="Adobe 仿宋 Std R" pitchFamily="18" charset="-122"/>
                <a:ea typeface="Adobe 仿宋 Std R" pitchFamily="18" charset="-122"/>
                <a:cs typeface="宋体" panose="02010600030101010101" pitchFamily="2" charset="-122"/>
              </a:defRPr>
            </a:lvl1pPr>
          </a:lstStyle>
          <a:p>
            <a:pPr lvl="0"/>
            <a:r>
              <a:rPr lang="zh-CN" altLang="en-US" dirty="0" smtClean="0"/>
              <a:t>单击此处编辑代码文本样式</a:t>
            </a:r>
            <a:endParaRPr lang="zh-CN" altLang="en-US" dirty="0" smtClean="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pic>
        <p:nvPicPr>
          <p:cNvPr id="6" name="图片 5"/>
          <p:cNvPicPr>
            <a:picLocks noChangeAspect="1"/>
          </p:cNvPicPr>
          <p:nvPr userDrawn="1"/>
        </p:nvPicPr>
        <p:blipFill>
          <a:blip r:embed="rId2" cstate="print">
            <a:duotone>
              <a:schemeClr val="accent1">
                <a:shade val="45000"/>
                <a:satMod val="135000"/>
              </a:schemeClr>
              <a:prstClr val="white"/>
            </a:duotone>
          </a:blip>
          <a:stretch>
            <a:fillRect/>
          </a:stretch>
        </p:blipFill>
        <p:spPr>
          <a:xfrm>
            <a:off x="746619" y="928676"/>
            <a:ext cx="484014" cy="484014"/>
          </a:xfrm>
          <a:prstGeom prst="rect">
            <a:avLst/>
          </a:prstGeom>
        </p:spPr>
      </p:pic>
      <p:sp>
        <p:nvSpPr>
          <p:cNvPr id="7" name="文本框 1"/>
          <p:cNvSpPr txBox="1"/>
          <p:nvPr userDrawn="1"/>
        </p:nvSpPr>
        <p:spPr>
          <a:xfrm>
            <a:off x="690540" y="1426705"/>
            <a:ext cx="595312" cy="338137"/>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8" name="文本占位符 11"/>
          <p:cNvSpPr>
            <a:spLocks noGrp="1"/>
          </p:cNvSpPr>
          <p:nvPr>
            <p:ph type="body" sz="quarter" idx="11" hasCustomPrompt="1"/>
          </p:nvPr>
        </p:nvSpPr>
        <p:spPr>
          <a:xfrm>
            <a:off x="1714480" y="857238"/>
            <a:ext cx="6357956" cy="2890550"/>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endParaRPr lang="zh-CN" altLang="en-US" dirty="0" smtClean="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7" name="表格占位符 6"/>
          <p:cNvSpPr>
            <a:spLocks noGrp="1"/>
          </p:cNvSpPr>
          <p:nvPr>
            <p:ph type="tbl" sz="quarter" idx="11"/>
          </p:nvPr>
        </p:nvSpPr>
        <p:spPr>
          <a:xfrm>
            <a:off x="571472" y="3071816"/>
            <a:ext cx="4143386" cy="1643077"/>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143372" y="857241"/>
            <a:ext cx="4564042"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endParaRPr lang="zh-CN" altLang="en-US" dirty="0" smtClean="0"/>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pic>
        <p:nvPicPr>
          <p:cNvPr id="6" name="Picture 6" descr="d:\360se6\USERDA~1\Temp\9688751.jpg"/>
          <p:cNvPicPr>
            <a:picLocks noChangeAspect="1" noChangeArrowheads="1"/>
          </p:cNvPicPr>
          <p:nvPr userDrawn="1"/>
        </p:nvPicPr>
        <p:blipFill>
          <a:blip r:embed="rId2" cstate="print"/>
          <a:srcRect/>
          <a:stretch>
            <a:fillRect/>
          </a:stretch>
        </p:blipFill>
        <p:spPr bwMode="auto">
          <a:xfrm>
            <a:off x="571471" y="1142990"/>
            <a:ext cx="3333615" cy="257176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51CD21A3-4AB3-4FC6-AAAF-4DD394124CE3}" type="slidenum">
              <a:rPr lang="zh-CN" altLang="en-US"/>
            </a:fld>
            <a:endParaRPr lang="en-US" altLang="zh-CN"/>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8313" y="844154"/>
            <a:ext cx="4027487" cy="3750469"/>
          </a:xfrm>
        </p:spPr>
        <p:txBody>
          <a:bodyPr/>
          <a:lstStyle>
            <a:lvl2pPr marL="742950" indent="-285750" algn="l" rtl="0" eaLnBrk="1" fontAlgn="base" hangingPunct="1">
              <a:lnSpc>
                <a:spcPct val="150000"/>
              </a:lnSpc>
              <a:spcBef>
                <a:spcPct val="20000"/>
              </a:spcBef>
              <a:spcAft>
                <a:spcPct val="0"/>
              </a:spcAft>
              <a:buClr>
                <a:schemeClr val="accent6"/>
              </a:buClr>
              <a:buFont typeface="Wingdings" panose="05000000000000000000" pitchFamily="2" charset="2"/>
              <a:buChar char="l"/>
              <a:defRPr/>
            </a:lvl2pPr>
            <a:lvl3pPr marL="1143000" indent="-285750" algn="l" rtl="0" eaLnBrk="1" fontAlgn="base" hangingPunct="1">
              <a:lnSpc>
                <a:spcPct val="150000"/>
              </a:lnSpc>
              <a:spcBef>
                <a:spcPct val="20000"/>
              </a:spcBef>
              <a:spcAft>
                <a:spcPct val="0"/>
              </a:spcAft>
              <a:buClr>
                <a:schemeClr val="accent6"/>
              </a:buClr>
              <a:buFont typeface="Wingdings" panose="05000000000000000000" pitchFamily="2" charset="2"/>
              <a:buChar char="l"/>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844154"/>
            <a:ext cx="4027488"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872550F5-49B5-485E-A41F-D21BACD6FDD0}" type="slidenum">
              <a:rPr lang="zh-CN" altLang="en-US"/>
            </a:fld>
            <a:endParaRPr lang="en-US" altLang="zh-CN"/>
          </a:p>
        </p:txBody>
      </p:sp>
      <p:sp>
        <p:nvSpPr>
          <p:cNvPr id="6" name="标题 1"/>
          <p:cNvSpPr txBox="1"/>
          <p:nvPr userDrawn="1"/>
        </p:nvSpPr>
        <p:spPr bwMode="auto">
          <a:xfrm>
            <a:off x="225431"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pPr marL="0" marR="0" lvl="0" indent="0" algn="l" defTabSz="914400" rtl="0" eaLnBrk="1" fontAlgn="base" latinLnBrk="0" hangingPunct="1">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rPr>
              <a:t>单击此处编辑母版标题样式</a:t>
            </a: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43" y="1878806"/>
            <a:ext cx="3868737"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8806"/>
            <a:ext cx="3887788"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725A47-9BB4-4C61-AA3F-F8BEB313E901}" type="slidenum">
              <a:rPr lang="zh-CN" altLang="en-US"/>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EB84D4-D3AC-4D0D-92F3-4E29699CCF8A}" type="slidenum">
              <a:rPr lang="zh-CN" altLang="en-US"/>
            </a:fld>
            <a:endParaRPr lang="en-US" altLang="zh-CN"/>
          </a:p>
        </p:txBody>
      </p:sp>
      <p:sp>
        <p:nvSpPr>
          <p:cNvPr id="4" name="标题 1"/>
          <p:cNvSpPr txBox="1"/>
          <p:nvPr userDrawn="1"/>
        </p:nvSpPr>
        <p:spPr bwMode="auto">
          <a:xfrm>
            <a:off x="285725"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pPr marL="0" marR="0" lvl="0" indent="0" algn="l" defTabSz="914400" rtl="0" eaLnBrk="1" fontAlgn="base" latinLnBrk="0" hangingPunct="1">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rPr>
              <a:t>单击此处编辑母版标题样式</a:t>
            </a: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8"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了解静态网站与动态网站的概念及区别</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结构与</a:t>
            </a:r>
            <a:r>
              <a:rPr lang="en-US" altLang="zh-CN" sz="2000" b="1" i="0" dirty="0">
                <a:latin typeface="Adobe 仿宋 Std R" pitchFamily="18" charset="-122"/>
                <a:ea typeface="Adobe 仿宋 Std R" pitchFamily="18" charset="-122"/>
              </a:rPr>
              <a:t>C/S</a:t>
            </a:r>
            <a:r>
              <a:rPr lang="zh-CN" altLang="en-US" sz="2000" b="1" i="0" dirty="0">
                <a:latin typeface="Adobe 仿宋 Std R" pitchFamily="18" charset="-122"/>
                <a:ea typeface="Adobe 仿宋 Std R" pitchFamily="18" charset="-122"/>
              </a:rPr>
              <a:t>结构的概念及区别</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结构的工作原理</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技术</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执行过程</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掌握如何搭建</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开发环境</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掌握如何建立</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动态项目</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b="1" i="0" dirty="0">
                <a:latin typeface="Adobe 仿宋 Std R" pitchFamily="18" charset="-122"/>
                <a:ea typeface="Adobe 仿宋 Std R" pitchFamily="18" charset="-122"/>
              </a:rPr>
              <a:t>了解</a:t>
            </a:r>
            <a:r>
              <a:rPr lang="en-US" altLang="zh-CN" b="1" i="0" dirty="0">
                <a:latin typeface="Adobe 仿宋 Std R" pitchFamily="18" charset="-122"/>
                <a:ea typeface="Adobe 仿宋 Std R" pitchFamily="18" charset="-122"/>
              </a:rPr>
              <a:t>Web</a:t>
            </a:r>
            <a:r>
              <a:rPr lang="zh-CN" altLang="en-US" b="1" i="0" dirty="0">
                <a:latin typeface="Adobe 仿宋 Std R" pitchFamily="18" charset="-122"/>
                <a:ea typeface="Adobe 仿宋 Std R" pitchFamily="18" charset="-122"/>
              </a:rPr>
              <a:t>应用的目录结构</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了解项目的打包发布</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程序的调试技巧</a:t>
            </a:r>
            <a:endParaRPr lang="zh-CN" altLang="en-US" sz="2000" b="1" i="0" dirty="0">
              <a:latin typeface="Adobe 仿宋 Std R" pitchFamily="18" charset="-122"/>
              <a:ea typeface="Adobe 仿宋 Std R" pitchFamily="18" charset="-122"/>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smtClean="0">
              <a:solidFill>
                <a:schemeClr val="accent6"/>
              </a:solidFill>
              <a:latin typeface="Adobe 黑体 Std R" pitchFamily="34" charset="-122"/>
              <a:ea typeface="Adobe 黑体 Std R" pitchFamily="34" charset="-122"/>
            </a:endParaRPr>
          </a:p>
        </p:txBody>
      </p:sp>
      <p:sp>
        <p:nvSpPr>
          <p:cNvPr id="5" name="Rectangle 3"/>
          <p:cNvSpPr>
            <a:spLocks noChangeArrowheads="1"/>
          </p:cNvSpPr>
          <p:nvPr userDrawn="1"/>
        </p:nvSpPr>
        <p:spPr bwMode="auto">
          <a:xfrm>
            <a:off x="468313" y="844153"/>
            <a:ext cx="8229600" cy="3737372"/>
          </a:xfrm>
          <a:prstGeom prst="rect">
            <a:avLst/>
          </a:prstGeom>
          <a:noFill/>
          <a:ln w="9525">
            <a:noFill/>
            <a:miter lim="800000"/>
          </a:ln>
        </p:spPr>
        <p:txBody>
          <a:bodyPr/>
          <a:lstStyle/>
          <a:p>
            <a:pPr marL="342900" indent="-342900">
              <a:lnSpc>
                <a:spcPct val="150000"/>
              </a:lnSpc>
              <a:spcBef>
                <a:spcPct val="20000"/>
              </a:spcBef>
              <a:buFont typeface="Arial" panose="020B0604020202020204" pitchFamily="34" charset="0"/>
              <a:buChar char="•"/>
            </a:pPr>
            <a:endParaRPr lang="en-US" altLang="zh-CN" sz="2000">
              <a:latin typeface="Calibri" panose="020F0502020204030204" pitchFamily="34" charset="0"/>
            </a:endParaRPr>
          </a:p>
          <a:p>
            <a:pPr marL="342900" indent="-342900">
              <a:lnSpc>
                <a:spcPct val="150000"/>
              </a:lnSpc>
              <a:spcBef>
                <a:spcPct val="20000"/>
              </a:spcBef>
              <a:buFont typeface="Arial" panose="020B0604020202020204" pitchFamily="34" charset="0"/>
              <a:buChar char="•"/>
            </a:pPr>
            <a:endParaRPr lang="zh-CN" altLang="en-US" sz="2000">
              <a:latin typeface="Calibri" panose="020F0502020204030204" pitchFamily="34" charset="0"/>
            </a:endParaRPr>
          </a:p>
          <a:p>
            <a:pPr marL="342900" indent="-342900">
              <a:lnSpc>
                <a:spcPct val="150000"/>
              </a:lnSpc>
              <a:spcBef>
                <a:spcPct val="20000"/>
              </a:spcBef>
              <a:buFont typeface="Arial" panose="020B0604020202020204" pitchFamily="34" charset="0"/>
              <a:buChar char="•"/>
            </a:pPr>
            <a:endParaRPr lang="zh-CN" altLang="en-US" sz="2000">
              <a:latin typeface="Calibri" panose="020F0502020204030204" pitchFamily="34" charset="0"/>
            </a:endParaRPr>
          </a:p>
        </p:txBody>
      </p:sp>
      <p:graphicFrame>
        <p:nvGraphicFramePr>
          <p:cNvPr id="6" name="Group 96"/>
          <p:cNvGraphicFramePr>
            <a:graphicFrameLocks noGrp="1"/>
          </p:cNvGraphicFramePr>
          <p:nvPr userDrawn="1"/>
        </p:nvGraphicFramePr>
        <p:xfrm>
          <a:off x="611193" y="789385"/>
          <a:ext cx="7748587" cy="3792138"/>
        </p:xfrm>
        <a:graphic>
          <a:graphicData uri="http://schemas.openxmlformats.org/drawingml/2006/table">
            <a:tbl>
              <a:tblPr/>
              <a:tblGrid>
                <a:gridCol w="4392612"/>
                <a:gridCol w="720725"/>
                <a:gridCol w="647700"/>
                <a:gridCol w="647700"/>
                <a:gridCol w="647700"/>
                <a:gridCol w="692150"/>
              </a:tblGrid>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知识点</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听</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看</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抄</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改</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写</a:t>
                      </a:r>
                      <a:endPar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8752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静态网站与动态网站的概念及区别</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结构与</a:t>
                      </a: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C/S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结构的概念及区别</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6920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结构的工作原理</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技术</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执行过程</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如何搭建</a:t>
                      </a: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开发环境</a:t>
                      </a:r>
                      <a:endPar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如何建立</a:t>
                      </a: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动态项目</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应用的目录结构</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项目的打包发布</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程序的调试技巧</a:t>
                      </a:r>
                      <a:endPar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bl>
          </a:graphicData>
        </a:graphic>
      </p:graphicFrame>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44154"/>
            <a:ext cx="4027487"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844154"/>
            <a:ext cx="4027488" cy="375046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10" name="Rectangle 3"/>
          <p:cNvSpPr>
            <a:spLocks noGrp="1" noChangeArrowheads="1"/>
          </p:cNvSpPr>
          <p:nvPr userDrawn="1">
            <p:ph idx="4294967295"/>
          </p:nvPr>
        </p:nvSpPr>
        <p:spPr>
          <a:xfrm>
            <a:off x="4572000" y="842965"/>
            <a:ext cx="4103688" cy="3402806"/>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单击此处编辑母版文本样式</a:t>
            </a:r>
            <a:endParaRPr kumimoji="0" lang="zh-CN" altLang="en-US" sz="2400" b="1" smtClean="0">
              <a:solidFill>
                <a:schemeClr val="tx1">
                  <a:lumMod val="75000"/>
                  <a:lumOff val="25000"/>
                </a:schemeClr>
              </a:solidFill>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第二级</a:t>
            </a:r>
            <a:endParaRPr kumimoji="0" lang="zh-CN" altLang="en-US" sz="2400" b="1" smtClean="0">
              <a:solidFill>
                <a:schemeClr val="tx1">
                  <a:lumMod val="75000"/>
                  <a:lumOff val="25000"/>
                </a:schemeClr>
              </a:solidFill>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第三级</a:t>
            </a:r>
            <a:endParaRPr kumimoji="0" lang="zh-CN" altLang="en-US" sz="2400" b="1" smtClean="0">
              <a:solidFill>
                <a:schemeClr val="tx1">
                  <a:lumMod val="75000"/>
                  <a:lumOff val="25000"/>
                </a:schemeClr>
              </a:solidFill>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第四级</a:t>
            </a:r>
            <a:endParaRPr kumimoji="0" lang="zh-CN" altLang="en-US" sz="2400" b="1" smtClean="0">
              <a:solidFill>
                <a:schemeClr val="tx1">
                  <a:lumMod val="75000"/>
                  <a:lumOff val="25000"/>
                </a:schemeClr>
              </a:solidFill>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第五级</a:t>
            </a:r>
            <a:endParaRPr kumimoji="0" lang="zh-CN" altLang="en-US" sz="2000" dirty="0" smtClean="0">
              <a:solidFill>
                <a:schemeClr val="tx1">
                  <a:lumMod val="75000"/>
                  <a:lumOff val="25000"/>
                </a:schemeClr>
              </a:solidFill>
              <a:latin typeface="Adobe 宋体 Std L" pitchFamily="18" charset="-122"/>
              <a:ea typeface="Adobe 宋体 Std L" pitchFamily="18" charset="-122"/>
            </a:endParaRPr>
          </a:p>
        </p:txBody>
      </p:sp>
      <p:sp>
        <p:nvSpPr>
          <p:cNvPr id="11"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12" name="Picture 6" descr="d:\360se6\USERDA~1\Temp\9688751.jpg"/>
          <p:cNvPicPr>
            <a:picLocks noChangeAspect="1" noChangeArrowheads="1"/>
          </p:cNvPicPr>
          <p:nvPr userDrawn="1"/>
        </p:nvPicPr>
        <p:blipFill>
          <a:blip r:embed="rId2" cstate="print"/>
          <a:srcRect/>
          <a:stretch>
            <a:fillRect/>
          </a:stretch>
        </p:blipFill>
        <p:spPr bwMode="auto">
          <a:xfrm>
            <a:off x="560388" y="1558531"/>
            <a:ext cx="4032250" cy="22681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859338" y="581027"/>
            <a:ext cx="3816350" cy="4320779"/>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第四级</a:t>
            </a:r>
            <a:endParaRPr kumimoji="0" lang="zh-CN" altLang="en-US" sz="2400" b="1"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第五级</a:t>
            </a:r>
            <a:endParaRPr kumimoji="0" lang="zh-CN" altLang="en-US" sz="1600" dirty="0"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6" descr="d:\360se6\USERDA~1\Temp\MAX_80~1.JPG"/>
          <p:cNvPicPr>
            <a:picLocks noChangeAspect="1" noChangeArrowheads="1"/>
          </p:cNvPicPr>
          <p:nvPr userDrawn="1"/>
        </p:nvPicPr>
        <p:blipFill>
          <a:blip r:embed="rId2" cstate="print"/>
          <a:srcRect/>
          <a:stretch>
            <a:fillRect/>
          </a:stretch>
        </p:blipFill>
        <p:spPr bwMode="auto">
          <a:xfrm>
            <a:off x="539755" y="1707357"/>
            <a:ext cx="4029075" cy="2159794"/>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4572000" y="789385"/>
            <a:ext cx="4103688" cy="3737372"/>
          </a:xfrm>
        </p:spPr>
        <p:txBody>
          <a:bodyPr/>
          <a:lstStyle/>
          <a:p>
            <a:pPr marL="533400" lvl="0"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单击此处编辑母版文本样式</a:t>
            </a:r>
            <a:endParaRPr kumimoji="0" lang="zh-CN" altLang="en-US" sz="2800" b="1" smtClean="0">
              <a:ea typeface="Adobe 宋体 Std L" pitchFamily="18" charset="-122"/>
            </a:endParaRPr>
          </a:p>
          <a:p>
            <a:pPr marL="533400" lvl="1"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第二级</a:t>
            </a:r>
            <a:endParaRPr kumimoji="0" lang="zh-CN" altLang="en-US" sz="2800" b="1" smtClean="0">
              <a:ea typeface="Adobe 宋体 Std L" pitchFamily="18" charset="-122"/>
            </a:endParaRPr>
          </a:p>
          <a:p>
            <a:pPr marL="533400" lvl="2"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第三级</a:t>
            </a:r>
            <a:endParaRPr kumimoji="0" lang="zh-CN" altLang="en-US" sz="2800" b="1" smtClean="0">
              <a:ea typeface="Adobe 宋体 Std L" pitchFamily="18" charset="-122"/>
            </a:endParaRPr>
          </a:p>
          <a:p>
            <a:pPr marL="533400" lvl="3"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第四级</a:t>
            </a:r>
            <a:endParaRPr kumimoji="0" lang="zh-CN" altLang="en-US" sz="2800" b="1" smtClean="0">
              <a:ea typeface="Adobe 宋体 Std L" pitchFamily="18" charset="-122"/>
            </a:endParaRPr>
          </a:p>
          <a:p>
            <a:pPr marL="533400" lvl="4"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第五级</a:t>
            </a:r>
            <a:endParaRPr kumimoji="0" lang="en-US" altLang="zh-CN" sz="2000" dirty="0" smtClean="0">
              <a:latin typeface="Adobe 宋体 Std L" pitchFamily="18" charset="-122"/>
              <a:ea typeface="Adobe 宋体 Std L" pitchFamily="18" charset="-122"/>
            </a:endParaRPr>
          </a:p>
        </p:txBody>
      </p:sp>
      <p:sp>
        <p:nvSpPr>
          <p:cNvPr id="9" name="标题 3"/>
          <p:cNvSpPr>
            <a:spLocks noGrp="1"/>
          </p:cNvSpPr>
          <p:nvPr userDrawn="1">
            <p:ph type="title" idx="9" hasCustomPrompt="1"/>
          </p:nvPr>
        </p:nvSpPr>
        <p:spPr>
          <a:xfrm>
            <a:off x="539750" y="2"/>
            <a:ext cx="8193088" cy="519113"/>
          </a:xfrm>
        </p:spPr>
        <p:txBody>
          <a:bodyPr/>
          <a:lstStyle>
            <a:lvl1pPr>
              <a:defRPr/>
            </a:lvl1pPr>
          </a:lstStyle>
          <a:p>
            <a:pPr eaLnBrk="1" hangingPunct="1">
              <a:defRPr/>
            </a:pPr>
            <a:r>
              <a:rPr kumimoji="0" lang="en-US" altLang="zh-CN" sz="2800" b="1" dirty="0" smtClean="0">
                <a:solidFill>
                  <a:schemeClr val="accent6"/>
                </a:solidFill>
                <a:latin typeface="Adobe 黑体 Std R" pitchFamily="34" charset="-122"/>
                <a:ea typeface="Adobe 黑体 Std R" pitchFamily="34" charset="-122"/>
              </a:rPr>
              <a:t>1 </a:t>
            </a:r>
            <a:r>
              <a:rPr kumimoji="0" lang="zh-CN" altLang="en-US" sz="2800" b="1" dirty="0" smtClean="0">
                <a:solidFill>
                  <a:schemeClr val="accent6"/>
                </a:solidFill>
                <a:latin typeface="Adobe 黑体 Std R" pitchFamily="34" charset="-122"/>
                <a:ea typeface="Adobe 黑体 Std R" pitchFamily="34" charset="-122"/>
              </a:rPr>
              <a:t>网站</a:t>
            </a:r>
            <a:r>
              <a:rPr kumimoji="0" lang="zh-CN" altLang="en-US" sz="2800" b="1" dirty="0">
                <a:solidFill>
                  <a:schemeClr val="accent6"/>
                </a:solidFill>
                <a:latin typeface="Adobe 黑体 Std R" pitchFamily="34" charset="-122"/>
                <a:ea typeface="Adobe 黑体 Std R" pitchFamily="34" charset="-122"/>
              </a:rPr>
              <a:t>的类型及结构</a:t>
            </a:r>
            <a:endParaRPr kumimoji="0" lang="en-US" altLang="zh-CN" sz="2800" b="1" dirty="0">
              <a:solidFill>
                <a:schemeClr val="accent6"/>
              </a:solidFill>
              <a:latin typeface="Adobe 黑体 Std R" pitchFamily="34" charset="-122"/>
              <a:ea typeface="Adobe 黑体 Std R" pitchFamily="34" charset="-122"/>
            </a:endParaRPr>
          </a:p>
        </p:txBody>
      </p:sp>
      <p:pic>
        <p:nvPicPr>
          <p:cNvPr id="10" name="Picture 5" descr="F:\2014宣传设计\0424-教学课件\研发ppt\0f019fbcc7819d7e3be41efa119be459.jpg"/>
          <p:cNvPicPr>
            <a:picLocks noChangeAspect="1" noChangeArrowheads="1"/>
          </p:cNvPicPr>
          <p:nvPr userDrawn="1"/>
        </p:nvPicPr>
        <p:blipFill rotWithShape="1">
          <a:blip r:embed="rId2" cstate="print">
            <a:duotone>
              <a:schemeClr val="accent6">
                <a:shade val="45000"/>
                <a:satMod val="135000"/>
              </a:schemeClr>
              <a:prstClr val="white"/>
            </a:duotone>
          </a:blip>
          <a:srcRect l="813" r="-30"/>
          <a:stretch>
            <a:fillRect/>
          </a:stretch>
        </p:blipFill>
        <p:spPr bwMode="auto">
          <a:xfrm>
            <a:off x="553101" y="951570"/>
            <a:ext cx="4010988" cy="2646294"/>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539750" y="832247"/>
            <a:ext cx="8135938" cy="3737372"/>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单击此处编辑母版文本样式</a:t>
            </a:r>
            <a:endParaRPr kumimoji="0" lang="zh-CN" altLang="en-US" sz="2400" b="1" dirty="0"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第二级</a:t>
            </a:r>
            <a:endParaRPr kumimoji="0" lang="zh-CN" altLang="en-US" sz="2400" b="1" dirty="0"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第三级</a:t>
            </a:r>
            <a:endParaRPr kumimoji="0" lang="zh-CN" altLang="en-US" sz="2400" b="1" dirty="0"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第四级</a:t>
            </a:r>
            <a:endParaRPr kumimoji="0" lang="zh-CN" altLang="en-US" sz="2400" b="1" dirty="0"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第五级</a:t>
            </a:r>
            <a:endParaRPr kumimoji="0" lang="en-US" altLang="zh-CN" sz="1800" dirty="0"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7" name="Text Box 5"/>
          <p:cNvSpPr txBox="1">
            <a:spLocks noChangeArrowheads="1"/>
          </p:cNvSpPr>
          <p:nvPr userDrawn="1"/>
        </p:nvSpPr>
        <p:spPr bwMode="auto">
          <a:xfrm>
            <a:off x="1547818" y="4008837"/>
            <a:ext cx="6429375" cy="408623"/>
          </a:xfrm>
          <a:prstGeom prst="roundRect">
            <a:avLst/>
          </a:prstGeom>
          <a:solidFill>
            <a:srgbClr val="23A3AE"/>
          </a:solidFill>
          <a:ln>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latinLnBrk="0" hangingPunct="1">
              <a:spcBef>
                <a:spcPts val="0"/>
              </a:spcBef>
              <a:spcAft>
                <a:spcPts val="0"/>
              </a:spcAft>
              <a:buClrTx/>
              <a:buSzTx/>
              <a:buFontTx/>
              <a:buNone/>
              <a:defRPr/>
            </a:pPr>
            <a:r>
              <a:rPr lang="zh-CN" altLang="en-US" sz="1800" i="0" kern="1200" dirty="0" smtClean="0">
                <a:solidFill>
                  <a:schemeClr val="bg1"/>
                </a:solidFill>
                <a:latin typeface="Adobe 仿宋 Std R" pitchFamily="18" charset="-122"/>
                <a:ea typeface="Adobe 仿宋 Std R" pitchFamily="18" charset="-122"/>
                <a:cs typeface="+mn-cs"/>
              </a:rPr>
              <a:t>单击此处编辑母版文本样式</a:t>
            </a:r>
            <a:endParaRPr lang="zh-CN" altLang="en-US" sz="1800" i="0" kern="1200" dirty="0" smtClean="0">
              <a:solidFill>
                <a:schemeClr val="bg1"/>
              </a:solidFill>
              <a:latin typeface="Adobe 仿宋 Std R" pitchFamily="18" charset="-122"/>
              <a:ea typeface="Adobe 仿宋 Std R" pitchFamily="18" charset="-122"/>
              <a:cs typeface="+mn-cs"/>
            </a:endParaRPr>
          </a:p>
        </p:txBody>
      </p:sp>
      <p:pic>
        <p:nvPicPr>
          <p:cNvPr id="11" name="图片 5"/>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7685088" y="3975497"/>
            <a:ext cx="493712" cy="371475"/>
          </a:xfrm>
          <a:prstGeom prst="rect">
            <a:avLst/>
          </a:prstGeom>
          <a:noFill/>
          <a:ln w="9525">
            <a:noFill/>
            <a:miter lim="800000"/>
            <a:headEnd/>
            <a:tailEnd/>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539750" y="844156"/>
            <a:ext cx="8135938" cy="2430065"/>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单击此处编辑母版文本样式</a:t>
            </a:r>
            <a:endParaRPr kumimoji="0" lang="zh-CN" altLang="en-US" b="1"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第二级</a:t>
            </a:r>
            <a:endParaRPr kumimoji="0" lang="zh-CN" altLang="en-US" b="1"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第三级</a:t>
            </a:r>
            <a:endParaRPr kumimoji="0" lang="zh-CN" altLang="en-US" b="1"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第四级</a:t>
            </a:r>
            <a:endParaRPr kumimoji="0" lang="zh-CN" altLang="en-US" b="1"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第五级</a:t>
            </a:r>
            <a:endParaRPr kumimoji="0" lang="zh-CN" altLang="en-US" dirty="0" smtClean="0">
              <a:latin typeface="Adobe 宋体 Std L" pitchFamily="18" charset="-122"/>
              <a:ea typeface="Adobe 宋体 Std L" pitchFamily="18" charset="-122"/>
              <a:cs typeface="华文细黑" panose="02010600040101010101" pitchFamily="2" charset="-122"/>
            </a:endParaRPr>
          </a:p>
        </p:txBody>
      </p:sp>
      <p:sp>
        <p:nvSpPr>
          <p:cNvPr id="9"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10" name="Rectangle 3"/>
          <p:cNvSpPr>
            <a:spLocks noChangeArrowheads="1"/>
          </p:cNvSpPr>
          <p:nvPr userDrawn="1"/>
        </p:nvSpPr>
        <p:spPr bwMode="auto">
          <a:xfrm>
            <a:off x="863600" y="3536158"/>
            <a:ext cx="7416800" cy="926306"/>
          </a:xfrm>
          <a:prstGeom prst="roundRect">
            <a:avLst>
              <a:gd name="adj" fmla="val 5421"/>
            </a:avLst>
          </a:prstGeom>
          <a:solidFill>
            <a:schemeClr val="accent5"/>
          </a:solidFill>
          <a:ln w="9525">
            <a:noFill/>
            <a:miter lim="800000"/>
          </a:ln>
          <a:effectLst>
            <a:outerShdw blurRad="63500" dist="20000" dir="5400000" rotWithShape="0">
              <a:srgbClr val="000000">
                <a:alpha val="37999"/>
              </a:srgbClr>
            </a:outerShdw>
          </a:effectLst>
        </p:spPr>
        <p:txBody>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indent="0">
              <a:lnSpc>
                <a:spcPct val="150000"/>
              </a:lnSpc>
              <a:spcBef>
                <a:spcPct val="20000"/>
              </a:spcBef>
              <a:defRPr/>
            </a:pPr>
            <a:r>
              <a:rPr lang="zh-CN" altLang="en-US" sz="1600" i="0" dirty="0" smtClean="0">
                <a:solidFill>
                  <a:srgbClr val="000000"/>
                </a:solidFill>
                <a:latin typeface="Adobe 仿宋 Std R" pitchFamily="18" charset="-122"/>
                <a:ea typeface="Adobe 仿宋 Std R" pitchFamily="18" charset="-122"/>
              </a:rPr>
              <a:t>动态网站一般采用动静结合的原则：网站中内容频繁更新的，可采用动态网页技术；网站中内容不需要更新的，则可采用静态网页进行显示。通常一个网站既可包含动态网页也可包含静态网页。</a:t>
            </a:r>
            <a:endParaRPr lang="zh-CN" altLang="en-US" sz="1600" i="0" dirty="0" smtClean="0">
              <a:solidFill>
                <a:srgbClr val="000000"/>
              </a:solidFill>
              <a:latin typeface="Adobe 仿宋 Std R" pitchFamily="18" charset="-122"/>
              <a:ea typeface="Adobe 仿宋 Std R" pitchFamily="18" charset="-122"/>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572000" y="1600201"/>
            <a:ext cx="4103688" cy="2537222"/>
          </a:xfrm>
        </p:spPr>
        <p:txBody>
          <a:bodyPr/>
          <a:lstStyle/>
          <a:p>
            <a:pPr lvl="0" eaLnBrk="1" hangingPunct="1">
              <a:lnSpc>
                <a:spcPct val="150000"/>
              </a:lnSpc>
              <a:buFont typeface="Arial" panose="020B0604020202020204" pitchFamily="34" charset="0"/>
              <a:buNone/>
            </a:pPr>
            <a:r>
              <a:rPr kumimoji="0" lang="zh-CN" altLang="en-US" sz="2000" b="1" smtClean="0">
                <a:ea typeface="Adobe 宋体 Std L" pitchFamily="18" charset="-122"/>
              </a:rPr>
              <a:t>单击此处编辑母版文本样式</a:t>
            </a:r>
            <a:endParaRPr kumimoji="0" lang="zh-CN" altLang="en-US" sz="2000" b="1" smtClean="0">
              <a:ea typeface="Adobe 宋体 Std L" pitchFamily="18" charset="-122"/>
            </a:endParaRPr>
          </a:p>
          <a:p>
            <a:pPr lvl="1" eaLnBrk="1" hangingPunct="1">
              <a:lnSpc>
                <a:spcPct val="150000"/>
              </a:lnSpc>
              <a:buFont typeface="Arial" panose="020B0604020202020204" pitchFamily="34" charset="0"/>
              <a:buNone/>
            </a:pPr>
            <a:r>
              <a:rPr kumimoji="0" lang="zh-CN" altLang="en-US" sz="2000" b="1" smtClean="0">
                <a:ea typeface="Adobe 宋体 Std L" pitchFamily="18" charset="-122"/>
              </a:rPr>
              <a:t>第二级</a:t>
            </a:r>
            <a:endParaRPr kumimoji="0" lang="zh-CN" altLang="en-US" sz="2000" b="1" smtClean="0">
              <a:ea typeface="Adobe 宋体 Std L" pitchFamily="18" charset="-122"/>
            </a:endParaRPr>
          </a:p>
          <a:p>
            <a:pPr lvl="2" eaLnBrk="1" hangingPunct="1">
              <a:lnSpc>
                <a:spcPct val="150000"/>
              </a:lnSpc>
              <a:buFont typeface="Arial" panose="020B0604020202020204" pitchFamily="34" charset="0"/>
              <a:buNone/>
            </a:pPr>
            <a:r>
              <a:rPr kumimoji="0" lang="zh-CN" altLang="en-US" sz="2000" b="1" smtClean="0">
                <a:ea typeface="Adobe 宋体 Std L" pitchFamily="18" charset="-122"/>
              </a:rPr>
              <a:t>第三级</a:t>
            </a:r>
            <a:endParaRPr kumimoji="0" lang="zh-CN" altLang="en-US" sz="2000" b="1" smtClean="0">
              <a:ea typeface="Adobe 宋体 Std L" pitchFamily="18" charset="-122"/>
            </a:endParaRPr>
          </a:p>
          <a:p>
            <a:pPr lvl="3" eaLnBrk="1" hangingPunct="1">
              <a:lnSpc>
                <a:spcPct val="150000"/>
              </a:lnSpc>
              <a:buFont typeface="Arial" panose="020B0604020202020204" pitchFamily="34" charset="0"/>
              <a:buNone/>
            </a:pPr>
            <a:r>
              <a:rPr kumimoji="0" lang="zh-CN" altLang="en-US" sz="2000" b="1" smtClean="0">
                <a:ea typeface="Adobe 宋体 Std L" pitchFamily="18" charset="-122"/>
              </a:rPr>
              <a:t>第四级</a:t>
            </a:r>
            <a:endParaRPr kumimoji="0" lang="zh-CN" altLang="en-US" sz="2000" b="1" smtClean="0">
              <a:ea typeface="Adobe 宋体 Std L" pitchFamily="18" charset="-122"/>
            </a:endParaRPr>
          </a:p>
          <a:p>
            <a:pPr lvl="4" eaLnBrk="1" hangingPunct="1">
              <a:lnSpc>
                <a:spcPct val="150000"/>
              </a:lnSpc>
              <a:buFont typeface="Arial" panose="020B0604020202020204" pitchFamily="34" charset="0"/>
              <a:buNone/>
            </a:pPr>
            <a:r>
              <a:rPr kumimoji="0" lang="zh-CN" altLang="en-US" sz="2000" b="1" smtClean="0">
                <a:ea typeface="Adobe 宋体 Std L" pitchFamily="18" charset="-122"/>
              </a:rPr>
              <a:t>第五级</a:t>
            </a:r>
            <a:endParaRPr kumimoji="0" lang="en-US" altLang="zh-CN" sz="2400" b="1"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5" descr="F:\2014宣传设计\0424-教学课件\研发ppt\c558920c7f05579facd5f95da88f383d.jpg"/>
          <p:cNvPicPr>
            <a:picLocks noChangeAspect="1" noChangeArrowheads="1"/>
          </p:cNvPicPr>
          <p:nvPr userDrawn="1"/>
        </p:nvPicPr>
        <p:blipFill>
          <a:blip r:embed="rId2" cstate="print"/>
          <a:srcRect/>
          <a:stretch>
            <a:fillRect/>
          </a:stretch>
        </p:blipFill>
        <p:spPr bwMode="auto">
          <a:xfrm>
            <a:off x="539750" y="1545434"/>
            <a:ext cx="4032250" cy="2268457"/>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8" name="Rectangle 2"/>
          <p:cNvSpPr>
            <a:spLocks noGrp="1"/>
          </p:cNvSpPr>
          <p:nvPr userDrawn="1">
            <p:ph type="title"/>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Grp="1"/>
          </p:cNvSpPr>
          <p:nvPr userDrawn="1">
            <p:ph type="body" idx="1"/>
          </p:nvPr>
        </p:nvSpPr>
        <p:spPr>
          <a:xfrm>
            <a:off x="539750" y="837010"/>
            <a:ext cx="8135938" cy="3737372"/>
          </a:xfrm>
        </p:spPr>
        <p:txBody>
          <a:bodyPr/>
          <a:lstStyle/>
          <a:p>
            <a:pPr lvl="0">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p:txBody>
      </p:sp>
      <p:grpSp>
        <p:nvGrpSpPr>
          <p:cNvPr id="2" name="组合 1"/>
          <p:cNvGrpSpPr/>
          <p:nvPr userDrawn="1"/>
        </p:nvGrpSpPr>
        <p:grpSpPr bwMode="auto">
          <a:xfrm>
            <a:off x="576268" y="1329929"/>
            <a:ext cx="7991475" cy="4801314"/>
            <a:chOff x="925513" y="1772816"/>
            <a:chExt cx="7993062" cy="6401752"/>
          </a:xfrm>
        </p:grpSpPr>
        <p:sp>
          <p:nvSpPr>
            <p:cNvPr id="11" name="Text Box 4"/>
            <p:cNvSpPr txBox="1">
              <a:spLocks noChangeArrowheads="1"/>
            </p:cNvSpPr>
            <p:nvPr/>
          </p:nvSpPr>
          <p:spPr bwMode="auto">
            <a:xfrm>
              <a:off x="925513" y="1772816"/>
              <a:ext cx="7543710" cy="640175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dirty="0" smtClean="0">
                  <a:solidFill>
                    <a:srgbClr val="FF0000"/>
                  </a:solidFill>
                  <a:latin typeface="Adobe 仿宋 Std R" pitchFamily="18" charset="-122"/>
                  <a:ea typeface="Adobe 仿宋 Std R" pitchFamily="18" charset="-122"/>
                </a:rPr>
                <a:t>&lt;%@ page language="java" </a:t>
              </a:r>
              <a:r>
                <a:rPr lang="en-US" altLang="zh-CN" b="1" dirty="0" err="1" smtClean="0">
                  <a:solidFill>
                    <a:srgbClr val="FF0000"/>
                  </a:solidFill>
                  <a:latin typeface="Adobe 仿宋 Std R" pitchFamily="18" charset="-122"/>
                  <a:ea typeface="Adobe 仿宋 Std R" pitchFamily="18" charset="-122"/>
                </a:rPr>
                <a:t>contentType</a:t>
              </a:r>
              <a:r>
                <a:rPr lang="en-US" altLang="zh-CN" b="1" dirty="0" smtClean="0">
                  <a:solidFill>
                    <a:srgbClr val="FF0000"/>
                  </a:solidFill>
                  <a:latin typeface="Adobe 仿宋 Std R" pitchFamily="18" charset="-122"/>
                  <a:ea typeface="Adobe 仿宋 Std R" pitchFamily="18" charset="-122"/>
                </a:rPr>
                <a:t>="text/html; charset=UTF-8"</a:t>
              </a:r>
              <a:endParaRPr lang="en-US" altLang="zh-CN" b="1" dirty="0" smtClean="0">
                <a:solidFill>
                  <a:srgbClr val="FF0000"/>
                </a:solidFill>
                <a:latin typeface="Adobe 仿宋 Std R" pitchFamily="18" charset="-122"/>
                <a:ea typeface="Adobe 仿宋 Std R" pitchFamily="18" charset="-122"/>
              </a:endParaRPr>
            </a:p>
            <a:p>
              <a:pPr eaLnBrk="1" hangingPunct="1">
                <a:defRPr/>
              </a:pPr>
              <a:r>
                <a:rPr lang="en-US" altLang="zh-CN" b="1" dirty="0" err="1" smtClean="0">
                  <a:solidFill>
                    <a:srgbClr val="FF0000"/>
                  </a:solidFill>
                  <a:latin typeface="Adobe 仿宋 Std R" pitchFamily="18" charset="-122"/>
                  <a:ea typeface="Adobe 仿宋 Std R" pitchFamily="18" charset="-122"/>
                </a:rPr>
                <a:t>pageEncoding</a:t>
              </a:r>
              <a:r>
                <a:rPr lang="en-US" altLang="zh-CN" b="1" dirty="0" smtClean="0">
                  <a:solidFill>
                    <a:srgbClr val="FF0000"/>
                  </a:solidFill>
                  <a:latin typeface="Adobe 仿宋 Std R" pitchFamily="18" charset="-122"/>
                  <a:ea typeface="Adobe 仿宋 Std R" pitchFamily="18" charset="-122"/>
                </a:rPr>
                <a:t>="UTF-8"%&gt;</a:t>
              </a:r>
              <a:endParaRPr lang="en-US" altLang="zh-CN" b="1" dirty="0" smtClean="0">
                <a:solidFill>
                  <a:srgbClr val="FF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&lt;html&gt;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&lt;head&gt;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&lt;meta http-</a:t>
              </a:r>
              <a:r>
                <a:rPr lang="en-US" altLang="zh-CN" b="1" dirty="0" err="1" smtClean="0">
                  <a:solidFill>
                    <a:srgbClr val="000000"/>
                  </a:solidFill>
                  <a:latin typeface="Adobe 仿宋 Std R" pitchFamily="18" charset="-122"/>
                  <a:ea typeface="Adobe 仿宋 Std R" pitchFamily="18" charset="-122"/>
                </a:rPr>
                <a:t>equiv</a:t>
              </a:r>
              <a:r>
                <a:rPr lang="en-US" altLang="zh-CN" b="1" dirty="0" smtClean="0">
                  <a:solidFill>
                    <a:srgbClr val="000000"/>
                  </a:solidFill>
                  <a:latin typeface="Adobe 仿宋 Std R" pitchFamily="18" charset="-122"/>
                  <a:ea typeface="Adobe 仿宋 Std R" pitchFamily="18" charset="-122"/>
                </a:rPr>
                <a:t>="Content-Type" content="text/html; charset=UTF-8"&gt;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&lt;title&gt;</a:t>
              </a:r>
              <a:r>
                <a:rPr lang="en-US" altLang="zh-CN" b="1" dirty="0" err="1" smtClean="0">
                  <a:solidFill>
                    <a:srgbClr val="000000"/>
                  </a:solidFill>
                  <a:latin typeface="Adobe 仿宋 Std R" pitchFamily="18" charset="-122"/>
                  <a:ea typeface="Adobe 仿宋 Std R" pitchFamily="18" charset="-122"/>
                </a:rPr>
                <a:t>HelloWord</a:t>
              </a:r>
              <a:r>
                <a:rPr lang="en-US" altLang="zh-CN" b="1" dirty="0" smtClean="0">
                  <a:solidFill>
                    <a:srgbClr val="000000"/>
                  </a:solidFill>
                  <a:latin typeface="Adobe 仿宋 Std R" pitchFamily="18" charset="-122"/>
                  <a:ea typeface="Adobe 仿宋 Std R" pitchFamily="18" charset="-122"/>
                </a:rPr>
                <a:t>&lt;/title&gt;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&lt;/head&gt;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&lt;body&gt;</a:t>
              </a:r>
              <a:endParaRPr lang="en-US" altLang="zh-CN" b="1" dirty="0" smtClean="0">
                <a:solidFill>
                  <a:srgbClr val="000000"/>
                </a:solidFill>
                <a:latin typeface="Adobe 仿宋 Std R" pitchFamily="18" charset="-122"/>
                <a:ea typeface="Adobe 仿宋 Std R" pitchFamily="18" charset="-122"/>
              </a:endParaRPr>
            </a:p>
            <a:p>
              <a:pPr lvl="1" eaLnBrk="1" hangingPunct="1">
                <a:defRPr/>
              </a:pPr>
              <a:r>
                <a:rPr lang="en-US" altLang="zh-CN" b="1" dirty="0" smtClean="0">
                  <a:solidFill>
                    <a:srgbClr val="000000"/>
                  </a:solidFill>
                  <a:latin typeface="Adobe 仿宋 Std R" pitchFamily="18" charset="-122"/>
                  <a:ea typeface="Adobe 仿宋 Std R" pitchFamily="18" charset="-122"/>
                  <a:cs typeface="华文细黑" panose="02010600040101010101" pitchFamily="2" charset="-122"/>
                </a:rPr>
                <a:t>&lt;h3&gt;</a:t>
              </a:r>
              <a:endParaRPr lang="en-US" altLang="zh-CN" b="1" dirty="0" smtClean="0">
                <a:solidFill>
                  <a:srgbClr val="000000"/>
                </a:solidFill>
                <a:latin typeface="Adobe 仿宋 Std R" pitchFamily="18" charset="-122"/>
                <a:ea typeface="Adobe 仿宋 Std R" pitchFamily="18" charset="-122"/>
                <a:cs typeface="华文细黑" panose="02010600040101010101" pitchFamily="2" charset="-122"/>
              </a:endParaRPr>
            </a:p>
            <a:p>
              <a:pPr lvl="2" eaLnBrk="1" hangingPunct="1">
                <a:defRPr/>
              </a:pP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&lt;%</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3" eaLnBrk="1" hangingPunct="1">
                <a:defRPr/>
              </a:pPr>
              <a:r>
                <a:rPr lang="en-US" altLang="zh-CN" b="1" dirty="0" err="1" smtClean="0">
                  <a:solidFill>
                    <a:srgbClr val="FF0000"/>
                  </a:solidFill>
                  <a:latin typeface="Adobe 仿宋 Std R" pitchFamily="18" charset="-122"/>
                  <a:ea typeface="Adobe 仿宋 Std R" pitchFamily="18" charset="-122"/>
                  <a:cs typeface="华文细黑" panose="02010600040101010101" pitchFamily="2" charset="-122"/>
                </a:rPr>
                <a:t>out.println</a:t>
              </a: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("JSP Hello Word !");</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2" eaLnBrk="1" hangingPunct="1">
                <a:defRPr/>
              </a:pP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%&gt;</a:t>
              </a:r>
              <a:endParaRPr lang="en-US" altLang="zh-CN" b="1" dirty="0" smtClean="0">
                <a:solidFill>
                  <a:srgbClr val="FF0000"/>
                </a:solidFill>
                <a:latin typeface="Adobe 仿宋 Std R" pitchFamily="18" charset="-122"/>
                <a:ea typeface="Adobe 仿宋 Std R" pitchFamily="18" charset="-122"/>
                <a:cs typeface="华文细黑" panose="02010600040101010101" pitchFamily="2" charset="-122"/>
              </a:endParaRPr>
            </a:p>
            <a:p>
              <a:pPr lvl="1" eaLnBrk="1" hangingPunct="1">
                <a:defRPr/>
              </a:pPr>
              <a:r>
                <a:rPr lang="en-US" altLang="zh-CN" b="1" dirty="0" smtClean="0">
                  <a:solidFill>
                    <a:srgbClr val="000000"/>
                  </a:solidFill>
                  <a:latin typeface="Adobe 仿宋 Std R" pitchFamily="18" charset="-122"/>
                  <a:ea typeface="Adobe 仿宋 Std R" pitchFamily="18" charset="-122"/>
                  <a:cs typeface="华文细黑" panose="02010600040101010101" pitchFamily="2" charset="-122"/>
                </a:rPr>
                <a:t>&lt;/h3&gt;</a:t>
              </a:r>
              <a:endParaRPr lang="en-US" altLang="zh-CN" b="1" dirty="0" smtClean="0">
                <a:solidFill>
                  <a:srgbClr val="000000"/>
                </a:solidFill>
                <a:latin typeface="Adobe 仿宋 Std R" pitchFamily="18" charset="-122"/>
                <a:ea typeface="Adobe 仿宋 Std R" pitchFamily="18" charset="-122"/>
                <a:cs typeface="华文细黑" panose="02010600040101010101" pitchFamily="2"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&lt;/body&gt;</a:t>
              </a:r>
              <a:endParaRPr lang="en-US" altLang="zh-CN" b="1" dirty="0" smtClean="0">
                <a:solidFill>
                  <a:srgbClr val="000000"/>
                </a:solidFill>
                <a:latin typeface="Adobe 仿宋 Std R" pitchFamily="18" charset="-122"/>
                <a:ea typeface="Adobe 仿宋 Std R" pitchFamily="18" charset="-122"/>
              </a:endParaRPr>
            </a:p>
            <a:p>
              <a:pPr eaLnBrk="1" hangingPunct="1">
                <a:defRPr/>
              </a:pPr>
              <a:r>
                <a:rPr lang="en-US" altLang="zh-CN" b="1" dirty="0" smtClean="0">
                  <a:solidFill>
                    <a:srgbClr val="000000"/>
                  </a:solidFill>
                  <a:latin typeface="Adobe 仿宋 Std R" pitchFamily="18" charset="-122"/>
                  <a:ea typeface="Adobe 仿宋 Std R" pitchFamily="18" charset="-122"/>
                </a:rPr>
                <a:t>&lt;/html&gt;</a:t>
              </a:r>
              <a:endParaRPr lang="en-US" altLang="zh-CN" b="1" dirty="0" smtClean="0">
                <a:solidFill>
                  <a:srgbClr val="000000"/>
                </a:solidFill>
                <a:latin typeface="Adobe 仿宋 Std R" pitchFamily="18" charset="-122"/>
                <a:ea typeface="Adobe 仿宋 Std R" pitchFamily="18" charset="-122"/>
              </a:endParaRPr>
            </a:p>
          </p:txBody>
        </p:sp>
        <p:sp>
          <p:nvSpPr>
            <p:cNvPr id="12" name="圆角矩形标注 11"/>
            <p:cNvSpPr>
              <a:spLocks noChangeArrowheads="1"/>
            </p:cNvSpPr>
            <p:nvPr/>
          </p:nvSpPr>
          <p:spPr bwMode="auto">
            <a:xfrm>
              <a:off x="5642912" y="4431878"/>
              <a:ext cx="1808522" cy="438150"/>
            </a:xfrm>
            <a:prstGeom prst="wedgeRoundRectCallout">
              <a:avLst>
                <a:gd name="adj1" fmla="val -72676"/>
                <a:gd name="adj2" fmla="val 2412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endParaRPr lang="zh-CN" altLang="en-US" i="0" dirty="0">
                <a:solidFill>
                  <a:schemeClr val="dk1"/>
                </a:solidFill>
                <a:latin typeface="Adobe 仿宋 Std R" pitchFamily="18" charset="-122"/>
                <a:ea typeface="Adobe 仿宋 Std R" pitchFamily="18" charset="-122"/>
              </a:endParaRPr>
            </a:p>
          </p:txBody>
        </p:sp>
        <p:sp>
          <p:nvSpPr>
            <p:cNvPr id="13" name="圆角矩形标注 12"/>
            <p:cNvSpPr>
              <a:spLocks noChangeArrowheads="1"/>
            </p:cNvSpPr>
            <p:nvPr/>
          </p:nvSpPr>
          <p:spPr bwMode="auto">
            <a:xfrm>
              <a:off x="5292005" y="3396828"/>
              <a:ext cx="1872034" cy="465138"/>
            </a:xfrm>
            <a:prstGeom prst="wedgeRoundRectCallout">
              <a:avLst>
                <a:gd name="adj1" fmla="val -75481"/>
                <a:gd name="adj2" fmla="val -5037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i="0" smtClean="0">
                  <a:solidFill>
                    <a:srgbClr val="000000"/>
                  </a:solidFill>
                  <a:latin typeface="Adobe 仿宋 Std R" pitchFamily="18" charset="-122"/>
                  <a:ea typeface="Adobe 仿宋 Std R" pitchFamily="18" charset="-122"/>
                </a:rPr>
                <a:t>HTML</a:t>
              </a:r>
              <a:r>
                <a:rPr lang="zh-CN" altLang="en-US" sz="1800" i="0" smtClean="0">
                  <a:solidFill>
                    <a:srgbClr val="000000"/>
                  </a:solidFill>
                  <a:latin typeface="Adobe 仿宋 Std R" pitchFamily="18" charset="-122"/>
                  <a:ea typeface="Adobe 仿宋 Std R" pitchFamily="18" charset="-122"/>
                </a:rPr>
                <a:t>代码</a:t>
              </a:r>
              <a:endParaRPr lang="zh-CN" altLang="en-US" sz="1800" i="0" smtClean="0">
                <a:solidFill>
                  <a:srgbClr val="000000"/>
                </a:solidFill>
                <a:latin typeface="Adobe 仿宋 Std R" pitchFamily="18" charset="-122"/>
                <a:ea typeface="Adobe 仿宋 Std R" pitchFamily="18" charset="-122"/>
              </a:endParaRPr>
            </a:p>
          </p:txBody>
        </p:sp>
        <p:sp>
          <p:nvSpPr>
            <p:cNvPr id="14" name="圆角矩形标注 13"/>
            <p:cNvSpPr>
              <a:spLocks noChangeArrowheads="1"/>
            </p:cNvSpPr>
            <p:nvPr/>
          </p:nvSpPr>
          <p:spPr bwMode="auto">
            <a:xfrm>
              <a:off x="5866794" y="2288753"/>
              <a:ext cx="1873622" cy="422275"/>
            </a:xfrm>
            <a:prstGeom prst="wedgeRoundRectCallout">
              <a:avLst>
                <a:gd name="adj1" fmla="val -78981"/>
                <a:gd name="adj2" fmla="val -43602"/>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endParaRPr lang="zh-CN" altLang="en-US" i="0" dirty="0">
                <a:solidFill>
                  <a:schemeClr val="dk1"/>
                </a:solidFill>
                <a:latin typeface="Adobe 仿宋 Std R" pitchFamily="18" charset="-122"/>
                <a:ea typeface="Adobe 仿宋 Std R" pitchFamily="18" charset="-122"/>
              </a:endParaRPr>
            </a:p>
          </p:txBody>
        </p:sp>
        <p:pic>
          <p:nvPicPr>
            <p:cNvPr id="15" name="图片 3"/>
            <p:cNvPicPr>
              <a:picLocks noChangeAspect="1"/>
            </p:cNvPicPr>
            <p:nvPr/>
          </p:nvPicPr>
          <p:blipFill>
            <a:blip r:embed="rId2" cstate="print"/>
            <a:srcRect/>
            <a:stretch>
              <a:fillRect/>
            </a:stretch>
          </p:blipFill>
          <p:spPr bwMode="auto">
            <a:xfrm>
              <a:off x="7740650" y="5403428"/>
              <a:ext cx="1177925" cy="1181100"/>
            </a:xfrm>
            <a:prstGeom prst="rect">
              <a:avLst/>
            </a:prstGeom>
            <a:noFill/>
            <a:ln w="9525">
              <a:noFill/>
              <a:miter lim="800000"/>
              <a:headEnd/>
              <a:tailEnd/>
            </a:ln>
          </p:spPr>
        </p:pic>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10" name="Rectangle 2"/>
          <p:cNvSpPr>
            <a:spLocks noGrp="1"/>
          </p:cNvSpPr>
          <p:nvPr userDrawn="1">
            <p:ph type="title"/>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6" name="Rectangle 3"/>
          <p:cNvSpPr>
            <a:spLocks noGrp="1"/>
          </p:cNvSpPr>
          <p:nvPr userDrawn="1">
            <p:ph type="body" idx="1"/>
          </p:nvPr>
        </p:nvSpPr>
        <p:spPr>
          <a:xfrm>
            <a:off x="539750" y="689375"/>
            <a:ext cx="8135938" cy="696515"/>
          </a:xfrm>
        </p:spPr>
        <p:txBody>
          <a:bodyPr/>
          <a:lstStyle/>
          <a:p>
            <a:pPr lvl="0">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p:txBody>
      </p:sp>
      <p:grpSp>
        <p:nvGrpSpPr>
          <p:cNvPr id="2" name="组合 1"/>
          <p:cNvGrpSpPr/>
          <p:nvPr userDrawn="1"/>
        </p:nvGrpSpPr>
        <p:grpSpPr bwMode="auto">
          <a:xfrm>
            <a:off x="814393" y="1385890"/>
            <a:ext cx="7515225" cy="3517106"/>
            <a:chOff x="900113" y="1847850"/>
            <a:chExt cx="7516812" cy="4689475"/>
          </a:xfrm>
        </p:grpSpPr>
        <p:pic>
          <p:nvPicPr>
            <p:cNvPr id="18" name="Picture 9"/>
            <p:cNvPicPr>
              <a:picLocks noChangeAspect="1" noChangeArrowheads="1"/>
            </p:cNvPicPr>
            <p:nvPr/>
          </p:nvPicPr>
          <p:blipFill>
            <a:blip r:embed="rId2" cstate="print"/>
            <a:srcRect/>
            <a:stretch>
              <a:fillRect/>
            </a:stretch>
          </p:blipFill>
          <p:spPr bwMode="auto">
            <a:xfrm>
              <a:off x="900113" y="2427288"/>
              <a:ext cx="6913562" cy="3517900"/>
            </a:xfrm>
            <a:prstGeom prst="rect">
              <a:avLst/>
            </a:prstGeom>
            <a:noFill/>
            <a:ln w="9525">
              <a:noFill/>
              <a:miter lim="800000"/>
              <a:headEnd/>
              <a:tailEnd/>
            </a:ln>
          </p:spPr>
        </p:pic>
        <p:sp>
          <p:nvSpPr>
            <p:cNvPr id="19" name="矩形 18"/>
            <p:cNvSpPr/>
            <p:nvPr/>
          </p:nvSpPr>
          <p:spPr>
            <a:xfrm>
              <a:off x="2179908" y="2782888"/>
              <a:ext cx="3904486"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0" name="圆角矩形标注 19"/>
            <p:cNvSpPr>
              <a:spLocks noChangeArrowheads="1"/>
            </p:cNvSpPr>
            <p:nvPr/>
          </p:nvSpPr>
          <p:spPr bwMode="auto">
            <a:xfrm>
              <a:off x="3572439" y="4143375"/>
              <a:ext cx="1784727" cy="642938"/>
            </a:xfrm>
            <a:prstGeom prst="wedgeRoundRectCallout">
              <a:avLst>
                <a:gd name="adj1" fmla="val -92667"/>
                <a:gd name="adj2" fmla="val -209208"/>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b="1" i="0" dirty="0">
                  <a:solidFill>
                    <a:schemeClr val="dk1"/>
                  </a:solidFill>
                  <a:latin typeface="Adobe 宋体 Std L" pitchFamily="18" charset="-122"/>
                  <a:ea typeface="Adobe 宋体 Std L" pitchFamily="18" charset="-122"/>
                </a:rPr>
                <a:t>HTTP</a:t>
              </a:r>
              <a:r>
                <a:rPr lang="zh-CN" altLang="en-US" b="1" i="0" dirty="0">
                  <a:solidFill>
                    <a:schemeClr val="dk1"/>
                  </a:solidFill>
                  <a:latin typeface="Adobe 宋体 Std L" pitchFamily="18" charset="-122"/>
                  <a:ea typeface="Adobe 宋体 Std L" pitchFamily="18" charset="-122"/>
                </a:rPr>
                <a:t>协议</a:t>
              </a:r>
              <a:endParaRPr lang="zh-CN" altLang="en-US" b="1" i="0" dirty="0">
                <a:solidFill>
                  <a:schemeClr val="dk1"/>
                </a:solidFill>
                <a:latin typeface="Adobe 宋体 Std L" pitchFamily="18" charset="-122"/>
                <a:ea typeface="Adobe 宋体 Std L" pitchFamily="18" charset="-122"/>
              </a:endParaRPr>
            </a:p>
          </p:txBody>
        </p:sp>
        <p:sp>
          <p:nvSpPr>
            <p:cNvPr id="21" name="圆角矩形标注 20"/>
            <p:cNvSpPr>
              <a:spLocks noChangeArrowheads="1"/>
            </p:cNvSpPr>
            <p:nvPr/>
          </p:nvSpPr>
          <p:spPr bwMode="auto">
            <a:xfrm>
              <a:off x="5976422" y="1847850"/>
              <a:ext cx="1786315" cy="500063"/>
            </a:xfrm>
            <a:prstGeom prst="wedgeRoundRectCallout">
              <a:avLst>
                <a:gd name="adj1" fmla="val -45580"/>
                <a:gd name="adj2" fmla="val 173331"/>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b="1" i="0" dirty="0" smtClean="0">
                  <a:solidFill>
                    <a:srgbClr val="000000"/>
                  </a:solidFill>
                  <a:latin typeface="Adobe 宋体 Std L" pitchFamily="18" charset="-122"/>
                  <a:ea typeface="Adobe 宋体 Std L" pitchFamily="18" charset="-122"/>
                </a:rPr>
                <a:t>URL</a:t>
              </a:r>
              <a:endParaRPr lang="zh-CN" altLang="en-US" sz="1800" b="1" i="0" dirty="0" smtClean="0">
                <a:solidFill>
                  <a:srgbClr val="000000"/>
                </a:solidFill>
                <a:latin typeface="Adobe 宋体 Std L" pitchFamily="18" charset="-122"/>
                <a:ea typeface="Adobe 宋体 Std L" pitchFamily="18" charset="-122"/>
              </a:endParaRPr>
            </a:p>
          </p:txBody>
        </p:sp>
        <p:cxnSp>
          <p:nvCxnSpPr>
            <p:cNvPr id="22" name="直接连接符 21"/>
            <p:cNvCxnSpPr>
              <a:cxnSpLocks noChangeShapeType="1"/>
            </p:cNvCxnSpPr>
            <p:nvPr/>
          </p:nvCxnSpPr>
          <p:spPr bwMode="auto">
            <a:xfrm>
              <a:off x="1463794" y="3860800"/>
              <a:ext cx="1786315" cy="1588"/>
            </a:xfrm>
            <a:prstGeom prst="line">
              <a:avLst/>
            </a:prstGeom>
            <a:noFill/>
            <a:ln w="38100">
              <a:solidFill>
                <a:srgbClr val="FF0000"/>
              </a:solidFill>
              <a:round/>
            </a:ln>
            <a:effectLst>
              <a:outerShdw blurRad="63500" dist="23000" dir="5400000" rotWithShape="0">
                <a:srgbClr val="000000">
                  <a:alpha val="34999"/>
                </a:srgbClr>
              </a:outerShdw>
            </a:effectLst>
          </p:spPr>
        </p:cxnSp>
        <p:sp>
          <p:nvSpPr>
            <p:cNvPr id="23" name="圆角矩形标注 22"/>
            <p:cNvSpPr>
              <a:spLocks noChangeArrowheads="1"/>
            </p:cNvSpPr>
            <p:nvPr/>
          </p:nvSpPr>
          <p:spPr bwMode="auto">
            <a:xfrm>
              <a:off x="1465382" y="4581525"/>
              <a:ext cx="1784727" cy="642938"/>
            </a:xfrm>
            <a:prstGeom prst="wedgeRoundRectCallout">
              <a:avLst>
                <a:gd name="adj1" fmla="val -20833"/>
                <a:gd name="adj2" fmla="val -160384"/>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smtClean="0">
                  <a:solidFill>
                    <a:srgbClr val="000000"/>
                  </a:solidFill>
                  <a:latin typeface="Adobe 宋体 Std L" pitchFamily="18" charset="-122"/>
                  <a:ea typeface="Adobe 宋体 Std L" pitchFamily="18" charset="-122"/>
                </a:rPr>
                <a:t>运行结果</a:t>
              </a:r>
              <a:endParaRPr lang="zh-CN" altLang="en-US" sz="1800" b="1" i="0" smtClean="0">
                <a:solidFill>
                  <a:srgbClr val="000000"/>
                </a:solidFill>
                <a:latin typeface="Adobe 宋体 Std L" pitchFamily="18" charset="-122"/>
                <a:ea typeface="Adobe 宋体 Std L" pitchFamily="18" charset="-122"/>
              </a:endParaRPr>
            </a:p>
          </p:txBody>
        </p:sp>
        <p:pic>
          <p:nvPicPr>
            <p:cNvPr id="24" name="图片 2"/>
            <p:cNvPicPr>
              <a:picLocks noChangeAspect="1"/>
            </p:cNvPicPr>
            <p:nvPr/>
          </p:nvPicPr>
          <p:blipFill>
            <a:blip r:embed="rId3" cstate="print"/>
            <a:srcRect/>
            <a:stretch>
              <a:fillRect/>
            </a:stretch>
          </p:blipFill>
          <p:spPr bwMode="auto">
            <a:xfrm>
              <a:off x="7145338" y="5265738"/>
              <a:ext cx="1271587" cy="1271587"/>
            </a:xfrm>
            <a:prstGeom prst="rect">
              <a:avLst/>
            </a:prstGeom>
            <a:noFill/>
            <a:ln w="9525">
              <a:noFill/>
              <a:miter lim="800000"/>
              <a:headEnd/>
              <a:tailEnd/>
            </a:ln>
          </p:spPr>
        </p:pic>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12" name="标题 1"/>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3" name="内容占位符 2"/>
          <p:cNvSpPr>
            <a:spLocks noGrp="1"/>
          </p:cNvSpPr>
          <p:nvPr userDrawn="1">
            <p:ph idx="9"/>
          </p:nvPr>
        </p:nvSpPr>
        <p:spPr>
          <a:xfrm>
            <a:off x="4545018" y="844153"/>
            <a:ext cx="4130675" cy="3737372"/>
          </a:xfrm>
        </p:spPr>
        <p:txBody>
          <a:bodyPr/>
          <a:lstStyle/>
          <a:p>
            <a:pPr lvl="0">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endParaRPr kumimoji="0" lang="zh-CN" altLang="en-US" sz="2400" b="1" smtClean="0">
              <a:ea typeface="Adobe 宋体 Std L" pitchFamily="18" charset="-122"/>
            </a:endParaRPr>
          </a:p>
          <a:p>
            <a:pPr lvl="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第二级</a:t>
            </a:r>
            <a:endParaRPr kumimoji="0" lang="zh-CN" altLang="en-US" sz="2400" b="1" smtClean="0">
              <a:ea typeface="Adobe 宋体 Std L" pitchFamily="18" charset="-122"/>
            </a:endParaRPr>
          </a:p>
          <a:p>
            <a:pPr lvl="2">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第三级</a:t>
            </a:r>
            <a:endParaRPr kumimoji="0" lang="zh-CN" altLang="en-US" sz="2400" b="1" smtClean="0">
              <a:ea typeface="Adobe 宋体 Std L" pitchFamily="18" charset="-122"/>
            </a:endParaRPr>
          </a:p>
          <a:p>
            <a:pPr lvl="3">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第四级</a:t>
            </a:r>
            <a:endParaRPr kumimoji="0" lang="zh-CN" altLang="en-US" sz="2400" b="1" smtClean="0">
              <a:ea typeface="Adobe 宋体 Std L" pitchFamily="18" charset="-122"/>
            </a:endParaRPr>
          </a:p>
          <a:p>
            <a:pPr lvl="4">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第五级</a:t>
            </a:r>
            <a:endParaRPr kumimoji="0" lang="zh-CN" altLang="en-US" dirty="0" smtClean="0">
              <a:latin typeface="Adobe 宋体 Std L" pitchFamily="18" charset="-122"/>
              <a:ea typeface="Adobe 宋体 Std L" pitchFamily="18" charset="-122"/>
              <a:cs typeface="华文细黑" panose="02010600040101010101" pitchFamily="2" charset="-122"/>
            </a:endParaRPr>
          </a:p>
        </p:txBody>
      </p:sp>
      <p:pic>
        <p:nvPicPr>
          <p:cNvPr id="14" name="Picture 4" descr="F:\2014宣传设计\0424-教学课件\研发ppt\b1dd4a90987fec5495993d6f57ff2936.jpg"/>
          <p:cNvPicPr>
            <a:picLocks noChangeAspect="1" noChangeArrowheads="1"/>
          </p:cNvPicPr>
          <p:nvPr userDrawn="1"/>
        </p:nvPicPr>
        <p:blipFill>
          <a:blip r:embed="rId2" cstate="print"/>
          <a:srcRect l="11678" t="9798" r="22951"/>
          <a:stretch>
            <a:fillRect/>
          </a:stretch>
        </p:blipFill>
        <p:spPr bwMode="auto">
          <a:xfrm>
            <a:off x="539750" y="1009652"/>
            <a:ext cx="4032250" cy="3182541"/>
          </a:xfrm>
          <a:prstGeom prst="rect">
            <a:avLst/>
          </a:prstGeom>
          <a:noFill/>
          <a:ln w="9525">
            <a:noFill/>
            <a:miter lim="800000"/>
            <a:headEnd/>
            <a:tailEnd/>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EB84D4-D3AC-4D0D-92F3-4E29699CCF8A}" type="slidenum">
              <a:rPr lang="zh-CN" altLang="en-US"/>
            </a:fld>
            <a:endParaRPr lang="en-US" altLang="zh-CN"/>
          </a:p>
        </p:txBody>
      </p:sp>
      <p:sp>
        <p:nvSpPr>
          <p:cNvPr id="5"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6"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了解静态网站与动态网站的概念及区别</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结构与</a:t>
            </a:r>
            <a:r>
              <a:rPr lang="en-US" altLang="zh-CN" sz="2000" i="0" dirty="0">
                <a:latin typeface="Adobe 宋体 Std L" pitchFamily="18" charset="-122"/>
                <a:ea typeface="Adobe 宋体 Std L" pitchFamily="18" charset="-122"/>
              </a:rPr>
              <a:t>C/S</a:t>
            </a:r>
            <a:r>
              <a:rPr lang="zh-CN" altLang="en-US" sz="2000" i="0" dirty="0">
                <a:latin typeface="Adobe 宋体 Std L" pitchFamily="18" charset="-122"/>
                <a:ea typeface="Adobe 宋体 Std L" pitchFamily="18" charset="-122"/>
              </a:rPr>
              <a:t>结构的概念及区别</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结构的工作原理</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技术</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执行过程</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掌握如何搭建</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开发环境</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掌握如何建立</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动态项目</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i="0" dirty="0">
                <a:latin typeface="Adobe 宋体 Std L" pitchFamily="18" charset="-122"/>
                <a:ea typeface="Adobe 宋体 Std L" pitchFamily="18" charset="-122"/>
              </a:rPr>
              <a:t>了解</a:t>
            </a:r>
            <a:r>
              <a:rPr lang="en-US" altLang="zh-CN" i="0" dirty="0">
                <a:latin typeface="Adobe 宋体 Std L" pitchFamily="18" charset="-122"/>
                <a:ea typeface="Adobe 宋体 Std L" pitchFamily="18" charset="-122"/>
              </a:rPr>
              <a:t>Web</a:t>
            </a:r>
            <a:r>
              <a:rPr lang="zh-CN" altLang="en-US" i="0" dirty="0">
                <a:latin typeface="Adobe 宋体 Std L" pitchFamily="18" charset="-122"/>
                <a:ea typeface="Adobe 宋体 Std L" pitchFamily="18" charset="-122"/>
              </a:rPr>
              <a:t>应用的目录结构</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了解项目的打包发布</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程序的调试技巧</a:t>
            </a:r>
            <a:endParaRPr lang="zh-CN" altLang="en-US" sz="2000" i="0" dirty="0">
              <a:latin typeface="Adobe 宋体 Std L" pitchFamily="18" charset="-122"/>
              <a:ea typeface="Adobe 宋体 Std L" pitchFamily="18"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43" y="1878806"/>
            <a:ext cx="3868737"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1878806"/>
            <a:ext cx="3887788"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 name="Rectangle 3"/>
          <p:cNvSpPr>
            <a:spLocks noGrp="1" noChangeArrowheads="1"/>
          </p:cNvSpPr>
          <p:nvPr userDrawn="1">
            <p:ph idx="4294967295"/>
          </p:nvPr>
        </p:nvSpPr>
        <p:spPr>
          <a:xfrm>
            <a:off x="827088" y="1059658"/>
            <a:ext cx="8229600" cy="3737372"/>
          </a:xfrm>
        </p:spPr>
        <p:txBody>
          <a:bodyPr/>
          <a:lstStyle/>
          <a:p>
            <a:pPr marL="0" lvl="0" indent="0" eaLnBrk="1" hangingPunct="1">
              <a:lnSpc>
                <a:spcPct val="150000"/>
              </a:lnSpc>
              <a:buFont typeface="Wingdings" panose="05000000000000000000" pitchFamily="2" charset="2"/>
              <a:buNone/>
            </a:pPr>
            <a:r>
              <a:rPr kumimoji="0" lang="zh-CN" altLang="en-US" sz="2400" smtClean="0">
                <a:ea typeface="Adobe 宋体 Std L" pitchFamily="18" charset="-122"/>
              </a:rPr>
              <a:t>单击此处编辑母版文本样式</a:t>
            </a:r>
            <a:endParaRPr kumimoji="0" lang="zh-CN" altLang="en-US" sz="2400" smtClean="0">
              <a:ea typeface="Adobe 宋体 Std L" pitchFamily="18" charset="-122"/>
            </a:endParaRPr>
          </a:p>
          <a:p>
            <a:pPr marL="0" lvl="1" indent="0" eaLnBrk="1" hangingPunct="1">
              <a:lnSpc>
                <a:spcPct val="150000"/>
              </a:lnSpc>
              <a:buFont typeface="Wingdings" panose="05000000000000000000" pitchFamily="2" charset="2"/>
              <a:buNone/>
            </a:pPr>
            <a:r>
              <a:rPr kumimoji="0" lang="zh-CN" altLang="en-US" sz="2400" smtClean="0">
                <a:ea typeface="Adobe 宋体 Std L" pitchFamily="18" charset="-122"/>
              </a:rPr>
              <a:t>第二级</a:t>
            </a:r>
            <a:endParaRPr kumimoji="0" lang="zh-CN" altLang="en-US" sz="2400" smtClean="0">
              <a:ea typeface="Adobe 宋体 Std L" pitchFamily="18" charset="-122"/>
            </a:endParaRPr>
          </a:p>
          <a:p>
            <a:pPr marL="0" lvl="2" indent="0" eaLnBrk="1" hangingPunct="1">
              <a:lnSpc>
                <a:spcPct val="150000"/>
              </a:lnSpc>
              <a:buFont typeface="Wingdings" panose="05000000000000000000" pitchFamily="2" charset="2"/>
              <a:buNone/>
            </a:pPr>
            <a:r>
              <a:rPr kumimoji="0" lang="zh-CN" altLang="en-US" sz="2400" smtClean="0">
                <a:ea typeface="Adobe 宋体 Std L" pitchFamily="18" charset="-122"/>
              </a:rPr>
              <a:t>第三级</a:t>
            </a:r>
            <a:endParaRPr kumimoji="0" lang="zh-CN" altLang="en-US" sz="2400" smtClean="0">
              <a:ea typeface="Adobe 宋体 Std L" pitchFamily="18" charset="-122"/>
            </a:endParaRPr>
          </a:p>
          <a:p>
            <a:pPr marL="0" lvl="3" indent="0" eaLnBrk="1" hangingPunct="1">
              <a:lnSpc>
                <a:spcPct val="150000"/>
              </a:lnSpc>
              <a:buFont typeface="Wingdings" panose="05000000000000000000" pitchFamily="2" charset="2"/>
              <a:buNone/>
            </a:pPr>
            <a:r>
              <a:rPr kumimoji="0" lang="zh-CN" altLang="en-US" sz="2400" smtClean="0">
                <a:ea typeface="Adobe 宋体 Std L" pitchFamily="18" charset="-122"/>
              </a:rPr>
              <a:t>第四级</a:t>
            </a:r>
            <a:endParaRPr kumimoji="0" lang="zh-CN" altLang="en-US" sz="2400" smtClean="0">
              <a:ea typeface="Adobe 宋体 Std L" pitchFamily="18" charset="-122"/>
            </a:endParaRPr>
          </a:p>
          <a:p>
            <a:pPr marL="0" lvl="4" indent="0" eaLnBrk="1" hangingPunct="1">
              <a:lnSpc>
                <a:spcPct val="150000"/>
              </a:lnSpc>
              <a:buFont typeface="Wingdings" panose="05000000000000000000" pitchFamily="2" charset="2"/>
              <a:buNone/>
            </a:pPr>
            <a:r>
              <a:rPr kumimoji="0" lang="zh-CN" altLang="en-US" sz="2400" smtClean="0">
                <a:ea typeface="Adobe 宋体 Std L" pitchFamily="18" charset="-122"/>
              </a:rPr>
              <a:t>第五级</a:t>
            </a:r>
            <a:endParaRPr kumimoji="0" lang="zh-CN" altLang="en-US" sz="2000" smtClean="0">
              <a:latin typeface="Adobe 宋体 Std L" pitchFamily="18" charset="-122"/>
              <a:ea typeface="Adobe 宋体 Std L" pitchFamily="18" charset="-122"/>
              <a:cs typeface="华文细黑" panose="02010600040101010101" pitchFamily="2" charset="-122"/>
            </a:endParaRPr>
          </a:p>
        </p:txBody>
      </p:sp>
      <p:sp>
        <p:nvSpPr>
          <p:cNvPr id="8"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9" name="图片 8"/>
          <p:cNvPicPr>
            <a:picLocks noChangeAspect="1"/>
          </p:cNvPicPr>
          <p:nvPr userDrawn="1"/>
        </p:nvPicPr>
        <p:blipFill>
          <a:blip r:embed="rId2" cstate="print">
            <a:duotone>
              <a:schemeClr val="accent1">
                <a:shade val="45000"/>
                <a:satMod val="135000"/>
              </a:schemeClr>
              <a:prstClr val="white"/>
            </a:duotone>
          </a:blip>
          <a:stretch>
            <a:fillRect/>
          </a:stretch>
        </p:blipFill>
        <p:spPr>
          <a:xfrm>
            <a:off x="827584" y="1059582"/>
            <a:ext cx="720080" cy="540060"/>
          </a:xfrm>
          <a:prstGeom prst="rect">
            <a:avLst/>
          </a:prstGeom>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B08D82C-987C-411A-9F02-A86A79A37A34}" type="slidenum">
              <a:rPr lang="zh-CN" altLang="en-US"/>
            </a:fld>
            <a:endParaRPr lang="en-US" altLang="zh-CN"/>
          </a:p>
        </p:txBody>
      </p:sp>
      <p:sp>
        <p:nvSpPr>
          <p:cNvPr id="3" name="Rectangle 3"/>
          <p:cNvSpPr>
            <a:spLocks noGrp="1" noChangeArrowheads="1"/>
          </p:cNvSpPr>
          <p:nvPr userDrawn="1">
            <p:ph idx="4294967295"/>
          </p:nvPr>
        </p:nvSpPr>
        <p:spPr>
          <a:xfrm>
            <a:off x="468313" y="832247"/>
            <a:ext cx="8229600" cy="3737372"/>
          </a:xfrm>
        </p:spPr>
        <p:txBody>
          <a:bodyPr/>
          <a:lstStyle/>
          <a:p>
            <a:pPr marL="0" lvl="0" indent="0" eaLnBrk="1" hangingPunct="1">
              <a:lnSpc>
                <a:spcPct val="150000"/>
              </a:lnSpc>
              <a:buFont typeface="Wingdings" panose="05000000000000000000" pitchFamily="2" charset="2"/>
              <a:buNone/>
            </a:pPr>
            <a:r>
              <a:rPr kumimoji="0" lang="zh-CN" altLang="en-US" smtClean="0">
                <a:ea typeface="Adobe 宋体 Std L" pitchFamily="18" charset="-122"/>
              </a:rPr>
              <a:t>单击此处编辑母版文本样式</a:t>
            </a:r>
            <a:endParaRPr kumimoji="0" lang="zh-CN" altLang="en-US" smtClean="0">
              <a:ea typeface="Adobe 宋体 Std L" pitchFamily="18" charset="-122"/>
            </a:endParaRPr>
          </a:p>
          <a:p>
            <a:pPr marL="0" lvl="1" indent="0" eaLnBrk="1" hangingPunct="1">
              <a:lnSpc>
                <a:spcPct val="150000"/>
              </a:lnSpc>
              <a:buFont typeface="Wingdings" panose="05000000000000000000" pitchFamily="2" charset="2"/>
              <a:buNone/>
            </a:pPr>
            <a:r>
              <a:rPr kumimoji="0" lang="zh-CN" altLang="en-US" smtClean="0">
                <a:ea typeface="Adobe 宋体 Std L" pitchFamily="18" charset="-122"/>
              </a:rPr>
              <a:t>第二级</a:t>
            </a:r>
            <a:endParaRPr kumimoji="0" lang="zh-CN" altLang="en-US" smtClean="0">
              <a:ea typeface="Adobe 宋体 Std L" pitchFamily="18" charset="-122"/>
            </a:endParaRPr>
          </a:p>
          <a:p>
            <a:pPr marL="0" lvl="2" indent="0" eaLnBrk="1" hangingPunct="1">
              <a:lnSpc>
                <a:spcPct val="150000"/>
              </a:lnSpc>
              <a:buFont typeface="Wingdings" panose="05000000000000000000" pitchFamily="2" charset="2"/>
              <a:buNone/>
            </a:pPr>
            <a:r>
              <a:rPr kumimoji="0" lang="zh-CN" altLang="en-US" smtClean="0">
                <a:ea typeface="Adobe 宋体 Std L" pitchFamily="18" charset="-122"/>
              </a:rPr>
              <a:t>第三级</a:t>
            </a:r>
            <a:endParaRPr kumimoji="0" lang="zh-CN" altLang="en-US" smtClean="0">
              <a:ea typeface="Adobe 宋体 Std L" pitchFamily="18" charset="-122"/>
            </a:endParaRPr>
          </a:p>
          <a:p>
            <a:pPr marL="0" lvl="3" indent="0" eaLnBrk="1" hangingPunct="1">
              <a:lnSpc>
                <a:spcPct val="150000"/>
              </a:lnSpc>
              <a:buFont typeface="Wingdings" panose="05000000000000000000" pitchFamily="2" charset="2"/>
              <a:buNone/>
            </a:pPr>
            <a:r>
              <a:rPr kumimoji="0" lang="zh-CN" altLang="en-US" smtClean="0">
                <a:ea typeface="Adobe 宋体 Std L" pitchFamily="18" charset="-122"/>
              </a:rPr>
              <a:t>第四级</a:t>
            </a:r>
            <a:endParaRPr kumimoji="0" lang="zh-CN" altLang="en-US" smtClean="0">
              <a:ea typeface="Adobe 宋体 Std L" pitchFamily="18" charset="-122"/>
            </a:endParaRPr>
          </a:p>
        </p:txBody>
      </p:sp>
      <p:sp>
        <p:nvSpPr>
          <p:cNvPr id="4"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5" name="图片 4"/>
          <p:cNvPicPr>
            <a:picLocks noChangeAspect="1"/>
          </p:cNvPicPr>
          <p:nvPr userDrawn="1"/>
        </p:nvPicPr>
        <p:blipFill>
          <a:blip r:embed="rId2" cstate="print">
            <a:duotone>
              <a:schemeClr val="accent1">
                <a:shade val="45000"/>
                <a:satMod val="135000"/>
              </a:schemeClr>
              <a:prstClr val="white"/>
            </a:duotone>
          </a:blip>
          <a:stretch>
            <a:fillRect/>
          </a:stretch>
        </p:blipFill>
        <p:spPr>
          <a:xfrm>
            <a:off x="323528" y="832247"/>
            <a:ext cx="720080" cy="540060"/>
          </a:xfrm>
          <a:prstGeom prst="rect">
            <a:avLst/>
          </a:prstGeom>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B08D82C-987C-411A-9F02-A86A79A37A34}" type="slidenum">
              <a:rPr lang="zh-CN" altLang="en-US"/>
            </a:fld>
            <a:endParaRPr lang="en-US" altLang="zh-CN"/>
          </a:p>
        </p:txBody>
      </p:sp>
      <p:sp>
        <p:nvSpPr>
          <p:cNvPr id="3" name="Rectangle 3"/>
          <p:cNvSpPr>
            <a:spLocks noGrp="1" noChangeArrowheads="1"/>
          </p:cNvSpPr>
          <p:nvPr userDrawn="1">
            <p:ph idx="4294967295"/>
          </p:nvPr>
        </p:nvSpPr>
        <p:spPr>
          <a:xfrm>
            <a:off x="539750" y="844153"/>
            <a:ext cx="8135938" cy="3737372"/>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单击此处编辑母版文本样式</a:t>
            </a:r>
            <a:endParaRPr kumimoji="0" lang="zh-CN" altLang="en-US" smtClean="0">
              <a:ea typeface="Adobe 宋体 Std L" pitchFamily="18" charset="-122"/>
            </a:endParaRPr>
          </a:p>
          <a:p>
            <a:pPr lvl="1"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第二级</a:t>
            </a:r>
            <a:endParaRPr kumimoji="0" lang="zh-CN" altLang="en-US" smtClean="0">
              <a:ea typeface="Adobe 宋体 Std L" pitchFamily="18" charset="-122"/>
            </a:endParaRPr>
          </a:p>
          <a:p>
            <a:pPr lvl="2"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第三级</a:t>
            </a:r>
            <a:endParaRPr kumimoji="0" lang="zh-CN" altLang="en-US" smtClean="0">
              <a:ea typeface="Adobe 宋体 Std L" pitchFamily="18" charset="-122"/>
            </a:endParaRPr>
          </a:p>
          <a:p>
            <a:pPr lvl="3"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第四级</a:t>
            </a:r>
            <a:endParaRPr kumimoji="0" lang="zh-CN" altLang="en-US" smtClean="0">
              <a:ea typeface="Adobe 宋体 Std L" pitchFamily="18" charset="-122"/>
            </a:endParaRPr>
          </a:p>
          <a:p>
            <a:pPr lvl="4"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第五级</a:t>
            </a:r>
            <a:endParaRPr kumimoji="0" lang="en-US" altLang="zh-CN" sz="1600" dirty="0" smtClean="0">
              <a:latin typeface="Adobe 宋体 Std L" pitchFamily="18" charset="-122"/>
              <a:ea typeface="Adobe 宋体 Std L" pitchFamily="18" charset="-122"/>
              <a:cs typeface="华文细黑" panose="02010600040101010101" pitchFamily="2" charset="-122"/>
            </a:endParaRPr>
          </a:p>
        </p:txBody>
      </p:sp>
      <p:sp>
        <p:nvSpPr>
          <p:cNvPr id="4"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5" name="TextBox 4"/>
          <p:cNvSpPr txBox="1">
            <a:spLocks noChangeArrowheads="1"/>
          </p:cNvSpPr>
          <p:nvPr userDrawn="1"/>
        </p:nvSpPr>
        <p:spPr bwMode="auto">
          <a:xfrm>
            <a:off x="1071563" y="3053954"/>
            <a:ext cx="7358062" cy="92333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eaLnBrk="1" hangingPunct="1">
              <a:defRPr/>
            </a:pPr>
            <a:r>
              <a:rPr lang="en-US" altLang="zh-CN" sz="1800" b="1" dirty="0" smtClean="0">
                <a:solidFill>
                  <a:srgbClr val="000000"/>
                </a:solidFill>
                <a:latin typeface="Adobe 宋体 Std L" pitchFamily="18" charset="-122"/>
                <a:ea typeface="Adobe 宋体 Std L" pitchFamily="18" charset="-122"/>
              </a:rPr>
              <a:t>&lt;Context path = “/student” </a:t>
            </a:r>
            <a:r>
              <a:rPr lang="en-US" altLang="zh-CN" sz="1800" b="1" dirty="0" err="1" smtClean="0">
                <a:solidFill>
                  <a:srgbClr val="000000"/>
                </a:solidFill>
                <a:latin typeface="Adobe 宋体 Std L" pitchFamily="18" charset="-122"/>
                <a:ea typeface="Adobe 宋体 Std L" pitchFamily="18" charset="-122"/>
              </a:rPr>
              <a:t>docBase</a:t>
            </a:r>
            <a:r>
              <a:rPr lang="en-US" altLang="zh-CN" sz="1800" b="1" dirty="0" smtClean="0">
                <a:solidFill>
                  <a:srgbClr val="000000"/>
                </a:solidFill>
                <a:latin typeface="Adobe 宋体 Std L" pitchFamily="18" charset="-122"/>
                <a:ea typeface="Adobe 宋体 Std L" pitchFamily="18" charset="-122"/>
              </a:rPr>
              <a:t>=“D:\</a:t>
            </a:r>
            <a:r>
              <a:rPr lang="en-US" altLang="zh-CN" sz="1800" b="1" dirty="0" err="1" smtClean="0">
                <a:solidFill>
                  <a:srgbClr val="000000"/>
                </a:solidFill>
                <a:latin typeface="Adobe 宋体 Std L" pitchFamily="18" charset="-122"/>
                <a:ea typeface="Adobe 宋体 Std L" pitchFamily="18" charset="-122"/>
              </a:rPr>
              <a:t>MyApp</a:t>
            </a:r>
            <a:r>
              <a:rPr lang="en-US" altLang="zh-CN" sz="1800" b="1" dirty="0" smtClean="0">
                <a:solidFill>
                  <a:srgbClr val="000000"/>
                </a:solidFill>
                <a:latin typeface="Adobe 宋体 Std L" pitchFamily="18" charset="-122"/>
                <a:ea typeface="Adobe 宋体 Std L" pitchFamily="18" charset="-122"/>
              </a:rPr>
              <a:t>\</a:t>
            </a:r>
            <a:r>
              <a:rPr lang="en-US" altLang="zh-CN" sz="1800" b="1" dirty="0" err="1" smtClean="0">
                <a:solidFill>
                  <a:srgbClr val="000000"/>
                </a:solidFill>
                <a:latin typeface="Adobe 宋体 Std L" pitchFamily="18" charset="-122"/>
                <a:ea typeface="Adobe 宋体 Std L" pitchFamily="18" charset="-122"/>
              </a:rPr>
              <a:t>StudentManage</a:t>
            </a:r>
            <a:r>
              <a:rPr lang="en-US" altLang="zh-CN" sz="1800" b="1" dirty="0" smtClean="0">
                <a:solidFill>
                  <a:srgbClr val="000000"/>
                </a:solidFill>
                <a:latin typeface="Adobe 宋体 Std L" pitchFamily="18" charset="-122"/>
                <a:ea typeface="Adobe 宋体 Std L" pitchFamily="18" charset="-122"/>
              </a:rPr>
              <a:t>” debug=0 reloadable=“true”&gt;</a:t>
            </a:r>
            <a:endParaRPr lang="zh-CN" altLang="en-US" sz="1800" b="1" dirty="0" smtClean="0">
              <a:solidFill>
                <a:srgbClr val="000000"/>
              </a:solidFill>
              <a:latin typeface="Adobe 宋体 Std L" pitchFamily="18" charset="-122"/>
              <a:ea typeface="Adobe 宋体 Std L" pitchFamily="18" charset="-122"/>
            </a:endParaRPr>
          </a:p>
        </p:txBody>
      </p:sp>
      <p:pic>
        <p:nvPicPr>
          <p:cNvPr id="6" name="图片 4"/>
          <p:cNvPicPr>
            <a:picLocks noChangeAspect="1"/>
          </p:cNvPicPr>
          <p:nvPr userDrawn="1"/>
        </p:nvPicPr>
        <p:blipFill>
          <a:blip r:embed="rId2" cstate="print"/>
          <a:srcRect/>
          <a:stretch>
            <a:fillRect/>
          </a:stretch>
        </p:blipFill>
        <p:spPr bwMode="auto">
          <a:xfrm>
            <a:off x="7954963" y="3274221"/>
            <a:ext cx="577850" cy="432197"/>
          </a:xfrm>
          <a:prstGeom prst="rect">
            <a:avLst/>
          </a:prstGeom>
          <a:noFill/>
          <a:ln w="9525">
            <a:noFill/>
            <a:miter lim="800000"/>
            <a:headEnd/>
            <a:tailEnd/>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CAEF9EDF-8CA5-4E21-821D-9C2CA8A26E0A}" type="slidenum">
              <a:rPr lang="zh-CN" altLang="en-US"/>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C3F620E9-F25D-4328-9790-144ACDEE8CFE}" type="slidenum">
              <a:rPr lang="zh-CN" altLang="en-US"/>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15B528E2-8AE1-4CA7-86F2-B2032E1DF511}" type="slidenum">
              <a:rPr lang="zh-CN" altLang="en-US"/>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36935"/>
            <a:ext cx="2051050" cy="4357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236935"/>
            <a:ext cx="6003925" cy="43576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5A3B6F00-04B7-46A7-AA7E-BB30A0334EC6}" type="slidenum">
              <a:rPr lang="zh-CN" altLang="en-US"/>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fld>
            <a:endParaRPr lang="en-US" altLang="zh-CN"/>
          </a:p>
        </p:txBody>
      </p:sp>
      <p:sp>
        <p:nvSpPr>
          <p:cNvPr id="5" name="内容占位符 4"/>
          <p:cNvSpPr>
            <a:spLocks noGrp="1"/>
          </p:cNvSpPr>
          <p:nvPr>
            <p:ph sz="quarter" idx="11"/>
          </p:nvPr>
        </p:nvSpPr>
        <p:spPr>
          <a:xfrm>
            <a:off x="1357290" y="857238"/>
            <a:ext cx="5357834" cy="2786074"/>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文本占位符 6"/>
          <p:cNvSpPr>
            <a:spLocks noGrp="1"/>
          </p:cNvSpPr>
          <p:nvPr>
            <p:ph type="body" sz="quarter" idx="12"/>
          </p:nvPr>
        </p:nvSpPr>
        <p:spPr>
          <a:xfrm>
            <a:off x="1428750" y="3929063"/>
            <a:ext cx="5786456" cy="857250"/>
          </a:xfrm>
        </p:spPr>
        <p:style>
          <a:lnRef idx="2">
            <a:schemeClr val="accent2"/>
          </a:lnRef>
          <a:fillRef idx="1">
            <a:schemeClr val="lt1"/>
          </a:fillRef>
          <a:effectRef idx="0">
            <a:schemeClr val="accent2"/>
          </a:effectRef>
          <a:fontRef idx="none"/>
        </p:style>
        <p:txBody>
          <a:bodyPr/>
          <a:lstStyle/>
          <a:p>
            <a:pPr lvl="0"/>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6" Type="http://schemas.openxmlformats.org/officeDocument/2006/relationships/theme" Target="../theme/theme3.xml"/><Relationship Id="rId35" Type="http://schemas.openxmlformats.org/officeDocument/2006/relationships/image" Target="../media/image2.jpeg"/><Relationship Id="rId34" Type="http://schemas.openxmlformats.org/officeDocument/2006/relationships/slideLayout" Target="../slideLayouts/slideLayout58.xml"/><Relationship Id="rId33" Type="http://schemas.openxmlformats.org/officeDocument/2006/relationships/slideLayout" Target="../slideLayouts/slideLayout57.xml"/><Relationship Id="rId32" Type="http://schemas.openxmlformats.org/officeDocument/2006/relationships/slideLayout" Target="../slideLayouts/slideLayout56.xml"/><Relationship Id="rId31" Type="http://schemas.openxmlformats.org/officeDocument/2006/relationships/slideLayout" Target="../slideLayouts/slideLayout55.xml"/><Relationship Id="rId30" Type="http://schemas.openxmlformats.org/officeDocument/2006/relationships/slideLayout" Target="../slideLayouts/slideLayout54.xml"/><Relationship Id="rId3" Type="http://schemas.openxmlformats.org/officeDocument/2006/relationships/slideLayout" Target="../slideLayouts/slideLayout27.xml"/><Relationship Id="rId29" Type="http://schemas.openxmlformats.org/officeDocument/2006/relationships/slideLayout" Target="../slideLayouts/slideLayout53.xml"/><Relationship Id="rId28" Type="http://schemas.openxmlformats.org/officeDocument/2006/relationships/slideLayout" Target="../slideLayouts/slideLayout52.xml"/><Relationship Id="rId27" Type="http://schemas.openxmlformats.org/officeDocument/2006/relationships/slideLayout" Target="../slideLayouts/slideLayout51.xml"/><Relationship Id="rId26" Type="http://schemas.openxmlformats.org/officeDocument/2006/relationships/slideLayout" Target="../slideLayouts/slideLayout50.xml"/><Relationship Id="rId25" Type="http://schemas.openxmlformats.org/officeDocument/2006/relationships/slideLayout" Target="../slideLayouts/slideLayout49.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0" Type="http://schemas.openxmlformats.org/officeDocument/2006/relationships/slideLayout" Target="../slideLayouts/slideLayout44.xml"/><Relationship Id="rId2" Type="http://schemas.openxmlformats.org/officeDocument/2006/relationships/slideLayout" Target="../slideLayouts/slideLayout26.xml"/><Relationship Id="rId19" Type="http://schemas.openxmlformats.org/officeDocument/2006/relationships/slideLayout" Target="../slideLayouts/slideLayout43.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97" descr="bg1"/>
          <p:cNvPicPr>
            <a:picLocks noChangeAspect="1" noChangeArrowheads="1"/>
          </p:cNvPicPr>
          <p:nvPr/>
        </p:nvPicPr>
        <p:blipFill>
          <a:blip r:embed="rId13" cstate="print"/>
          <a:srcRect/>
          <a:stretch>
            <a:fillRect/>
          </a:stretch>
        </p:blipFill>
        <p:spPr bwMode="auto">
          <a:xfrm>
            <a:off x="3" y="1"/>
            <a:ext cx="9180513" cy="5163741"/>
          </a:xfrm>
          <a:prstGeom prst="rect">
            <a:avLst/>
          </a:prstGeom>
          <a:noFill/>
          <a:ln w="9525">
            <a:noFill/>
            <a:miter lim="800000"/>
            <a:headEnd/>
            <a:tailEnd/>
          </a:ln>
        </p:spPr>
      </p:pic>
      <p:sp>
        <p:nvSpPr>
          <p:cNvPr id="6147"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kumimoji="1" sz="2400" kern="1200">
          <a:solidFill>
            <a:schemeClr val="tx1"/>
          </a:solidFill>
          <a:latin typeface="+mj-lt"/>
          <a:ea typeface="+mj-ea"/>
          <a:cs typeface="华文细黑" panose="02010600040101010101" pitchFamily="2" charset="-122"/>
        </a:defRPr>
      </a:lvl1pPr>
      <a:lvl2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2pPr>
      <a:lvl3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3pPr>
      <a:lvl4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4pPr>
      <a:lvl5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kumimoji="1" sz="2000" kern="1200">
          <a:solidFill>
            <a:schemeClr val="tx1"/>
          </a:solidFill>
          <a:latin typeface="+mn-lt"/>
          <a:ea typeface="+mn-ea"/>
          <a:cs typeface="华文细黑" panose="02010600040101010101" pitchFamily="2" charset="-122"/>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umimoji="1" kern="1200">
          <a:solidFill>
            <a:schemeClr val="tx1"/>
          </a:solidFill>
          <a:latin typeface="+mn-lt"/>
          <a:ea typeface="+mn-ea"/>
          <a:cs typeface="华文细黑" panose="02010600040101010101" pitchFamily="2" charset="-122"/>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kumimoji="1" sz="1600" kern="1200">
          <a:solidFill>
            <a:schemeClr val="tx1"/>
          </a:solidFill>
          <a:latin typeface="+mn-lt"/>
          <a:ea typeface="+mn-ea"/>
          <a:cs typeface="华文细黑" panose="02010600040101010101" pitchFamily="2" charset="-122"/>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kumimoji="1" sz="1400" kern="1200">
          <a:solidFill>
            <a:schemeClr val="tx1"/>
          </a:solidFill>
          <a:latin typeface="+mn-lt"/>
          <a:ea typeface="+mn-ea"/>
          <a:cs typeface="华文细黑" panose="02010600040101010101" pitchFamily="2" charset="-122"/>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D098F70-FE3F-45C6-9AEC-B1C60845DA3C}"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6A3ED16-5AD5-49A8-A69C-CF66BCEA162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zh-CN" altLang="en-US" smtClean="0"/>
          </a:p>
        </p:txBody>
      </p:sp>
      <p:sp>
        <p:nvSpPr>
          <p:cNvPr id="1029" name="Rectangle 10"/>
          <p:cNvSpPr>
            <a:spLocks noGrp="1" noChangeArrowheads="1"/>
          </p:cNvSpPr>
          <p:nvPr>
            <p:ph type="sldNum" sz="quarter" idx="4"/>
          </p:nvPr>
        </p:nvSpPr>
        <p:spPr bwMode="auto">
          <a:xfrm>
            <a:off x="7235826" y="4893469"/>
            <a:ext cx="1439863" cy="147638"/>
          </a:xfrm>
          <a:prstGeom prst="rect">
            <a:avLst/>
          </a:prstGeom>
          <a:noFill/>
          <a:ln>
            <a:noFill/>
          </a:ln>
          <a:effectLst/>
        </p:spPr>
        <p:txBody>
          <a:bodyPr vert="horz" wrap="square" lIns="91440" tIns="45720" rIns="91440" bIns="45720" numCol="1" anchor="t" anchorCtr="0" compatLnSpc="1"/>
          <a:lstStyle>
            <a:lvl1pPr algn="r">
              <a:defRPr sz="1000" b="1">
                <a:latin typeface="Arial" panose="020B0604020202020204" pitchFamily="34" charset="0"/>
              </a:defRPr>
            </a:lvl1pPr>
          </a:lstStyle>
          <a:p>
            <a:pPr>
              <a:defRPr/>
            </a:pPr>
            <a:r>
              <a:rPr lang="de-DE" altLang="zh-CN"/>
              <a:t>Page </a:t>
            </a:r>
            <a:r>
              <a:rPr lang="de-DE" altLang="zh-CN">
                <a:sym typeface="MS UI Gothic" panose="020B0600070205080204" pitchFamily="34" charset="-128"/>
              </a:rPr>
              <a:t></a:t>
            </a:r>
            <a:r>
              <a:rPr lang="de-DE" altLang="zh-CN"/>
              <a:t> </a:t>
            </a:r>
            <a:fld id="{AD3AC9A5-20D0-4EF6-BA80-73EFC9BE9A7C}" type="slidenum">
              <a:rPr lang="zh-CN" altLang="en-US"/>
            </a:fld>
            <a:endParaRPr lang="en-US" altLang="zh-CN"/>
          </a:p>
        </p:txBody>
      </p:sp>
      <p:sp>
        <p:nvSpPr>
          <p:cNvPr id="5124" name="Rectangle 27"/>
          <p:cNvSpPr>
            <a:spLocks noGrp="1" noChangeArrowheads="1"/>
          </p:cNvSpPr>
          <p:nvPr>
            <p:ph type="title"/>
          </p:nvPr>
        </p:nvSpPr>
        <p:spPr bwMode="auto">
          <a:xfrm>
            <a:off x="468316" y="236936"/>
            <a:ext cx="4846637" cy="41076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5125" name="图片 3"/>
          <p:cNvPicPr>
            <a:picLocks noChangeAspect="1"/>
          </p:cNvPicPr>
          <p:nvPr/>
        </p:nvPicPr>
        <p:blipFill>
          <a:blip r:embed="rId35" cstate="print"/>
          <a:srcRect/>
          <a:stretch>
            <a:fillRect/>
          </a:stretch>
        </p:blipFill>
        <p:spPr bwMode="auto">
          <a:xfrm>
            <a:off x="0" y="0"/>
            <a:ext cx="9144000" cy="5143500"/>
          </a:xfrm>
          <a:prstGeom prst="rect">
            <a:avLst/>
          </a:prstGeom>
          <a:noFill/>
          <a:ln w="9525">
            <a:noFill/>
            <a:miter lim="800000"/>
            <a:headEnd/>
            <a:tailEnd/>
          </a:ln>
        </p:spPr>
      </p:pic>
      <p:sp>
        <p:nvSpPr>
          <p:cNvPr id="3" name="矩形 2"/>
          <p:cNvSpPr/>
          <p:nvPr/>
        </p:nvSpPr>
        <p:spPr bwMode="auto">
          <a:xfrm>
            <a:off x="250825" y="485775"/>
            <a:ext cx="8642350" cy="26194"/>
          </a:xfrm>
          <a:prstGeom prst="rect">
            <a:avLst/>
          </a:prstGeom>
          <a:solidFill>
            <a:schemeClr val="accent6"/>
          </a:solidFill>
          <a:ln w="9525" cap="flat" cmpd="sng" algn="ctr">
            <a:noFill/>
            <a:prstDash val="solid"/>
            <a:round/>
            <a:headEnd type="none" w="med" len="med"/>
            <a:tailEnd type="none" w="med" len="med"/>
          </a:ln>
          <a:effectLst/>
        </p:spPr>
        <p:txBody>
          <a:bodyPr/>
          <a:lstStyle/>
          <a:p>
            <a:pPr algn="ctr" eaLnBrk="1" hangingPunct="1">
              <a:defRPr/>
            </a:pPr>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6" r:id="rId32"/>
    <p:sldLayoutId id="2147483707" r:id="rId33"/>
    <p:sldLayoutId id="2147483708" r:id="rId34"/>
  </p:sldLayoutIdLst>
  <p:timing>
    <p:tnLst>
      <p:par>
        <p:cTn id="1" dur="indefinite" restart="never" nodeType="tmRoot"/>
      </p:par>
    </p:tnLst>
  </p:timing>
  <p:txStyles>
    <p:titleStyle>
      <a:lvl1pPr algn="l" rtl="0" eaLnBrk="1" fontAlgn="base" hangingPunct="1">
        <a:spcBef>
          <a:spcPct val="0"/>
        </a:spcBef>
        <a:spcAft>
          <a:spcPct val="0"/>
        </a:spcAft>
        <a:defRPr kumimoji="1" sz="2400" kern="1200">
          <a:solidFill>
            <a:schemeClr val="tx1"/>
          </a:solidFill>
          <a:latin typeface="+mj-lt"/>
          <a:ea typeface="+mj-ea"/>
          <a:cs typeface="华文细黑" panose="02010600040101010101" pitchFamily="2" charset="-122"/>
        </a:defRPr>
      </a:lvl1pPr>
      <a:lvl2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2pPr>
      <a:lvl3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3pPr>
      <a:lvl4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4pPr>
      <a:lvl5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kumimoji="1" sz="2000" kern="1200">
          <a:solidFill>
            <a:schemeClr val="tx1"/>
          </a:solidFill>
          <a:latin typeface="+mn-lt"/>
          <a:ea typeface="+mn-ea"/>
          <a:cs typeface="华文细黑" panose="02010600040101010101" pitchFamily="2" charset="-122"/>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umimoji="1" kern="1200">
          <a:solidFill>
            <a:schemeClr val="tx1"/>
          </a:solidFill>
          <a:latin typeface="+mn-lt"/>
          <a:ea typeface="+mn-ea"/>
          <a:cs typeface="华文细黑" panose="02010600040101010101" pitchFamily="2" charset="-122"/>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kumimoji="1" sz="1600" kern="1200">
          <a:solidFill>
            <a:schemeClr val="tx1"/>
          </a:solidFill>
          <a:latin typeface="+mn-lt"/>
          <a:ea typeface="+mn-ea"/>
          <a:cs typeface="华文细黑" panose="02010600040101010101" pitchFamily="2" charset="-122"/>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kumimoji="1" sz="1400" kern="1200">
          <a:solidFill>
            <a:schemeClr val="tx1"/>
          </a:solidFill>
          <a:latin typeface="+mn-lt"/>
          <a:ea typeface="+mn-ea"/>
          <a:cs typeface="华文细黑" panose="02010600040101010101" pitchFamily="2" charset="-122"/>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9.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6.xml"/><Relationship Id="rId2" Type="http://schemas.openxmlformats.org/officeDocument/2006/relationships/slideLayout" Target="../slideLayouts/slideLayout29.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9.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vml"/><Relationship Id="rId4" Type="http://schemas.openxmlformats.org/officeDocument/2006/relationships/slideLayout" Target="../slideLayouts/slideLayout27.xml"/><Relationship Id="rId3" Type="http://schemas.openxmlformats.org/officeDocument/2006/relationships/image" Target="../media/image17.emf"/><Relationship Id="rId2" Type="http://schemas.openxmlformats.org/officeDocument/2006/relationships/oleObject" Target="../embeddings/oleObject1.bin"/><Relationship Id="rId1" Type="http://schemas.openxmlformats.org/officeDocument/2006/relationships/image" Target="../media/image1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9.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9.xml"/><Relationship Id="rId3" Type="http://schemas.openxmlformats.org/officeDocument/2006/relationships/image" Target="../media/image23.png"/><Relationship Id="rId2" Type="http://schemas.openxmlformats.org/officeDocument/2006/relationships/customXml" Target="../ink/ink1.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2.vml"/><Relationship Id="rId4" Type="http://schemas.openxmlformats.org/officeDocument/2006/relationships/slideLayout" Target="../slideLayouts/slideLayout27.xml"/><Relationship Id="rId3" Type="http://schemas.openxmlformats.org/officeDocument/2006/relationships/image" Target="../media/image18.emf"/><Relationship Id="rId2" Type="http://schemas.openxmlformats.org/officeDocument/2006/relationships/oleObject" Target="../embeddings/oleObject2.bin"/><Relationship Id="rId1" Type="http://schemas.openxmlformats.org/officeDocument/2006/relationships/image" Target="../media/image1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vmlDrawing" Target="../drawings/vmlDrawing4.vml"/><Relationship Id="rId3" Type="http://schemas.openxmlformats.org/officeDocument/2006/relationships/slideLayout" Target="../slideLayouts/slideLayout29.xml"/><Relationship Id="rId2" Type="http://schemas.openxmlformats.org/officeDocument/2006/relationships/image" Target="../media/image24.emf"/><Relationship Id="rId1"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9.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7.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9.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7.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7.xml"/><Relationship Id="rId2" Type="http://schemas.openxmlformats.org/officeDocument/2006/relationships/image" Target="../media/image19.png"/><Relationship Id="rId1" Type="http://schemas.openxmlformats.org/officeDocument/2006/relationships/image" Target="../media/image16.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7.xml"/><Relationship Id="rId2" Type="http://schemas.openxmlformats.org/officeDocument/2006/relationships/image" Target="../media/image4.png"/><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3.vml"/><Relationship Id="rId4" Type="http://schemas.openxmlformats.org/officeDocument/2006/relationships/slideLayout" Target="../slideLayouts/slideLayout29.xml"/><Relationship Id="rId3" Type="http://schemas.openxmlformats.org/officeDocument/2006/relationships/image" Target="../media/image21.emf"/><Relationship Id="rId2" Type="http://schemas.openxmlformats.org/officeDocument/2006/relationships/oleObject" Target="../embeddings/oleObject3.bin"/><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solidFill>
                  <a:schemeClr val="tx1"/>
                </a:solidFill>
              </a:rPr>
              <a:t>第</a:t>
            </a:r>
            <a:r>
              <a:rPr altLang="en-US" dirty="0" smtClean="0">
                <a:solidFill>
                  <a:schemeClr val="tx1"/>
                </a:solidFill>
              </a:rPr>
              <a:t>二</a:t>
            </a:r>
            <a:r>
              <a:rPr lang="zh-CN" altLang="en-US" dirty="0" smtClean="0">
                <a:solidFill>
                  <a:schemeClr val="tx1"/>
                </a:solidFill>
              </a:rPr>
              <a:t>章  </a:t>
            </a:r>
            <a:r>
              <a:rPr lang="en-US" dirty="0" smtClean="0">
                <a:solidFill>
                  <a:schemeClr val="tx1"/>
                </a:solidFill>
              </a:rPr>
              <a:t>Activity</a:t>
            </a:r>
            <a:r>
              <a:rPr dirty="0" smtClean="0">
                <a:solidFill>
                  <a:schemeClr val="tx1"/>
                </a:solidFill>
              </a:rPr>
              <a:t>和</a:t>
            </a:r>
            <a:r>
              <a:rPr lang="en-US" dirty="0" smtClean="0">
                <a:solidFill>
                  <a:schemeClr val="tx1"/>
                </a:solidFill>
              </a:rPr>
              <a:t>Application</a:t>
            </a:r>
            <a:endParaRPr dirty="0" smtClean="0">
              <a:solidFill>
                <a:schemeClr val="tx1"/>
              </a:solidFill>
            </a:endParaRPr>
          </a:p>
        </p:txBody>
      </p:sp>
      <p:sp>
        <p:nvSpPr>
          <p:cNvPr id="9" name="副标题 8"/>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dirty="0" smtClean="0"/>
              <a:t>Android</a:t>
            </a:r>
            <a:r>
              <a:rPr lang="zh-CN" dirty="0"/>
              <a:t>的资源可分为两大类：</a:t>
            </a:r>
            <a:endParaRPr lang="zh-CN" dirty="0"/>
          </a:p>
          <a:p>
            <a:pPr lvl="0"/>
            <a:r>
              <a:rPr lang="zh-CN" dirty="0"/>
              <a:t>原生资源</a:t>
            </a:r>
            <a:r>
              <a:rPr lang="zh-CN" dirty="0" smtClean="0"/>
              <a:t>：</a:t>
            </a:r>
            <a:r>
              <a:rPr lang="zh-CN" dirty="0"/>
              <a:t>无法通过由</a:t>
            </a:r>
            <a:r>
              <a:rPr dirty="0"/>
              <a:t>R</a:t>
            </a:r>
            <a:r>
              <a:rPr lang="zh-CN" dirty="0"/>
              <a:t>类进行索引的原生</a:t>
            </a:r>
            <a:r>
              <a:rPr lang="zh-CN" dirty="0" smtClean="0"/>
              <a:t>资源</a:t>
            </a:r>
            <a:endParaRPr lang="zh-CN" dirty="0"/>
          </a:p>
          <a:p>
            <a:pPr lvl="0"/>
            <a:r>
              <a:rPr lang="zh-CN" dirty="0"/>
              <a:t>索引资源</a:t>
            </a:r>
            <a:r>
              <a:rPr lang="zh-CN" dirty="0" smtClean="0"/>
              <a:t>：</a:t>
            </a:r>
            <a:r>
              <a:rPr lang="zh-CN" dirty="0"/>
              <a:t>通过</a:t>
            </a:r>
            <a:r>
              <a:rPr dirty="0"/>
              <a:t>R</a:t>
            </a:r>
            <a:r>
              <a:rPr lang="zh-CN" dirty="0"/>
              <a:t>类进行自动索引的</a:t>
            </a:r>
            <a:r>
              <a:rPr lang="zh-CN" dirty="0" smtClean="0"/>
              <a:t>资源</a:t>
            </a:r>
            <a:endParaRPr lang="zh-CN" dirty="0"/>
          </a:p>
        </p:txBody>
      </p:sp>
      <p:sp>
        <p:nvSpPr>
          <p:cNvPr id="4" name="标题 3"/>
          <p:cNvSpPr>
            <a:spLocks noGrp="1"/>
          </p:cNvSpPr>
          <p:nvPr>
            <p:ph type="title"/>
          </p:nvPr>
        </p:nvSpPr>
        <p:spPr/>
        <p:txBody>
          <a:bodyPr/>
          <a:lstStyle/>
          <a:p>
            <a:r>
              <a:rPr lang="en-US" dirty="0" smtClean="0"/>
              <a:t>2.2  </a:t>
            </a:r>
            <a:r>
              <a:rPr dirty="0" smtClean="0"/>
              <a:t>资源分类</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5614035" cy="410845"/>
          </a:xfrm>
        </p:spPr>
        <p:txBody>
          <a:bodyPr/>
          <a:lstStyle/>
          <a:p>
            <a:r>
              <a:rPr lang="en-US" dirty="0" smtClean="0"/>
              <a:t>2.2  </a:t>
            </a:r>
            <a:r>
              <a:rPr dirty="0" smtClean="0"/>
              <a:t>资源分类</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7" name="内容占位符 6"/>
          <p:cNvGraphicFramePr>
            <a:graphicFrameLocks noGrp="1"/>
          </p:cNvGraphicFramePr>
          <p:nvPr>
            <p:ph idx="1"/>
            <p:custDataLst>
              <p:tags r:id="rId1"/>
            </p:custDataLst>
          </p:nvPr>
        </p:nvGraphicFramePr>
        <p:xfrm>
          <a:off x="642910" y="1142356"/>
          <a:ext cx="7858125" cy="3500755"/>
        </p:xfrm>
        <a:graphic>
          <a:graphicData uri="http://schemas.openxmlformats.org/drawingml/2006/table">
            <a:tbl>
              <a:tblPr firstRow="1" bandRow="1">
                <a:tableStyleId>{5C22544A-7EE6-4342-B048-85BDC9FD1C3A}</a:tableStyleId>
              </a:tblPr>
              <a:tblGrid>
                <a:gridCol w="1486535"/>
                <a:gridCol w="6371497"/>
              </a:tblGrid>
              <a:tr h="289029">
                <a:tc>
                  <a:txBody>
                    <a:bodyPr/>
                    <a:lstStyle/>
                    <a:p>
                      <a:pPr algn="ctr">
                        <a:spcAft>
                          <a:spcPts val="0"/>
                        </a:spcAft>
                      </a:pPr>
                      <a:r>
                        <a:rPr lang="zh-CN" sz="1800" b="1" kern="100" dirty="0">
                          <a:latin typeface="+mn-ea"/>
                          <a:ea typeface="+mn-ea"/>
                          <a:cs typeface="Times New Roman" panose="02020603050405020304"/>
                        </a:rPr>
                        <a:t>目 录</a:t>
                      </a:r>
                      <a:endParaRPr lang="zh-CN" sz="1800" kern="100" dirty="0">
                        <a:latin typeface="+mn-ea"/>
                        <a:ea typeface="+mn-ea"/>
                        <a:cs typeface="Times New Roman" panose="02020603050405020304"/>
                      </a:endParaRPr>
                    </a:p>
                  </a:txBody>
                  <a:tcPr marL="68580" marR="68580" marT="0" marB="0"/>
                </a:tc>
                <a:tc>
                  <a:txBody>
                    <a:bodyPr/>
                    <a:lstStyle/>
                    <a:p>
                      <a:pPr marL="0" algn="ctr" defTabSz="914400" rtl="0" eaLnBrk="1" latinLnBrk="0" hangingPunct="1">
                        <a:spcAft>
                          <a:spcPts val="0"/>
                        </a:spcAft>
                      </a:pPr>
                      <a:r>
                        <a:rPr lang="zh-CN" sz="1800" b="1" kern="100" dirty="0">
                          <a:solidFill>
                            <a:schemeClr val="lt1"/>
                          </a:solidFill>
                          <a:latin typeface="+mn-ea"/>
                          <a:ea typeface="+mn-ea"/>
                          <a:cs typeface="Times New Roman" panose="02020603050405020304"/>
                        </a:rPr>
                        <a:t>资源描述</a:t>
                      </a:r>
                      <a:endParaRPr lang="zh-CN" sz="1800" b="1" kern="100" dirty="0">
                        <a:solidFill>
                          <a:schemeClr val="lt1"/>
                        </a:solidFill>
                        <a:latin typeface="+mn-ea"/>
                        <a:ea typeface="+mn-ea"/>
                        <a:cs typeface="Times New Roman" panose="02020603050405020304"/>
                      </a:endParaRPr>
                    </a:p>
                  </a:txBody>
                  <a:tcPr marL="68580" marR="68580" marT="0" marB="0"/>
                </a:tc>
              </a:tr>
              <a:tr h="321143">
                <a:tc>
                  <a:txBody>
                    <a:bodyPr/>
                    <a:lstStyle/>
                    <a:p>
                      <a:pPr marL="0" algn="l" defTabSz="914400" rtl="0" eaLnBrk="1" latinLnBrk="0" hangingPunct="1">
                        <a:spcAft>
                          <a:spcPts val="0"/>
                        </a:spcAft>
                      </a:pPr>
                      <a:r>
                        <a:rPr lang="en-US" sz="1800" kern="1200" dirty="0" smtClean="0">
                          <a:solidFill>
                            <a:schemeClr val="dk1"/>
                          </a:solidFill>
                          <a:latin typeface="Times New Roman" panose="02020603050405020304" pitchFamily="18" charset="0"/>
                          <a:ea typeface="Adobe 仿宋 Std R"/>
                          <a:cs typeface="Times New Roman" panose="02020603050405020304" pitchFamily="18" charset="0"/>
                        </a:rPr>
                        <a:t>/res/animator/</a:t>
                      </a:r>
                      <a:endParaRPr 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68580" marR="68580" marT="0" marB="0" anchor="ctr"/>
                </a:tc>
                <a:tc>
                  <a:txBody>
                    <a:bodyPr/>
                    <a:lstStyle/>
                    <a:p>
                      <a:pPr marL="66675" algn="just" defTabSz="914400" rtl="0" eaLnBrk="1" latinLnBrk="0" hangingPunct="1">
                        <a:spcAft>
                          <a:spcPts val="0"/>
                        </a:spcAft>
                      </a:pP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存放定义属性动画的</a:t>
                      </a:r>
                      <a:r>
                        <a:rPr lang="en-US"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XML</a:t>
                      </a: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文件</a:t>
                      </a:r>
                      <a:endPar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anchor="ctr"/>
                </a:tc>
              </a:tr>
              <a:tr h="321143">
                <a:tc>
                  <a:txBody>
                    <a:bodyPr/>
                    <a:lstStyle/>
                    <a:p>
                      <a:pPr marL="0" algn="l" defTabSz="914400" rtl="0" eaLnBrk="1" latinLnBrk="0" hangingPunct="1">
                        <a:spcAft>
                          <a:spcPts val="0"/>
                        </a:spcAft>
                      </a:pPr>
                      <a:r>
                        <a:rPr lang="en-US" sz="1800" kern="1200" dirty="0" smtClean="0">
                          <a:solidFill>
                            <a:schemeClr val="dk1"/>
                          </a:solidFill>
                          <a:latin typeface="Times New Roman" panose="02020603050405020304" pitchFamily="18" charset="0"/>
                          <a:ea typeface="Adobe 仿宋 Std R"/>
                          <a:cs typeface="Times New Roman" panose="02020603050405020304" pitchFamily="18" charset="0"/>
                        </a:rPr>
                        <a:t>/res/anim/</a:t>
                      </a:r>
                      <a:endParaRPr 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68580" marR="68580" marT="0" marB="0" anchor="ctr"/>
                </a:tc>
                <a:tc>
                  <a:txBody>
                    <a:bodyPr/>
                    <a:lstStyle/>
                    <a:p>
                      <a:pPr marL="66675" algn="just" defTabSz="914400" rtl="0" eaLnBrk="1" latinLnBrk="0" hangingPunct="1">
                        <a:spcAft>
                          <a:spcPts val="0"/>
                        </a:spcAft>
                      </a:pP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存放定义了补间动画或逐帧动画的</a:t>
                      </a:r>
                      <a:r>
                        <a:rPr lang="en-US"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XML</a:t>
                      </a: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文件</a:t>
                      </a:r>
                      <a:endPar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anchor="ctr"/>
                </a:tc>
              </a:tr>
              <a:tr h="321143">
                <a:tc>
                  <a:txBody>
                    <a:bodyPr/>
                    <a:lstStyle/>
                    <a:p>
                      <a:pPr marL="0" algn="l" defTabSz="914400" rtl="0" eaLnBrk="1" latinLnBrk="0" hangingPunct="1">
                        <a:spcAft>
                          <a:spcPts val="0"/>
                        </a:spcAft>
                      </a:pPr>
                      <a:r>
                        <a:rPr lang="en-US" sz="1800" kern="1200" dirty="0" smtClean="0">
                          <a:solidFill>
                            <a:schemeClr val="dk1"/>
                          </a:solidFill>
                          <a:latin typeface="Times New Roman" panose="02020603050405020304" pitchFamily="18" charset="0"/>
                          <a:ea typeface="Adobe 仿宋 Std R"/>
                          <a:cs typeface="Times New Roman" panose="02020603050405020304" pitchFamily="18" charset="0"/>
                        </a:rPr>
                        <a:t>/res/drawable/</a:t>
                      </a:r>
                      <a:endParaRPr 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68580" marR="68580" marT="0" marB="0" anchor="ctr"/>
                </a:tc>
                <a:tc>
                  <a:txBody>
                    <a:bodyPr/>
                    <a:lstStyle/>
                    <a:p>
                      <a:pPr marL="66675" algn="just" defTabSz="914400" rtl="0" eaLnBrk="1" latinLnBrk="0" hangingPunct="1">
                        <a:spcAft>
                          <a:spcPts val="0"/>
                        </a:spcAft>
                      </a:pP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存放能转换为绘制资源的位图文件或者定义了绘制资源的</a:t>
                      </a:r>
                      <a:r>
                        <a:rPr lang="en-US"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XML</a:t>
                      </a: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文件</a:t>
                      </a:r>
                      <a:endPar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anchor="ctr"/>
                </a:tc>
              </a:tr>
              <a:tr h="321143">
                <a:tc>
                  <a:txBody>
                    <a:bodyPr/>
                    <a:lstStyle/>
                    <a:p>
                      <a:pPr marL="0" algn="l" defTabSz="914400" rtl="0" eaLnBrk="1" latinLnBrk="0" hangingPunct="1">
                        <a:spcAft>
                          <a:spcPts val="0"/>
                        </a:spcAft>
                      </a:pPr>
                      <a:r>
                        <a:rPr lang="en-US" sz="1800" kern="1200" dirty="0" smtClean="0">
                          <a:solidFill>
                            <a:schemeClr val="dk1"/>
                          </a:solidFill>
                          <a:latin typeface="Times New Roman" panose="02020603050405020304" pitchFamily="18" charset="0"/>
                          <a:ea typeface="Adobe 仿宋 Std R"/>
                          <a:cs typeface="Times New Roman" panose="02020603050405020304" pitchFamily="18" charset="0"/>
                        </a:rPr>
                        <a:t>/res/layout/</a:t>
                      </a:r>
                      <a:endParaRPr 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68580" marR="68580" marT="0" marB="0" anchor="ctr"/>
                </a:tc>
                <a:tc>
                  <a:txBody>
                    <a:bodyPr/>
                    <a:lstStyle/>
                    <a:p>
                      <a:pPr marL="66675" algn="just" defTabSz="914400" rtl="0" eaLnBrk="1" latinLnBrk="0" hangingPunct="1">
                        <a:spcAft>
                          <a:spcPts val="0"/>
                        </a:spcAft>
                      </a:pP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存放各种界面布局文件，每个</a:t>
                      </a:r>
                      <a:r>
                        <a:rPr lang="en-US"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对应一个</a:t>
                      </a:r>
                      <a:r>
                        <a:rPr lang="en-US"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XML</a:t>
                      </a: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文件</a:t>
                      </a:r>
                      <a:endPar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anchor="ctr"/>
                </a:tc>
              </a:tr>
              <a:tr h="321143">
                <a:tc>
                  <a:txBody>
                    <a:bodyPr/>
                    <a:lstStyle/>
                    <a:p>
                      <a:pPr marL="0" algn="l" defTabSz="914400" rtl="0" eaLnBrk="1" latinLnBrk="0" hangingPunct="1">
                        <a:spcAft>
                          <a:spcPts val="0"/>
                        </a:spcAft>
                      </a:pPr>
                      <a:r>
                        <a:rPr lang="en-US" sz="1800" kern="1200" dirty="0" smtClean="0">
                          <a:solidFill>
                            <a:schemeClr val="dk1"/>
                          </a:solidFill>
                          <a:latin typeface="Times New Roman" panose="02020603050405020304" pitchFamily="18" charset="0"/>
                          <a:ea typeface="Adobe 仿宋 Std R"/>
                          <a:cs typeface="Times New Roman" panose="02020603050405020304" pitchFamily="18" charset="0"/>
                        </a:rPr>
                        <a:t>/res/menu/</a:t>
                      </a:r>
                      <a:endParaRPr 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68580" marR="68580" marT="0" marB="0" anchor="ctr"/>
                </a:tc>
                <a:tc>
                  <a:txBody>
                    <a:bodyPr/>
                    <a:lstStyle/>
                    <a:p>
                      <a:pPr marL="66675" algn="just" defTabSz="914400" rtl="0" eaLnBrk="1" latinLnBrk="0" hangingPunct="1">
                        <a:spcAft>
                          <a:spcPts val="0"/>
                        </a:spcAft>
                      </a:pP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存放为应用程序定义的各种菜单资源</a:t>
                      </a:r>
                      <a:endPar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anchor="ctr"/>
                </a:tc>
              </a:tr>
              <a:tr h="321143">
                <a:tc>
                  <a:txBody>
                    <a:bodyPr/>
                    <a:lstStyle/>
                    <a:p>
                      <a:pPr marL="0" algn="l" defTabSz="914400" rtl="0" eaLnBrk="1" latinLnBrk="0" hangingPunct="1">
                        <a:spcAft>
                          <a:spcPts val="0"/>
                        </a:spcAft>
                      </a:pPr>
                      <a:r>
                        <a:rPr lang="en-US" sz="1800" kern="1200" dirty="0" smtClean="0">
                          <a:solidFill>
                            <a:schemeClr val="dk1"/>
                          </a:solidFill>
                          <a:latin typeface="Times New Roman" panose="02020603050405020304" pitchFamily="18" charset="0"/>
                          <a:ea typeface="Adobe 仿宋 Std R"/>
                          <a:cs typeface="Times New Roman" panose="02020603050405020304" pitchFamily="18" charset="0"/>
                        </a:rPr>
                        <a:t>/res/raw/</a:t>
                      </a:r>
                      <a:endParaRPr 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68580" marR="68580" marT="0" marB="0" anchor="ctr"/>
                </a:tc>
                <a:tc>
                  <a:txBody>
                    <a:bodyPr/>
                    <a:lstStyle/>
                    <a:p>
                      <a:pPr marL="66675" algn="just" defTabSz="914400" rtl="0" eaLnBrk="1" latinLnBrk="0" hangingPunct="1">
                        <a:spcAft>
                          <a:spcPts val="0"/>
                        </a:spcAft>
                      </a:pP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存放直接复制到设备中的任意文件</a:t>
                      </a:r>
                      <a:endPar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a:tc>
              </a:tr>
              <a:tr h="321143">
                <a:tc>
                  <a:txBody>
                    <a:bodyPr/>
                    <a:lstStyle/>
                    <a:p>
                      <a:pPr marL="0" algn="l" defTabSz="914400" rtl="0" eaLnBrk="1" latinLnBrk="0" hangingPunct="1">
                        <a:spcAft>
                          <a:spcPts val="0"/>
                        </a:spcAft>
                      </a:pPr>
                      <a:r>
                        <a:rPr lang="en-US" sz="1800" kern="1200" dirty="0" smtClean="0">
                          <a:solidFill>
                            <a:schemeClr val="dk1"/>
                          </a:solidFill>
                          <a:latin typeface="Times New Roman" panose="02020603050405020304" pitchFamily="18" charset="0"/>
                          <a:ea typeface="Adobe 仿宋 Std R"/>
                          <a:cs typeface="Times New Roman" panose="02020603050405020304" pitchFamily="18" charset="0"/>
                        </a:rPr>
                        <a:t>/res/values/</a:t>
                      </a:r>
                      <a:endParaRPr 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68580" marR="68580" marT="0" marB="0" anchor="ctr"/>
                </a:tc>
                <a:tc>
                  <a:txBody>
                    <a:bodyPr/>
                    <a:lstStyle/>
                    <a:p>
                      <a:pPr marL="66675" algn="just" defTabSz="914400" rtl="0" eaLnBrk="1" latinLnBrk="0" hangingPunct="1">
                        <a:spcAft>
                          <a:spcPts val="0"/>
                        </a:spcAft>
                      </a:pP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存放定义多种类型资源的</a:t>
                      </a:r>
                      <a:r>
                        <a:rPr lang="en-US"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XML</a:t>
                      </a: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文件</a:t>
                      </a:r>
                      <a:endPar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a:tc>
              </a:tr>
              <a:tr h="321143">
                <a:tc>
                  <a:txBody>
                    <a:bodyPr/>
                    <a:lstStyle/>
                    <a:p>
                      <a:pPr marL="0" algn="l" defTabSz="914400" rtl="0" eaLnBrk="1" latinLnBrk="0" hangingPunct="1">
                        <a:spcAft>
                          <a:spcPts val="0"/>
                        </a:spcAft>
                      </a:pPr>
                      <a:r>
                        <a:rPr lang="en-US" sz="1800" kern="1200" dirty="0" smtClean="0">
                          <a:solidFill>
                            <a:schemeClr val="dk1"/>
                          </a:solidFill>
                          <a:latin typeface="Times New Roman" panose="02020603050405020304" pitchFamily="18" charset="0"/>
                          <a:ea typeface="Adobe 仿宋 Std R"/>
                          <a:cs typeface="Times New Roman" panose="02020603050405020304" pitchFamily="18" charset="0"/>
                        </a:rPr>
                        <a:t>/res/xml/</a:t>
                      </a:r>
                      <a:endParaRPr 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68580" marR="68580" marT="0" marB="0" anchor="ctr"/>
                </a:tc>
                <a:tc>
                  <a:txBody>
                    <a:bodyPr/>
                    <a:lstStyle/>
                    <a:p>
                      <a:pPr marL="66675" algn="just" defTabSz="914400" rtl="0" eaLnBrk="1" latinLnBrk="0" hangingPunct="1">
                        <a:spcAft>
                          <a:spcPts val="0"/>
                        </a:spcAft>
                      </a:pP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存放任意的原生</a:t>
                      </a:r>
                      <a:r>
                        <a:rPr lang="en-US"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XML</a:t>
                      </a: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文件</a:t>
                      </a:r>
                      <a:endPar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a:tc>
              </a:tr>
              <a:tr h="321143">
                <a:tc>
                  <a:txBody>
                    <a:bodyPr/>
                    <a:lstStyle/>
                    <a:p>
                      <a:pPr marL="0" algn="l" defTabSz="914400" rtl="0" eaLnBrk="1" latinLnBrk="0" hangingPunct="1">
                        <a:spcAft>
                          <a:spcPts val="0"/>
                        </a:spcAft>
                      </a:pPr>
                      <a:r>
                        <a:rPr lang="en-US" sz="1800" kern="1200" dirty="0" smtClean="0">
                          <a:solidFill>
                            <a:schemeClr val="dk1"/>
                          </a:solidFill>
                          <a:latin typeface="Times New Roman" panose="02020603050405020304" pitchFamily="18" charset="0"/>
                          <a:ea typeface="Adobe 仿宋 Std R"/>
                          <a:cs typeface="Times New Roman" panose="02020603050405020304" pitchFamily="18" charset="0"/>
                        </a:rPr>
                        <a:t>/assets/</a:t>
                      </a:r>
                      <a:endParaRPr 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68580" marR="68580" marT="0" marB="0" anchor="ctr"/>
                </a:tc>
                <a:tc>
                  <a:txBody>
                    <a:bodyPr/>
                    <a:lstStyle/>
                    <a:p>
                      <a:pPr marL="66675" algn="just" defTabSz="914400" rtl="0" eaLnBrk="1" latinLnBrk="0" hangingPunct="1">
                        <a:spcAft>
                          <a:spcPts val="0"/>
                        </a:spcAft>
                      </a:pPr>
                      <a:r>
                        <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rPr>
                        <a:t>存放原生资源，包括音频文件、视频文件等</a:t>
                      </a:r>
                      <a:endParaRPr lang="zh-CN" altLang="en-US" sz="18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a:tc>
              </a:tr>
            </a:tbl>
          </a:graphicData>
        </a:graphic>
      </p:graphicFrame>
      <p:sp>
        <p:nvSpPr>
          <p:cNvPr id="5" name="TextBox 4"/>
          <p:cNvSpPr txBox="1"/>
          <p:nvPr/>
        </p:nvSpPr>
        <p:spPr bwMode="auto">
          <a:xfrm>
            <a:off x="571472" y="499414"/>
            <a:ext cx="7286676" cy="553998"/>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Android</a:t>
            </a:r>
            <a:r>
              <a:rPr lang="zh-CN" altLang="en-US" sz="2000" b="1" dirty="0" smtClean="0">
                <a:latin typeface="Adobe 宋体 Std L" pitchFamily="18" charset="-122"/>
                <a:ea typeface="Adobe 宋体 Std L" pitchFamily="18" charset="-122"/>
                <a:cs typeface="华文细黑" panose="02010600040101010101" pitchFamily="2" charset="-122"/>
              </a:rPr>
              <a:t>应用资源的类型及存放目录：</a:t>
            </a:r>
            <a:endParaRPr lang="zh-CN" altLang="en-US" sz="2000" b="1" dirty="0" smtClean="0">
              <a:latin typeface="Adobe 宋体 Std L" pitchFamily="18" charset="-122"/>
              <a:ea typeface="Adobe 宋体 Std L" pitchFamily="18"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4294967295"/>
          </p:nvPr>
        </p:nvSpPr>
        <p:spPr>
          <a:xfrm>
            <a:off x="4786314" y="1285866"/>
            <a:ext cx="3816350" cy="2428892"/>
          </a:xfrm>
        </p:spPr>
        <p:txBody>
          <a:bodyPr/>
          <a:lstStyle/>
          <a:p>
            <a:pPr>
              <a:lnSpc>
                <a:spcPct val="150000"/>
              </a:lnSpc>
              <a:buNone/>
            </a:pPr>
            <a:r>
              <a:rPr kumimoji="0" lang="zh-CN" altLang="zh-CN" b="1" dirty="0" smtClean="0">
                <a:latin typeface="Adobe 宋体 Std L" pitchFamily="18" charset="-122"/>
                <a:ea typeface="Adobe 宋体 Std L" pitchFamily="18" charset="-122"/>
                <a:cs typeface="华文细黑" panose="02010600040101010101" pitchFamily="2" charset="-122"/>
              </a:rPr>
              <a:t>资源</a:t>
            </a:r>
            <a:r>
              <a:rPr kumimoji="0" lang="zh-CN" altLang="zh-CN" b="1" dirty="0">
                <a:latin typeface="Adobe 宋体 Std L" pitchFamily="18" charset="-122"/>
                <a:ea typeface="Adobe 宋体 Std L" pitchFamily="18" charset="-122"/>
                <a:cs typeface="华文细黑" panose="02010600040101010101" pitchFamily="2" charset="-122"/>
              </a:rPr>
              <a:t>访问的方式有两种：</a:t>
            </a:r>
            <a:endParaRPr kumimoji="0" lang="zh-CN" altLang="zh-CN" b="1" dirty="0">
              <a:latin typeface="Adobe 宋体 Std L" pitchFamily="18" charset="-122"/>
              <a:ea typeface="Adobe 宋体 Std L" pitchFamily="18" charset="-122"/>
              <a:cs typeface="华文细黑" panose="02010600040101010101" pitchFamily="2" charset="-122"/>
            </a:endParaRPr>
          </a:p>
          <a:p>
            <a:pPr lvl="0">
              <a:lnSpc>
                <a:spcPct val="150000"/>
              </a:lnSpc>
              <a:buFont typeface="Wingdings" panose="05000000000000000000" pitchFamily="2" charset="2"/>
              <a:buChar char="l"/>
            </a:pPr>
            <a:r>
              <a:rPr kumimoji="0" lang="zh-CN" altLang="zh-CN" b="1" dirty="0" smtClean="0">
                <a:latin typeface="Adobe 宋体 Std L" pitchFamily="18" charset="-122"/>
                <a:ea typeface="Adobe 宋体 Std L" pitchFamily="18" charset="-122"/>
                <a:cs typeface="华文细黑" panose="02010600040101010101" pitchFamily="2" charset="-122"/>
              </a:rPr>
              <a:t>Java</a:t>
            </a:r>
            <a:r>
              <a:rPr kumimoji="0" lang="zh-CN" altLang="zh-CN" b="1" dirty="0" smtClean="0">
                <a:latin typeface="Adobe 宋体 Std L" pitchFamily="18" charset="-122"/>
                <a:ea typeface="Adobe 宋体 Std L" pitchFamily="18" charset="-122"/>
                <a:cs typeface="华文细黑" panose="02010600040101010101" pitchFamily="2" charset="-122"/>
              </a:rPr>
              <a:t>代码访问资源</a:t>
            </a:r>
            <a:endParaRPr kumimoji="0" lang="zh-CN" altLang="en-US" b="1" dirty="0" smtClean="0">
              <a:latin typeface="Adobe 宋体 Std L" pitchFamily="18" charset="-122"/>
              <a:ea typeface="Adobe 宋体 Std L" pitchFamily="18" charset="-122"/>
              <a:cs typeface="华文细黑" panose="02010600040101010101" pitchFamily="2" charset="-122"/>
            </a:endParaRPr>
          </a:p>
          <a:p>
            <a:pPr lvl="0">
              <a:lnSpc>
                <a:spcPct val="150000"/>
              </a:lnSpc>
              <a:buFont typeface="Wingdings" panose="05000000000000000000" pitchFamily="2" charset="2"/>
              <a:buChar char="l"/>
            </a:pPr>
            <a:r>
              <a:rPr kumimoji="0" lang="zh-CN" altLang="zh-CN" b="1" dirty="0" smtClean="0">
                <a:latin typeface="Adobe 宋体 Std L" pitchFamily="18" charset="-122"/>
                <a:ea typeface="Adobe 宋体 Std L" pitchFamily="18" charset="-122"/>
                <a:cs typeface="华文细黑" panose="02010600040101010101" pitchFamily="2" charset="-122"/>
              </a:rPr>
              <a:t>在XML</a:t>
            </a:r>
            <a:r>
              <a:rPr kumimoji="0" lang="zh-CN" altLang="zh-CN" b="1" dirty="0" smtClean="0">
                <a:latin typeface="Adobe 宋体 Std L" pitchFamily="18" charset="-122"/>
                <a:ea typeface="Adobe 宋体 Std L" pitchFamily="18" charset="-122"/>
                <a:cs typeface="华文细黑" panose="02010600040101010101" pitchFamily="2" charset="-122"/>
              </a:rPr>
              <a:t>文件中访问资源</a:t>
            </a:r>
            <a:endParaRPr kumimoji="0" lang="zh-CN" altLang="zh-CN" b="1" dirty="0">
              <a:latin typeface="Adobe 宋体 Std L" pitchFamily="18" charset="-122"/>
              <a:ea typeface="Adobe 宋体 Std L" pitchFamily="18" charset="-122"/>
              <a:cs typeface="华文细黑" panose="02010600040101010101" pitchFamily="2" charset="-122"/>
            </a:endParaRPr>
          </a:p>
        </p:txBody>
      </p:sp>
      <p:sp>
        <p:nvSpPr>
          <p:cNvPr id="4" name="标题 3"/>
          <p:cNvSpPr>
            <a:spLocks noGrp="1"/>
          </p:cNvSpPr>
          <p:nvPr>
            <p:ph type="title" idx="9"/>
          </p:nvPr>
        </p:nvSpPr>
        <p:spPr/>
        <p:txBody>
          <a:bodyPr/>
          <a:lstStyle/>
          <a:p>
            <a:r>
              <a:rPr kumimoji="0" lang="en-US" altLang="en-US" sz="2800" b="1" dirty="0" smtClean="0">
                <a:solidFill>
                  <a:schemeClr val="accent6"/>
                </a:solidFill>
                <a:latin typeface="Adobe 黑体 Std R" pitchFamily="34" charset="-122"/>
                <a:ea typeface="Adobe 黑体 Std R" pitchFamily="34" charset="-122"/>
              </a:rPr>
              <a:t>2.2.1  </a:t>
            </a:r>
            <a:r>
              <a:rPr kumimoji="0" lang="zh-CN" altLang="en-US" sz="2800" b="1" dirty="0" smtClean="0">
                <a:solidFill>
                  <a:schemeClr val="accent6"/>
                </a:solidFill>
                <a:latin typeface="Adobe 黑体 Std R" pitchFamily="34" charset="-122"/>
                <a:ea typeface="Adobe 黑体 Std R" pitchFamily="34" charset="-122"/>
              </a:rPr>
              <a:t>资源访问方式</a:t>
            </a:r>
            <a:endParaRPr kumimoji="0" lang="zh-CN" altLang="en-US" sz="2800" b="1" dirty="0">
              <a:solidFill>
                <a:schemeClr val="accent6"/>
              </a:solidFill>
              <a:latin typeface="Adobe 黑体 Std R" pitchFamily="34" charset="-122"/>
              <a:ea typeface="Adobe 黑体 Std R" pitchFamily="34" charset="-122"/>
            </a:endParaRPr>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00048"/>
            <a:ext cx="8207375" cy="3429023"/>
          </a:xfrm>
        </p:spPr>
        <p:txBody>
          <a:bodyPr/>
          <a:lstStyle/>
          <a:p>
            <a:r>
              <a:rPr dirty="0" smtClean="0"/>
              <a:t>Java</a:t>
            </a:r>
            <a:r>
              <a:rPr lang="zh-CN" dirty="0"/>
              <a:t>代码访问</a:t>
            </a:r>
            <a:r>
              <a:rPr dirty="0"/>
              <a:t>res</a:t>
            </a:r>
            <a:r>
              <a:rPr lang="zh-CN" dirty="0" smtClean="0"/>
              <a:t>资源</a:t>
            </a:r>
            <a:endParaRPr dirty="0" smtClean="0"/>
          </a:p>
          <a:p>
            <a:endParaRPr dirty="0"/>
          </a:p>
          <a:p>
            <a:pPr marL="342900" lvl="1" indent="-342900">
              <a:lnSpc>
                <a:spcPct val="150000"/>
              </a:lnSpc>
              <a:buClr>
                <a:schemeClr val="accent6"/>
              </a:buClr>
              <a:buFont typeface="Wingdings" panose="05000000000000000000" pitchFamily="2" charset="2"/>
              <a:buChar char="l"/>
            </a:pPr>
            <a:r>
              <a:rPr lang="en-US" altLang="zh-CN" sz="2000" i="0" dirty="0" err="1" smtClean="0"/>
              <a:t>Resources</a:t>
            </a:r>
            <a:r>
              <a:rPr lang="en-US" altLang="zh-CN" sz="2000" i="0" dirty="0" err="1" smtClean="0"/>
              <a:t>类中提供的访问资源的方法</a:t>
            </a:r>
            <a:r>
              <a:rPr lang="en-US" altLang="zh-CN" sz="2000" i="0" dirty="0" smtClean="0"/>
              <a:t>：</a:t>
            </a:r>
            <a:endParaRPr lang="en-US" altLang="zh-CN" sz="2000" i="0" dirty="0" smtClean="0"/>
          </a:p>
          <a:p>
            <a:pPr lvl="1">
              <a:lnSpc>
                <a:spcPct val="150000"/>
              </a:lnSpc>
            </a:pPr>
            <a:endParaRPr lang="zh-CN" i="0" dirty="0"/>
          </a:p>
          <a:p>
            <a:pPr lvl="0">
              <a:buNone/>
            </a:pPr>
            <a:endParaRPr lang="zh-CN" dirty="0"/>
          </a:p>
        </p:txBody>
      </p:sp>
      <p:sp>
        <p:nvSpPr>
          <p:cNvPr id="4" name="标题 3"/>
          <p:cNvSpPr>
            <a:spLocks noGrp="1"/>
          </p:cNvSpPr>
          <p:nvPr>
            <p:ph type="title"/>
          </p:nvPr>
        </p:nvSpPr>
        <p:spPr>
          <a:xfrm>
            <a:off x="469265" y="18415"/>
            <a:ext cx="5614035" cy="410845"/>
          </a:xfrm>
        </p:spPr>
        <p:txBody>
          <a:bodyPr/>
          <a:lstStyle/>
          <a:p>
            <a:r>
              <a:rPr lang="en-US" dirty="0" smtClean="0"/>
              <a:t>1. Java</a:t>
            </a:r>
            <a:r>
              <a:rPr dirty="0" smtClean="0"/>
              <a:t>代码访问</a:t>
            </a:r>
            <a:r>
              <a:rPr lang="en-US" dirty="0" smtClean="0"/>
              <a:t>res</a:t>
            </a:r>
            <a:r>
              <a:rPr dirty="0" smtClean="0"/>
              <a:t>资源</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bwMode="auto">
          <a:xfrm>
            <a:off x="857224" y="1192403"/>
            <a:ext cx="5929354"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packageName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R.resourceType.resourceName</a:t>
            </a:r>
            <a:endParaRPr lang="zh-CN" altLang="en-US" sz="1400" dirty="0" smtClean="0">
              <a:latin typeface="Courier New" panose="02070309020205020404" pitchFamily="49" charset="0"/>
              <a:cs typeface="Courier New" panose="02070309020205020404" pitchFamily="49" charset="0"/>
            </a:endParaRPr>
          </a:p>
        </p:txBody>
      </p:sp>
      <p:graphicFrame>
        <p:nvGraphicFramePr>
          <p:cNvPr id="8" name="表格 7"/>
          <p:cNvGraphicFramePr>
            <a:graphicFrameLocks noGrp="1"/>
          </p:cNvGraphicFramePr>
          <p:nvPr/>
        </p:nvGraphicFramePr>
        <p:xfrm>
          <a:off x="714348" y="2143118"/>
          <a:ext cx="8072494" cy="2855009"/>
        </p:xfrm>
        <a:graphic>
          <a:graphicData uri="http://schemas.openxmlformats.org/drawingml/2006/table">
            <a:tbl>
              <a:tblPr firstRow="1" bandRow="1">
                <a:tableStyleId>{5C22544A-7EE6-4342-B048-85BDC9FD1C3A}</a:tableStyleId>
              </a:tblPr>
              <a:tblGrid>
                <a:gridCol w="5140028"/>
                <a:gridCol w="2932466"/>
              </a:tblGrid>
              <a:tr h="276291">
                <a:tc>
                  <a:txBody>
                    <a:bodyPr/>
                    <a:lstStyle/>
                    <a:p>
                      <a:pPr marL="0" algn="ctr" defTabSz="914400" rtl="0" eaLnBrk="1" latinLnBrk="0" hangingPunct="1">
                        <a:spcAft>
                          <a:spcPts val="0"/>
                        </a:spcAft>
                      </a:pPr>
                      <a:r>
                        <a:rPr lang="zh-CN" sz="1500" b="1" kern="100" dirty="0">
                          <a:solidFill>
                            <a:schemeClr val="lt1"/>
                          </a:solidFill>
                          <a:latin typeface="Times New Roman" panose="02020603050405020304"/>
                          <a:ea typeface="宋体" panose="02010600030101010101" pitchFamily="2" charset="-122"/>
                          <a:cs typeface="Times New Roman" panose="02020603050405020304"/>
                        </a:rPr>
                        <a:t>方 法</a:t>
                      </a:r>
                      <a:endParaRPr lang="zh-CN" sz="1500" b="1" kern="100" dirty="0">
                        <a:solidFill>
                          <a:schemeClr val="lt1"/>
                        </a:solidFill>
                        <a:latin typeface="Times New Roman" panose="02020603050405020304"/>
                        <a:ea typeface="宋体" panose="02010600030101010101" pitchFamily="2" charset="-122"/>
                        <a:cs typeface="Times New Roman" panose="02020603050405020304"/>
                      </a:endParaRPr>
                    </a:p>
                  </a:txBody>
                  <a:tcPr marL="71145" marR="71145" marT="0" marB="0" anchor="ctr"/>
                </a:tc>
                <a:tc>
                  <a:txBody>
                    <a:bodyPr/>
                    <a:lstStyle/>
                    <a:p>
                      <a:pPr algn="ctr">
                        <a:spcAft>
                          <a:spcPts val="0"/>
                        </a:spcAft>
                      </a:pPr>
                      <a:r>
                        <a:rPr lang="zh-CN" sz="1500" b="1" kern="100" dirty="0">
                          <a:latin typeface="Times New Roman" panose="02020603050405020304"/>
                          <a:ea typeface="宋体" panose="02010600030101010101" pitchFamily="2" charset="-122"/>
                          <a:cs typeface="Times New Roman" panose="02020603050405020304"/>
                        </a:rPr>
                        <a:t>功能描述</a:t>
                      </a:r>
                      <a:endParaRPr lang="zh-CN" sz="1500" kern="100" dirty="0">
                        <a:latin typeface="Calibri" panose="020F0502020204030204"/>
                        <a:ea typeface="宋体" panose="02010600030101010101" pitchFamily="2" charset="-122"/>
                        <a:cs typeface="Times New Roman" panose="02020603050405020304"/>
                      </a:endParaRPr>
                    </a:p>
                  </a:txBody>
                  <a:tcPr marL="71145" marR="71145" marT="0" marB="0" anchor="ctr"/>
                </a:tc>
              </a:tr>
              <a:tr h="257872">
                <a:tc>
                  <a:txBody>
                    <a:bodyPr/>
                    <a:lstStyle/>
                    <a:p>
                      <a:pPr marL="0" algn="l" defTabSz="914400" rtl="0" eaLnBrk="1" latinLnBrk="0" hangingPunct="1">
                        <a:spcAft>
                          <a:spcPts val="0"/>
                        </a:spcAft>
                      </a:pP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int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getColor</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int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id)</a:t>
                      </a:r>
                      <a:endParaRPr lang="zh-CN"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对应</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res/values/colors.xml</a:t>
                      </a:r>
                      <a:endPar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r>
              <a:tr h="257872">
                <a:tc>
                  <a:txBody>
                    <a:bodyPr/>
                    <a:lstStyle/>
                    <a:p>
                      <a:pPr marL="0" algn="l" defTabSz="914400" rtl="0" eaLnBrk="1" latinLnBrk="0" hangingPunct="1">
                        <a:spcAft>
                          <a:spcPts val="0"/>
                        </a:spcAft>
                      </a:pP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Drawable getDrawable(int id)</a:t>
                      </a:r>
                      <a:endParaRPr lang="zh-CN"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对应</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res/drawable/</a:t>
                      </a:r>
                      <a:endPar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r>
              <a:tr h="257872">
                <a:tc>
                  <a:txBody>
                    <a:bodyPr/>
                    <a:lstStyle/>
                    <a:p>
                      <a:pPr marL="0" algn="l" defTabSz="914400" rtl="0" eaLnBrk="1" latinLnBrk="0" hangingPunct="1">
                        <a:spcAft>
                          <a:spcPts val="0"/>
                        </a:spcAft>
                      </a:pP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XmlResourceParser getLayout(int id)</a:t>
                      </a:r>
                      <a:endParaRPr lang="zh-CN"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对应</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res/layout/</a:t>
                      </a:r>
                      <a:endPar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r>
              <a:tr h="257872">
                <a:tc>
                  <a:txBody>
                    <a:bodyPr/>
                    <a:lstStyle/>
                    <a:p>
                      <a:pPr marL="0" algn="l" defTabSz="914400" rtl="0" eaLnBrk="1" latinLnBrk="0" hangingPunct="1">
                        <a:spcAft>
                          <a:spcPts val="0"/>
                        </a:spcAft>
                      </a:pP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String getString(int id)</a:t>
                      </a:r>
                      <a:endParaRPr lang="zh-CN"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对应</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res/values/strings.xml</a:t>
                      </a:r>
                      <a:endPar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r>
              <a:tr h="257872">
                <a:tc>
                  <a:txBody>
                    <a:bodyPr/>
                    <a:lstStyle/>
                    <a:p>
                      <a:pPr marL="0" algn="l" defTabSz="914400" rtl="0" eaLnBrk="1" latinLnBrk="0" hangingPunct="1">
                        <a:spcAft>
                          <a:spcPts val="0"/>
                        </a:spcAft>
                      </a:pP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CharSequence getText(int id)</a:t>
                      </a:r>
                      <a:endParaRPr lang="zh-CN"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对应</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res/values/strings.xml</a:t>
                      </a:r>
                      <a:endPar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r>
              <a:tr h="257872">
                <a:tc>
                  <a:txBody>
                    <a:bodyPr/>
                    <a:lstStyle/>
                    <a:p>
                      <a:pPr marL="0" algn="l" defTabSz="914400" rtl="0" eaLnBrk="1" latinLnBrk="0" hangingPunct="1">
                        <a:spcAft>
                          <a:spcPts val="0"/>
                        </a:spcAft>
                      </a:pP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InputStream openRawResource(int id)</a:t>
                      </a:r>
                      <a:endParaRPr lang="zh-CN"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对应</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res/raw/</a:t>
                      </a:r>
                      <a:endPar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r>
              <a:tr h="515742">
                <a:tc>
                  <a:txBody>
                    <a:bodyPr/>
                    <a:lstStyle/>
                    <a:p>
                      <a:pPr marL="0" algn="l" defTabSz="914400" rtl="0" eaLnBrk="1" latinLnBrk="0" hangingPunct="1">
                        <a:spcAft>
                          <a:spcPts val="0"/>
                        </a:spcAft>
                      </a:pP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void parseBundleExtra (String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tagName,AttributeSet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attrs, Bundle outBundle)</a:t>
                      </a:r>
                      <a:endParaRPr lang="zh-CN"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对应</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res/xml/</a:t>
                      </a:r>
                      <a:endPar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r>
              <a:tr h="257872">
                <a:tc>
                  <a:txBody>
                    <a:bodyPr/>
                    <a:lstStyle/>
                    <a:p>
                      <a:pPr marL="0" algn="l" defTabSz="914400" rtl="0" eaLnBrk="1" latinLnBrk="0" hangingPunct="1">
                        <a:spcAft>
                          <a:spcPts val="0"/>
                        </a:spcAft>
                      </a:pP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String[] getStringArray(int id)</a:t>
                      </a:r>
                      <a:endParaRPr lang="zh-CN"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对应</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res/values/arrays.xml</a:t>
                      </a:r>
                      <a:endPar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r>
              <a:tr h="257872">
                <a:tc>
                  <a:txBody>
                    <a:bodyPr/>
                    <a:lstStyle/>
                    <a:p>
                      <a:pPr marL="0" algn="l" defTabSz="914400" rtl="0" eaLnBrk="1" latinLnBrk="0" hangingPunct="1">
                        <a:spcAft>
                          <a:spcPts val="0"/>
                        </a:spcAft>
                      </a:pP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float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getDimension</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int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id)</a:t>
                      </a:r>
                      <a:endParaRPr lang="zh-CN"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对应</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res/values/dimens.xml</a:t>
                      </a:r>
                      <a:endPar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71145" marR="71145"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429023"/>
          </a:xfrm>
        </p:spPr>
        <p:txBody>
          <a:bodyPr/>
          <a:lstStyle/>
          <a:p>
            <a:r>
              <a:rPr dirty="0"/>
              <a:t>Java</a:t>
            </a:r>
            <a:r>
              <a:rPr lang="zh-CN" dirty="0" smtClean="0"/>
              <a:t>代码</a:t>
            </a:r>
            <a:r>
              <a:rPr lang="zh-CN" altLang="en-US" dirty="0" smtClean="0"/>
              <a:t>中通过</a:t>
            </a:r>
            <a:r>
              <a:rPr dirty="0" smtClean="0"/>
              <a:t>AssetManager</a:t>
            </a:r>
            <a:r>
              <a:rPr lang="zh-CN" altLang="en-US" dirty="0" smtClean="0"/>
              <a:t>类</a:t>
            </a:r>
            <a:r>
              <a:rPr lang="zh-CN" dirty="0" smtClean="0"/>
              <a:t>访问</a:t>
            </a:r>
            <a:r>
              <a:rPr dirty="0"/>
              <a:t>assets</a:t>
            </a:r>
            <a:r>
              <a:rPr lang="zh-CN" dirty="0"/>
              <a:t>原生</a:t>
            </a:r>
            <a:r>
              <a:rPr lang="zh-CN" dirty="0" smtClean="0"/>
              <a:t>资源</a:t>
            </a:r>
            <a:endParaRPr dirty="0" smtClean="0"/>
          </a:p>
          <a:p>
            <a:r>
              <a:rPr lang="zh-CN" dirty="0"/>
              <a:t>通过</a:t>
            </a:r>
            <a:r>
              <a:rPr dirty="0"/>
              <a:t>Resources</a:t>
            </a:r>
            <a:r>
              <a:rPr lang="zh-CN" dirty="0"/>
              <a:t>类的</a:t>
            </a:r>
            <a:r>
              <a:rPr dirty="0"/>
              <a:t>getAssets()</a:t>
            </a:r>
            <a:r>
              <a:rPr lang="zh-CN" dirty="0" smtClean="0"/>
              <a:t>方法</a:t>
            </a:r>
            <a:r>
              <a:rPr lang="zh-CN" altLang="en-US" dirty="0" smtClean="0"/>
              <a:t>获取</a:t>
            </a:r>
            <a:r>
              <a:rPr dirty="0" smtClean="0"/>
              <a:t>AssetManager</a:t>
            </a:r>
            <a:r>
              <a:rPr lang="zh-CN" altLang="en-US" dirty="0" smtClean="0"/>
              <a:t>对象</a:t>
            </a:r>
            <a:endParaRPr dirty="0" smtClean="0"/>
          </a:p>
          <a:p>
            <a:endParaRPr dirty="0" smtClean="0"/>
          </a:p>
        </p:txBody>
      </p:sp>
      <p:sp>
        <p:nvSpPr>
          <p:cNvPr id="4" name="标题 3"/>
          <p:cNvSpPr>
            <a:spLocks noGrp="1"/>
          </p:cNvSpPr>
          <p:nvPr>
            <p:ph type="title"/>
          </p:nvPr>
        </p:nvSpPr>
        <p:spPr>
          <a:xfrm>
            <a:off x="469265" y="18415"/>
            <a:ext cx="5614035" cy="410845"/>
          </a:xfrm>
        </p:spPr>
        <p:txBody>
          <a:bodyPr/>
          <a:lstStyle/>
          <a:p>
            <a:r>
              <a:rPr lang="en-US" dirty="0" smtClean="0"/>
              <a:t>2. Java</a:t>
            </a:r>
            <a:r>
              <a:rPr dirty="0" smtClean="0"/>
              <a:t>代码访问</a:t>
            </a:r>
            <a:r>
              <a:rPr lang="en-US" dirty="0" smtClean="0"/>
              <a:t>assets</a:t>
            </a:r>
            <a:r>
              <a:rPr dirty="0" smtClean="0"/>
              <a:t>原生资源</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bwMode="auto">
          <a:xfrm>
            <a:off x="718185" y="1861185"/>
            <a:ext cx="7733030" cy="46037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err="1" smtClean="0">
                <a:latin typeface="Courier New" panose="02070309020205020404" pitchFamily="49" charset="0"/>
                <a:cs typeface="Courier New" panose="02070309020205020404" pitchFamily="49" charset="0"/>
              </a:rPr>
              <a:t>getResources</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getAssets</a:t>
            </a:r>
            <a:r>
              <a:rPr lang="en-US" sz="2400" dirty="0" smtClean="0">
                <a:latin typeface="Courier New" panose="02070309020205020404" pitchFamily="49" charset="0"/>
                <a:cs typeface="Courier New" panose="02070309020205020404" pitchFamily="49" charset="0"/>
              </a:rPr>
              <a:t>().open(“</a:t>
            </a:r>
            <a:r>
              <a:rPr lang="zh-CN" altLang="en-US" sz="2400" dirty="0" smtClean="0">
                <a:latin typeface="Courier New" panose="02070309020205020404" pitchFamily="49" charset="0"/>
                <a:cs typeface="Courier New" panose="02070309020205020404" pitchFamily="49" charset="0"/>
              </a:rPr>
              <a:t>资源名</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p:txBody>
      </p:sp>
      <p:sp>
        <p:nvSpPr>
          <p:cNvPr id="7" name="内容占位符 4"/>
          <p:cNvSpPr txBox="1"/>
          <p:nvPr/>
        </p:nvSpPr>
        <p:spPr bwMode="auto">
          <a:xfrm>
            <a:off x="571472" y="2071684"/>
            <a:ext cx="8207375" cy="3429023"/>
          </a:xfrm>
          <a:prstGeom prst="rect">
            <a:avLst/>
          </a:prstGeom>
          <a:noFill/>
          <a:ln w="9525">
            <a:noFill/>
            <a:miter lim="800000"/>
          </a:ln>
        </p:spPr>
        <p:txBody>
          <a:bodyPr vert="horz" wrap="square" lIns="91440" tIns="45720" rIns="91440" bIns="45720" numCol="1" anchor="t" anchorCtr="0" compatLnSpc="1"/>
          <a:lstStyle/>
          <a:p>
            <a:pPr marR="0" lvl="0" indent="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None/>
              <a:defRPr/>
            </a:pPr>
            <a:endParaRPr kumimoji="0" lang="en-US"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429023"/>
          </a:xfrm>
        </p:spPr>
        <p:txBody>
          <a:bodyPr/>
          <a:lstStyle/>
          <a:p>
            <a:r>
              <a:rPr lang="zh-CN" altLang="en-US" dirty="0"/>
              <a:t>文本文件</a:t>
            </a:r>
            <a:endParaRPr dirty="0" smtClean="0"/>
          </a:p>
          <a:p>
            <a:r>
              <a:rPr lang="zh-CN" dirty="0"/>
              <a:t>图片文件</a:t>
            </a:r>
            <a:endParaRPr lang="zh-CN" dirty="0"/>
          </a:p>
          <a:p>
            <a:r>
              <a:rPr lang="zh-CN" dirty="0"/>
              <a:t>网页文件</a:t>
            </a:r>
            <a:endParaRPr lang="zh-CN" dirty="0"/>
          </a:p>
          <a:p>
            <a:r>
              <a:rPr lang="zh-CN" dirty="0"/>
              <a:t>音频视频文件</a:t>
            </a:r>
            <a:endParaRPr lang="zh-CN" dirty="0"/>
          </a:p>
          <a:p>
            <a:endParaRPr dirty="0" smtClean="0"/>
          </a:p>
          <a:p>
            <a:endParaRPr dirty="0" smtClean="0"/>
          </a:p>
        </p:txBody>
      </p:sp>
      <p:sp>
        <p:nvSpPr>
          <p:cNvPr id="4" name="标题 3"/>
          <p:cNvSpPr>
            <a:spLocks noGrp="1"/>
          </p:cNvSpPr>
          <p:nvPr>
            <p:ph type="title"/>
          </p:nvPr>
        </p:nvSpPr>
        <p:spPr>
          <a:xfrm>
            <a:off x="469265" y="18415"/>
            <a:ext cx="5614035" cy="410845"/>
          </a:xfrm>
        </p:spPr>
        <p:txBody>
          <a:bodyPr/>
          <a:lstStyle/>
          <a:p>
            <a:r>
              <a:rPr lang="en-US" dirty="0" smtClean="0"/>
              <a:t>assets</a:t>
            </a:r>
            <a:r>
              <a:rPr dirty="0" smtClean="0"/>
              <a:t>原生资源类型</a:t>
            </a:r>
            <a:endParaRPr dirty="0" smtClean="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内容占位符 4"/>
          <p:cNvSpPr txBox="1"/>
          <p:nvPr/>
        </p:nvSpPr>
        <p:spPr bwMode="auto">
          <a:xfrm>
            <a:off x="571472" y="2071684"/>
            <a:ext cx="8207375" cy="3429023"/>
          </a:xfrm>
          <a:prstGeom prst="rect">
            <a:avLst/>
          </a:prstGeom>
          <a:noFill/>
          <a:ln w="9525">
            <a:noFill/>
            <a:miter lim="800000"/>
          </a:ln>
        </p:spPr>
        <p:txBody>
          <a:bodyPr vert="horz" wrap="square" lIns="91440" tIns="45720" rIns="91440" bIns="45720" numCol="1" anchor="t" anchorCtr="0" compatLnSpc="1"/>
          <a:lstStyle/>
          <a:p>
            <a:pPr marR="0" lvl="0" indent="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None/>
              <a:defRPr/>
            </a:pPr>
            <a:endParaRPr kumimoji="0" lang="en-US"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grpSp>
        <p:nvGrpSpPr>
          <p:cNvPr id="2" name="组合 1"/>
          <p:cNvGrpSpPr/>
          <p:nvPr/>
        </p:nvGrpSpPr>
        <p:grpSpPr>
          <a:xfrm>
            <a:off x="543849" y="3140395"/>
            <a:ext cx="8056902" cy="1289486"/>
            <a:chOff x="1535796" y="2190355"/>
            <a:chExt cx="6646440" cy="1063745"/>
          </a:xfrm>
        </p:grpSpPr>
        <p:sp>
          <p:nvSpPr>
            <p:cNvPr id="3" name="TextBox 9"/>
            <p:cNvSpPr txBox="1">
              <a:spLocks noChangeArrowheads="1"/>
            </p:cNvSpPr>
            <p:nvPr/>
          </p:nvSpPr>
          <p:spPr bwMode="auto">
            <a:xfrm>
              <a:off x="1535796" y="2586146"/>
              <a:ext cx="6481763" cy="667954"/>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smtClean="0">
                  <a:latin typeface="黑体" panose="02010609060101010101" charset="-122"/>
                  <a:ea typeface="黑体" panose="02010609060101010101" charset="-122"/>
                </a:rPr>
                <a:t>讲师演示讲解</a:t>
              </a:r>
              <a:endParaRPr lang="en-US" altLang="zh-CN" sz="1800" b="1" i="0" dirty="0" smtClean="0">
                <a:latin typeface="黑体" panose="02010609060101010101" charset="-122"/>
                <a:ea typeface="黑体" panose="02010609060101010101" charset="-122"/>
              </a:endParaRPr>
            </a:p>
            <a:p>
              <a:pPr algn="ctr"/>
              <a:r>
                <a:rPr lang="en-US" altLang="zh-CN" sz="1400" b="1" i="0" dirty="0" smtClean="0"/>
                <a:t>【</a:t>
              </a:r>
              <a:r>
                <a:rPr lang="zh-CN" altLang="en-US" sz="1400" b="1" i="0" dirty="0" smtClean="0"/>
                <a:t>代码</a:t>
              </a:r>
              <a:r>
                <a:rPr lang="en-US" sz="1400" b="1" i="0" dirty="0" smtClean="0"/>
                <a:t>2- 4</a:t>
              </a:r>
              <a:r>
                <a:rPr lang="en-US" altLang="zh-CN" sz="1400" b="1" i="0" dirty="0" smtClean="0"/>
                <a:t>】</a:t>
              </a:r>
              <a:r>
                <a:rPr lang="en-US" sz="1400" b="1" i="0" dirty="0" smtClean="0"/>
                <a:t>assets_layout.xml </a:t>
              </a:r>
              <a:r>
                <a:rPr lang="en-US" altLang="zh-CN" sz="1400" b="1" i="0" dirty="0" smtClean="0"/>
                <a:t>【</a:t>
              </a:r>
              <a:r>
                <a:rPr lang="zh-CN" altLang="en-US" sz="1400" b="1" i="0" dirty="0" smtClean="0"/>
                <a:t>代码</a:t>
              </a:r>
              <a:r>
                <a:rPr lang="en-US" sz="1400" b="1" i="0" dirty="0" smtClean="0"/>
                <a:t>2- 5</a:t>
              </a:r>
              <a:r>
                <a:rPr lang="en-US" altLang="zh-CN" sz="1400" b="1" i="0" dirty="0" smtClean="0"/>
                <a:t>】</a:t>
              </a:r>
              <a:r>
                <a:rPr lang="en-US" sz="1400" b="1" i="0" dirty="0" smtClean="0"/>
                <a:t>Assets_ActivityDemo.java</a:t>
              </a:r>
              <a:endParaRPr lang="zh-CN" altLang="en-US" sz="1400" i="0" dirty="0" smtClean="0"/>
            </a:p>
            <a:p>
              <a:endParaRPr lang="zh-CN" altLang="en-US" sz="1400" b="1" i="0" dirty="0" smtClean="0"/>
            </a:p>
            <a:p>
              <a:endParaRPr lang="zh-CN" altLang="en-US" sz="1400" dirty="0" smtClean="0"/>
            </a:p>
            <a:p>
              <a:endParaRPr lang="zh-CN" altLang="en-US" sz="1400" dirty="0"/>
            </a:p>
          </p:txBody>
        </p:sp>
        <p:pic>
          <p:nvPicPr>
            <p:cNvPr id="8" name="图片 7"/>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664711" y="2190355"/>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429023"/>
          </a:xfrm>
        </p:spPr>
        <p:txBody>
          <a:bodyPr/>
          <a:lstStyle/>
          <a:p>
            <a:endParaRPr dirty="0" smtClean="0"/>
          </a:p>
          <a:p>
            <a:endParaRPr dirty="0" smtClean="0"/>
          </a:p>
        </p:txBody>
      </p:sp>
      <p:sp>
        <p:nvSpPr>
          <p:cNvPr id="4" name="标题 3"/>
          <p:cNvSpPr>
            <a:spLocks noGrp="1"/>
          </p:cNvSpPr>
          <p:nvPr>
            <p:ph type="title"/>
          </p:nvPr>
        </p:nvSpPr>
        <p:spPr>
          <a:xfrm>
            <a:off x="469265" y="18415"/>
            <a:ext cx="5614035" cy="410845"/>
          </a:xfrm>
        </p:spPr>
        <p:txBody>
          <a:bodyPr/>
          <a:lstStyle/>
          <a:p>
            <a:r>
              <a:rPr dirty="0" smtClean="0"/>
              <a:t>资源比较</a:t>
            </a:r>
            <a:endParaRPr dirty="0" smtClean="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内容占位符 4"/>
          <p:cNvSpPr txBox="1"/>
          <p:nvPr/>
        </p:nvSpPr>
        <p:spPr bwMode="auto">
          <a:xfrm>
            <a:off x="571472" y="2071684"/>
            <a:ext cx="8207375" cy="3429023"/>
          </a:xfrm>
          <a:prstGeom prst="rect">
            <a:avLst/>
          </a:prstGeom>
          <a:noFill/>
          <a:ln w="9525">
            <a:noFill/>
            <a:miter lim="800000"/>
          </a:ln>
        </p:spPr>
        <p:txBody>
          <a:bodyPr vert="horz" wrap="square" lIns="91440" tIns="45720" rIns="91440" bIns="45720" numCol="1" anchor="t" anchorCtr="0" compatLnSpc="1"/>
          <a:lstStyle/>
          <a:p>
            <a:pPr marR="0" lvl="0" indent="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None/>
              <a:defRPr/>
            </a:pPr>
            <a:endParaRPr kumimoji="0" lang="en-US" altLang="zh-CN" sz="2000" b="1" i="0" u="none" strike="noStrike" kern="1200" cap="none" spc="0" normalizeH="0" baseline="0" noProof="0" dirty="0" smtClean="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graphicFrame>
        <p:nvGraphicFramePr>
          <p:cNvPr id="6" name="表格 5"/>
          <p:cNvGraphicFramePr/>
          <p:nvPr>
            <p:custDataLst>
              <p:tags r:id="rId1"/>
            </p:custDataLst>
          </p:nvPr>
        </p:nvGraphicFramePr>
        <p:xfrm>
          <a:off x="355600" y="620395"/>
          <a:ext cx="8630920" cy="4439920"/>
        </p:xfrm>
        <a:graphic>
          <a:graphicData uri="http://schemas.openxmlformats.org/drawingml/2006/table">
            <a:tbl>
              <a:tblPr firstRow="1" bandRow="1">
                <a:tableStyleId>{5C22544A-7EE6-4342-B048-85BDC9FD1C3A}</a:tableStyleId>
              </a:tblPr>
              <a:tblGrid>
                <a:gridCol w="1385570"/>
                <a:gridCol w="2146300"/>
                <a:gridCol w="2613025"/>
                <a:gridCol w="2486025"/>
              </a:tblGrid>
              <a:tr h="607060">
                <a:tc>
                  <a:txBody>
                    <a:bodyPr/>
                    <a:p>
                      <a:pPr>
                        <a:buNone/>
                      </a:pPr>
                      <a:endParaRPr lang="zh-CN" altLang="en-US" sz="2400"/>
                    </a:p>
                  </a:txBody>
                  <a:tcPr/>
                </a:tc>
                <a:tc>
                  <a:txBody>
                    <a:bodyPr/>
                    <a:p>
                      <a:pPr algn="ctr">
                        <a:buNone/>
                      </a:pPr>
                      <a:r>
                        <a:rPr lang="en-US" altLang="zh-CN" sz="2400"/>
                        <a:t>res</a:t>
                      </a:r>
                      <a:endParaRPr lang="en-US" altLang="zh-CN" sz="2400"/>
                    </a:p>
                  </a:txBody>
                  <a:tcPr/>
                </a:tc>
                <a:tc>
                  <a:txBody>
                    <a:bodyPr/>
                    <a:p>
                      <a:pPr algn="ctr">
                        <a:buNone/>
                      </a:pPr>
                      <a:r>
                        <a:rPr lang="en-US" altLang="zh-CN" sz="2400"/>
                        <a:t>res/raw</a:t>
                      </a:r>
                      <a:endParaRPr lang="en-US" altLang="zh-CN" sz="2400"/>
                    </a:p>
                  </a:txBody>
                  <a:tcPr/>
                </a:tc>
                <a:tc>
                  <a:txBody>
                    <a:bodyPr/>
                    <a:p>
                      <a:pPr algn="ctr">
                        <a:buNone/>
                      </a:pPr>
                      <a:r>
                        <a:rPr lang="en-US" altLang="zh-CN" sz="2400"/>
                        <a:t>assets</a:t>
                      </a:r>
                      <a:endParaRPr lang="en-US" altLang="zh-CN" sz="2400"/>
                    </a:p>
                  </a:txBody>
                  <a:tcPr/>
                </a:tc>
              </a:tr>
              <a:tr h="607060">
                <a:tc>
                  <a:txBody>
                    <a:bodyPr/>
                    <a:p>
                      <a:pPr algn="l">
                        <a:buNone/>
                      </a:pPr>
                      <a:r>
                        <a:rPr lang="zh-CN" altLang="en-US" sz="2400"/>
                        <a:t>被映射到</a:t>
                      </a:r>
                      <a:r>
                        <a:rPr lang="en-US" altLang="zh-CN" sz="2400"/>
                        <a:t>R.java</a:t>
                      </a:r>
                      <a:r>
                        <a:rPr lang="zh-CN" altLang="en-US" sz="2400"/>
                        <a:t>文件中</a:t>
                      </a:r>
                      <a:endParaRPr lang="zh-CN" altLang="en-US" sz="2400"/>
                    </a:p>
                  </a:txBody>
                  <a:tcPr/>
                </a:tc>
                <a:tc>
                  <a:txBody>
                    <a:bodyPr/>
                    <a:p>
                      <a:pPr algn="ctr">
                        <a:buNone/>
                      </a:pPr>
                      <a:r>
                        <a:rPr lang="zh-CN" altLang="en-US" sz="2400"/>
                        <a:t>会</a:t>
                      </a:r>
                      <a:endParaRPr lang="zh-CN" altLang="en-US" sz="2400"/>
                    </a:p>
                  </a:txBody>
                  <a:tcPr/>
                </a:tc>
                <a:tc>
                  <a:txBody>
                    <a:bodyPr/>
                    <a:p>
                      <a:pPr algn="ctr">
                        <a:buNone/>
                      </a:pPr>
                      <a:r>
                        <a:rPr lang="zh-CN" altLang="en-US" sz="2400"/>
                        <a:t>会</a:t>
                      </a:r>
                      <a:endParaRPr lang="zh-CN" altLang="en-US" sz="2400"/>
                    </a:p>
                  </a:txBody>
                  <a:tcPr/>
                </a:tc>
                <a:tc>
                  <a:txBody>
                    <a:bodyPr/>
                    <a:p>
                      <a:pPr algn="ctr">
                        <a:buNone/>
                      </a:pPr>
                      <a:r>
                        <a:rPr lang="zh-CN" altLang="en-US" sz="2400"/>
                        <a:t>不会</a:t>
                      </a:r>
                      <a:endParaRPr lang="zh-CN" altLang="en-US" sz="2400"/>
                    </a:p>
                  </a:txBody>
                  <a:tcPr/>
                </a:tc>
              </a:tr>
              <a:tr h="607060">
                <a:tc>
                  <a:txBody>
                    <a:bodyPr/>
                    <a:p>
                      <a:pPr algn="l">
                        <a:buNone/>
                      </a:pPr>
                      <a:r>
                        <a:rPr lang="zh-CN" altLang="en-US" sz="2400"/>
                        <a:t>资源</a:t>
                      </a:r>
                      <a:r>
                        <a:rPr lang="en-US" altLang="zh-CN" sz="2400"/>
                        <a:t>ID</a:t>
                      </a:r>
                      <a:endParaRPr lang="en-US" altLang="zh-CN" sz="2400"/>
                    </a:p>
                  </a:txBody>
                  <a:tcPr/>
                </a:tc>
                <a:tc>
                  <a:txBody>
                    <a:bodyPr/>
                    <a:p>
                      <a:pPr algn="ctr">
                        <a:buNone/>
                      </a:pPr>
                      <a:r>
                        <a:rPr lang="en-US" altLang="zh-CN" sz="2400"/>
                        <a:t>R.xxx.filename</a:t>
                      </a:r>
                      <a:endParaRPr lang="en-US" altLang="zh-CN" sz="2400"/>
                    </a:p>
                  </a:txBody>
                  <a:tcPr/>
                </a:tc>
                <a:tc>
                  <a:txBody>
                    <a:bodyPr/>
                    <a:p>
                      <a:pPr algn="ctr">
                        <a:buNone/>
                      </a:pPr>
                      <a:r>
                        <a:rPr lang="en-US" altLang="zh-CN" sz="2400"/>
                        <a:t>R.id.filename</a:t>
                      </a:r>
                      <a:endParaRPr lang="en-US" altLang="zh-CN" sz="2400"/>
                    </a:p>
                  </a:txBody>
                  <a:tcPr/>
                </a:tc>
                <a:tc>
                  <a:txBody>
                    <a:bodyPr/>
                    <a:p>
                      <a:pPr algn="ctr">
                        <a:buNone/>
                      </a:pPr>
                      <a:r>
                        <a:rPr lang="en-US" altLang="zh-CN" sz="2400"/>
                        <a:t>AssetManager</a:t>
                      </a:r>
                      <a:endParaRPr lang="en-US" altLang="zh-CN" sz="2400"/>
                    </a:p>
                  </a:txBody>
                  <a:tcPr/>
                </a:tc>
              </a:tr>
              <a:tr h="607060">
                <a:tc>
                  <a:txBody>
                    <a:bodyPr/>
                    <a:p>
                      <a:pPr algn="l">
                        <a:buNone/>
                      </a:pPr>
                      <a:r>
                        <a:rPr lang="zh-CN" altLang="en-US" sz="2400"/>
                        <a:t>访问</a:t>
                      </a:r>
                      <a:endParaRPr lang="zh-CN" altLang="en-US" sz="2400"/>
                    </a:p>
                    <a:p>
                      <a:pPr algn="l">
                        <a:buNone/>
                      </a:pPr>
                      <a:r>
                        <a:rPr lang="zh-CN" altLang="en-US" sz="2400"/>
                        <a:t>方式</a:t>
                      </a:r>
                      <a:endParaRPr lang="zh-CN" altLang="en-US" sz="2400"/>
                    </a:p>
                  </a:txBody>
                  <a:tcPr/>
                </a:tc>
                <a:tc>
                  <a:txBody>
                    <a:bodyPr/>
                    <a:p>
                      <a:pPr algn="ctr">
                        <a:buNone/>
                      </a:pPr>
                      <a:r>
                        <a:rPr lang="en-US" altLang="zh-CN" sz="2400"/>
                        <a:t>getXxx()</a:t>
                      </a:r>
                      <a:endParaRPr lang="en-US" altLang="zh-CN" sz="2400"/>
                    </a:p>
                  </a:txBody>
                  <a:tcPr/>
                </a:tc>
                <a:tc>
                  <a:txBody>
                    <a:bodyPr/>
                    <a:p>
                      <a:pPr algn="ctr">
                        <a:buNone/>
                      </a:pPr>
                      <a:r>
                        <a:rPr lang="en-US" altLang="zh-CN" sz="2400"/>
                        <a:t>openRawResource()</a:t>
                      </a:r>
                      <a:endParaRPr lang="en-US" altLang="zh-CN" sz="2400"/>
                    </a:p>
                  </a:txBody>
                  <a:tcPr/>
                </a:tc>
                <a:tc>
                  <a:txBody>
                    <a:bodyPr/>
                    <a:p>
                      <a:pPr algn="ctr">
                        <a:buNone/>
                      </a:pPr>
                      <a:r>
                        <a:rPr lang="en-US" altLang="zh-CN" sz="2400"/>
                        <a:t>getAssets().open()</a:t>
                      </a:r>
                      <a:endParaRPr lang="en-US" altLang="zh-CN" sz="2400"/>
                    </a:p>
                  </a:txBody>
                  <a:tcPr/>
                </a:tc>
              </a:tr>
              <a:tr h="607060">
                <a:tc>
                  <a:txBody>
                    <a:bodyPr/>
                    <a:p>
                      <a:pPr algn="l">
                        <a:buNone/>
                      </a:pPr>
                      <a:r>
                        <a:rPr lang="zh-CN" altLang="en-US" sz="2400"/>
                        <a:t>被编译</a:t>
                      </a:r>
                      <a:endParaRPr lang="zh-CN" altLang="en-US" sz="2400"/>
                    </a:p>
                  </a:txBody>
                  <a:tcPr/>
                </a:tc>
                <a:tc>
                  <a:txBody>
                    <a:bodyPr/>
                    <a:p>
                      <a:pPr algn="ctr">
                        <a:buNone/>
                      </a:pPr>
                      <a:r>
                        <a:rPr lang="zh-CN" altLang="en-US" sz="2400"/>
                        <a:t>会</a:t>
                      </a:r>
                      <a:endParaRPr lang="zh-CN" altLang="en-US" sz="2400"/>
                    </a:p>
                  </a:txBody>
                  <a:tcPr/>
                </a:tc>
                <a:tc>
                  <a:txBody>
                    <a:bodyPr/>
                    <a:p>
                      <a:pPr algn="ctr">
                        <a:buNone/>
                      </a:pPr>
                      <a:r>
                        <a:rPr lang="zh-CN" altLang="en-US" sz="2400"/>
                        <a:t>不会</a:t>
                      </a:r>
                      <a:endParaRPr lang="zh-CN" altLang="en-US" sz="2400"/>
                    </a:p>
                  </a:txBody>
                  <a:tcPr/>
                </a:tc>
                <a:tc>
                  <a:txBody>
                    <a:bodyPr/>
                    <a:p>
                      <a:pPr algn="ctr">
                        <a:buNone/>
                      </a:pPr>
                      <a:r>
                        <a:rPr lang="zh-CN" altLang="en-US" sz="2400"/>
                        <a:t>不会</a:t>
                      </a:r>
                      <a:endParaRPr lang="zh-CN" altLang="en-US" sz="2400"/>
                    </a:p>
                  </a:txBody>
                  <a:tcPr/>
                </a:tc>
              </a:tr>
              <a:tr h="607060">
                <a:tc>
                  <a:txBody>
                    <a:bodyPr/>
                    <a:p>
                      <a:pPr algn="l">
                        <a:buNone/>
                      </a:pPr>
                      <a:r>
                        <a:rPr lang="zh-CN" altLang="en-US" sz="2400"/>
                        <a:t>子目录</a:t>
                      </a:r>
                      <a:endParaRPr lang="zh-CN" altLang="en-US" sz="2400"/>
                    </a:p>
                  </a:txBody>
                  <a:tcPr/>
                </a:tc>
                <a:tc>
                  <a:txBody>
                    <a:bodyPr/>
                    <a:p>
                      <a:pPr algn="ctr">
                        <a:buNone/>
                      </a:pPr>
                      <a:r>
                        <a:rPr lang="zh-CN" altLang="en-US" sz="2400"/>
                        <a:t>没有</a:t>
                      </a:r>
                      <a:endParaRPr lang="zh-CN" altLang="en-US" sz="2400"/>
                    </a:p>
                  </a:txBody>
                  <a:tcPr/>
                </a:tc>
                <a:tc>
                  <a:txBody>
                    <a:bodyPr/>
                    <a:p>
                      <a:pPr algn="ctr">
                        <a:buNone/>
                      </a:pPr>
                      <a:r>
                        <a:rPr lang="zh-CN" altLang="en-US" sz="2400"/>
                        <a:t>没有</a:t>
                      </a:r>
                      <a:endParaRPr lang="zh-CN" altLang="en-US" sz="2400"/>
                    </a:p>
                  </a:txBody>
                  <a:tcPr/>
                </a:tc>
                <a:tc>
                  <a:txBody>
                    <a:bodyPr/>
                    <a:p>
                      <a:pPr algn="ctr">
                        <a:buNone/>
                      </a:pPr>
                      <a:r>
                        <a:rPr lang="zh-CN" altLang="en-US" sz="2400"/>
                        <a:t>可以有</a:t>
                      </a:r>
                      <a:endParaRPr lang="zh-CN" altLang="en-US" sz="240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07375" cy="3429023"/>
          </a:xfrm>
        </p:spPr>
        <p:txBody>
          <a:bodyPr/>
          <a:lstStyle/>
          <a:p>
            <a:pPr>
              <a:buNone/>
            </a:pPr>
            <a:r>
              <a:rPr sz="2800" dirty="0"/>
              <a:t>Android</a:t>
            </a:r>
            <a:r>
              <a:rPr lang="zh-CN" sz="2800" dirty="0"/>
              <a:t>常用的定义资源的</a:t>
            </a:r>
            <a:r>
              <a:rPr sz="2800" dirty="0"/>
              <a:t>XML</a:t>
            </a:r>
            <a:r>
              <a:rPr lang="zh-CN" sz="2800" dirty="0"/>
              <a:t>文件</a:t>
            </a:r>
            <a:r>
              <a:rPr lang="zh-CN" sz="2800" dirty="0" smtClean="0"/>
              <a:t>有</a:t>
            </a:r>
            <a:r>
              <a:rPr lang="zh-CN" altLang="en-US" sz="2800" dirty="0" smtClean="0">
                <a:solidFill>
                  <a:srgbClr val="FF0000"/>
                </a:solidFill>
              </a:rPr>
              <a:t>四种</a:t>
            </a:r>
            <a:r>
              <a:rPr lang="zh-CN" sz="2800" dirty="0" smtClean="0"/>
              <a:t>：</a:t>
            </a:r>
            <a:endParaRPr sz="2800" dirty="0" smtClean="0"/>
          </a:p>
          <a:p>
            <a:r>
              <a:rPr sz="2800" dirty="0" smtClean="0"/>
              <a:t>strings.xml</a:t>
            </a:r>
            <a:r>
              <a:rPr lang="zh-CN" altLang="en-US" sz="2800" dirty="0" smtClean="0"/>
              <a:t>：</a:t>
            </a:r>
            <a:r>
              <a:rPr lang="zh-CN" sz="2800" dirty="0"/>
              <a:t>用于定义文本内容的资源</a:t>
            </a:r>
            <a:r>
              <a:rPr lang="zh-CN" sz="2800" dirty="0" smtClean="0"/>
              <a:t>文件</a:t>
            </a:r>
            <a:endParaRPr sz="2800" dirty="0" smtClean="0"/>
          </a:p>
          <a:p>
            <a:r>
              <a:rPr sz="2800" dirty="0" smtClean="0"/>
              <a:t>colors.xml</a:t>
            </a:r>
            <a:r>
              <a:rPr lang="zh-CN" altLang="en-US" sz="2800" dirty="0" smtClean="0"/>
              <a:t>：</a:t>
            </a:r>
            <a:r>
              <a:rPr lang="zh-CN" sz="2800" dirty="0" smtClean="0"/>
              <a:t>用于</a:t>
            </a:r>
            <a:r>
              <a:rPr lang="zh-CN" sz="2800" dirty="0"/>
              <a:t>定义颜色设置的资源</a:t>
            </a:r>
            <a:r>
              <a:rPr lang="zh-CN" sz="2800" dirty="0" smtClean="0"/>
              <a:t>文件</a:t>
            </a:r>
            <a:endParaRPr sz="2800" dirty="0" smtClean="0"/>
          </a:p>
          <a:p>
            <a:r>
              <a:rPr sz="2800" dirty="0" smtClean="0"/>
              <a:t>dimens.xml</a:t>
            </a:r>
            <a:r>
              <a:rPr lang="zh-CN" altLang="en-US" sz="2800" dirty="0" smtClean="0"/>
              <a:t>：</a:t>
            </a:r>
            <a:r>
              <a:rPr lang="zh-CN" sz="2800" dirty="0"/>
              <a:t>用于定义尺寸的资源</a:t>
            </a:r>
            <a:r>
              <a:rPr lang="zh-CN" sz="2800" dirty="0" smtClean="0"/>
              <a:t>文件</a:t>
            </a:r>
            <a:endParaRPr sz="2800" dirty="0" smtClean="0"/>
          </a:p>
          <a:p>
            <a:pPr lvl="0"/>
            <a:r>
              <a:rPr sz="2800" dirty="0" smtClean="0"/>
              <a:t>styles.xml</a:t>
            </a:r>
            <a:r>
              <a:rPr lang="zh-CN" altLang="en-US" sz="2800" dirty="0" smtClean="0"/>
              <a:t>：</a:t>
            </a:r>
            <a:r>
              <a:rPr lang="zh-CN" sz="2800" dirty="0"/>
              <a:t>用于定义</a:t>
            </a:r>
            <a:r>
              <a:rPr lang="zh-CN" sz="2800" dirty="0" smtClean="0"/>
              <a:t>主题</a:t>
            </a:r>
            <a:r>
              <a:rPr lang="zh-CN" altLang="en-US" sz="2800" dirty="0" smtClean="0"/>
              <a:t>和样式</a:t>
            </a:r>
            <a:r>
              <a:rPr lang="zh-CN" sz="2800" dirty="0" smtClean="0"/>
              <a:t>的</a:t>
            </a:r>
            <a:r>
              <a:rPr lang="zh-CN" sz="2800" dirty="0"/>
              <a:t>资源</a:t>
            </a:r>
            <a:r>
              <a:rPr lang="zh-CN" sz="2800" dirty="0" smtClean="0"/>
              <a:t>文件</a:t>
            </a:r>
            <a:endParaRPr lang="zh-CN" sz="2800" dirty="0"/>
          </a:p>
        </p:txBody>
      </p:sp>
      <p:sp>
        <p:nvSpPr>
          <p:cNvPr id="4" name="标题 3"/>
          <p:cNvSpPr>
            <a:spLocks noGrp="1"/>
          </p:cNvSpPr>
          <p:nvPr>
            <p:ph type="title"/>
          </p:nvPr>
        </p:nvSpPr>
        <p:spPr>
          <a:xfrm>
            <a:off x="469265" y="18415"/>
            <a:ext cx="5614035" cy="410845"/>
          </a:xfrm>
        </p:spPr>
        <p:txBody>
          <a:bodyPr/>
          <a:lstStyle/>
          <a:p>
            <a:r>
              <a:rPr lang="en-US" dirty="0" smtClean="0"/>
              <a:t>2.3 </a:t>
            </a:r>
            <a:r>
              <a:rPr lang="en-US" dirty="0" smtClean="0"/>
              <a:t>XML</a:t>
            </a:r>
            <a:r>
              <a:rPr dirty="0" smtClean="0"/>
              <a:t>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15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500065"/>
          </a:xfrm>
        </p:spPr>
        <p:txBody>
          <a:bodyPr/>
          <a:lstStyle/>
          <a:p>
            <a:r>
              <a:rPr dirty="0"/>
              <a:t>strings.xml</a:t>
            </a:r>
            <a:r>
              <a:rPr lang="zh-CN" dirty="0"/>
              <a:t>文本资源文件</a:t>
            </a:r>
            <a:endParaRPr lang="zh-CN" dirty="0"/>
          </a:p>
          <a:p>
            <a:pPr>
              <a:buNone/>
            </a:pPr>
            <a:endParaRPr lang="zh-CN" dirty="0"/>
          </a:p>
          <a:p>
            <a:pPr>
              <a:buNone/>
            </a:pPr>
            <a:endParaRPr lang="zh-CN" dirty="0"/>
          </a:p>
        </p:txBody>
      </p:sp>
      <p:sp>
        <p:nvSpPr>
          <p:cNvPr id="4" name="标题 3"/>
          <p:cNvSpPr>
            <a:spLocks noGrp="1"/>
          </p:cNvSpPr>
          <p:nvPr>
            <p:ph type="title"/>
          </p:nvPr>
        </p:nvSpPr>
        <p:spPr>
          <a:xfrm>
            <a:off x="469265" y="18415"/>
            <a:ext cx="6102999" cy="410845"/>
          </a:xfrm>
        </p:spPr>
        <p:txBody>
          <a:bodyPr/>
          <a:lstStyle/>
          <a:p>
            <a:r>
              <a:rPr lang="en-US" dirty="0" smtClean="0"/>
              <a:t>2.3.1 </a:t>
            </a:r>
            <a:r>
              <a:rPr dirty="0" smtClean="0"/>
              <a:t>文本资源文件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TextBox 7"/>
          <p:cNvSpPr txBox="1"/>
          <p:nvPr/>
        </p:nvSpPr>
        <p:spPr bwMode="auto">
          <a:xfrm>
            <a:off x="857224" y="1214428"/>
            <a:ext cx="6286544" cy="1600438"/>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a:t>
            </a:r>
            <a:r>
              <a:rPr lang="zh-CN" altLang="en-US" sz="1400" dirty="0" smtClean="0">
                <a:latin typeface="Courier New" panose="02070309020205020404" pitchFamily="49" charset="0"/>
                <a:cs typeface="Courier New" panose="02070309020205020404" pitchFamily="49" charset="0"/>
              </a:rPr>
              <a:t>文本资源文件</a:t>
            </a:r>
            <a:r>
              <a:rPr lang="en-US" sz="1400" dirty="0" smtClean="0">
                <a:latin typeface="Courier New" panose="02070309020205020404" pitchFamily="49" charset="0"/>
                <a:cs typeface="Courier New" panose="02070309020205020404" pitchFamily="49" charset="0"/>
              </a:rPr>
              <a:t>res\values\strings.xml --&gt;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&lt;?xml version="1.0" encoding="utf-8"?&gt;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&lt;resources&gt;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&lt;string name="title"&gt;Resources&lt;/string&gt;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&lt;string name="message"&gt;Hello World!&lt;/string&gt;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&lt;string name="error"&gt;Wrong resource!&lt;/string&gt;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&lt;/resources&gt;</a:t>
            </a:r>
            <a:endParaRPr lang="zh-CN" altLang="en-US" sz="1400" dirty="0" smtClean="0">
              <a:latin typeface="Courier New" panose="02070309020205020404" pitchFamily="49" charset="0"/>
              <a:cs typeface="Courier New" panose="02070309020205020404" pitchFamily="49" charset="0"/>
            </a:endParaRPr>
          </a:p>
        </p:txBody>
      </p:sp>
      <p:sp>
        <p:nvSpPr>
          <p:cNvPr id="10" name="TextBox 9"/>
          <p:cNvSpPr txBox="1"/>
          <p:nvPr/>
        </p:nvSpPr>
        <p:spPr bwMode="auto">
          <a:xfrm>
            <a:off x="500034" y="2786064"/>
            <a:ext cx="7858180" cy="3139321"/>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 Java</a:t>
            </a:r>
            <a:r>
              <a:rPr lang="zh-CN" altLang="en-US" sz="2000" b="1" dirty="0" smtClean="0">
                <a:latin typeface="Adobe 宋体 Std L" pitchFamily="18" charset="-122"/>
                <a:ea typeface="Adobe 宋体 Std L" pitchFamily="18" charset="-122"/>
                <a:cs typeface="华文细黑" panose="02010600040101010101" pitchFamily="2" charset="-122"/>
              </a:rPr>
              <a:t>代码中访问字符串</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语法</a:t>
            </a:r>
            <a:r>
              <a:rPr lang="en-US" altLang="zh-CN" b="1" dirty="0" smtClean="0">
                <a:latin typeface="Adobe 宋体 Std L" pitchFamily="18" charset="-122"/>
                <a:ea typeface="Adobe 宋体 Std L" pitchFamily="18" charset="-122"/>
                <a:cs typeface="华文细黑" panose="02010600040101010101" pitchFamily="2" charset="-122"/>
              </a:rPr>
              <a:t>】</a:t>
            </a:r>
            <a:endParaRPr lang="en-US" altLang="zh-CN" b="1" dirty="0" smtClean="0">
              <a:latin typeface="Adobe 宋体 Std L" pitchFamily="18" charset="-122"/>
              <a:ea typeface="Adobe 宋体 Std L" pitchFamily="18" charset="-122"/>
              <a:cs typeface="华文细黑" panose="02010600040101010101" pitchFamily="2" charset="-122"/>
            </a:endParaRPr>
          </a:p>
          <a:p>
            <a:pPr marL="800100" lvl="1" indent="-342900" fontAlgn="base">
              <a:spcBef>
                <a:spcPct val="20000"/>
              </a:spcBef>
              <a:spcAft>
                <a:spcPct val="0"/>
              </a:spcAft>
              <a:buClr>
                <a:schemeClr val="accent6"/>
              </a:buClr>
              <a:buFont typeface="Wingdings" panose="05000000000000000000" pitchFamily="2" charset="2"/>
              <a:buChar char="n"/>
            </a:pPr>
            <a:endParaRPr lang="en-US" altLang="zh-CN" sz="2000" b="1" dirty="0" smtClean="0">
              <a:ea typeface="Adobe 宋体 Std L"/>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示例</a:t>
            </a:r>
            <a:r>
              <a:rPr lang="en-US" altLang="zh-CN" b="1" dirty="0" smtClean="0">
                <a:latin typeface="Adobe 宋体 Std L" pitchFamily="18" charset="-122"/>
                <a:ea typeface="Adobe 宋体 Std L" pitchFamily="18" charset="-122"/>
                <a:cs typeface="华文细黑" panose="02010600040101010101" pitchFamily="2" charset="-122"/>
              </a:rPr>
              <a:t>】</a:t>
            </a:r>
            <a:endParaRPr lang="en-US" altLang="zh-CN" b="1" dirty="0" smtClean="0">
              <a:latin typeface="Adobe 宋体 Std L" pitchFamily="18" charset="-122"/>
              <a:ea typeface="Adobe 宋体 Std L" pitchFamily="18" charset="-122"/>
              <a:cs typeface="华文细黑" panose="02010600040101010101" pitchFamily="2" charset="-122"/>
            </a:endParaRPr>
          </a:p>
          <a:p>
            <a:pPr marL="800100" lvl="1" indent="-342900" fontAlgn="base">
              <a:lnSpc>
                <a:spcPct val="150000"/>
              </a:lnSpc>
              <a:spcBef>
                <a:spcPct val="20000"/>
              </a:spcBef>
              <a:spcAft>
                <a:spcPct val="0"/>
              </a:spcAft>
              <a:buClr>
                <a:schemeClr val="accent6"/>
              </a:buClr>
              <a:buFont typeface="Wingdings" panose="05000000000000000000" pitchFamily="2" charset="2"/>
              <a:buChar char="n"/>
            </a:pPr>
            <a:endParaRPr lang="zh-CN" altLang="en-US" sz="2000" dirty="0" smtClean="0">
              <a:ea typeface="Adobe 宋体 Std L"/>
            </a:endParaRPr>
          </a:p>
          <a:p>
            <a:pPr marL="800100" lvl="1" indent="-342900" fontAlgn="base">
              <a:lnSpc>
                <a:spcPct val="150000"/>
              </a:lnSpc>
              <a:spcBef>
                <a:spcPct val="20000"/>
              </a:spcBef>
              <a:spcAft>
                <a:spcPct val="0"/>
              </a:spcAft>
              <a:buClr>
                <a:schemeClr val="accent6"/>
              </a:buClr>
              <a:buFont typeface="Wingdings" panose="05000000000000000000" pitchFamily="2" charset="2"/>
              <a:buChar char="n"/>
            </a:pPr>
            <a:endParaRPr lang="zh-CN" altLang="en-US" sz="2000" b="1" dirty="0" smtClean="0">
              <a:latin typeface="Adobe 宋体 Std L" pitchFamily="18" charset="-122"/>
              <a:ea typeface="Adobe 宋体 Std L" pitchFamily="18" charset="-122"/>
              <a:cs typeface="华文细黑" panose="02010600040101010101"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11" name="TextBox 10"/>
          <p:cNvSpPr txBox="1"/>
          <p:nvPr/>
        </p:nvSpPr>
        <p:spPr bwMode="auto">
          <a:xfrm>
            <a:off x="712470" y="4386263"/>
            <a:ext cx="8072755" cy="70675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000" dirty="0" err="1" smtClean="0">
                <a:latin typeface="Courier New" panose="02070309020205020404" pitchFamily="49" charset="0"/>
                <a:cs typeface="Courier New" panose="02070309020205020404" pitchFamily="49" charset="0"/>
              </a:rPr>
              <a:t>CharSequence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app</a:t>
            </a:r>
            <a:r>
              <a:rPr lang="en-US" altLang="zh-CN" sz="2000" dirty="0" err="1" smtClean="0">
                <a:latin typeface="Courier New" panose="02070309020205020404" pitchFamily="49" charset="0"/>
                <a:cs typeface="Courier New" panose="02070309020205020404" pitchFamily="49" charset="0"/>
              </a:rPr>
              <a:t>N</a:t>
            </a:r>
            <a:r>
              <a:rPr lang="en-US" sz="2000" dirty="0" err="1" smtClean="0">
                <a:latin typeface="Courier New" panose="02070309020205020404" pitchFamily="49" charset="0"/>
                <a:cs typeface="Courier New" panose="02070309020205020404" pitchFamily="49" charset="0"/>
              </a:rPr>
              <a:t>ame</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getString</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R.string.title</a:t>
            </a:r>
            <a:r>
              <a:rPr lang="en-US" sz="2000" dirty="0" smtClean="0">
                <a:latin typeface="Courier New" panose="02070309020205020404" pitchFamily="49" charset="0"/>
                <a:cs typeface="Courier New" panose="02070309020205020404" pitchFamily="49" charset="0"/>
              </a:rPr>
              <a:t>);</a:t>
            </a:r>
            <a:endParaRPr lang="zh-CN" altLang="en-US" sz="2000" dirty="0" smtClean="0">
              <a:latin typeface="Courier New" panose="02070309020205020404" pitchFamily="49" charset="0"/>
              <a:cs typeface="Courier New" panose="02070309020205020404" pitchFamily="49" charset="0"/>
            </a:endParaRPr>
          </a:p>
          <a:p>
            <a:r>
              <a:rPr lang="en-US" sz="2000" dirty="0" err="1" smtClean="0">
                <a:latin typeface="Courier New" panose="02070309020205020404" pitchFamily="49" charset="0"/>
                <a:cs typeface="Courier New" panose="02070309020205020404" pitchFamily="49" charset="0"/>
              </a:rPr>
              <a:t>CharSequence</a:t>
            </a:r>
            <a:r>
              <a:rPr lang="en-US" sz="2000" dirty="0" smtClean="0">
                <a:latin typeface="Courier New" panose="02070309020205020404" pitchFamily="49" charset="0"/>
                <a:cs typeface="Courier New" panose="02070309020205020404" pitchFamily="49" charset="0"/>
              </a:rPr>
              <a:t> display = </a:t>
            </a:r>
            <a:r>
              <a:rPr lang="en-US" sz="2000" dirty="0" err="1" smtClean="0">
                <a:latin typeface="Courier New" panose="02070309020205020404" pitchFamily="49" charset="0"/>
                <a:cs typeface="Courier New" panose="02070309020205020404" pitchFamily="49" charset="0"/>
              </a:rPr>
              <a:t>getString</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R.string.message</a:t>
            </a:r>
            <a:r>
              <a:rPr lang="en-US" sz="2000" dirty="0" smtClean="0">
                <a:latin typeface="Courier New" panose="02070309020205020404" pitchFamily="49" charset="0"/>
                <a:cs typeface="Courier New" panose="02070309020205020404" pitchFamily="49" charset="0"/>
              </a:rPr>
              <a:t>);</a:t>
            </a:r>
            <a:endParaRPr lang="zh-CN" altLang="en-US" sz="2000" dirty="0" smtClean="0">
              <a:latin typeface="Courier New" panose="02070309020205020404" pitchFamily="49" charset="0"/>
              <a:cs typeface="Courier New" panose="02070309020205020404" pitchFamily="49" charset="0"/>
            </a:endParaRPr>
          </a:p>
        </p:txBody>
      </p:sp>
      <p:sp>
        <p:nvSpPr>
          <p:cNvPr id="13" name="TextBox 12"/>
          <p:cNvSpPr txBox="1"/>
          <p:nvPr/>
        </p:nvSpPr>
        <p:spPr bwMode="auto">
          <a:xfrm>
            <a:off x="1071538" y="3638459"/>
            <a:ext cx="6286544" cy="46037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err="1" smtClean="0">
                <a:latin typeface="Courier New" panose="02070309020205020404" pitchFamily="49" charset="0"/>
                <a:cs typeface="Courier New" panose="02070309020205020404" pitchFamily="49" charset="0"/>
              </a:rPr>
              <a:t>R.string</a:t>
            </a:r>
            <a:r>
              <a:rPr lang="en-US" sz="2400" dirty="0" smtClean="0">
                <a:latin typeface="Courier New" panose="02070309020205020404" pitchFamily="49" charset="0"/>
                <a:cs typeface="Courier New" panose="02070309020205020404" pitchFamily="49" charset="0"/>
              </a:rPr>
              <a:t>.</a:t>
            </a:r>
            <a:r>
              <a:rPr lang="zh-CN" altLang="en-US" sz="2400" dirty="0" smtClean="0">
                <a:latin typeface="Courier New" panose="02070309020205020404" pitchFamily="49" charset="0"/>
                <a:cs typeface="Courier New" panose="02070309020205020404" pitchFamily="49" charset="0"/>
              </a:rPr>
              <a:t>字符串名</a:t>
            </a:r>
            <a:endParaRPr lang="zh-CN" altLang="en-US" sz="2400" dirty="0" smtClean="0">
              <a:latin typeface="Courier New" panose="02070309020205020404" pitchFamily="49" charset="0"/>
              <a:cs typeface="Courier New" panose="02070309020205020404" pitchFamily="49"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P spid="11" grpId="0" bldLvl="0" animBg="1"/>
      <p:bldP spid="1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6102999" cy="410845"/>
          </a:xfrm>
        </p:spPr>
        <p:txBody>
          <a:bodyPr/>
          <a:lstStyle/>
          <a:p>
            <a:r>
              <a:rPr lang="en-US" altLang="zh-CN" dirty="0" smtClean="0"/>
              <a:t>2.3.1 </a:t>
            </a:r>
            <a:r>
              <a:rPr dirty="0" smtClean="0"/>
              <a:t>文本资源文件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TextBox 11"/>
          <p:cNvSpPr txBox="1"/>
          <p:nvPr/>
        </p:nvSpPr>
        <p:spPr bwMode="auto">
          <a:xfrm>
            <a:off x="500034" y="477998"/>
            <a:ext cx="7858180" cy="2349500"/>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 XML</a:t>
            </a:r>
            <a:r>
              <a:rPr lang="zh-CN" altLang="en-US" sz="2000" b="1" dirty="0" smtClean="0">
                <a:latin typeface="Adobe 宋体 Std L" pitchFamily="18" charset="-122"/>
                <a:ea typeface="Adobe 宋体 Std L" pitchFamily="18" charset="-122"/>
                <a:cs typeface="华文细黑" panose="02010600040101010101" pitchFamily="2" charset="-122"/>
              </a:rPr>
              <a:t>文件中访问字符串资源</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语法</a:t>
            </a:r>
            <a:r>
              <a:rPr lang="en-US" altLang="zh-CN" b="1" dirty="0" smtClean="0">
                <a:latin typeface="Adobe 宋体 Std L" pitchFamily="18" charset="-122"/>
                <a:ea typeface="Adobe 宋体 Std L" pitchFamily="18" charset="-122"/>
                <a:cs typeface="华文细黑" panose="02010600040101010101" pitchFamily="2" charset="-122"/>
              </a:rPr>
              <a:t>】</a:t>
            </a:r>
            <a:endParaRPr lang="en-US" altLang="zh-CN"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endParaRPr lang="en-US" altLang="zh-CN" b="1" dirty="0" smtClean="0">
              <a:latin typeface="Adobe 宋体 Std L" pitchFamily="18" charset="-122"/>
              <a:ea typeface="Adobe 宋体 Std L" pitchFamily="18" charset="-122"/>
              <a:cs typeface="华文细黑" panose="02010600040101010101" pitchFamily="2" charset="-122"/>
            </a:endParaRPr>
          </a:p>
          <a:p>
            <a:pPr marL="800100" lvl="1" indent="-342900" fontAlgn="base">
              <a:spcBef>
                <a:spcPct val="20000"/>
              </a:spcBef>
              <a:spcAft>
                <a:spcPct val="0"/>
              </a:spcAft>
              <a:buClr>
                <a:schemeClr val="accent6"/>
              </a:buClr>
              <a:buFont typeface="Wingdings" panose="05000000000000000000" pitchFamily="2" charset="2"/>
              <a:buChar char="n"/>
            </a:pP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示例</a:t>
            </a:r>
            <a:r>
              <a:rPr lang="en-US" altLang="zh-CN" b="1" dirty="0" smtClean="0">
                <a:latin typeface="Adobe 宋体 Std L" pitchFamily="18" charset="-122"/>
                <a:ea typeface="Adobe 宋体 Std L" pitchFamily="18" charset="-122"/>
                <a:cs typeface="华文细黑" panose="02010600040101010101" pitchFamily="2" charset="-122"/>
              </a:rPr>
              <a:t>】</a:t>
            </a:r>
            <a:endParaRPr lang="zh-CN" altLang="en-US" b="1" dirty="0" smtClean="0">
              <a:latin typeface="Adobe 宋体 Std L" pitchFamily="18" charset="-122"/>
              <a:ea typeface="Adobe 宋体 Std L" pitchFamily="18" charset="-122"/>
              <a:cs typeface="华文细黑" panose="02010600040101010101"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grpSp>
        <p:nvGrpSpPr>
          <p:cNvPr id="2" name="组合 13"/>
          <p:cNvGrpSpPr/>
          <p:nvPr/>
        </p:nvGrpSpPr>
        <p:grpSpPr>
          <a:xfrm>
            <a:off x="571472" y="3388363"/>
            <a:ext cx="7899516" cy="1214456"/>
            <a:chOff x="1359000" y="4000510"/>
            <a:chExt cx="6516607" cy="1001852"/>
          </a:xfrm>
        </p:grpSpPr>
        <p:sp>
          <p:nvSpPr>
            <p:cNvPr id="15" name="TextBox 14"/>
            <p:cNvSpPr txBox="1">
              <a:spLocks noChangeArrowheads="1"/>
            </p:cNvSpPr>
            <p:nvPr/>
          </p:nvSpPr>
          <p:spPr bwMode="auto">
            <a:xfrm>
              <a:off x="1359000" y="4216542"/>
              <a:ext cx="6481763" cy="785820"/>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smtClean="0">
                  <a:latin typeface="黑体" panose="02010609060101010101" charset="-122"/>
                  <a:ea typeface="黑体" panose="02010609060101010101" charset="-122"/>
                </a:rPr>
                <a:t>讲师演示讲解</a:t>
              </a:r>
              <a:endParaRPr lang="en-US" altLang="zh-CN" sz="1800" b="1" i="0" dirty="0" smtClean="0">
                <a:latin typeface="黑体" panose="02010609060101010101" charset="-122"/>
                <a:ea typeface="黑体" panose="02010609060101010101" charset="-122"/>
              </a:endParaRPr>
            </a:p>
            <a:p>
              <a:pPr algn="ctr"/>
              <a:r>
                <a:rPr lang="en-US" altLang="zh-CN" sz="1400" b="1" i="0" dirty="0" smtClean="0"/>
                <a:t>【</a:t>
              </a:r>
              <a:r>
                <a:rPr lang="zh-CN" altLang="en-US" sz="1400" b="1" i="0" dirty="0" smtClean="0"/>
                <a:t>代码</a:t>
              </a:r>
              <a:r>
                <a:rPr lang="en-US" sz="1400" b="1" i="0" dirty="0" smtClean="0"/>
                <a:t>2- 6</a:t>
              </a:r>
              <a:r>
                <a:rPr lang="en-US" altLang="zh-CN" sz="1400" b="1" i="0" dirty="0" smtClean="0"/>
                <a:t>】</a:t>
              </a:r>
              <a:r>
                <a:rPr lang="en-US" sz="1400" b="1" i="0" dirty="0" smtClean="0"/>
                <a:t>strings.xml </a:t>
              </a:r>
              <a:r>
                <a:rPr lang="en-US" altLang="zh-CN" sz="1400" b="1" i="0" dirty="0" smtClean="0"/>
                <a:t>【</a:t>
              </a:r>
              <a:r>
                <a:rPr lang="zh-CN" altLang="en-US" sz="1400" b="1" i="0" dirty="0" smtClean="0"/>
                <a:t>代码</a:t>
              </a:r>
              <a:r>
                <a:rPr lang="en-US" sz="1400" b="1" i="0" dirty="0" smtClean="0"/>
                <a:t>2- 7</a:t>
              </a:r>
              <a:r>
                <a:rPr lang="en-US" altLang="zh-CN" sz="1400" b="1" i="0" dirty="0" smtClean="0"/>
                <a:t>】</a:t>
              </a:r>
              <a:r>
                <a:rPr lang="en-US" sz="1400" b="1" i="0" dirty="0" smtClean="0"/>
                <a:t>strings_layout.xml </a:t>
              </a:r>
              <a:endParaRPr lang="en-US" sz="1400" b="1" i="0" dirty="0" smtClean="0"/>
            </a:p>
            <a:p>
              <a:pPr algn="ctr"/>
              <a:r>
                <a:rPr lang="en-US" altLang="zh-CN" sz="1400" b="1" i="0" dirty="0" smtClean="0"/>
                <a:t>【</a:t>
              </a:r>
              <a:r>
                <a:rPr lang="zh-CN" altLang="en-US" sz="1400" b="1" i="0" dirty="0" smtClean="0"/>
                <a:t>代码</a:t>
              </a:r>
              <a:r>
                <a:rPr lang="en-US" sz="1400" b="1" i="0" dirty="0" smtClean="0"/>
                <a:t>2- 8</a:t>
              </a:r>
              <a:r>
                <a:rPr lang="en-US" altLang="zh-CN" sz="1400" b="1" i="0" dirty="0" smtClean="0"/>
                <a:t>】</a:t>
              </a:r>
              <a:r>
                <a:rPr lang="en-US" sz="1400" b="1" i="0" dirty="0" smtClean="0"/>
                <a:t>Strings_ActivityDemo.java</a:t>
              </a:r>
              <a:endParaRPr lang="zh-CN" altLang="en-US" sz="1400" b="1" i="0" dirty="0" smtClean="0"/>
            </a:p>
            <a:p>
              <a:endParaRPr lang="zh-CN" altLang="en-US" sz="1400" dirty="0" smtClean="0"/>
            </a:p>
            <a:p>
              <a:endParaRPr lang="zh-CN" altLang="en-US" sz="1400" dirty="0"/>
            </a:p>
          </p:txBody>
        </p:sp>
        <p:pic>
          <p:nvPicPr>
            <p:cNvPr id="16" name="图片 15"/>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19" name="TextBox 18"/>
          <p:cNvSpPr txBox="1"/>
          <p:nvPr/>
        </p:nvSpPr>
        <p:spPr bwMode="auto">
          <a:xfrm>
            <a:off x="1071538" y="1423881"/>
            <a:ext cx="6286544" cy="46037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smtClean="0"/>
              <a:t> </a:t>
            </a:r>
            <a:r>
              <a:rPr lang="en-US" sz="2400" dirty="0" smtClean="0">
                <a:latin typeface="Courier New" panose="02070309020205020404" pitchFamily="49" charset="0"/>
                <a:cs typeface="Courier New" panose="02070309020205020404" pitchFamily="49" charset="0"/>
              </a:rPr>
              <a:t>@string/</a:t>
            </a:r>
            <a:r>
              <a:rPr lang="zh-CN" altLang="en-US" sz="2400" dirty="0" smtClean="0">
                <a:latin typeface="Courier New" panose="02070309020205020404" pitchFamily="49" charset="0"/>
                <a:cs typeface="Courier New" panose="02070309020205020404" pitchFamily="49" charset="0"/>
              </a:rPr>
              <a:t>字符串名</a:t>
            </a:r>
            <a:endParaRPr lang="zh-CN" altLang="en-US" sz="2400" dirty="0" smtClean="0">
              <a:latin typeface="Courier New" panose="02070309020205020404" pitchFamily="49" charset="0"/>
              <a:cs typeface="Courier New" panose="02070309020205020404" pitchFamily="49" charset="0"/>
            </a:endParaRPr>
          </a:p>
        </p:txBody>
      </p:sp>
      <p:sp>
        <p:nvSpPr>
          <p:cNvPr id="21" name="TextBox 20"/>
          <p:cNvSpPr txBox="1"/>
          <p:nvPr/>
        </p:nvSpPr>
        <p:spPr bwMode="auto">
          <a:xfrm>
            <a:off x="1071538" y="2419973"/>
            <a:ext cx="6286544" cy="82994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err="1" smtClean="0">
                <a:latin typeface="Courier New" panose="02070309020205020404" pitchFamily="49" charset="0"/>
                <a:cs typeface="Courier New" panose="02070309020205020404" pitchFamily="49" charset="0"/>
              </a:rPr>
              <a:t>android:app_name</a:t>
            </a:r>
            <a:r>
              <a:rPr lang="en-US" sz="2400" dirty="0" smtClean="0">
                <a:latin typeface="Courier New" panose="02070309020205020404" pitchFamily="49" charset="0"/>
                <a:cs typeface="Courier New" panose="02070309020205020404" pitchFamily="49" charset="0"/>
              </a:rPr>
              <a:t>="@string/title"</a:t>
            </a:r>
            <a:endParaRPr lang="zh-CN" alt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android:display</a:t>
            </a:r>
            <a:r>
              <a:rPr lang="en-US" sz="2400" dirty="0" smtClean="0">
                <a:latin typeface="Courier New" panose="02070309020205020404" pitchFamily="49" charset="0"/>
                <a:cs typeface="Courier New" panose="02070309020205020404" pitchFamily="49" charset="0"/>
              </a:rPr>
              <a:t>="@string/message"</a:t>
            </a:r>
            <a:endParaRPr lang="zh-CN" altLang="en-US" sz="24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smtClean="0">
                <a:sym typeface="+mn-ea"/>
              </a:rPr>
              <a:t>本章重点</a:t>
            </a:r>
            <a:endParaRPr lang="zh-CN" altLang="en-US" dirty="0" smtClean="0"/>
          </a:p>
        </p:txBody>
      </p:sp>
      <p:sp>
        <p:nvSpPr>
          <p:cNvPr id="1843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5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5059"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66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56673" name="Object 1"/>
          <p:cNvGraphicFramePr>
            <a:graphicFrameLocks noChangeAspect="1"/>
          </p:cNvGraphicFramePr>
          <p:nvPr/>
        </p:nvGraphicFramePr>
        <p:xfrm>
          <a:off x="21590" y="18415"/>
          <a:ext cx="9166225" cy="5125085"/>
        </p:xfrm>
        <a:graphic>
          <a:graphicData uri="http://schemas.openxmlformats.org/presentationml/2006/ole">
            <mc:AlternateContent xmlns:mc="http://schemas.openxmlformats.org/markup-compatibility/2006">
              <mc:Choice xmlns:v="urn:schemas-microsoft-com:vml" Requires="v">
                <p:oleObj spid="_x0000_s1025" name="Visio" r:id="rId2" imgW="9194800" imgH="5461000" progId="Visio.Drawing.11">
                  <p:embed/>
                </p:oleObj>
              </mc:Choice>
              <mc:Fallback>
                <p:oleObj name="Visio" r:id="rId2" imgW="9194800" imgH="5461000" progId="Visio.Drawing.11">
                  <p:embed/>
                  <p:pic>
                    <p:nvPicPr>
                      <p:cNvPr id="0" name="图片 1024"/>
                      <p:cNvPicPr>
                        <a:picLocks noChangeAspect="1"/>
                      </p:cNvPicPr>
                      <p:nvPr/>
                    </p:nvPicPr>
                    <p:blipFill>
                      <a:blip r:embed="rId3"/>
                      <a:stretch>
                        <a:fillRect/>
                      </a:stretch>
                    </p:blipFill>
                    <p:spPr>
                      <a:xfrm>
                        <a:off x="21590" y="18415"/>
                        <a:ext cx="9166225" cy="512508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500065"/>
          </a:xfrm>
        </p:spPr>
        <p:txBody>
          <a:bodyPr/>
          <a:lstStyle/>
          <a:p>
            <a:r>
              <a:rPr lang="zh-CN" dirty="0" smtClean="0"/>
              <a:t>颜色值的声明有以下</a:t>
            </a:r>
            <a:r>
              <a:rPr lang="zh-CN" altLang="en-US" dirty="0" smtClean="0"/>
              <a:t>四</a:t>
            </a:r>
            <a:r>
              <a:rPr lang="zh-CN" dirty="0" smtClean="0"/>
              <a:t>种方式</a:t>
            </a:r>
            <a:endParaRPr dirty="0" smtClean="0"/>
          </a:p>
          <a:p>
            <a:pPr marL="457200" lvl="1" indent="0">
              <a:buFont typeface="Wingdings" panose="05000000000000000000" charset="0"/>
              <a:buNone/>
            </a:pPr>
            <a:r>
              <a:rPr i="0" dirty="0" smtClean="0"/>
              <a:t>（</a:t>
            </a:r>
            <a:r>
              <a:rPr lang="en-US" altLang="zh-CN" i="0" dirty="0" smtClean="0"/>
              <a:t>1</a:t>
            </a:r>
            <a:r>
              <a:rPr i="0" dirty="0" smtClean="0"/>
              <a:t>） </a:t>
            </a:r>
            <a:r>
              <a:rPr lang="en-US" i="0" dirty="0" smtClean="0"/>
              <a:t>#RGB        </a:t>
            </a:r>
            <a:r>
              <a:rPr i="0">
                <a:sym typeface="+mn-ea"/>
              </a:rPr>
              <a:t>（</a:t>
            </a:r>
            <a:r>
              <a:rPr lang="en-US" altLang="zh-CN" i="0">
                <a:sym typeface="+mn-ea"/>
              </a:rPr>
              <a:t>2</a:t>
            </a:r>
            <a:r>
              <a:rPr i="0">
                <a:sym typeface="+mn-ea"/>
              </a:rPr>
              <a:t>） </a:t>
            </a:r>
            <a:r>
              <a:rPr lang="en-US" i="0" dirty="0" smtClean="0"/>
              <a:t>#</a:t>
            </a:r>
            <a:r>
              <a:rPr lang="en-US" i="0" dirty="0" smtClean="0"/>
              <a:t>ARGB</a:t>
            </a:r>
            <a:endParaRPr lang="en-US" i="0" dirty="0" smtClean="0"/>
          </a:p>
          <a:p>
            <a:pPr marL="457200" lvl="1" indent="0">
              <a:buNone/>
            </a:pPr>
            <a:r>
              <a:rPr i="0">
                <a:sym typeface="+mn-ea"/>
              </a:rPr>
              <a:t>（</a:t>
            </a:r>
            <a:r>
              <a:rPr lang="en-US" altLang="zh-CN" i="0">
                <a:sym typeface="+mn-ea"/>
              </a:rPr>
              <a:t>3</a:t>
            </a:r>
            <a:r>
              <a:rPr i="0">
                <a:sym typeface="+mn-ea"/>
              </a:rPr>
              <a:t>） </a:t>
            </a:r>
            <a:r>
              <a:rPr lang="en-US" i="0" dirty="0"/>
              <a:t>#</a:t>
            </a:r>
            <a:r>
              <a:rPr lang="en-US" i="0" dirty="0" smtClean="0"/>
              <a:t>RRGGBB     </a:t>
            </a:r>
            <a:r>
              <a:rPr i="0">
                <a:sym typeface="+mn-ea"/>
              </a:rPr>
              <a:t>（</a:t>
            </a:r>
            <a:r>
              <a:rPr lang="en-US" altLang="zh-CN" i="0">
                <a:sym typeface="+mn-ea"/>
              </a:rPr>
              <a:t>4</a:t>
            </a:r>
            <a:r>
              <a:rPr i="0">
                <a:sym typeface="+mn-ea"/>
              </a:rPr>
              <a:t>） </a:t>
            </a:r>
            <a:r>
              <a:rPr lang="en-US" i="0" dirty="0"/>
              <a:t>#</a:t>
            </a:r>
            <a:r>
              <a:rPr lang="en-US" i="0" dirty="0" smtClean="0"/>
              <a:t>AARRGGBB</a:t>
            </a:r>
            <a:endParaRPr lang="en-US" i="0" dirty="0" smtClean="0"/>
          </a:p>
          <a:p>
            <a:pPr marL="342900" lvl="1" indent="-342900">
              <a:lnSpc>
                <a:spcPct val="150000"/>
              </a:lnSpc>
              <a:buClr>
                <a:schemeClr val="accent6"/>
              </a:buClr>
              <a:buFont typeface="Wingdings" panose="05000000000000000000" pitchFamily="2" charset="2"/>
              <a:buChar char="l"/>
            </a:pPr>
            <a:r>
              <a:rPr altLang="zh-CN" sz="2000" i="0" dirty="0"/>
              <a:t>【语法</a:t>
            </a:r>
            <a:r>
              <a:rPr altLang="zh-CN" sz="2000" i="0" dirty="0" smtClean="0"/>
              <a:t>】</a:t>
            </a:r>
            <a:endParaRPr lang="en-US" altLang="zh-CN" sz="2000" i="0" dirty="0" smtClean="0"/>
          </a:p>
          <a:p>
            <a:pPr marL="342900" lvl="1" indent="-342900">
              <a:lnSpc>
                <a:spcPct val="150000"/>
              </a:lnSpc>
              <a:buClr>
                <a:schemeClr val="accent6"/>
              </a:buClr>
              <a:buFont typeface="Wingdings" panose="05000000000000000000" pitchFamily="2" charset="2"/>
              <a:buChar char="l"/>
            </a:pPr>
            <a:endParaRPr lang="en-US" altLang="zh-CN" sz="2000" i="0" dirty="0"/>
          </a:p>
          <a:p>
            <a:pPr marL="342900" lvl="1" indent="-342900">
              <a:buClr>
                <a:schemeClr val="accent6"/>
              </a:buClr>
              <a:buFont typeface="Wingdings" panose="05000000000000000000" pitchFamily="2" charset="2"/>
              <a:buChar char="l"/>
            </a:pPr>
            <a:r>
              <a:rPr altLang="zh-CN" sz="2000" i="0" dirty="0"/>
              <a:t>【示例】使用</a:t>
            </a:r>
            <a:r>
              <a:rPr lang="en-US" altLang="zh-CN" sz="2000" i="0" dirty="0"/>
              <a:t>&lt;color&gt;</a:t>
            </a:r>
            <a:r>
              <a:rPr altLang="zh-CN" sz="2000" i="0" dirty="0" smtClean="0"/>
              <a:t>标记定义颜色</a:t>
            </a:r>
            <a:endParaRPr lang="en-US" altLang="zh-CN" sz="2000" i="0" dirty="0" smtClean="0"/>
          </a:p>
          <a:p>
            <a:pPr marL="342900" lvl="1" indent="-342900">
              <a:lnSpc>
                <a:spcPct val="150000"/>
              </a:lnSpc>
              <a:buClr>
                <a:schemeClr val="accent6"/>
              </a:buClr>
              <a:buFont typeface="Wingdings" panose="05000000000000000000" pitchFamily="2" charset="2"/>
              <a:buChar char="l"/>
            </a:pPr>
            <a:endParaRPr altLang="zh-CN" sz="2000" i="0" dirty="0"/>
          </a:p>
          <a:p>
            <a:pPr>
              <a:buNone/>
            </a:pPr>
            <a:endParaRPr lang="zh-CN" dirty="0"/>
          </a:p>
        </p:txBody>
      </p:sp>
      <p:sp>
        <p:nvSpPr>
          <p:cNvPr id="4" name="标题 3"/>
          <p:cNvSpPr>
            <a:spLocks noGrp="1"/>
          </p:cNvSpPr>
          <p:nvPr>
            <p:ph type="title"/>
          </p:nvPr>
        </p:nvSpPr>
        <p:spPr>
          <a:xfrm>
            <a:off x="469265" y="18415"/>
            <a:ext cx="6102999" cy="410845"/>
          </a:xfrm>
        </p:spPr>
        <p:txBody>
          <a:bodyPr/>
          <a:lstStyle/>
          <a:p>
            <a:r>
              <a:rPr lang="en-US" dirty="0" smtClean="0"/>
              <a:t>2.3.2  </a:t>
            </a:r>
            <a:r>
              <a:rPr lang="en-US" dirty="0" smtClean="0"/>
              <a:t>colors.xml</a:t>
            </a:r>
            <a:r>
              <a:rPr dirty="0" smtClean="0"/>
              <a:t>颜色设置资源文件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2" name="TextBox 21"/>
          <p:cNvSpPr txBox="1"/>
          <p:nvPr/>
        </p:nvSpPr>
        <p:spPr bwMode="auto">
          <a:xfrm>
            <a:off x="930910" y="2372043"/>
            <a:ext cx="7345680" cy="39878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000" dirty="0" smtClean="0">
                <a:latin typeface="Courier New" panose="02070309020205020404" pitchFamily="49" charset="0"/>
                <a:cs typeface="Courier New" panose="02070309020205020404" pitchFamily="49" charset="0"/>
              </a:rPr>
              <a:t>&lt;color name=</a:t>
            </a:r>
            <a:r>
              <a:rPr lang="en-US" sz="2000" dirty="0" err="1" smtClean="0">
                <a:latin typeface="Courier New" panose="02070309020205020404" pitchFamily="49" charset="0"/>
                <a:cs typeface="Courier New" panose="02070309020205020404" pitchFamily="49" charset="0"/>
              </a:rPr>
              <a:t>color_name</a:t>
            </a:r>
            <a:r>
              <a:rPr lang="en-US" sz="2000" dirty="0" smtClean="0">
                <a:latin typeface="Courier New" panose="02070309020205020404" pitchFamily="49" charset="0"/>
                <a:cs typeface="Courier New" panose="02070309020205020404" pitchFamily="49" charset="0"/>
              </a:rPr>
              <a:t>&gt;#</a:t>
            </a:r>
            <a:r>
              <a:rPr lang="en-US" sz="2000" dirty="0" err="1" smtClean="0">
                <a:latin typeface="Courier New" panose="02070309020205020404" pitchFamily="49" charset="0"/>
                <a:cs typeface="Courier New" panose="02070309020205020404" pitchFamily="49" charset="0"/>
              </a:rPr>
              <a:t>color_value</a:t>
            </a:r>
            <a:r>
              <a:rPr lang="en-US" sz="2000" dirty="0" smtClean="0">
                <a:latin typeface="Courier New" panose="02070309020205020404" pitchFamily="49" charset="0"/>
                <a:cs typeface="Courier New" panose="02070309020205020404" pitchFamily="49" charset="0"/>
              </a:rPr>
              <a:t>&lt;/color&gt;</a:t>
            </a:r>
            <a:endParaRPr lang="zh-CN" altLang="en-US" sz="2000" dirty="0" smtClean="0">
              <a:latin typeface="Courier New" panose="02070309020205020404" pitchFamily="49" charset="0"/>
              <a:cs typeface="Courier New" panose="02070309020205020404" pitchFamily="49" charset="0"/>
            </a:endParaRPr>
          </a:p>
        </p:txBody>
      </p:sp>
      <p:sp>
        <p:nvSpPr>
          <p:cNvPr id="23" name="TextBox 22"/>
          <p:cNvSpPr txBox="1"/>
          <p:nvPr/>
        </p:nvSpPr>
        <p:spPr bwMode="auto">
          <a:xfrm>
            <a:off x="499745" y="3327083"/>
            <a:ext cx="8719820" cy="163004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000" dirty="0" smtClean="0">
                <a:latin typeface="Courier New" panose="02070309020205020404" pitchFamily="49" charset="0"/>
                <a:cs typeface="Courier New" panose="02070309020205020404" pitchFamily="49" charset="0"/>
              </a:rPr>
              <a:t>&lt;?xml version="1.0" encoding="utf-8"?&gt;</a:t>
            </a:r>
            <a:endParaRPr lang="zh-CN" alt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&lt;resources&gt;</a:t>
            </a:r>
            <a:endParaRPr lang="zh-CN" alt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&lt;color name="</a:t>
            </a:r>
            <a:r>
              <a:rPr lang="en-US" sz="2000" dirty="0" err="1" smtClean="0">
                <a:latin typeface="Courier New" panose="02070309020205020404" pitchFamily="49" charset="0"/>
                <a:cs typeface="Courier New" panose="02070309020205020404" pitchFamily="49" charset="0"/>
              </a:rPr>
              <a:t>text_color</a:t>
            </a:r>
            <a:r>
              <a:rPr lang="en-US" sz="2000" dirty="0" smtClean="0">
                <a:latin typeface="Courier New" panose="02070309020205020404" pitchFamily="49" charset="0"/>
                <a:cs typeface="Courier New" panose="02070309020205020404" pitchFamily="49" charset="0"/>
              </a:rPr>
              <a:t>"&gt;#F00&lt;/color&gt;</a:t>
            </a:r>
            <a:endParaRPr lang="zh-CN" alt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&lt;color name="</a:t>
            </a:r>
            <a:r>
              <a:rPr lang="en-US" sz="2000" dirty="0" err="1" smtClean="0">
                <a:latin typeface="Courier New" panose="02070309020205020404" pitchFamily="49" charset="0"/>
                <a:cs typeface="Courier New" panose="02070309020205020404" pitchFamily="49" charset="0"/>
              </a:rPr>
              <a:t>translucent_blue</a:t>
            </a:r>
            <a:r>
              <a:rPr lang="en-US" sz="2000" dirty="0" smtClean="0">
                <a:latin typeface="Courier New" panose="02070309020205020404" pitchFamily="49" charset="0"/>
                <a:cs typeface="Courier New" panose="02070309020205020404" pitchFamily="49" charset="0"/>
              </a:rPr>
              <a:t>"&gt;#800000ff&lt;/color&gt;</a:t>
            </a:r>
            <a:endParaRPr lang="zh-CN" alt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&lt;/resources&gt;</a:t>
            </a:r>
            <a:endParaRPr lang="zh-CN" altLang="en-US" sz="20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2" grpId="0" bldLvl="0" animBg="1"/>
      <p:bldP spid="2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500065"/>
          </a:xfrm>
        </p:spPr>
        <p:txBody>
          <a:bodyPr/>
          <a:lstStyle/>
          <a:p>
            <a:r>
              <a:rPr dirty="0"/>
              <a:t>Java</a:t>
            </a:r>
            <a:r>
              <a:rPr lang="zh-CN" dirty="0"/>
              <a:t>代码中访问</a:t>
            </a:r>
            <a:r>
              <a:rPr lang="zh-CN" dirty="0" smtClean="0"/>
              <a:t>颜色</a:t>
            </a:r>
            <a:endParaRPr dirty="0" smtClean="0"/>
          </a:p>
          <a:p>
            <a:pPr lvl="1">
              <a:lnSpc>
                <a:spcPct val="150000"/>
              </a:lnSpc>
            </a:pPr>
            <a:r>
              <a:rPr i="0" dirty="0"/>
              <a:t>【语法</a:t>
            </a:r>
            <a:r>
              <a:rPr i="0" dirty="0" smtClean="0"/>
              <a:t>】</a:t>
            </a:r>
            <a:endParaRPr lang="en-US" i="0" dirty="0" smtClean="0"/>
          </a:p>
          <a:p>
            <a:pPr lvl="1">
              <a:lnSpc>
                <a:spcPct val="150000"/>
              </a:lnSpc>
            </a:pPr>
            <a:endParaRPr lang="en-US" i="0" dirty="0"/>
          </a:p>
          <a:p>
            <a:pPr lvl="1">
              <a:lnSpc>
                <a:spcPct val="150000"/>
              </a:lnSpc>
            </a:pPr>
            <a:r>
              <a:rPr i="0" dirty="0"/>
              <a:t>【示例</a:t>
            </a:r>
            <a:r>
              <a:rPr i="0" dirty="0" smtClean="0"/>
              <a:t>】</a:t>
            </a:r>
            <a:endParaRPr lang="en-US" i="0" dirty="0" smtClean="0"/>
          </a:p>
          <a:p>
            <a:pPr lvl="1">
              <a:lnSpc>
                <a:spcPct val="150000"/>
              </a:lnSpc>
            </a:pPr>
            <a:endParaRPr i="0" dirty="0"/>
          </a:p>
          <a:p>
            <a:pPr lvl="1"/>
            <a:endParaRPr lang="zh-CN" dirty="0"/>
          </a:p>
          <a:p>
            <a:pPr>
              <a:buNone/>
            </a:pPr>
            <a:endParaRPr lang="zh-CN" dirty="0"/>
          </a:p>
        </p:txBody>
      </p:sp>
      <p:sp>
        <p:nvSpPr>
          <p:cNvPr id="4" name="标题 3"/>
          <p:cNvSpPr>
            <a:spLocks noGrp="1"/>
          </p:cNvSpPr>
          <p:nvPr>
            <p:ph type="title"/>
          </p:nvPr>
        </p:nvSpPr>
        <p:spPr>
          <a:xfrm>
            <a:off x="469265" y="18415"/>
            <a:ext cx="6102999" cy="410845"/>
          </a:xfrm>
        </p:spPr>
        <p:txBody>
          <a:bodyPr/>
          <a:lstStyle/>
          <a:p>
            <a:r>
              <a:rPr lang="en-US" dirty="0" smtClean="0"/>
              <a:t>2.3.2  </a:t>
            </a:r>
            <a:r>
              <a:rPr lang="en-US" dirty="0" smtClean="0"/>
              <a:t>colors.xml</a:t>
            </a:r>
            <a:r>
              <a:rPr dirty="0" smtClean="0"/>
              <a:t>颜色设置资源文件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2" name="TextBox 21"/>
          <p:cNvSpPr txBox="1"/>
          <p:nvPr/>
        </p:nvSpPr>
        <p:spPr bwMode="auto">
          <a:xfrm>
            <a:off x="1142976" y="1535960"/>
            <a:ext cx="6286544" cy="52197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800" dirty="0" err="1" smtClean="0">
                <a:latin typeface="Courier New" panose="02070309020205020404" pitchFamily="49" charset="0"/>
                <a:cs typeface="Courier New" panose="02070309020205020404" pitchFamily="49" charset="0"/>
              </a:rPr>
              <a:t>R.color</a:t>
            </a:r>
            <a:r>
              <a:rPr lang="en-US" sz="2800" dirty="0" smtClean="0">
                <a:latin typeface="Courier New" panose="02070309020205020404" pitchFamily="49" charset="0"/>
                <a:cs typeface="Courier New" panose="02070309020205020404" pitchFamily="49" charset="0"/>
              </a:rPr>
              <a:t>.</a:t>
            </a:r>
            <a:r>
              <a:rPr lang="zh-CN" altLang="en-US" sz="2800" dirty="0" smtClean="0">
                <a:latin typeface="Courier New" panose="02070309020205020404" pitchFamily="49" charset="0"/>
                <a:cs typeface="Courier New" panose="02070309020205020404" pitchFamily="49" charset="0"/>
              </a:rPr>
              <a:t>颜色名</a:t>
            </a:r>
            <a:endParaRPr lang="zh-CN" altLang="en-US" sz="2800" dirty="0" smtClean="0">
              <a:latin typeface="Courier New" panose="02070309020205020404" pitchFamily="49" charset="0"/>
              <a:cs typeface="Courier New" panose="02070309020205020404" pitchFamily="49" charset="0"/>
            </a:endParaRPr>
          </a:p>
        </p:txBody>
      </p:sp>
      <p:sp>
        <p:nvSpPr>
          <p:cNvPr id="23" name="TextBox 22"/>
          <p:cNvSpPr txBox="1"/>
          <p:nvPr/>
        </p:nvSpPr>
        <p:spPr bwMode="auto">
          <a:xfrm>
            <a:off x="285750" y="2560320"/>
            <a:ext cx="8858250" cy="64516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color1= </a:t>
            </a:r>
            <a:r>
              <a:rPr lang="en-US" dirty="0" err="1" smtClean="0">
                <a:latin typeface="Courier New" panose="02070309020205020404" pitchFamily="49" charset="0"/>
                <a:cs typeface="Courier New" panose="02070309020205020404" pitchFamily="49" charset="0"/>
              </a:rPr>
              <a:t>getResources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getColor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R.color.blue</a:t>
            </a:r>
            <a:r>
              <a:rPr lang="en-US" dirty="0" smtClean="0">
                <a:latin typeface="Courier New" panose="02070309020205020404" pitchFamily="49" charset="0"/>
                <a:cs typeface="Courier New" panose="02070309020205020404" pitchFamily="49" charset="0"/>
              </a:rPr>
              <a:t>);</a:t>
            </a:r>
            <a:endParaRPr lang="zh-CN" altLang="en-US" dirty="0" smtClean="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color2= </a:t>
            </a:r>
            <a:r>
              <a:rPr lang="en-US" dirty="0" err="1" smtClean="0">
                <a:latin typeface="Courier New" panose="02070309020205020404" pitchFamily="49" charset="0"/>
                <a:cs typeface="Courier New" panose="02070309020205020404" pitchFamily="49" charset="0"/>
              </a:rPr>
              <a:t>getResources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getColor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R.color.translucent_blue</a:t>
            </a:r>
            <a:r>
              <a:rPr lang="en-US" dirty="0" smtClean="0">
                <a:latin typeface="Courier New" panose="02070309020205020404" pitchFamily="49" charset="0"/>
                <a:cs typeface="Courier New" panose="02070309020205020404" pitchFamily="49" charset="0"/>
              </a:rPr>
              <a:t>);</a:t>
            </a:r>
            <a:endParaRPr lang="zh-CN" altLang="en-US" dirty="0" smtClean="0">
              <a:latin typeface="Courier New" panose="02070309020205020404" pitchFamily="49" charset="0"/>
              <a:cs typeface="Courier New" panose="02070309020205020404" pitchFamily="49" charset="0"/>
            </a:endParaRPr>
          </a:p>
        </p:txBody>
      </p:sp>
      <p:grpSp>
        <p:nvGrpSpPr>
          <p:cNvPr id="24" name="组合 16"/>
          <p:cNvGrpSpPr/>
          <p:nvPr/>
        </p:nvGrpSpPr>
        <p:grpSpPr>
          <a:xfrm>
            <a:off x="714348" y="3500444"/>
            <a:ext cx="7286676" cy="804575"/>
            <a:chOff x="721020" y="4338624"/>
            <a:chExt cx="7286676" cy="804575"/>
          </a:xfrm>
        </p:grpSpPr>
        <p:grpSp>
          <p:nvGrpSpPr>
            <p:cNvPr id="25" name="组合 7"/>
            <p:cNvGrpSpPr/>
            <p:nvPr/>
          </p:nvGrpSpPr>
          <p:grpSpPr>
            <a:xfrm>
              <a:off x="721020" y="4373764"/>
              <a:ext cx="636270" cy="769435"/>
              <a:chOff x="645787" y="4500257"/>
              <a:chExt cx="636270" cy="769435"/>
            </a:xfrm>
          </p:grpSpPr>
          <p:pic>
            <p:nvPicPr>
              <p:cNvPr id="27" name="图片 26"/>
              <p:cNvPicPr>
                <a:picLocks noChangeAspect="1"/>
              </p:cNvPicPr>
              <p:nvPr/>
            </p:nvPicPr>
            <p:blipFill>
              <a:blip r:embed="rId1" cstate="print">
                <a:duotone>
                  <a:schemeClr val="accent1">
                    <a:shade val="45000"/>
                    <a:satMod val="135000"/>
                  </a:schemeClr>
                  <a:prstClr val="white"/>
                </a:duotone>
              </a:blip>
              <a:stretch>
                <a:fillRect/>
              </a:stretch>
            </p:blipFill>
            <p:spPr>
              <a:xfrm>
                <a:off x="714348" y="4500257"/>
                <a:ext cx="484014" cy="484014"/>
              </a:xfrm>
              <a:prstGeom prst="rect">
                <a:avLst/>
              </a:prstGeom>
            </p:spPr>
          </p:pic>
          <p:sp>
            <p:nvSpPr>
              <p:cNvPr id="28" name="文本框 7"/>
              <p:cNvSpPr txBox="1"/>
              <p:nvPr/>
            </p:nvSpPr>
            <p:spPr>
              <a:xfrm rot="21540000">
                <a:off x="645787" y="4934412"/>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grpSp>
        <p:sp>
          <p:nvSpPr>
            <p:cNvPr id="26" name="TextBox 25"/>
            <p:cNvSpPr txBox="1"/>
            <p:nvPr/>
          </p:nvSpPr>
          <p:spPr bwMode="auto">
            <a:xfrm>
              <a:off x="1435400" y="4338624"/>
              <a:ext cx="6572296" cy="738664"/>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pPr eaLnBrk="0" fontAlgn="base" hangingPunct="0">
                <a:lnSpc>
                  <a:spcPct val="150000"/>
                </a:lnSpc>
                <a:spcBef>
                  <a:spcPct val="20000"/>
                </a:spcBef>
                <a:spcAft>
                  <a:spcPct val="0"/>
                </a:spcAft>
                <a:buClr>
                  <a:schemeClr val="accent1"/>
                </a:buClr>
              </a:pP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在</a:t>
              </a:r>
              <a:r>
                <a:rPr kumimoji="1" lang="en-US" altLang="en-US" sz="1400" dirty="0" err="1" smtClean="0">
                  <a:solidFill>
                    <a:srgbClr val="000000"/>
                  </a:solidFill>
                  <a:latin typeface="Times New Roman" panose="02020603050405020304" pitchFamily="18" charset="0"/>
                  <a:ea typeface="Adobe 仿宋 Std R" pitchFamily="18" charset="-122"/>
                  <a:cs typeface="Times New Roman" panose="02020603050405020304" pitchFamily="18" charset="0"/>
                </a:rPr>
                <a:t>getColor</a:t>
              </a:r>
              <a:r>
                <a:rPr kumimoji="1" lang="en-US"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a:t>
              </a:r>
              <a:r>
                <a:rPr kumimoji="1" lang="en-US" altLang="en-US" sz="1400" dirty="0" err="1" smtClean="0">
                  <a:solidFill>
                    <a:srgbClr val="000000"/>
                  </a:solidFill>
                  <a:latin typeface="Times New Roman" panose="02020603050405020304" pitchFamily="18" charset="0"/>
                  <a:ea typeface="Adobe 仿宋 Std R" pitchFamily="18" charset="-122"/>
                  <a:cs typeface="Times New Roman" panose="02020603050405020304" pitchFamily="18" charset="0"/>
                </a:rPr>
                <a:t>int</a:t>
              </a:r>
              <a:r>
                <a:rPr kumimoji="1" lang="en-US"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 id)</a:t>
              </a: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在</a:t>
              </a:r>
              <a:r>
                <a:rPr kumimoji="1" lang="en-US"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API 23</a:t>
              </a: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以上版本中已过时，使用</a:t>
              </a:r>
              <a:r>
                <a:rPr kumimoji="1" lang="en-US" altLang="en-US" sz="1400" dirty="0" err="1" smtClean="0">
                  <a:solidFill>
                    <a:srgbClr val="000000"/>
                  </a:solidFill>
                  <a:latin typeface="Times New Roman" panose="02020603050405020304" pitchFamily="18" charset="0"/>
                  <a:ea typeface="Adobe 仿宋 Std R" pitchFamily="18" charset="-122"/>
                  <a:cs typeface="Times New Roman" panose="02020603050405020304" pitchFamily="18" charset="0"/>
                </a:rPr>
                <a:t>ContextCompat.getColor</a:t>
              </a:r>
              <a:r>
                <a:rPr kumimoji="1" lang="en-US"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(Context </a:t>
              </a:r>
              <a:r>
                <a:rPr kumimoji="1" lang="en-US" altLang="en-US" sz="1400" dirty="0" err="1" smtClean="0">
                  <a:solidFill>
                    <a:srgbClr val="000000"/>
                  </a:solidFill>
                  <a:latin typeface="Times New Roman" panose="02020603050405020304" pitchFamily="18" charset="0"/>
                  <a:ea typeface="Adobe 仿宋 Std R" pitchFamily="18" charset="-122"/>
                  <a:cs typeface="Times New Roman" panose="02020603050405020304" pitchFamily="18" charset="0"/>
                </a:rPr>
                <a:t>context,int</a:t>
              </a:r>
              <a:r>
                <a:rPr kumimoji="1" lang="en-US"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 id)</a:t>
              </a: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方法进行替代，该方法能够同时兼容高低版本。</a:t>
              </a:r>
              <a:endPar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2" grpId="0" bldLvl="0" animBg="1"/>
      <p:bldP spid="2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6102999" cy="410845"/>
          </a:xfrm>
        </p:spPr>
        <p:txBody>
          <a:bodyPr/>
          <a:lstStyle/>
          <a:p>
            <a:r>
              <a:rPr lang="en-US" dirty="0" smtClean="0"/>
              <a:t>2.2.2  </a:t>
            </a:r>
            <a:r>
              <a:rPr lang="en-US" dirty="0" smtClean="0"/>
              <a:t>colors.xml</a:t>
            </a:r>
            <a:r>
              <a:rPr dirty="0" smtClean="0"/>
              <a:t>颜色设置资源文件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TextBox 11"/>
          <p:cNvSpPr txBox="1"/>
          <p:nvPr/>
        </p:nvSpPr>
        <p:spPr bwMode="auto">
          <a:xfrm>
            <a:off x="500034" y="406243"/>
            <a:ext cx="7858180" cy="2349500"/>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 XML</a:t>
            </a:r>
            <a:r>
              <a:rPr lang="zh-CN" altLang="en-US" sz="2000" b="1" dirty="0" smtClean="0">
                <a:latin typeface="Adobe 宋体 Std L" pitchFamily="18" charset="-122"/>
                <a:ea typeface="Adobe 宋体 Std L" pitchFamily="18" charset="-122"/>
                <a:cs typeface="华文细黑" panose="02010600040101010101" pitchFamily="2" charset="-122"/>
              </a:rPr>
              <a:t>文件中访问字符串资源</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语法</a:t>
            </a:r>
            <a:r>
              <a:rPr lang="en-US" altLang="zh-CN" b="1" dirty="0" smtClean="0">
                <a:latin typeface="Adobe 宋体 Std L" pitchFamily="18" charset="-122"/>
                <a:ea typeface="Adobe 宋体 Std L" pitchFamily="18" charset="-122"/>
                <a:cs typeface="华文细黑" panose="02010600040101010101" pitchFamily="2" charset="-122"/>
              </a:rPr>
              <a:t>】</a:t>
            </a:r>
            <a:endParaRPr lang="en-US" altLang="zh-CN" b="1" dirty="0" smtClean="0">
              <a:latin typeface="Adobe 宋体 Std L" pitchFamily="18" charset="-122"/>
              <a:ea typeface="Adobe 宋体 Std L" pitchFamily="18" charset="-122"/>
              <a:cs typeface="华文细黑" panose="02010600040101010101" pitchFamily="2" charset="-122"/>
            </a:endParaRPr>
          </a:p>
          <a:p>
            <a:pPr lvl="1" indent="0" fontAlgn="base">
              <a:spcBef>
                <a:spcPct val="20000"/>
              </a:spcBef>
              <a:spcAft>
                <a:spcPct val="0"/>
              </a:spcAft>
              <a:buClr>
                <a:schemeClr val="accent1"/>
              </a:buClr>
              <a:buFont typeface="Wingdings" panose="05000000000000000000" pitchFamily="2" charset="2"/>
              <a:buNone/>
            </a:pPr>
            <a:endParaRPr lang="en-US" altLang="zh-CN" b="1" dirty="0" smtClean="0">
              <a:latin typeface="Adobe 宋体 Std L" pitchFamily="18" charset="-122"/>
              <a:ea typeface="Adobe 宋体 Std L" pitchFamily="18" charset="-122"/>
              <a:cs typeface="华文细黑" panose="02010600040101010101" pitchFamily="2" charset="-122"/>
            </a:endParaRPr>
          </a:p>
          <a:p>
            <a:pPr marL="800100" lvl="1" indent="-342900" fontAlgn="base">
              <a:spcBef>
                <a:spcPct val="20000"/>
              </a:spcBef>
              <a:spcAft>
                <a:spcPct val="0"/>
              </a:spcAft>
              <a:buClr>
                <a:schemeClr val="accent6"/>
              </a:buClr>
              <a:buFont typeface="Wingdings" panose="05000000000000000000" pitchFamily="2" charset="2"/>
              <a:buChar char="n"/>
            </a:pP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示例</a:t>
            </a:r>
            <a:r>
              <a:rPr lang="en-US" altLang="zh-CN" b="1" dirty="0" smtClean="0">
                <a:latin typeface="Adobe 宋体 Std L" pitchFamily="18" charset="-122"/>
                <a:ea typeface="Adobe 宋体 Std L" pitchFamily="18" charset="-122"/>
                <a:cs typeface="华文细黑" panose="02010600040101010101" pitchFamily="2" charset="-122"/>
              </a:rPr>
              <a:t>】</a:t>
            </a:r>
            <a:endParaRPr lang="zh-CN" altLang="en-US" b="1" dirty="0" smtClean="0">
              <a:latin typeface="Adobe 宋体 Std L" pitchFamily="18" charset="-122"/>
              <a:ea typeface="Adobe 宋体 Std L" pitchFamily="18" charset="-122"/>
              <a:cs typeface="华文细黑" panose="02010600040101010101"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19" name="TextBox 18"/>
          <p:cNvSpPr txBox="1"/>
          <p:nvPr/>
        </p:nvSpPr>
        <p:spPr bwMode="auto">
          <a:xfrm>
            <a:off x="1071538" y="1454679"/>
            <a:ext cx="6286544" cy="39878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000" dirty="0" smtClean="0"/>
              <a:t> </a:t>
            </a:r>
            <a:r>
              <a:rPr lang="en-US" sz="2000" dirty="0" smtClean="0">
                <a:latin typeface="Courier New" panose="02070309020205020404" pitchFamily="49" charset="0"/>
                <a:cs typeface="Courier New" panose="02070309020205020404" pitchFamily="49" charset="0"/>
              </a:rPr>
              <a:t>@color/</a:t>
            </a:r>
            <a:r>
              <a:rPr lang="zh-CN" altLang="en-US" sz="2000" dirty="0" smtClean="0">
                <a:latin typeface="Courier New" panose="02070309020205020404" pitchFamily="49" charset="0"/>
                <a:cs typeface="Courier New" panose="02070309020205020404" pitchFamily="49" charset="0"/>
              </a:rPr>
              <a:t>颜色名</a:t>
            </a:r>
            <a:endParaRPr lang="zh-CN" altLang="en-US" sz="2000" dirty="0" smtClean="0">
              <a:latin typeface="Courier New" panose="02070309020205020404" pitchFamily="49" charset="0"/>
              <a:cs typeface="Courier New" panose="02070309020205020404" pitchFamily="49" charset="0"/>
            </a:endParaRPr>
          </a:p>
        </p:txBody>
      </p:sp>
      <p:sp>
        <p:nvSpPr>
          <p:cNvPr id="21" name="TextBox 20"/>
          <p:cNvSpPr txBox="1"/>
          <p:nvPr/>
        </p:nvSpPr>
        <p:spPr bwMode="auto">
          <a:xfrm>
            <a:off x="990600" y="2365058"/>
            <a:ext cx="6876415" cy="70675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000" dirty="0" err="1" smtClean="0">
                <a:latin typeface="Courier New" panose="02070309020205020404" pitchFamily="49" charset="0"/>
                <a:cs typeface="Courier New" panose="02070309020205020404" pitchFamily="49" charset="0"/>
              </a:rPr>
              <a:t>android:titleColor</a:t>
            </a:r>
            <a:r>
              <a:rPr lang="en-US" sz="2000" dirty="0" smtClean="0">
                <a:latin typeface="Courier New" panose="02070309020205020404" pitchFamily="49" charset="0"/>
                <a:cs typeface="Courier New" panose="02070309020205020404" pitchFamily="49" charset="0"/>
              </a:rPr>
              <a:t>="@color/blue"</a:t>
            </a:r>
            <a:endParaRPr lang="zh-CN" altLang="en-US" sz="2000" dirty="0" smtClean="0">
              <a:latin typeface="Courier New" panose="02070309020205020404" pitchFamily="49" charset="0"/>
              <a:cs typeface="Courier New" panose="02070309020205020404" pitchFamily="49" charset="0"/>
            </a:endParaRPr>
          </a:p>
          <a:p>
            <a:r>
              <a:rPr lang="en-US" sz="2000" dirty="0" err="1" smtClean="0">
                <a:latin typeface="Courier New" panose="02070309020205020404" pitchFamily="49" charset="0"/>
                <a:cs typeface="Courier New" panose="02070309020205020404" pitchFamily="49" charset="0"/>
              </a:rPr>
              <a:t>android:textColor</a:t>
            </a:r>
            <a:r>
              <a:rPr lang="en-US" sz="2000" dirty="0" smtClean="0">
                <a:latin typeface="Courier New" panose="02070309020205020404" pitchFamily="49" charset="0"/>
                <a:cs typeface="Courier New" panose="02070309020205020404" pitchFamily="49" charset="0"/>
              </a:rPr>
              <a:t>="@color/</a:t>
            </a:r>
            <a:r>
              <a:rPr lang="en-US" sz="2000" dirty="0" err="1" smtClean="0">
                <a:latin typeface="Courier New" panose="02070309020205020404" pitchFamily="49" charset="0"/>
                <a:cs typeface="Courier New" panose="02070309020205020404" pitchFamily="49" charset="0"/>
              </a:rPr>
              <a:t>translucent_blue</a:t>
            </a:r>
            <a:r>
              <a:rPr lang="en-US" sz="2000" dirty="0" smtClean="0">
                <a:latin typeface="Courier New" panose="02070309020205020404" pitchFamily="49" charset="0"/>
                <a:cs typeface="Courier New" panose="02070309020205020404" pitchFamily="49" charset="0"/>
              </a:rPr>
              <a:t>"</a:t>
            </a:r>
            <a:endParaRPr lang="zh-CN" altLang="en-US" sz="2000" dirty="0" smtClean="0">
              <a:latin typeface="Courier New" panose="02070309020205020404" pitchFamily="49" charset="0"/>
              <a:cs typeface="Courier New" panose="02070309020205020404" pitchFamily="49" charset="0"/>
            </a:endParaRPr>
          </a:p>
        </p:txBody>
      </p:sp>
      <p:grpSp>
        <p:nvGrpSpPr>
          <p:cNvPr id="13" name="组合 13"/>
          <p:cNvGrpSpPr/>
          <p:nvPr/>
        </p:nvGrpSpPr>
        <p:grpSpPr>
          <a:xfrm>
            <a:off x="500034" y="3071816"/>
            <a:ext cx="7899516" cy="1214446"/>
            <a:chOff x="1359000" y="4000510"/>
            <a:chExt cx="6516607" cy="1001842"/>
          </a:xfrm>
        </p:grpSpPr>
        <p:sp>
          <p:nvSpPr>
            <p:cNvPr id="14" name="TextBox 13"/>
            <p:cNvSpPr txBox="1">
              <a:spLocks noChangeArrowheads="1"/>
            </p:cNvSpPr>
            <p:nvPr/>
          </p:nvSpPr>
          <p:spPr bwMode="auto">
            <a:xfrm>
              <a:off x="1359000" y="4216534"/>
              <a:ext cx="6481763" cy="785818"/>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smtClean="0">
                  <a:latin typeface="黑体" panose="02010609060101010101" charset="-122"/>
                  <a:ea typeface="黑体" panose="02010609060101010101" charset="-122"/>
                </a:rPr>
                <a:t>讲师演示讲解</a:t>
              </a:r>
              <a:endParaRPr lang="en-US" altLang="zh-CN" sz="1800" b="1" i="0" dirty="0" smtClean="0">
                <a:latin typeface="黑体" panose="02010609060101010101" charset="-122"/>
                <a:ea typeface="黑体" panose="02010609060101010101" charset="-122"/>
              </a:endParaRPr>
            </a:p>
            <a:p>
              <a:pPr algn="ctr"/>
              <a:r>
                <a:rPr lang="en-US" altLang="zh-CN" sz="1400" b="1" i="0" dirty="0" smtClean="0"/>
                <a:t>【</a:t>
              </a:r>
              <a:r>
                <a:rPr lang="zh-CN" altLang="en-US" sz="1400" b="1" i="0" dirty="0" smtClean="0"/>
                <a:t>代码</a:t>
              </a:r>
              <a:r>
                <a:rPr lang="en-US" sz="1400" b="1" i="0" dirty="0" smtClean="0"/>
                <a:t>2- 9</a:t>
              </a:r>
              <a:r>
                <a:rPr lang="en-US" altLang="zh-CN" sz="1400" b="1" i="0" dirty="0" smtClean="0"/>
                <a:t>】</a:t>
              </a:r>
              <a:r>
                <a:rPr lang="en-US" sz="1400" b="1" i="0" dirty="0" smtClean="0"/>
                <a:t>colors.xml</a:t>
              </a:r>
              <a:r>
                <a:rPr lang="en-US" altLang="zh-CN" sz="1400" b="1" i="0" dirty="0" smtClean="0"/>
                <a:t>【</a:t>
              </a:r>
              <a:r>
                <a:rPr lang="zh-CN" altLang="en-US" sz="1400" b="1" i="0" dirty="0" smtClean="0"/>
                <a:t>代码</a:t>
              </a:r>
              <a:r>
                <a:rPr lang="en-US" sz="1400" b="1" i="0" dirty="0" smtClean="0"/>
                <a:t>2- 10</a:t>
              </a:r>
              <a:r>
                <a:rPr lang="en-US" altLang="zh-CN" sz="1400" b="1" i="0" dirty="0" smtClean="0"/>
                <a:t>】</a:t>
              </a:r>
              <a:r>
                <a:rPr lang="en-US" sz="1400" b="1" i="0" dirty="0" smtClean="0"/>
                <a:t>color_layout.xml</a:t>
              </a:r>
              <a:endParaRPr lang="zh-CN" altLang="en-US" sz="1400" i="0" dirty="0" smtClean="0"/>
            </a:p>
            <a:p>
              <a:pPr algn="ctr"/>
              <a:r>
                <a:rPr lang="en-US" altLang="zh-CN" sz="1400" b="1" i="0" dirty="0" smtClean="0"/>
                <a:t>【</a:t>
              </a:r>
              <a:r>
                <a:rPr lang="zh-CN" altLang="en-US" sz="1400" b="1" i="0" dirty="0" smtClean="0"/>
                <a:t>代码</a:t>
              </a:r>
              <a:r>
                <a:rPr lang="en-US" sz="1400" b="1" i="0" dirty="0" smtClean="0"/>
                <a:t>2- 11</a:t>
              </a:r>
              <a:r>
                <a:rPr lang="en-US" altLang="zh-CN" sz="1400" b="1" i="0" dirty="0" smtClean="0"/>
                <a:t>】</a:t>
              </a:r>
              <a:r>
                <a:rPr lang="en-US" sz="1400" b="1" i="0" dirty="0" smtClean="0"/>
                <a:t>Color_ActivityDemo.java</a:t>
              </a:r>
              <a:endParaRPr lang="zh-CN" altLang="en-US" sz="1400" i="0" dirty="0" smtClean="0"/>
            </a:p>
            <a:p>
              <a:endParaRPr lang="zh-CN" altLang="en-US" sz="1400" dirty="0" smtClean="0"/>
            </a:p>
            <a:p>
              <a:endParaRPr lang="zh-CN" altLang="en-US" sz="1400" dirty="0"/>
            </a:p>
          </p:txBody>
        </p:sp>
        <p:pic>
          <p:nvPicPr>
            <p:cNvPr id="17" name="图片 16"/>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28596" y="18415"/>
            <a:ext cx="6388751" cy="410845"/>
          </a:xfrm>
        </p:spPr>
        <p:txBody>
          <a:bodyPr/>
          <a:lstStyle/>
          <a:p>
            <a:r>
              <a:rPr lang="en-US" dirty="0" smtClean="0"/>
              <a:t>2.3.3  </a:t>
            </a:r>
            <a:r>
              <a:rPr lang="en-US" dirty="0" smtClean="0"/>
              <a:t>dimens.xml</a:t>
            </a:r>
            <a:r>
              <a:rPr dirty="0" smtClean="0"/>
              <a:t>尺寸定义资源文件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5" name="内容占位符 14"/>
          <p:cNvGraphicFramePr>
            <a:graphicFrameLocks noGrp="1"/>
          </p:cNvGraphicFramePr>
          <p:nvPr>
            <p:ph idx="1"/>
            <p:custDataLst>
              <p:tags r:id="rId1"/>
            </p:custDataLst>
          </p:nvPr>
        </p:nvGraphicFramePr>
        <p:xfrm>
          <a:off x="500034" y="928676"/>
          <a:ext cx="8207376" cy="2071706"/>
        </p:xfrm>
        <a:graphic>
          <a:graphicData uri="http://schemas.openxmlformats.org/drawingml/2006/table">
            <a:tbl>
              <a:tblPr firstRow="1" bandRow="1">
                <a:tableStyleId>{5C22544A-7EE6-4342-B048-85BDC9FD1C3A}</a:tableStyleId>
              </a:tblPr>
              <a:tblGrid>
                <a:gridCol w="2143111"/>
                <a:gridCol w="3429024"/>
                <a:gridCol w="1357322"/>
                <a:gridCol w="1277919"/>
              </a:tblGrid>
              <a:tr h="295958">
                <a:tc>
                  <a:txBody>
                    <a:bodyPr/>
                    <a:lstStyle/>
                    <a:p>
                      <a:pPr algn="ctr">
                        <a:spcAft>
                          <a:spcPts val="0"/>
                        </a:spcAft>
                      </a:pPr>
                      <a:r>
                        <a:rPr lang="zh-CN" sz="1600" b="1" kern="100" dirty="0">
                          <a:latin typeface="Times New Roman" panose="02020603050405020304"/>
                          <a:ea typeface="宋体" panose="02010600030101010101" pitchFamily="2" charset="-122"/>
                          <a:cs typeface="Times New Roman" panose="02020603050405020304"/>
                        </a:rPr>
                        <a:t>测量单位</a:t>
                      </a:r>
                      <a:endParaRPr lang="zh-CN" sz="1600" kern="100" dirty="0">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spcAft>
                          <a:spcPts val="0"/>
                        </a:spcAft>
                      </a:pPr>
                      <a:r>
                        <a:rPr lang="zh-CN" sz="1600" b="1" kern="100" dirty="0">
                          <a:latin typeface="Times New Roman" panose="02020603050405020304"/>
                          <a:ea typeface="宋体" panose="02010600030101010101" pitchFamily="2" charset="-122"/>
                          <a:cs typeface="Times New Roman" panose="02020603050405020304"/>
                        </a:rPr>
                        <a:t>描述</a:t>
                      </a:r>
                      <a:endParaRPr lang="zh-CN" sz="1600" kern="100" dirty="0">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spcAft>
                          <a:spcPts val="0"/>
                        </a:spcAft>
                      </a:pPr>
                      <a:r>
                        <a:rPr lang="zh-CN" sz="1600" b="1" kern="100">
                          <a:latin typeface="Times New Roman" panose="02020603050405020304"/>
                          <a:ea typeface="宋体" panose="02010600030101010101" pitchFamily="2" charset="-122"/>
                          <a:cs typeface="Times New Roman" panose="02020603050405020304"/>
                        </a:rPr>
                        <a:t>资源标记</a:t>
                      </a:r>
                      <a:endParaRPr lang="zh-CN" sz="1600" kern="100">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spcAft>
                          <a:spcPts val="0"/>
                        </a:spcAft>
                      </a:pPr>
                      <a:r>
                        <a:rPr lang="zh-CN" sz="1600" b="1" kern="100" dirty="0">
                          <a:latin typeface="Times New Roman" panose="02020603050405020304"/>
                          <a:ea typeface="宋体" panose="02010600030101010101" pitchFamily="2" charset="-122"/>
                          <a:cs typeface="Times New Roman" panose="02020603050405020304"/>
                        </a:rPr>
                        <a:t>示例</a:t>
                      </a:r>
                      <a:endParaRPr lang="zh-CN" sz="1600" kern="100" dirty="0">
                        <a:latin typeface="Calibri" panose="020F0502020204030204"/>
                        <a:ea typeface="宋体" panose="02010600030101010101" pitchFamily="2" charset="-122"/>
                        <a:cs typeface="Times New Roman" panose="02020603050405020304"/>
                      </a:endParaRPr>
                    </a:p>
                  </a:txBody>
                  <a:tcPr marL="0" marR="0" marT="0" marB="0" anchor="ctr"/>
                </a:tc>
              </a:tr>
              <a:tr h="295958">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像素</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实际的屏幕像素</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err="1" smtClean="0">
                          <a:solidFill>
                            <a:schemeClr val="dk1"/>
                          </a:solidFill>
                          <a:latin typeface="+mj-ea"/>
                          <a:ea typeface="Adobe 仿宋 Std R"/>
                          <a:cs typeface="Times New Roman" panose="02020603050405020304" pitchFamily="18" charset="0"/>
                        </a:rPr>
                        <a:t>px</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smtClean="0">
                          <a:solidFill>
                            <a:schemeClr val="dk1"/>
                          </a:solidFill>
                          <a:latin typeface="+mj-ea"/>
                          <a:ea typeface="Adobe 仿宋 Std R"/>
                          <a:cs typeface="Times New Roman" panose="02020603050405020304" pitchFamily="18" charset="0"/>
                        </a:rPr>
                        <a:t>10px</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r>
              <a:tr h="295958">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英寸</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物理测量单位</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smtClean="0">
                          <a:solidFill>
                            <a:schemeClr val="dk1"/>
                          </a:solidFill>
                          <a:latin typeface="+mj-ea"/>
                          <a:ea typeface="Adobe 仿宋 Std R"/>
                          <a:cs typeface="Times New Roman" panose="02020603050405020304" pitchFamily="18" charset="0"/>
                        </a:rPr>
                        <a:t>in</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smtClean="0">
                          <a:solidFill>
                            <a:schemeClr val="dk1"/>
                          </a:solidFill>
                          <a:latin typeface="+mj-ea"/>
                          <a:ea typeface="Adobe 仿宋 Std R"/>
                          <a:cs typeface="Times New Roman" panose="02020603050405020304" pitchFamily="18" charset="0"/>
                        </a:rPr>
                        <a:t>6in</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r>
              <a:tr h="295958">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毫米</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物理测量单位</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smtClean="0">
                          <a:solidFill>
                            <a:schemeClr val="dk1"/>
                          </a:solidFill>
                          <a:latin typeface="+mj-ea"/>
                          <a:ea typeface="Adobe 仿宋 Std R"/>
                          <a:cs typeface="Times New Roman" panose="02020603050405020304" pitchFamily="18" charset="0"/>
                        </a:rPr>
                        <a:t>mm</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smtClean="0">
                          <a:solidFill>
                            <a:schemeClr val="dk1"/>
                          </a:solidFill>
                          <a:latin typeface="+mj-ea"/>
                          <a:ea typeface="Adobe 仿宋 Std R"/>
                          <a:cs typeface="Times New Roman" panose="02020603050405020304" pitchFamily="18" charset="0"/>
                        </a:rPr>
                        <a:t>4mm</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r>
              <a:tr h="295958">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点</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普通字体测量单位</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smtClean="0">
                          <a:solidFill>
                            <a:schemeClr val="dk1"/>
                          </a:solidFill>
                          <a:latin typeface="+mj-ea"/>
                          <a:ea typeface="Adobe 仿宋 Std R"/>
                          <a:cs typeface="Times New Roman" panose="02020603050405020304" pitchFamily="18" charset="0"/>
                        </a:rPr>
                        <a:t>pt</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smtClean="0">
                          <a:solidFill>
                            <a:schemeClr val="dk1"/>
                          </a:solidFill>
                          <a:latin typeface="+mj-ea"/>
                          <a:ea typeface="Adobe 仿宋 Std R"/>
                          <a:cs typeface="Times New Roman" panose="02020603050405020304" pitchFamily="18" charset="0"/>
                        </a:rPr>
                        <a:t>12pt</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r>
              <a:tr h="295958">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密度独立像素</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相对于</a:t>
                      </a:r>
                      <a:r>
                        <a:rPr lang="en-US" altLang="en-US" sz="1400" kern="1200" dirty="0" smtClean="0">
                          <a:solidFill>
                            <a:schemeClr val="dk1"/>
                          </a:solidFill>
                          <a:latin typeface="+mj-ea"/>
                          <a:ea typeface="Adobe 仿宋 Std R"/>
                          <a:cs typeface="Times New Roman" panose="02020603050405020304" pitchFamily="18" charset="0"/>
                        </a:rPr>
                        <a:t>160dpi</a:t>
                      </a:r>
                      <a:r>
                        <a:rPr lang="zh-CN" altLang="en-US" sz="1400" kern="1200" dirty="0" smtClean="0">
                          <a:solidFill>
                            <a:schemeClr val="dk1"/>
                          </a:solidFill>
                          <a:latin typeface="+mj-ea"/>
                          <a:ea typeface="Adobe 仿宋 Std R"/>
                          <a:cs typeface="Times New Roman" panose="02020603050405020304" pitchFamily="18" charset="0"/>
                        </a:rPr>
                        <a:t>屏幕的像素</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smtClean="0">
                          <a:solidFill>
                            <a:schemeClr val="dk1"/>
                          </a:solidFill>
                          <a:latin typeface="+mj-ea"/>
                          <a:ea typeface="Adobe 仿宋 Std R"/>
                          <a:cs typeface="Times New Roman" panose="02020603050405020304" pitchFamily="18" charset="0"/>
                        </a:rPr>
                        <a:t>dp</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smtClean="0">
                          <a:solidFill>
                            <a:schemeClr val="dk1"/>
                          </a:solidFill>
                          <a:latin typeface="+mj-ea"/>
                          <a:ea typeface="Adobe 仿宋 Std R"/>
                          <a:cs typeface="Times New Roman" panose="02020603050405020304" pitchFamily="18" charset="0"/>
                        </a:rPr>
                        <a:t>3dp</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r>
              <a:tr h="295958">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比例独立像素</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zh-CN" altLang="en-US" sz="1400" kern="1200" dirty="0" smtClean="0">
                          <a:solidFill>
                            <a:schemeClr val="dk1"/>
                          </a:solidFill>
                          <a:latin typeface="+mj-ea"/>
                          <a:ea typeface="Adobe 仿宋 Std R"/>
                          <a:cs typeface="Times New Roman" panose="02020603050405020304" pitchFamily="18" charset="0"/>
                        </a:rPr>
                        <a:t>对于字体显示的测量</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smtClean="0">
                          <a:solidFill>
                            <a:schemeClr val="dk1"/>
                          </a:solidFill>
                          <a:latin typeface="+mj-ea"/>
                          <a:ea typeface="Adobe 仿宋 Std R"/>
                          <a:cs typeface="Times New Roman" panose="02020603050405020304" pitchFamily="18" charset="0"/>
                        </a:rPr>
                        <a:t>sp</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en-US" altLang="en-US" sz="1400" kern="1200" dirty="0" smtClean="0">
                          <a:solidFill>
                            <a:schemeClr val="dk1"/>
                          </a:solidFill>
                          <a:latin typeface="+mj-ea"/>
                          <a:ea typeface="Adobe 仿宋 Std R"/>
                          <a:cs typeface="Times New Roman" panose="02020603050405020304" pitchFamily="18" charset="0"/>
                        </a:rPr>
                        <a:t>10sp</a:t>
                      </a:r>
                      <a:endParaRPr lang="zh-CN" altLang="en-US" sz="1400" kern="1200" dirty="0" smtClean="0">
                        <a:solidFill>
                          <a:schemeClr val="dk1"/>
                        </a:solidFill>
                        <a:latin typeface="+mj-ea"/>
                        <a:ea typeface="Adobe 仿宋 Std R"/>
                        <a:cs typeface="Times New Roman" panose="02020603050405020304" pitchFamily="18" charset="0"/>
                      </a:endParaRPr>
                    </a:p>
                  </a:txBody>
                  <a:tcPr marL="0" marR="0" marT="0" marB="0" anchor="ctr"/>
                </a:tc>
              </a:tr>
            </a:tbl>
          </a:graphicData>
        </a:graphic>
      </p:graphicFrame>
      <p:sp>
        <p:nvSpPr>
          <p:cNvPr id="7" name="内容占位符 4"/>
          <p:cNvSpPr txBox="1"/>
          <p:nvPr/>
        </p:nvSpPr>
        <p:spPr bwMode="auto">
          <a:xfrm>
            <a:off x="500034" y="428610"/>
            <a:ext cx="8207375" cy="500065"/>
          </a:xfrm>
          <a:prstGeom prst="rect">
            <a:avLst/>
          </a:prstGeom>
          <a:noFill/>
          <a:ln w="9525">
            <a:noFill/>
            <a:miter lim="800000"/>
          </a:ln>
        </p:spPr>
        <p:txBody>
          <a:bodyPr vert="horz" wrap="square" lIns="91440" tIns="45720" rIns="91440" bIns="45720" numCol="1" anchor="t" anchorCtr="0" compatLnSpc="1"/>
          <a:lstStyle/>
          <a:p>
            <a:pPr marL="342900" lvl="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Android</a:t>
            </a:r>
            <a:r>
              <a:rPr lang="zh-CN" altLang="en-US" sz="2000" b="1" dirty="0" smtClean="0">
                <a:latin typeface="Adobe 宋体 Std L" pitchFamily="18" charset="-122"/>
                <a:ea typeface="Adobe 宋体 Std L" pitchFamily="18" charset="-122"/>
                <a:cs typeface="华文细黑" panose="02010600040101010101" pitchFamily="2" charset="-122"/>
              </a:rPr>
              <a:t>可以采用以下单位来指定尺寸</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342900" lvl="0" indent="-342900" fontAlgn="base">
              <a:lnSpc>
                <a:spcPct val="150000"/>
              </a:lnSpc>
              <a:spcBef>
                <a:spcPct val="20000"/>
              </a:spcBef>
              <a:spcAft>
                <a:spcPct val="0"/>
              </a:spcAft>
              <a:buClr>
                <a:schemeClr val="accent6"/>
              </a:buClr>
              <a:buFont typeface="Wingdings" panose="05000000000000000000" pitchFamily="2" charset="2"/>
              <a:buChar char="l"/>
            </a:pP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342900" lvl="0" indent="-342900" fontAlgn="base">
              <a:lnSpc>
                <a:spcPct val="150000"/>
              </a:lnSpc>
              <a:spcBef>
                <a:spcPct val="20000"/>
              </a:spcBef>
              <a:spcAft>
                <a:spcPct val="0"/>
              </a:spcAft>
              <a:buClr>
                <a:schemeClr val="accent6"/>
              </a:buClr>
              <a:buFont typeface="Wingdings" panose="05000000000000000000" pitchFamily="2" charset="2"/>
              <a:buChar char="l"/>
            </a:pP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342900" lvl="0" indent="-342900" fontAlgn="base">
              <a:lnSpc>
                <a:spcPct val="150000"/>
              </a:lnSpc>
              <a:spcBef>
                <a:spcPct val="20000"/>
              </a:spcBef>
              <a:spcAft>
                <a:spcPct val="0"/>
              </a:spcAft>
              <a:buClr>
                <a:schemeClr val="accent6"/>
              </a:buClr>
              <a:buFont typeface="Wingdings" panose="05000000000000000000" pitchFamily="2" charset="2"/>
              <a:buChar char="l"/>
            </a:pP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342900" lvl="0" indent="-342900" fontAlgn="base">
              <a:lnSpc>
                <a:spcPct val="150000"/>
              </a:lnSpc>
              <a:spcBef>
                <a:spcPct val="20000"/>
              </a:spcBef>
              <a:spcAft>
                <a:spcPct val="0"/>
              </a:spcAft>
              <a:buClr>
                <a:schemeClr val="accent6"/>
              </a:buClr>
              <a:buFont typeface="Wingdings" panose="05000000000000000000" pitchFamily="2" charset="2"/>
              <a:buChar char="l"/>
            </a:pP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dimens.xml</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342900" indent="-342900" fontAlgn="base">
              <a:lnSpc>
                <a:spcPct val="150000"/>
              </a:lnSpc>
              <a:spcBef>
                <a:spcPct val="20000"/>
              </a:spcBef>
              <a:spcAft>
                <a:spcPct val="0"/>
              </a:spcAft>
              <a:buClr>
                <a:schemeClr val="accent6"/>
              </a:buClr>
              <a:buFont typeface="Wingdings" panose="05000000000000000000" pitchFamily="2" charset="2"/>
              <a:buChar char="l"/>
            </a:pPr>
            <a:endParaRPr lang="zh-CN" altLang="zh-CN" sz="2000" b="1" dirty="0" smtClean="0">
              <a:latin typeface="Adobe 宋体 Std L" pitchFamily="18" charset="-122"/>
              <a:ea typeface="Adobe 宋体 Std L" pitchFamily="18" charset="-122"/>
              <a:cs typeface="华文细黑" panose="02010600040101010101" pitchFamily="2" charset="-122"/>
            </a:endParaRPr>
          </a:p>
          <a:p>
            <a:pPr marL="342900" marR="0" lvl="0" indent="-342900" algn="l" defTabSz="914400" rtl="0" eaLnBrk="1" fontAlgn="base" latinLnBrk="0" hangingPunct="1">
              <a:lnSpc>
                <a:spcPct val="150000"/>
              </a:lnSpc>
              <a:spcBef>
                <a:spcPct val="20000"/>
              </a:spcBef>
              <a:spcAft>
                <a:spcPct val="0"/>
              </a:spcAft>
              <a:buClr>
                <a:schemeClr val="accent6"/>
              </a:buClr>
              <a:buSzTx/>
              <a:buFont typeface="Wingdings" panose="05000000000000000000" pitchFamily="2" charset="2"/>
              <a:buNone/>
              <a:defRPr/>
            </a:pPr>
            <a:endParaRPr kumimoji="0" lang="zh-CN" altLang="zh-CN" sz="2000" b="1" i="0" u="none" strike="noStrike" kern="1200" cap="none" spc="0" normalizeH="0" baseline="0" noProof="0" dirty="0">
              <a:ln>
                <a:noFill/>
              </a:ln>
              <a:solidFill>
                <a:schemeClr val="tx1"/>
              </a:solidFill>
              <a:effectLst/>
              <a:uLnTx/>
              <a:uFillTx/>
              <a:latin typeface="Adobe 宋体 Std L" pitchFamily="18" charset="-122"/>
              <a:ea typeface="Adobe 宋体 Std L" pitchFamily="18" charset="-122"/>
              <a:cs typeface="华文细黑" panose="02010600040101010101" pitchFamily="2" charset="-122"/>
            </a:endParaRPr>
          </a:p>
        </p:txBody>
      </p:sp>
      <p:sp>
        <p:nvSpPr>
          <p:cNvPr id="8" name="TextBox 7"/>
          <p:cNvSpPr txBox="1"/>
          <p:nvPr/>
        </p:nvSpPr>
        <p:spPr bwMode="auto">
          <a:xfrm>
            <a:off x="928662" y="3500444"/>
            <a:ext cx="6286544" cy="1600438"/>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&lt;?xml version="1.0" encoding="utf-8"?&gt;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&lt;resource&gt;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a:t>
            </a:r>
            <a:r>
              <a:rPr lang="en-US" sz="1400" dirty="0" err="1" smtClean="0">
                <a:latin typeface="Courier New" panose="02070309020205020404" pitchFamily="49" charset="0"/>
                <a:cs typeface="Courier New" panose="02070309020205020404" pitchFamily="49" charset="0"/>
              </a:rPr>
              <a:t>dimen</a:t>
            </a:r>
            <a:r>
              <a:rPr lang="en-US" sz="1400" dirty="0" smtClean="0">
                <a:latin typeface="Courier New" panose="02070309020205020404" pitchFamily="49" charset="0"/>
                <a:cs typeface="Courier New" panose="02070309020205020404" pitchFamily="49" charset="0"/>
              </a:rPr>
              <a:t> name="</a:t>
            </a:r>
            <a:r>
              <a:rPr lang="en-US" sz="1400" dirty="0" err="1" smtClean="0">
                <a:latin typeface="Courier New" panose="02070309020205020404" pitchFamily="49" charset="0"/>
                <a:cs typeface="Courier New" panose="02070309020205020404" pitchFamily="49" charset="0"/>
              </a:rPr>
              <a:t>one_pixel</a:t>
            </a:r>
            <a:r>
              <a:rPr lang="en-US" sz="1400" dirty="0" smtClean="0">
                <a:latin typeface="Courier New" panose="02070309020205020404" pitchFamily="49" charset="0"/>
                <a:cs typeface="Courier New" panose="02070309020205020404" pitchFamily="49" charset="0"/>
              </a:rPr>
              <a:t>"&gt;1px&lt;/</a:t>
            </a:r>
            <a:r>
              <a:rPr lang="en-US" sz="1400" dirty="0" err="1" smtClean="0">
                <a:latin typeface="Courier New" panose="02070309020205020404" pitchFamily="49" charset="0"/>
                <a:cs typeface="Courier New" panose="02070309020205020404" pitchFamily="49" charset="0"/>
              </a:rPr>
              <a:t>dimen</a:t>
            </a:r>
            <a:r>
              <a:rPr lang="en-US" sz="1400" dirty="0" smtClean="0">
                <a:latin typeface="Courier New" panose="02070309020205020404" pitchFamily="49" charset="0"/>
                <a:cs typeface="Courier New" panose="02070309020205020404" pitchFamily="49" charset="0"/>
              </a:rPr>
              <a:t>&gt;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a:t>
            </a:r>
            <a:r>
              <a:rPr lang="en-US" sz="1400" dirty="0" err="1" smtClean="0">
                <a:latin typeface="Courier New" panose="02070309020205020404" pitchFamily="49" charset="0"/>
                <a:cs typeface="Courier New" panose="02070309020205020404" pitchFamily="49" charset="0"/>
              </a:rPr>
              <a:t>dimen</a:t>
            </a:r>
            <a:r>
              <a:rPr lang="en-US" sz="1400" dirty="0" smtClean="0">
                <a:latin typeface="Courier New" panose="02070309020205020404" pitchFamily="49" charset="0"/>
                <a:cs typeface="Courier New" panose="02070309020205020404" pitchFamily="49" charset="0"/>
              </a:rPr>
              <a:t> name="</a:t>
            </a:r>
            <a:r>
              <a:rPr lang="en-US" sz="1400" dirty="0" err="1" smtClean="0">
                <a:latin typeface="Courier New" panose="02070309020205020404" pitchFamily="49" charset="0"/>
                <a:cs typeface="Courier New" panose="02070309020205020404" pitchFamily="49" charset="0"/>
              </a:rPr>
              <a:t>two_inches</a:t>
            </a:r>
            <a:r>
              <a:rPr lang="en-US" sz="1400" dirty="0" smtClean="0">
                <a:latin typeface="Courier New" panose="02070309020205020404" pitchFamily="49" charset="0"/>
                <a:cs typeface="Courier New" panose="02070309020205020404" pitchFamily="49" charset="0"/>
              </a:rPr>
              <a:t>"&gt;2in&lt;/</a:t>
            </a:r>
            <a:r>
              <a:rPr lang="en-US" sz="1400" dirty="0" err="1" smtClean="0">
                <a:latin typeface="Courier New" panose="02070309020205020404" pitchFamily="49" charset="0"/>
                <a:cs typeface="Courier New" panose="02070309020205020404" pitchFamily="49" charset="0"/>
              </a:rPr>
              <a:t>dimen</a:t>
            </a:r>
            <a:r>
              <a:rPr lang="en-US" sz="1400" dirty="0" smtClean="0">
                <a:latin typeface="Courier New" panose="02070309020205020404" pitchFamily="49" charset="0"/>
                <a:cs typeface="Courier New" panose="02070309020205020404" pitchFamily="49" charset="0"/>
              </a:rPr>
              <a:t>&gt;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a:t>
            </a:r>
            <a:r>
              <a:rPr lang="en-US" sz="1400" dirty="0" err="1" smtClean="0">
                <a:latin typeface="Courier New" panose="02070309020205020404" pitchFamily="49" charset="0"/>
                <a:cs typeface="Courier New" panose="02070309020205020404" pitchFamily="49" charset="0"/>
              </a:rPr>
              <a:t>dimen</a:t>
            </a:r>
            <a:r>
              <a:rPr lang="en-US" sz="1400" dirty="0" smtClean="0">
                <a:latin typeface="Courier New" panose="02070309020205020404" pitchFamily="49" charset="0"/>
                <a:cs typeface="Courier New" panose="02070309020205020404" pitchFamily="49" charset="0"/>
              </a:rPr>
              <a:t> name="</a:t>
            </a:r>
            <a:r>
              <a:rPr lang="en-US" sz="1400" dirty="0" err="1" smtClean="0">
                <a:latin typeface="Courier New" panose="02070309020205020404" pitchFamily="49" charset="0"/>
                <a:cs typeface="Courier New" panose="02070309020205020404" pitchFamily="49" charset="0"/>
              </a:rPr>
              <a:t>double_density</a:t>
            </a:r>
            <a:r>
              <a:rPr lang="en-US" sz="1400" dirty="0" smtClean="0">
                <a:latin typeface="Courier New" panose="02070309020205020404" pitchFamily="49" charset="0"/>
                <a:cs typeface="Courier New" panose="02070309020205020404" pitchFamily="49" charset="0"/>
              </a:rPr>
              <a:t>"&gt;2dp&lt;/</a:t>
            </a:r>
            <a:r>
              <a:rPr lang="en-US" sz="1400" dirty="0" err="1" smtClean="0">
                <a:latin typeface="Courier New" panose="02070309020205020404" pitchFamily="49" charset="0"/>
                <a:cs typeface="Courier New" panose="02070309020205020404" pitchFamily="49" charset="0"/>
              </a:rPr>
              <a:t>dimen</a:t>
            </a:r>
            <a:r>
              <a:rPr lang="en-US" sz="1400" dirty="0" smtClean="0">
                <a:latin typeface="Courier New" panose="02070309020205020404" pitchFamily="49" charset="0"/>
                <a:cs typeface="Courier New" panose="02070309020205020404" pitchFamily="49" charset="0"/>
              </a:rPr>
              <a:t>&gt;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a:t>
            </a:r>
            <a:r>
              <a:rPr lang="en-US" sz="1400" dirty="0" err="1" smtClean="0">
                <a:latin typeface="Courier New" panose="02070309020205020404" pitchFamily="49" charset="0"/>
                <a:cs typeface="Courier New" panose="02070309020205020404" pitchFamily="49" charset="0"/>
              </a:rPr>
              <a:t>dimen</a:t>
            </a:r>
            <a:r>
              <a:rPr lang="en-US" sz="1400" dirty="0" smtClean="0">
                <a:latin typeface="Courier New" panose="02070309020205020404" pitchFamily="49" charset="0"/>
                <a:cs typeface="Courier New" panose="02070309020205020404" pitchFamily="49" charset="0"/>
              </a:rPr>
              <a:t> name="</a:t>
            </a:r>
            <a:r>
              <a:rPr lang="en-US" sz="1400" dirty="0" err="1" smtClean="0">
                <a:latin typeface="Courier New" panose="02070309020205020404" pitchFamily="49" charset="0"/>
                <a:cs typeface="Courier New" panose="02070309020205020404" pitchFamily="49" charset="0"/>
              </a:rPr>
              <a:t>fourteen_sp</a:t>
            </a:r>
            <a:r>
              <a:rPr lang="en-US" sz="1400" dirty="0" smtClean="0">
                <a:latin typeface="Courier New" panose="02070309020205020404" pitchFamily="49" charset="0"/>
                <a:cs typeface="Courier New" panose="02070309020205020404" pitchFamily="49" charset="0"/>
              </a:rPr>
              <a:t>"&gt;14sp&lt;/</a:t>
            </a:r>
            <a:r>
              <a:rPr lang="en-US" sz="1400" dirty="0" err="1" smtClean="0">
                <a:latin typeface="Courier New" panose="02070309020205020404" pitchFamily="49" charset="0"/>
                <a:cs typeface="Courier New" panose="02070309020205020404" pitchFamily="49" charset="0"/>
              </a:rPr>
              <a:t>dimen</a:t>
            </a:r>
            <a:r>
              <a:rPr lang="en-US" sz="1400" dirty="0" smtClean="0">
                <a:latin typeface="Courier New" panose="02070309020205020404" pitchFamily="49" charset="0"/>
                <a:cs typeface="Courier New" panose="02070309020205020404" pitchFamily="49" charset="0"/>
              </a:rPr>
              <a:t>&gt;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&lt;/resource&gt;</a:t>
            </a:r>
            <a:endParaRPr lang="zh-CN" altLang="en-US" sz="1400" dirty="0" smtClean="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5886450" y="2328545"/>
              <a:ext cx="706755" cy="707390"/>
            </p14:xfrm>
          </p:contentPart>
        </mc:Choice>
        <mc:Fallback xmlns="">
          <p:pic>
            <p:nvPicPr>
              <p:cNvPr id="2" name="墨迹 1"/>
            </p:nvPicPr>
            <p:blipFill>
              <a:blip r:embed="rId3"/>
            </p:blipFill>
            <p:spPr>
              <a:xfrm>
                <a:off x="5886450" y="2328545"/>
                <a:ext cx="706755" cy="70739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 calcmode="lin" valueType="num">
                                      <p:cBhvr additive="base">
                                        <p:cTn id="1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500065"/>
          </a:xfrm>
        </p:spPr>
        <p:txBody>
          <a:bodyPr/>
          <a:lstStyle/>
          <a:p>
            <a:r>
              <a:rPr dirty="0"/>
              <a:t>Java</a:t>
            </a:r>
            <a:r>
              <a:rPr lang="zh-CN" dirty="0"/>
              <a:t>代码</a:t>
            </a:r>
            <a:r>
              <a:rPr lang="zh-CN" dirty="0" smtClean="0"/>
              <a:t>中</a:t>
            </a:r>
            <a:r>
              <a:rPr lang="zh-CN" altLang="en-US" dirty="0"/>
              <a:t>尺寸资源</a:t>
            </a:r>
            <a:endParaRPr dirty="0" smtClean="0"/>
          </a:p>
          <a:p>
            <a:pPr lvl="1">
              <a:lnSpc>
                <a:spcPct val="150000"/>
              </a:lnSpc>
            </a:pPr>
            <a:r>
              <a:rPr i="0" dirty="0"/>
              <a:t>【语法</a:t>
            </a:r>
            <a:r>
              <a:rPr i="0" dirty="0" smtClean="0"/>
              <a:t>】</a:t>
            </a:r>
            <a:endParaRPr lang="en-US" i="0" dirty="0" smtClean="0"/>
          </a:p>
          <a:p>
            <a:pPr lvl="1">
              <a:lnSpc>
                <a:spcPct val="150000"/>
              </a:lnSpc>
            </a:pPr>
            <a:endParaRPr lang="en-US" i="0" dirty="0"/>
          </a:p>
          <a:p>
            <a:pPr lvl="1">
              <a:lnSpc>
                <a:spcPct val="150000"/>
              </a:lnSpc>
            </a:pPr>
            <a:r>
              <a:rPr i="0" dirty="0"/>
              <a:t>【示例</a:t>
            </a:r>
            <a:r>
              <a:rPr i="0" dirty="0" smtClean="0"/>
              <a:t>】</a:t>
            </a:r>
            <a:endParaRPr lang="en-US" i="0" dirty="0" smtClean="0"/>
          </a:p>
          <a:p>
            <a:pPr lvl="1">
              <a:lnSpc>
                <a:spcPct val="150000"/>
              </a:lnSpc>
            </a:pPr>
            <a:endParaRPr i="0" dirty="0"/>
          </a:p>
          <a:p>
            <a:pPr lvl="1"/>
            <a:endParaRPr lang="zh-CN" dirty="0"/>
          </a:p>
          <a:p>
            <a:pPr>
              <a:buNone/>
            </a:pPr>
            <a:endParaRPr lang="zh-CN" dirty="0"/>
          </a:p>
        </p:txBody>
      </p:sp>
      <p:sp>
        <p:nvSpPr>
          <p:cNvPr id="4" name="标题 3"/>
          <p:cNvSpPr>
            <a:spLocks noGrp="1"/>
          </p:cNvSpPr>
          <p:nvPr>
            <p:ph type="title"/>
          </p:nvPr>
        </p:nvSpPr>
        <p:spPr>
          <a:xfrm>
            <a:off x="469265" y="18415"/>
            <a:ext cx="7817511" cy="410845"/>
          </a:xfrm>
        </p:spPr>
        <p:txBody>
          <a:bodyPr/>
          <a:lstStyle/>
          <a:p>
            <a:r>
              <a:rPr lang="en-US" dirty="0" smtClean="0"/>
              <a:t>2.3.3  dimens.xml</a:t>
            </a:r>
            <a:r>
              <a:rPr dirty="0" smtClean="0"/>
              <a:t>尺寸定义资源文件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2" name="TextBox 21"/>
          <p:cNvSpPr txBox="1"/>
          <p:nvPr/>
        </p:nvSpPr>
        <p:spPr bwMode="auto">
          <a:xfrm>
            <a:off x="1142976" y="1566757"/>
            <a:ext cx="6286544" cy="46037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err="1" smtClean="0">
                <a:latin typeface="Courier New" panose="02070309020205020404" pitchFamily="49" charset="0"/>
                <a:cs typeface="Courier New" panose="02070309020205020404" pitchFamily="49" charset="0"/>
              </a:rPr>
              <a:t>R.dimen</a:t>
            </a:r>
            <a:r>
              <a:rPr lang="en-US" sz="2400" dirty="0" smtClean="0">
                <a:latin typeface="Courier New" panose="02070309020205020404" pitchFamily="49" charset="0"/>
                <a:cs typeface="Courier New" panose="02070309020205020404" pitchFamily="49" charset="0"/>
              </a:rPr>
              <a:t>.</a:t>
            </a:r>
            <a:r>
              <a:rPr lang="zh-CN" altLang="en-US" sz="2400" dirty="0" smtClean="0">
                <a:latin typeface="Courier New" panose="02070309020205020404" pitchFamily="49" charset="0"/>
                <a:cs typeface="Courier New" panose="02070309020205020404" pitchFamily="49" charset="0"/>
              </a:rPr>
              <a:t>尺寸名</a:t>
            </a:r>
            <a:endParaRPr lang="zh-CN" altLang="en-US" sz="2400" dirty="0" smtClean="0">
              <a:latin typeface="Courier New" panose="02070309020205020404" pitchFamily="49" charset="0"/>
              <a:cs typeface="Courier New" panose="02070309020205020404" pitchFamily="49" charset="0"/>
            </a:endParaRPr>
          </a:p>
        </p:txBody>
      </p:sp>
      <p:sp>
        <p:nvSpPr>
          <p:cNvPr id="23" name="TextBox 22"/>
          <p:cNvSpPr txBox="1"/>
          <p:nvPr/>
        </p:nvSpPr>
        <p:spPr bwMode="auto">
          <a:xfrm>
            <a:off x="261620" y="2578735"/>
            <a:ext cx="8776970" cy="132207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000" dirty="0" smtClean="0">
                <a:latin typeface="Courier New" panose="02070309020205020404" pitchFamily="49" charset="0"/>
                <a:cs typeface="Courier New" panose="02070309020205020404" pitchFamily="49" charset="0"/>
              </a:rPr>
              <a:t>float </a:t>
            </a:r>
            <a:r>
              <a:rPr lang="en-US" sz="2000" dirty="0" err="1" smtClean="0">
                <a:latin typeface="Courier New" panose="02070309020205020404" pitchFamily="49" charset="0"/>
                <a:cs typeface="Courier New" panose="02070309020205020404" pitchFamily="49" charset="0"/>
              </a:rPr>
              <a:t>dimen</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getResources().getDimension</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R.dimen.one_pixel</a:t>
            </a:r>
            <a:r>
              <a:rPr lang="en-US" sz="2000" dirty="0" smtClean="0">
                <a:latin typeface="Courier New" panose="02070309020205020404" pitchFamily="49" charset="0"/>
                <a:cs typeface="Courier New" panose="02070309020205020404" pitchFamily="49" charset="0"/>
              </a:rPr>
              <a:t>);</a:t>
            </a:r>
            <a:endParaRPr lang="zh-CN" alt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float </a:t>
            </a:r>
            <a:r>
              <a:rPr lang="en-US" sz="2000" dirty="0" err="1" smtClean="0">
                <a:latin typeface="Courier New" panose="02070309020205020404" pitchFamily="49" charset="0"/>
                <a:cs typeface="Courier New" panose="02070309020205020404" pitchFamily="49" charset="0"/>
              </a:rPr>
              <a:t>dimen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getResources</a:t>
            </a:r>
            <a:r>
              <a:rPr lang="en-US" sz="2000" dirty="0" err="1" smtClean="0">
                <a:latin typeface="Courier New" panose="02070309020205020404" pitchFamily="49" charset="0"/>
                <a:cs typeface="Courier New" panose="02070309020205020404" pitchFamily="49" charset="0"/>
                <a:sym typeface="+mn-ea"/>
              </a:rPr>
              <a:t>()</a:t>
            </a:r>
            <a:r>
              <a:rPr lang="en-US" sz="2000" dirty="0" err="1" smtClean="0">
                <a:latin typeface="Courier New" panose="02070309020205020404" pitchFamily="49" charset="0"/>
                <a:cs typeface="Courier New" panose="02070309020205020404" pitchFamily="49" charset="0"/>
              </a:rPr>
              <a:t>.getDimension</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R.dimen.fourteen_sp</a:t>
            </a:r>
            <a:r>
              <a:rPr lang="en-US" sz="2000" dirty="0" smtClean="0">
                <a:latin typeface="Courier New" panose="02070309020205020404" pitchFamily="49" charset="0"/>
                <a:cs typeface="Courier New" panose="02070309020205020404" pitchFamily="49" charset="0"/>
              </a:rPr>
              <a:t>);</a:t>
            </a:r>
            <a:endParaRPr lang="zh-CN" altLang="en-US" sz="20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2" grpId="0" bldLvl="0" animBg="1"/>
      <p:bldP spid="2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8031825" cy="410845"/>
          </a:xfrm>
        </p:spPr>
        <p:txBody>
          <a:bodyPr/>
          <a:lstStyle/>
          <a:p>
            <a:r>
              <a:rPr lang="en-US" dirty="0" smtClean="0"/>
              <a:t>2.3.3  dimens.xml</a:t>
            </a:r>
            <a:r>
              <a:rPr dirty="0" smtClean="0"/>
              <a:t>尺寸定义资源文件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TextBox 11"/>
          <p:cNvSpPr txBox="1"/>
          <p:nvPr/>
        </p:nvSpPr>
        <p:spPr bwMode="auto">
          <a:xfrm>
            <a:off x="500034" y="406243"/>
            <a:ext cx="7858180" cy="2349500"/>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 XML</a:t>
            </a:r>
            <a:r>
              <a:rPr lang="zh-CN" altLang="en-US" sz="2000" b="1" dirty="0" smtClean="0">
                <a:latin typeface="Adobe 宋体 Std L" pitchFamily="18" charset="-122"/>
                <a:ea typeface="Adobe 宋体 Std L" pitchFamily="18" charset="-122"/>
                <a:cs typeface="华文细黑" panose="02010600040101010101" pitchFamily="2" charset="-122"/>
              </a:rPr>
              <a:t>文件中访问访问尺寸资源</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语法</a:t>
            </a:r>
            <a:r>
              <a:rPr lang="en-US" altLang="zh-CN" b="1" dirty="0" smtClean="0">
                <a:latin typeface="Adobe 宋体 Std L" pitchFamily="18" charset="-122"/>
                <a:ea typeface="Adobe 宋体 Std L" pitchFamily="18" charset="-122"/>
                <a:cs typeface="华文细黑" panose="02010600040101010101" pitchFamily="2" charset="-122"/>
              </a:rPr>
              <a:t>】</a:t>
            </a:r>
            <a:endParaRPr lang="en-US" altLang="zh-CN" b="1" dirty="0" smtClean="0">
              <a:latin typeface="Adobe 宋体 Std L" pitchFamily="18" charset="-122"/>
              <a:ea typeface="Adobe 宋体 Std L" pitchFamily="18" charset="-122"/>
              <a:cs typeface="华文细黑" panose="02010600040101010101" pitchFamily="2" charset="-122"/>
            </a:endParaRPr>
          </a:p>
          <a:p>
            <a:pPr lvl="1" indent="0" fontAlgn="base">
              <a:spcBef>
                <a:spcPct val="20000"/>
              </a:spcBef>
              <a:spcAft>
                <a:spcPct val="0"/>
              </a:spcAft>
              <a:buClr>
                <a:schemeClr val="accent1"/>
              </a:buClr>
              <a:buFont typeface="Wingdings" panose="05000000000000000000" pitchFamily="2" charset="2"/>
              <a:buNone/>
            </a:pPr>
            <a:endParaRPr lang="en-US" altLang="zh-CN" b="1" dirty="0" smtClean="0">
              <a:latin typeface="Adobe 宋体 Std L" pitchFamily="18" charset="-122"/>
              <a:ea typeface="Adobe 宋体 Std L" pitchFamily="18" charset="-122"/>
              <a:cs typeface="华文细黑" panose="02010600040101010101" pitchFamily="2" charset="-122"/>
            </a:endParaRPr>
          </a:p>
          <a:p>
            <a:pPr marL="800100" lvl="1" indent="-342900" fontAlgn="base">
              <a:spcBef>
                <a:spcPct val="20000"/>
              </a:spcBef>
              <a:spcAft>
                <a:spcPct val="0"/>
              </a:spcAft>
              <a:buClr>
                <a:schemeClr val="accent6"/>
              </a:buClr>
              <a:buFont typeface="Wingdings" panose="05000000000000000000" pitchFamily="2" charset="2"/>
              <a:buChar char="n"/>
            </a:pP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示例</a:t>
            </a:r>
            <a:r>
              <a:rPr lang="en-US" altLang="zh-CN" b="1" dirty="0" smtClean="0">
                <a:latin typeface="Adobe 宋体 Std L" pitchFamily="18" charset="-122"/>
                <a:ea typeface="Adobe 宋体 Std L" pitchFamily="18" charset="-122"/>
                <a:cs typeface="华文细黑" panose="02010600040101010101" pitchFamily="2" charset="-122"/>
              </a:rPr>
              <a:t>】</a:t>
            </a:r>
            <a:endParaRPr lang="zh-CN" altLang="en-US" b="1" dirty="0" smtClean="0">
              <a:latin typeface="Adobe 宋体 Std L" pitchFamily="18" charset="-122"/>
              <a:ea typeface="Adobe 宋体 Std L" pitchFamily="18" charset="-122"/>
              <a:cs typeface="华文细黑" panose="02010600040101010101"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19" name="TextBox 18"/>
          <p:cNvSpPr txBox="1"/>
          <p:nvPr/>
        </p:nvSpPr>
        <p:spPr bwMode="auto">
          <a:xfrm>
            <a:off x="1071538" y="1423881"/>
            <a:ext cx="6286544" cy="46037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dimen/</a:t>
            </a:r>
            <a:r>
              <a:rPr lang="zh-CN" altLang="en-US" sz="2400" dirty="0" err="1" smtClean="0">
                <a:latin typeface="Courier New" panose="02070309020205020404" pitchFamily="49" charset="0"/>
                <a:cs typeface="Courier New" panose="02070309020205020404" pitchFamily="49" charset="0"/>
              </a:rPr>
              <a:t>尺寸名</a:t>
            </a:r>
            <a:endParaRPr lang="zh-CN" altLang="en-US" sz="2400" dirty="0" err="1" smtClean="0">
              <a:latin typeface="Courier New" panose="02070309020205020404" pitchFamily="49" charset="0"/>
              <a:cs typeface="Courier New" panose="02070309020205020404" pitchFamily="49" charset="0"/>
            </a:endParaRPr>
          </a:p>
        </p:txBody>
      </p:sp>
      <p:sp>
        <p:nvSpPr>
          <p:cNvPr id="21" name="TextBox 20"/>
          <p:cNvSpPr txBox="1"/>
          <p:nvPr/>
        </p:nvSpPr>
        <p:spPr bwMode="auto">
          <a:xfrm>
            <a:off x="634365" y="2384108"/>
            <a:ext cx="8185785" cy="82994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err="1" smtClean="0">
                <a:latin typeface="Courier New" panose="02070309020205020404" pitchFamily="49" charset="0"/>
                <a:cs typeface="Courier New" panose="02070309020205020404" pitchFamily="49" charset="0"/>
              </a:rPr>
              <a:t>android:textSize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dimen</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fourteen_sp</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android:textSize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dimen</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double_density</a:t>
            </a:r>
            <a:r>
              <a:rPr lang="en-US" sz="2400" dirty="0" smtClean="0">
                <a:latin typeface="Courier New" panose="02070309020205020404" pitchFamily="49" charset="0"/>
                <a:cs typeface="Courier New" panose="02070309020205020404" pitchFamily="49" charset="0"/>
              </a:rPr>
              <a:t> "</a:t>
            </a:r>
            <a:endParaRPr lang="zh-CN" altLang="en-US" sz="2400" dirty="0" smtClean="0">
              <a:latin typeface="Courier New" panose="02070309020205020404" pitchFamily="49" charset="0"/>
              <a:cs typeface="Courier New" panose="02070309020205020404" pitchFamily="49" charset="0"/>
            </a:endParaRPr>
          </a:p>
        </p:txBody>
      </p:sp>
      <p:grpSp>
        <p:nvGrpSpPr>
          <p:cNvPr id="13" name="组合 12"/>
          <p:cNvGrpSpPr/>
          <p:nvPr/>
        </p:nvGrpSpPr>
        <p:grpSpPr>
          <a:xfrm>
            <a:off x="470505" y="3000378"/>
            <a:ext cx="7857607" cy="2038985"/>
            <a:chOff x="1393573" y="4000510"/>
            <a:chExt cx="6482034" cy="1682035"/>
          </a:xfrm>
        </p:grpSpPr>
        <p:sp>
          <p:nvSpPr>
            <p:cNvPr id="15" name="TextBox 14"/>
            <p:cNvSpPr txBox="1">
              <a:spLocks noChangeArrowheads="1"/>
            </p:cNvSpPr>
            <p:nvPr/>
          </p:nvSpPr>
          <p:spPr bwMode="auto">
            <a:xfrm>
              <a:off x="1393573" y="4457818"/>
              <a:ext cx="6481938" cy="1224727"/>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smtClean="0">
                  <a:latin typeface="黑体" panose="02010609060101010101" charset="-122"/>
                  <a:ea typeface="黑体" panose="02010609060101010101" charset="-122"/>
                </a:rPr>
                <a:t>讲师演示讲解</a:t>
              </a:r>
              <a:endParaRPr lang="en-US" altLang="zh-CN" sz="1800" b="1" i="0" dirty="0" smtClean="0">
                <a:latin typeface="黑体" panose="02010609060101010101" charset="-122"/>
                <a:ea typeface="黑体" panose="02010609060101010101" charset="-122"/>
              </a:endParaRPr>
            </a:p>
            <a:p>
              <a:pPr algn="ctr"/>
              <a:r>
                <a:rPr lang="en-US" altLang="zh-CN" sz="1400" b="1" i="0" dirty="0" smtClean="0"/>
                <a:t>【</a:t>
              </a:r>
              <a:r>
                <a:rPr lang="zh-CN" altLang="en-US" sz="1400" b="1" i="0" dirty="0" smtClean="0"/>
                <a:t>代码</a:t>
              </a:r>
              <a:r>
                <a:rPr lang="en-US" sz="1400" b="1" i="0" dirty="0" smtClean="0"/>
                <a:t>2- 12</a:t>
              </a:r>
              <a:r>
                <a:rPr lang="en-US" altLang="zh-CN" sz="1400" b="1" i="0" dirty="0" smtClean="0"/>
                <a:t>】</a:t>
              </a:r>
              <a:r>
                <a:rPr lang="en-US" sz="1400" b="1" i="0" dirty="0" smtClean="0"/>
                <a:t>dimens</a:t>
              </a:r>
              <a:r>
                <a:rPr lang="en-US" sz="1400" b="1" i="0" dirty="0" smtClean="0"/>
                <a:t>.xml</a:t>
              </a:r>
              <a:endParaRPr lang="en-US" sz="1400" b="1" i="0" dirty="0" smtClean="0"/>
            </a:p>
            <a:p>
              <a:pPr algn="ctr"/>
              <a:r>
                <a:rPr lang="en-US" altLang="zh-CN" sz="1400" b="1" i="0" dirty="0" smtClean="0"/>
                <a:t>【</a:t>
              </a:r>
              <a:r>
                <a:rPr lang="zh-CN" altLang="en-US" sz="1400" b="1" i="0" dirty="0" smtClean="0"/>
                <a:t>代码</a:t>
              </a:r>
              <a:r>
                <a:rPr lang="en-US" sz="1400" b="1" i="0" dirty="0" smtClean="0"/>
                <a:t>2- 13</a:t>
              </a:r>
              <a:r>
                <a:rPr lang="en-US" altLang="zh-CN" sz="1400" b="1" i="0" dirty="0" smtClean="0"/>
                <a:t>】</a:t>
              </a:r>
              <a:r>
                <a:rPr lang="en-US" sz="1400" b="1" i="0" dirty="0" smtClean="0"/>
                <a:t>dimen_layout.xml</a:t>
              </a:r>
              <a:endParaRPr lang="zh-CN" altLang="en-US" sz="1400" i="0" dirty="0" smtClean="0"/>
            </a:p>
            <a:p>
              <a:pPr algn="ctr"/>
              <a:r>
                <a:rPr lang="en-US" altLang="zh-CN" sz="1400" b="1" i="0" dirty="0" smtClean="0"/>
                <a:t>【</a:t>
              </a:r>
              <a:r>
                <a:rPr lang="zh-CN" altLang="en-US" sz="1400" b="1" i="0" dirty="0" smtClean="0"/>
                <a:t>代码</a:t>
              </a:r>
              <a:r>
                <a:rPr lang="en-US" sz="1400" b="1" i="0" dirty="0" smtClean="0"/>
                <a:t>2- 14</a:t>
              </a:r>
              <a:r>
                <a:rPr lang="en-US" altLang="zh-CN" sz="1400" b="1" i="0" dirty="0" smtClean="0"/>
                <a:t>】</a:t>
              </a:r>
              <a:r>
                <a:rPr lang="en-US" sz="1400" b="1" i="0" dirty="0" smtClean="0"/>
                <a:t>Dimen_ActivityDemo.java</a:t>
              </a:r>
              <a:endParaRPr lang="zh-CN" altLang="en-US" sz="1400" i="0" dirty="0" smtClean="0"/>
            </a:p>
            <a:p>
              <a:endParaRPr lang="zh-CN" altLang="en-US" sz="1400" dirty="0" smtClean="0"/>
            </a:p>
            <a:p>
              <a:endParaRPr lang="zh-CN" altLang="en-US" sz="1400" dirty="0"/>
            </a:p>
          </p:txBody>
        </p:sp>
        <p:pic>
          <p:nvPicPr>
            <p:cNvPr id="16" name="图片 15"/>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500065"/>
          </a:xfrm>
        </p:spPr>
        <p:txBody>
          <a:bodyPr/>
          <a:lstStyle/>
          <a:p>
            <a:r>
              <a:rPr dirty="0"/>
              <a:t>styles.xml</a:t>
            </a:r>
            <a:endParaRPr dirty="0"/>
          </a:p>
          <a:p>
            <a:pPr>
              <a:buNone/>
            </a:pPr>
            <a:endParaRPr lang="zh-CN" dirty="0"/>
          </a:p>
          <a:p>
            <a:pPr>
              <a:buNone/>
            </a:pPr>
            <a:endParaRPr lang="zh-CN" dirty="0"/>
          </a:p>
        </p:txBody>
      </p:sp>
      <p:sp>
        <p:nvSpPr>
          <p:cNvPr id="4" name="标题 3"/>
          <p:cNvSpPr>
            <a:spLocks noGrp="1"/>
          </p:cNvSpPr>
          <p:nvPr>
            <p:ph type="title"/>
          </p:nvPr>
        </p:nvSpPr>
        <p:spPr>
          <a:xfrm>
            <a:off x="469265" y="18415"/>
            <a:ext cx="6102999" cy="410845"/>
          </a:xfrm>
        </p:spPr>
        <p:txBody>
          <a:bodyPr/>
          <a:lstStyle/>
          <a:p>
            <a:r>
              <a:rPr lang="en-US" altLang="zh-CN" dirty="0" smtClean="0"/>
              <a:t>2.3.4  </a:t>
            </a:r>
            <a:r>
              <a:rPr lang="en-US" altLang="zh-CN" dirty="0" smtClean="0"/>
              <a:t>styles.xml</a:t>
            </a:r>
            <a:r>
              <a:rPr dirty="0" smtClean="0"/>
              <a:t>主题风格资源文件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TextBox 9"/>
          <p:cNvSpPr txBox="1"/>
          <p:nvPr/>
        </p:nvSpPr>
        <p:spPr bwMode="auto">
          <a:xfrm>
            <a:off x="500034" y="1928839"/>
            <a:ext cx="7858180" cy="3395980"/>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 Java</a:t>
            </a:r>
            <a:r>
              <a:rPr lang="zh-CN" altLang="en-US" sz="2000" b="1" dirty="0" smtClean="0">
                <a:latin typeface="Adobe 宋体 Std L" pitchFamily="18" charset="-122"/>
                <a:ea typeface="Adobe 宋体 Std L" pitchFamily="18" charset="-122"/>
                <a:cs typeface="华文细黑" panose="02010600040101010101" pitchFamily="2" charset="-122"/>
              </a:rPr>
              <a:t>代码中访问样式资源</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语法</a:t>
            </a:r>
            <a:r>
              <a:rPr lang="en-US" altLang="zh-CN" b="1" dirty="0" smtClean="0">
                <a:latin typeface="Adobe 宋体 Std L" pitchFamily="18" charset="-122"/>
                <a:ea typeface="Adobe 宋体 Std L" pitchFamily="18" charset="-122"/>
                <a:cs typeface="华文细黑" panose="02010600040101010101" pitchFamily="2" charset="-122"/>
              </a:rPr>
              <a:t>】</a:t>
            </a:r>
            <a:endParaRPr lang="en-US" altLang="zh-CN"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endParaRPr lang="en-US" altLang="zh-CN" b="1" dirty="0" smtClean="0">
              <a:latin typeface="Adobe 宋体 Std L" pitchFamily="18" charset="-122"/>
              <a:ea typeface="Adobe 宋体 Std L" pitchFamily="18" charset="-122"/>
              <a:cs typeface="华文细黑" panose="02010600040101010101" pitchFamily="2" charset="-122"/>
            </a:endParaRPr>
          </a:p>
          <a:p>
            <a:pPr marL="800100" lvl="1" indent="-342900" fontAlgn="base">
              <a:spcBef>
                <a:spcPct val="20000"/>
              </a:spcBef>
              <a:spcAft>
                <a:spcPct val="0"/>
              </a:spcAft>
              <a:buClr>
                <a:schemeClr val="accent6"/>
              </a:buClr>
              <a:buFont typeface="Wingdings" panose="05000000000000000000" pitchFamily="2" charset="2"/>
              <a:buChar char="n"/>
            </a:pPr>
            <a:endParaRPr lang="en-US" altLang="zh-CN" sz="2000" b="1" dirty="0" smtClean="0">
              <a:ea typeface="Adobe 宋体 Std L"/>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示例</a:t>
            </a:r>
            <a:r>
              <a:rPr lang="en-US" altLang="zh-CN" b="1" dirty="0" smtClean="0">
                <a:latin typeface="Adobe 宋体 Std L" pitchFamily="18" charset="-122"/>
                <a:ea typeface="Adobe 宋体 Std L" pitchFamily="18" charset="-122"/>
                <a:cs typeface="华文细黑" panose="02010600040101010101" pitchFamily="2" charset="-122"/>
              </a:rPr>
              <a:t>】</a:t>
            </a:r>
            <a:endParaRPr lang="en-US" altLang="zh-CN" b="1" dirty="0" smtClean="0">
              <a:latin typeface="Adobe 宋体 Std L" pitchFamily="18" charset="-122"/>
              <a:ea typeface="Adobe 宋体 Std L" pitchFamily="18" charset="-122"/>
              <a:cs typeface="华文细黑" panose="02010600040101010101" pitchFamily="2" charset="-122"/>
            </a:endParaRPr>
          </a:p>
          <a:p>
            <a:pPr marL="800100" lvl="1" indent="-342900" fontAlgn="base">
              <a:lnSpc>
                <a:spcPct val="150000"/>
              </a:lnSpc>
              <a:spcBef>
                <a:spcPct val="20000"/>
              </a:spcBef>
              <a:spcAft>
                <a:spcPct val="0"/>
              </a:spcAft>
              <a:buClr>
                <a:schemeClr val="accent6"/>
              </a:buClr>
              <a:buFont typeface="Wingdings" panose="05000000000000000000" pitchFamily="2" charset="2"/>
              <a:buChar char="n"/>
            </a:pPr>
            <a:endParaRPr lang="zh-CN" altLang="en-US" sz="2000" dirty="0" smtClean="0">
              <a:ea typeface="Adobe 宋体 Std L"/>
            </a:endParaRPr>
          </a:p>
          <a:p>
            <a:pPr marL="800100" lvl="1" indent="-342900" fontAlgn="base">
              <a:lnSpc>
                <a:spcPct val="150000"/>
              </a:lnSpc>
              <a:spcBef>
                <a:spcPct val="20000"/>
              </a:spcBef>
              <a:spcAft>
                <a:spcPct val="0"/>
              </a:spcAft>
              <a:buClr>
                <a:schemeClr val="accent6"/>
              </a:buClr>
              <a:buFont typeface="Wingdings" panose="05000000000000000000" pitchFamily="2" charset="2"/>
              <a:buChar char="n"/>
            </a:pPr>
            <a:endParaRPr lang="zh-CN" altLang="en-US" sz="2000" b="1" dirty="0" smtClean="0">
              <a:latin typeface="Adobe 宋体 Std L" pitchFamily="18" charset="-122"/>
              <a:ea typeface="Adobe 宋体 Std L" pitchFamily="18" charset="-122"/>
              <a:cs typeface="华文细黑" panose="02010600040101010101"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11" name="TextBox 10"/>
          <p:cNvSpPr txBox="1"/>
          <p:nvPr/>
        </p:nvSpPr>
        <p:spPr bwMode="auto">
          <a:xfrm>
            <a:off x="1071538" y="3990021"/>
            <a:ext cx="6286544" cy="82994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err="1" smtClean="0">
                <a:latin typeface="Courier New" panose="02070309020205020404" pitchFamily="49" charset="0"/>
                <a:cs typeface="Courier New" panose="02070309020205020404" pitchFamily="49" charset="0"/>
              </a:rPr>
              <a:t>setTheme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R.style.ThemeNew</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setTheme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R.style.myStyle</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p:txBody>
      </p:sp>
      <p:sp>
        <p:nvSpPr>
          <p:cNvPr id="13" name="TextBox 12"/>
          <p:cNvSpPr txBox="1"/>
          <p:nvPr/>
        </p:nvSpPr>
        <p:spPr bwMode="auto">
          <a:xfrm>
            <a:off x="1071538" y="2902054"/>
            <a:ext cx="6286544" cy="46037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smtClean="0">
                <a:latin typeface="Courier New" panose="02070309020205020404" pitchFamily="49" charset="0"/>
                <a:cs typeface="Courier New" panose="02070309020205020404" pitchFamily="49" charset="0"/>
              </a:rPr>
              <a:t>R.</a:t>
            </a:r>
            <a:r>
              <a:rPr lang="en-US" sz="2400" dirty="0" smtClean="0"/>
              <a:t> </a:t>
            </a:r>
            <a:r>
              <a:rPr lang="en-US" sz="2400" dirty="0" smtClean="0">
                <a:latin typeface="Courier New" panose="02070309020205020404" pitchFamily="49" charset="0"/>
                <a:cs typeface="Courier New" panose="02070309020205020404" pitchFamily="49" charset="0"/>
              </a:rPr>
              <a:t>style.</a:t>
            </a:r>
            <a:r>
              <a:rPr lang="zh-CN" altLang="en-US" sz="2400" dirty="0" smtClean="0">
                <a:latin typeface="Courier New" panose="02070309020205020404" pitchFamily="49" charset="0"/>
                <a:cs typeface="Courier New" panose="02070309020205020404" pitchFamily="49" charset="0"/>
              </a:rPr>
              <a:t>样式名</a:t>
            </a:r>
            <a:endParaRPr lang="zh-CN" altLang="en-US" sz="2400" dirty="0" smtClean="0">
              <a:latin typeface="Courier New" panose="02070309020205020404" pitchFamily="49" charset="0"/>
              <a:cs typeface="Courier New" panose="02070309020205020404" pitchFamily="49" charset="0"/>
            </a:endParaRPr>
          </a:p>
        </p:txBody>
      </p:sp>
      <p:sp>
        <p:nvSpPr>
          <p:cNvPr id="12" name="TextBox 11"/>
          <p:cNvSpPr txBox="1"/>
          <p:nvPr/>
        </p:nvSpPr>
        <p:spPr bwMode="auto">
          <a:xfrm>
            <a:off x="857224" y="1215143"/>
            <a:ext cx="7643866" cy="73723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a:t>
            </a:r>
            <a:r>
              <a:rPr lang="en-US" sz="1400" b="1" dirty="0" smtClean="0">
                <a:latin typeface="Courier New" panose="02070309020205020404" pitchFamily="49" charset="0"/>
                <a:cs typeface="Courier New" panose="02070309020205020404" pitchFamily="49" charset="0"/>
              </a:rPr>
              <a:t>style</a:t>
            </a:r>
            <a:r>
              <a:rPr lang="en-US" sz="1400" dirty="0" smtClean="0">
                <a:latin typeface="Courier New" panose="02070309020205020404" pitchFamily="49" charset="0"/>
                <a:cs typeface="Courier New" panose="02070309020205020404" pitchFamily="49" charset="0"/>
              </a:rPr>
              <a:t> name=</a:t>
            </a:r>
            <a:r>
              <a:rPr lang="en-US" sz="1400" dirty="0" err="1" smtClean="0">
                <a:latin typeface="Courier New" panose="02070309020205020404" pitchFamily="49" charset="0"/>
                <a:cs typeface="Courier New" panose="02070309020205020404" pitchFamily="49" charset="0"/>
              </a:rPr>
              <a:t>style_name</a:t>
            </a:r>
            <a:r>
              <a:rPr lang="en-US" sz="1400" dirty="0" smtClean="0">
                <a:latin typeface="Courier New" panose="02070309020205020404" pitchFamily="49" charset="0"/>
                <a:cs typeface="Courier New" panose="02070309020205020404" pitchFamily="49" charset="0"/>
              </a:rPr>
              <a:t>&gt;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item_name</a:t>
            </a:r>
            <a:r>
              <a:rPr lang="en-US" sz="1400" dirty="0" smtClean="0">
                <a:latin typeface="Courier New" panose="02070309020205020404" pitchFamily="49" charset="0"/>
                <a:cs typeface="Courier New" panose="02070309020205020404" pitchFamily="49" charset="0"/>
              </a:rPr>
              <a:t>&gt;Hex </a:t>
            </a:r>
            <a:r>
              <a:rPr lang="en-US" sz="1400" dirty="0" err="1" smtClean="0">
                <a:latin typeface="Courier New" panose="02070309020205020404" pitchFamily="49" charset="0"/>
                <a:cs typeface="Courier New" panose="02070309020205020404" pitchFamily="49" charset="0"/>
              </a:rPr>
              <a:t>value|string</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value|reference</a:t>
            </a:r>
            <a:r>
              <a:rPr lang="en-US" sz="1400" dirty="0" smtClean="0">
                <a:latin typeface="Courier New" panose="02070309020205020404" pitchFamily="49" charset="0"/>
                <a:cs typeface="Courier New" panose="02070309020205020404" pitchFamily="49" charset="0"/>
              </a:rPr>
              <a:t>&lt;/item&gt;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a:t>
            </a:r>
            <a:r>
              <a:rPr lang="en-US" sz="1400" b="1" dirty="0" smtClean="0">
                <a:latin typeface="Courier New" panose="02070309020205020404" pitchFamily="49" charset="0"/>
                <a:cs typeface="Courier New" panose="02070309020205020404" pitchFamily="49" charset="0"/>
              </a:rPr>
              <a:t>style</a:t>
            </a:r>
            <a:r>
              <a:rPr lang="en-US" sz="1400" dirty="0" smtClean="0">
                <a:latin typeface="Courier New" panose="02070309020205020404" pitchFamily="49" charset="0"/>
                <a:cs typeface="Courier New" panose="02070309020205020404" pitchFamily="49" charset="0"/>
              </a:rPr>
              <a:t>&gt;</a:t>
            </a:r>
            <a:endParaRPr lang="zh-CN" altLang="en-US" sz="14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bldLvl="0" animBg="1"/>
      <p:bldP spid="1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6102999" cy="410845"/>
          </a:xfrm>
        </p:spPr>
        <p:txBody>
          <a:bodyPr/>
          <a:lstStyle/>
          <a:p>
            <a:r>
              <a:rPr lang="en-US" altLang="zh-CN" dirty="0" smtClean="0"/>
              <a:t>2.3.4  styles.xml</a:t>
            </a:r>
            <a:r>
              <a:rPr dirty="0" smtClean="0"/>
              <a:t>主题风格资源文件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TextBox 11"/>
          <p:cNvSpPr txBox="1"/>
          <p:nvPr/>
        </p:nvSpPr>
        <p:spPr bwMode="auto">
          <a:xfrm>
            <a:off x="500034" y="335122"/>
            <a:ext cx="7858180" cy="2349500"/>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 XML</a:t>
            </a:r>
            <a:r>
              <a:rPr lang="zh-CN" altLang="en-US" sz="2000" b="1" dirty="0" smtClean="0">
                <a:latin typeface="Adobe 宋体 Std L" pitchFamily="18" charset="-122"/>
                <a:ea typeface="Adobe 宋体 Std L" pitchFamily="18" charset="-122"/>
                <a:cs typeface="华文细黑" panose="02010600040101010101" pitchFamily="2" charset="-122"/>
              </a:rPr>
              <a:t>文件中访问样式资源</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语法</a:t>
            </a:r>
            <a:r>
              <a:rPr lang="en-US" altLang="zh-CN" b="1" dirty="0" smtClean="0">
                <a:latin typeface="Adobe 宋体 Std L" pitchFamily="18" charset="-122"/>
                <a:ea typeface="Adobe 宋体 Std L" pitchFamily="18" charset="-122"/>
                <a:cs typeface="华文细黑" panose="02010600040101010101" pitchFamily="2" charset="-122"/>
              </a:rPr>
              <a:t>】</a:t>
            </a:r>
            <a:endParaRPr lang="en-US" altLang="zh-CN" b="1" dirty="0" smtClean="0">
              <a:latin typeface="Adobe 宋体 Std L" pitchFamily="18" charset="-122"/>
              <a:ea typeface="Adobe 宋体 Std L" pitchFamily="18" charset="-122"/>
              <a:cs typeface="华文细黑" panose="02010600040101010101" pitchFamily="2" charset="-122"/>
            </a:endParaRPr>
          </a:p>
          <a:p>
            <a:pPr lvl="1" indent="0" fontAlgn="base">
              <a:spcBef>
                <a:spcPct val="20000"/>
              </a:spcBef>
              <a:spcAft>
                <a:spcPct val="0"/>
              </a:spcAft>
              <a:buClr>
                <a:schemeClr val="accent1"/>
              </a:buClr>
              <a:buFont typeface="Wingdings" panose="05000000000000000000" pitchFamily="2" charset="2"/>
              <a:buNone/>
            </a:pPr>
            <a:endParaRPr lang="en-US" altLang="zh-CN" b="1" dirty="0" smtClean="0">
              <a:latin typeface="Adobe 宋体 Std L" pitchFamily="18" charset="-122"/>
              <a:ea typeface="Adobe 宋体 Std L" pitchFamily="18" charset="-122"/>
              <a:cs typeface="华文细黑" panose="02010600040101010101" pitchFamily="2" charset="-122"/>
            </a:endParaRPr>
          </a:p>
          <a:p>
            <a:pPr marL="800100" lvl="1" indent="-342900" fontAlgn="base">
              <a:spcBef>
                <a:spcPct val="20000"/>
              </a:spcBef>
              <a:spcAft>
                <a:spcPct val="0"/>
              </a:spcAft>
              <a:buClr>
                <a:schemeClr val="accent6"/>
              </a:buClr>
              <a:buFont typeface="Wingdings" panose="05000000000000000000" pitchFamily="2" charset="2"/>
              <a:buChar char="n"/>
            </a:pP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示例</a:t>
            </a:r>
            <a:r>
              <a:rPr lang="en-US" altLang="zh-CN" b="1" dirty="0" smtClean="0">
                <a:latin typeface="Adobe 宋体 Std L" pitchFamily="18" charset="-122"/>
                <a:ea typeface="Adobe 宋体 Std L" pitchFamily="18" charset="-122"/>
                <a:cs typeface="华文细黑" panose="02010600040101010101" pitchFamily="2" charset="-122"/>
              </a:rPr>
              <a:t>】</a:t>
            </a:r>
            <a:endParaRPr lang="zh-CN" altLang="en-US" b="1" dirty="0" smtClean="0">
              <a:latin typeface="Adobe 宋体 Std L" pitchFamily="18" charset="-122"/>
              <a:ea typeface="Adobe 宋体 Std L" pitchFamily="18" charset="-122"/>
              <a:cs typeface="华文细黑" panose="02010600040101010101"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19" name="TextBox 18"/>
          <p:cNvSpPr txBox="1"/>
          <p:nvPr/>
        </p:nvSpPr>
        <p:spPr bwMode="auto">
          <a:xfrm>
            <a:off x="1071538" y="1281005"/>
            <a:ext cx="6286544" cy="46037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smtClean="0">
                <a:latin typeface="Courier New" panose="02070309020205020404" pitchFamily="49" charset="0"/>
                <a:cs typeface="Courier New" panose="02070309020205020404" pitchFamily="49" charset="0"/>
              </a:rPr>
              <a:t>@style/</a:t>
            </a:r>
            <a:r>
              <a:rPr lang="zh-CN" altLang="en-US" sz="2400" dirty="0" smtClean="0">
                <a:latin typeface="Courier New" panose="02070309020205020404" pitchFamily="49" charset="0"/>
                <a:cs typeface="Courier New" panose="02070309020205020404" pitchFamily="49" charset="0"/>
              </a:rPr>
              <a:t>样式名</a:t>
            </a:r>
            <a:endParaRPr lang="zh-CN" altLang="en-US" sz="2400" dirty="0" smtClean="0">
              <a:latin typeface="Courier New" panose="02070309020205020404" pitchFamily="49" charset="0"/>
              <a:cs typeface="Courier New" panose="02070309020205020404" pitchFamily="49" charset="0"/>
            </a:endParaRPr>
          </a:p>
        </p:txBody>
      </p:sp>
      <p:sp>
        <p:nvSpPr>
          <p:cNvPr id="21" name="TextBox 20"/>
          <p:cNvSpPr txBox="1"/>
          <p:nvPr/>
        </p:nvSpPr>
        <p:spPr bwMode="auto">
          <a:xfrm>
            <a:off x="958215" y="2371408"/>
            <a:ext cx="7470775" cy="82994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err="1" smtClean="0">
                <a:latin typeface="Courier New" panose="02070309020205020404" pitchFamily="49" charset="0"/>
                <a:cs typeface="Courier New" panose="02070309020205020404" pitchFamily="49" charset="0"/>
              </a:rPr>
              <a:t>android:app_name</a:t>
            </a:r>
            <a:r>
              <a:rPr lang="en-US" sz="2400" dirty="0" smtClean="0">
                <a:latin typeface="Courier New" panose="02070309020205020404" pitchFamily="49" charset="0"/>
                <a:cs typeface="Courier New" panose="02070309020205020404" pitchFamily="49" charset="0"/>
              </a:rPr>
              <a:t>="@style/</a:t>
            </a:r>
            <a:r>
              <a:rPr lang="en-US" sz="2400" dirty="0" err="1" smtClean="0">
                <a:latin typeface="Courier New" panose="02070309020205020404" pitchFamily="49" charset="0"/>
                <a:cs typeface="Courier New" panose="02070309020205020404" pitchFamily="49" charset="0"/>
              </a:rPr>
              <a:t>ThemeNew</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android:display</a:t>
            </a:r>
            <a:r>
              <a:rPr lang="en-US" sz="2400" dirty="0" smtClean="0">
                <a:latin typeface="Courier New" panose="02070309020205020404" pitchFamily="49" charset="0"/>
                <a:cs typeface="Courier New" panose="02070309020205020404" pitchFamily="49" charset="0"/>
              </a:rPr>
              <a:t>="@style/</a:t>
            </a:r>
            <a:r>
              <a:rPr lang="en-US" sz="2400" dirty="0" err="1" smtClean="0">
                <a:latin typeface="Courier New" panose="02070309020205020404" pitchFamily="49" charset="0"/>
                <a:cs typeface="Courier New" panose="02070309020205020404" pitchFamily="49" charset="0"/>
              </a:rPr>
              <a:t>myStyle</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p:txBody>
      </p:sp>
      <p:grpSp>
        <p:nvGrpSpPr>
          <p:cNvPr id="13" name="组合 12"/>
          <p:cNvGrpSpPr/>
          <p:nvPr/>
        </p:nvGrpSpPr>
        <p:grpSpPr>
          <a:xfrm>
            <a:off x="685455" y="2857502"/>
            <a:ext cx="7857278" cy="1871089"/>
            <a:chOff x="1394097" y="4000510"/>
            <a:chExt cx="6481763" cy="1389180"/>
          </a:xfrm>
        </p:grpSpPr>
        <p:sp>
          <p:nvSpPr>
            <p:cNvPr id="15" name="TextBox 14"/>
            <p:cNvSpPr txBox="1">
              <a:spLocks noChangeArrowheads="1"/>
            </p:cNvSpPr>
            <p:nvPr/>
          </p:nvSpPr>
          <p:spPr bwMode="auto">
            <a:xfrm>
              <a:off x="1394097" y="4603872"/>
              <a:ext cx="6481763" cy="785818"/>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smtClean="0">
                  <a:latin typeface="黑体" panose="02010609060101010101" charset="-122"/>
                  <a:ea typeface="黑体" panose="02010609060101010101" charset="-122"/>
                </a:rPr>
                <a:t>讲师演示讲解</a:t>
              </a:r>
              <a:endParaRPr lang="en-US" altLang="zh-CN" sz="1800" b="1" i="0" dirty="0" smtClean="0">
                <a:latin typeface="黑体" panose="02010609060101010101" charset="-122"/>
                <a:ea typeface="黑体" panose="02010609060101010101" charset="-122"/>
              </a:endParaRPr>
            </a:p>
            <a:p>
              <a:pPr algn="ctr"/>
              <a:r>
                <a:rPr lang="en-US" altLang="zh-CN" sz="1400" b="1" i="0" dirty="0" smtClean="0"/>
                <a:t>【</a:t>
              </a:r>
              <a:r>
                <a:rPr lang="zh-CN" altLang="en-US" sz="1400" b="1" i="0" dirty="0" smtClean="0"/>
                <a:t>代码</a:t>
              </a:r>
              <a:r>
                <a:rPr lang="en-US" sz="1400" b="1" i="0" dirty="0" smtClean="0"/>
                <a:t>2- 16</a:t>
              </a:r>
              <a:r>
                <a:rPr lang="en-US" altLang="zh-CN" sz="1400" b="1" i="0" dirty="0" smtClean="0"/>
                <a:t>】</a:t>
              </a:r>
              <a:r>
                <a:rPr lang="en-US" sz="1400" b="1" i="0" dirty="0" smtClean="0"/>
                <a:t>styles.xml</a:t>
              </a:r>
              <a:r>
                <a:rPr lang="en-US" altLang="zh-CN" sz="1400" b="1" i="0" dirty="0" smtClean="0"/>
                <a:t>【</a:t>
              </a:r>
              <a:r>
                <a:rPr lang="zh-CN" altLang="en-US" sz="1400" b="1" i="0" dirty="0" smtClean="0"/>
                <a:t>代码</a:t>
              </a:r>
              <a:r>
                <a:rPr lang="en-US" sz="1400" b="1" i="0" dirty="0" smtClean="0"/>
                <a:t>2- 17</a:t>
              </a:r>
              <a:r>
                <a:rPr lang="en-US" altLang="zh-CN" sz="1400" b="1" i="0" dirty="0" smtClean="0"/>
                <a:t>】</a:t>
              </a:r>
              <a:r>
                <a:rPr lang="en-US" sz="1400" b="1" i="0" dirty="0" smtClean="0"/>
                <a:t>style_layout.xml</a:t>
              </a:r>
              <a:endParaRPr lang="zh-CN" altLang="en-US" sz="1400" i="0" dirty="0" smtClean="0"/>
            </a:p>
            <a:p>
              <a:pPr algn="ctr"/>
              <a:r>
                <a:rPr lang="en-US" altLang="zh-CN" sz="1400" b="1" i="0" dirty="0" smtClean="0"/>
                <a:t>【</a:t>
              </a:r>
              <a:r>
                <a:rPr lang="zh-CN" altLang="en-US" sz="1400" b="1" i="0" dirty="0" smtClean="0"/>
                <a:t>代码</a:t>
              </a:r>
              <a:r>
                <a:rPr lang="en-US" sz="1400" b="1" i="0" dirty="0" smtClean="0"/>
                <a:t>2- 18</a:t>
              </a:r>
              <a:r>
                <a:rPr lang="en-US" altLang="zh-CN" sz="1400" b="1" i="0" dirty="0" smtClean="0"/>
                <a:t>】</a:t>
              </a:r>
              <a:r>
                <a:rPr lang="en-US" sz="1400" b="1" i="0" dirty="0" smtClean="0"/>
                <a:t>Style_ActivityDemo.java</a:t>
              </a:r>
              <a:endParaRPr lang="zh-CN" altLang="en-US" sz="1400" i="0" dirty="0" smtClean="0"/>
            </a:p>
            <a:p>
              <a:endParaRPr lang="zh-CN" altLang="en-US" sz="1400" dirty="0" smtClean="0"/>
            </a:p>
            <a:p>
              <a:endParaRPr lang="zh-CN" altLang="en-US" sz="1400" dirty="0"/>
            </a:p>
          </p:txBody>
        </p:sp>
        <p:pic>
          <p:nvPicPr>
            <p:cNvPr id="16" name="图片 15"/>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6102999" cy="410845"/>
          </a:xfrm>
        </p:spPr>
        <p:txBody>
          <a:bodyPr/>
          <a:lstStyle/>
          <a:p>
            <a:r>
              <a:rPr lang="en-US" altLang="zh-CN" dirty="0" smtClean="0"/>
              <a:t>2.3.4  styles.xml</a:t>
            </a:r>
            <a:r>
              <a:rPr dirty="0" smtClean="0"/>
              <a:t>主题风格资源文件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TextBox 11"/>
          <p:cNvSpPr txBox="1"/>
          <p:nvPr/>
        </p:nvSpPr>
        <p:spPr bwMode="auto">
          <a:xfrm>
            <a:off x="601980" y="561658"/>
            <a:ext cx="8080375" cy="4919345"/>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200000"/>
              </a:lnSpc>
              <a:spcBef>
                <a:spcPct val="20000"/>
              </a:spcBef>
              <a:spcAft>
                <a:spcPct val="0"/>
              </a:spcAft>
              <a:buClr>
                <a:schemeClr val="accent6"/>
              </a:buClr>
              <a:buFont typeface="Wingdings" panose="05000000000000000000" pitchFamily="2" charset="2"/>
              <a:buChar char="l"/>
            </a:pPr>
            <a:r>
              <a:rPr lang="en-US" altLang="zh-CN" sz="2800" b="1" dirty="0" smtClean="0">
                <a:latin typeface="Adobe 宋体 Std L" pitchFamily="18" charset="-122"/>
                <a:ea typeface="Adobe 宋体 Std L" pitchFamily="18" charset="-122"/>
                <a:cs typeface="华文细黑" panose="02010600040101010101" pitchFamily="2" charset="-122"/>
              </a:rPr>
              <a:t> </a:t>
            </a:r>
            <a:r>
              <a:rPr lang="en-US" altLang="zh-CN" sz="2400" b="1" dirty="0" smtClean="0">
                <a:latin typeface="Adobe 宋体 Std L" pitchFamily="18" charset="-122"/>
                <a:ea typeface="Adobe 宋体 Std L" pitchFamily="18" charset="-122"/>
                <a:cs typeface="华文细黑" panose="02010600040101010101" pitchFamily="2" charset="-122"/>
              </a:rPr>
              <a:t>style</a:t>
            </a:r>
            <a:r>
              <a:rPr lang="zh-CN" altLang="en-US" sz="2400" b="1" dirty="0" smtClean="0">
                <a:latin typeface="Adobe 宋体 Std L" pitchFamily="18" charset="-122"/>
                <a:ea typeface="Adobe 宋体 Std L" pitchFamily="18" charset="-122"/>
                <a:cs typeface="华文细黑" panose="02010600040101010101" pitchFamily="2" charset="-122"/>
              </a:rPr>
              <a:t>和</a:t>
            </a:r>
            <a:r>
              <a:rPr lang="en-US" altLang="zh-CN" sz="2400" b="1" dirty="0" smtClean="0">
                <a:latin typeface="Adobe 宋体 Std L" pitchFamily="18" charset="-122"/>
                <a:ea typeface="Adobe 宋体 Std L" pitchFamily="18" charset="-122"/>
                <a:cs typeface="华文细黑" panose="02010600040101010101" pitchFamily="2" charset="-122"/>
              </a:rPr>
              <a:t>theme</a:t>
            </a:r>
            <a:r>
              <a:rPr lang="zh-CN" altLang="en-US" sz="2400" b="1" dirty="0" smtClean="0">
                <a:latin typeface="Adobe 宋体 Std L" pitchFamily="18" charset="-122"/>
                <a:ea typeface="Adobe 宋体 Std L" pitchFamily="18" charset="-122"/>
                <a:cs typeface="华文细黑" panose="02010600040101010101" pitchFamily="2" charset="-122"/>
              </a:rPr>
              <a:t>的区别</a:t>
            </a:r>
            <a:endParaRPr lang="zh-CN" altLang="en-US" sz="2400" b="1" dirty="0" smtClean="0">
              <a:latin typeface="Adobe 宋体 Std L" pitchFamily="18" charset="-122"/>
              <a:ea typeface="Adobe 宋体 Std L" pitchFamily="18" charset="-122"/>
              <a:cs typeface="华文细黑" panose="02010600040101010101" pitchFamily="2" charset="-122"/>
            </a:endParaRPr>
          </a:p>
          <a:p>
            <a:pPr indent="0" fontAlgn="base">
              <a:lnSpc>
                <a:spcPct val="200000"/>
              </a:lnSpc>
              <a:spcBef>
                <a:spcPct val="20000"/>
              </a:spcBef>
              <a:spcAft>
                <a:spcPct val="0"/>
              </a:spcAft>
              <a:buClr>
                <a:schemeClr val="accent6"/>
              </a:buClr>
              <a:buFont typeface="Wingdings" panose="05000000000000000000" pitchFamily="2" charset="2"/>
              <a:buNone/>
            </a:pPr>
            <a:r>
              <a:rPr lang="zh-CN" altLang="en-US" sz="2400" b="1" dirty="0" smtClean="0">
                <a:latin typeface="Adobe 宋体 Std L" pitchFamily="18" charset="-122"/>
                <a:ea typeface="Adobe 宋体 Std L" pitchFamily="18" charset="-122"/>
                <a:cs typeface="华文细黑" panose="02010600040101010101" pitchFamily="2" charset="-122"/>
              </a:rPr>
              <a:t>（</a:t>
            </a:r>
            <a:r>
              <a:rPr lang="en-US" altLang="zh-CN" sz="2400" b="1" dirty="0" smtClean="0">
                <a:latin typeface="Adobe 宋体 Std L" pitchFamily="18" charset="-122"/>
                <a:ea typeface="Adobe 宋体 Std L" pitchFamily="18" charset="-122"/>
                <a:cs typeface="华文细黑" panose="02010600040101010101" pitchFamily="2" charset="-122"/>
              </a:rPr>
              <a:t>1</a:t>
            </a:r>
            <a:r>
              <a:rPr lang="zh-CN" altLang="en-US" sz="2400" b="1" dirty="0" smtClean="0">
                <a:latin typeface="Adobe 宋体 Std L" pitchFamily="18" charset="-122"/>
                <a:ea typeface="Adobe 宋体 Std L" pitchFamily="18" charset="-122"/>
                <a:cs typeface="华文细黑" panose="02010600040101010101" pitchFamily="2" charset="-122"/>
              </a:rPr>
              <a:t>）</a:t>
            </a:r>
            <a:r>
              <a:rPr lang="en-US" altLang="zh-CN" sz="2400" b="1" dirty="0" smtClean="0">
                <a:latin typeface="Adobe 宋体 Std L" pitchFamily="18" charset="-122"/>
                <a:ea typeface="Adobe 宋体 Std L" pitchFamily="18" charset="-122"/>
                <a:cs typeface="华文细黑" panose="02010600040101010101" pitchFamily="2" charset="-122"/>
              </a:rPr>
              <a:t>theme</a:t>
            </a:r>
            <a:r>
              <a:rPr lang="zh-CN" altLang="en-US" sz="2400" b="1" dirty="0" smtClean="0">
                <a:latin typeface="Adobe 宋体 Std L" pitchFamily="18" charset="-122"/>
                <a:ea typeface="Adobe 宋体 Std L" pitchFamily="18" charset="-122"/>
                <a:cs typeface="华文细黑" panose="02010600040101010101" pitchFamily="2" charset="-122"/>
              </a:rPr>
              <a:t>： 用于单个</a:t>
            </a:r>
            <a:r>
              <a:rPr lang="en-US" altLang="zh-CN" sz="2400" b="1" dirty="0" smtClean="0">
                <a:latin typeface="Adobe 宋体 Std L" pitchFamily="18" charset="-122"/>
                <a:ea typeface="Adobe 宋体 Std L" pitchFamily="18" charset="-122"/>
                <a:cs typeface="华文细黑" panose="02010600040101010101" pitchFamily="2" charset="-122"/>
              </a:rPr>
              <a:t>Activity</a:t>
            </a:r>
            <a:r>
              <a:rPr lang="zh-CN" altLang="en-US" sz="2400" b="1" dirty="0" smtClean="0">
                <a:latin typeface="Adobe 宋体 Std L" pitchFamily="18" charset="-122"/>
                <a:ea typeface="Adobe 宋体 Std L" pitchFamily="18" charset="-122"/>
                <a:cs typeface="华文细黑" panose="02010600040101010101" pitchFamily="2" charset="-122"/>
              </a:rPr>
              <a:t>或整个</a:t>
            </a:r>
            <a:r>
              <a:rPr lang="en-US" altLang="zh-CN" sz="2400" b="1" dirty="0" smtClean="0">
                <a:latin typeface="Adobe 宋体 Std L" pitchFamily="18" charset="-122"/>
                <a:ea typeface="Adobe 宋体 Std L" pitchFamily="18" charset="-122"/>
                <a:cs typeface="华文细黑" panose="02010600040101010101" pitchFamily="2" charset="-122"/>
              </a:rPr>
              <a:t>Application</a:t>
            </a:r>
            <a:r>
              <a:rPr lang="zh-CN" altLang="en-US" sz="2400" b="1" dirty="0" smtClean="0">
                <a:latin typeface="Adobe 宋体 Std L" pitchFamily="18" charset="-122"/>
                <a:ea typeface="Adobe 宋体 Std L" pitchFamily="18" charset="-122"/>
                <a:cs typeface="华文细黑" panose="02010600040101010101" pitchFamily="2" charset="-122"/>
              </a:rPr>
              <a:t>，不能用于某个控件</a:t>
            </a:r>
            <a:endParaRPr lang="zh-CN" altLang="en-US" sz="2400" b="1" dirty="0" smtClean="0">
              <a:latin typeface="Adobe 宋体 Std L" pitchFamily="18" charset="-122"/>
              <a:ea typeface="Adobe 宋体 Std L" pitchFamily="18" charset="-122"/>
              <a:cs typeface="华文细黑" panose="02010600040101010101" pitchFamily="2" charset="-122"/>
            </a:endParaRPr>
          </a:p>
          <a:p>
            <a:pPr indent="0" fontAlgn="base">
              <a:lnSpc>
                <a:spcPct val="200000"/>
              </a:lnSpc>
              <a:spcBef>
                <a:spcPct val="20000"/>
              </a:spcBef>
              <a:spcAft>
                <a:spcPct val="0"/>
              </a:spcAft>
              <a:buClr>
                <a:schemeClr val="accent6"/>
              </a:buClr>
              <a:buFont typeface="Wingdings" panose="05000000000000000000" pitchFamily="2" charset="2"/>
              <a:buNone/>
            </a:pPr>
            <a:r>
              <a:rPr lang="zh-CN" altLang="en-US" sz="2400" b="1" dirty="0" smtClean="0">
                <a:latin typeface="Adobe 宋体 Std L" pitchFamily="18" charset="-122"/>
                <a:ea typeface="Adobe 宋体 Std L" pitchFamily="18" charset="-122"/>
                <a:cs typeface="华文细黑" panose="02010600040101010101" pitchFamily="2" charset="-122"/>
              </a:rPr>
              <a:t>（</a:t>
            </a:r>
            <a:r>
              <a:rPr lang="en-US" altLang="zh-CN" sz="2400" b="1" dirty="0" smtClean="0">
                <a:latin typeface="Adobe 宋体 Std L" pitchFamily="18" charset="-122"/>
                <a:ea typeface="Adobe 宋体 Std L" pitchFamily="18" charset="-122"/>
                <a:cs typeface="华文细黑" panose="02010600040101010101" pitchFamily="2" charset="-122"/>
              </a:rPr>
              <a:t>2</a:t>
            </a:r>
            <a:r>
              <a:rPr lang="zh-CN" altLang="en-US" sz="2400" b="1" dirty="0" smtClean="0">
                <a:latin typeface="Adobe 宋体 Std L" pitchFamily="18" charset="-122"/>
                <a:ea typeface="Adobe 宋体 Std L" pitchFamily="18" charset="-122"/>
                <a:cs typeface="华文细黑" panose="02010600040101010101" pitchFamily="2" charset="-122"/>
              </a:rPr>
              <a:t>）</a:t>
            </a:r>
            <a:r>
              <a:rPr lang="en-US" altLang="zh-CN" sz="2400" b="1" dirty="0" smtClean="0">
                <a:latin typeface="Adobe 宋体 Std L" pitchFamily="18" charset="-122"/>
                <a:ea typeface="Adobe 宋体 Std L" pitchFamily="18" charset="-122"/>
                <a:cs typeface="华文细黑" panose="02010600040101010101" pitchFamily="2" charset="-122"/>
              </a:rPr>
              <a:t>style</a:t>
            </a:r>
            <a:r>
              <a:rPr lang="zh-CN" altLang="en-US" sz="2400" b="1" dirty="0" smtClean="0">
                <a:latin typeface="Adobe 宋体 Std L" pitchFamily="18" charset="-122"/>
                <a:ea typeface="Adobe 宋体 Std L" pitchFamily="18" charset="-122"/>
                <a:cs typeface="华文细黑" panose="02010600040101010101" pitchFamily="2" charset="-122"/>
              </a:rPr>
              <a:t>： 用于控件或布局，属于控件级别</a:t>
            </a:r>
            <a:endParaRPr lang="zh-CN" altLang="en-US" sz="2400" b="1" dirty="0" smtClean="0">
              <a:latin typeface="Adobe 宋体 Std L" pitchFamily="18" charset="-122"/>
              <a:ea typeface="Adobe 宋体 Std L" pitchFamily="18" charset="-122"/>
              <a:cs typeface="华文细黑" panose="02010600040101010101" pitchFamily="2" charset="-122"/>
            </a:endParaRPr>
          </a:p>
          <a:p>
            <a:pPr marL="342900" indent="-342900" fontAlgn="base">
              <a:lnSpc>
                <a:spcPct val="150000"/>
              </a:lnSpc>
              <a:spcBef>
                <a:spcPct val="20000"/>
              </a:spcBef>
              <a:spcAft>
                <a:spcPct val="0"/>
              </a:spcAft>
              <a:buClr>
                <a:schemeClr val="accent6"/>
              </a:buClr>
              <a:buFont typeface="Wingdings" panose="05000000000000000000" pitchFamily="2" charset="2"/>
              <a:buChar char="l"/>
            </a:pPr>
            <a:endParaRPr lang="en-US" altLang="zh-CN" b="1" dirty="0" smtClean="0">
              <a:latin typeface="Adobe 宋体 Std L" pitchFamily="18" charset="-122"/>
              <a:ea typeface="Adobe 宋体 Std L" pitchFamily="18" charset="-122"/>
              <a:cs typeface="华文细黑" panose="02010600040101010101" pitchFamily="2" charset="-122"/>
            </a:endParaRPr>
          </a:p>
          <a:p>
            <a:pPr lvl="1" indent="0" fontAlgn="base">
              <a:spcBef>
                <a:spcPct val="20000"/>
              </a:spcBef>
              <a:spcAft>
                <a:spcPct val="0"/>
              </a:spcAft>
              <a:buClr>
                <a:schemeClr val="accent1"/>
              </a:buClr>
              <a:buFont typeface="Wingdings" panose="05000000000000000000" pitchFamily="2" charset="2"/>
              <a:buNone/>
            </a:pPr>
            <a:endParaRPr lang="en-US" altLang="zh-CN" b="1" dirty="0" smtClean="0">
              <a:latin typeface="Adobe 宋体 Std L" pitchFamily="18" charset="-122"/>
              <a:ea typeface="Adobe 宋体 Std L" pitchFamily="18" charset="-122"/>
              <a:cs typeface="华文细黑" panose="02010600040101010101" pitchFamily="2" charset="-122"/>
            </a:endParaRPr>
          </a:p>
          <a:p>
            <a:pPr lvl="1" indent="0" fontAlgn="base">
              <a:spcBef>
                <a:spcPct val="20000"/>
              </a:spcBef>
              <a:spcAft>
                <a:spcPct val="0"/>
              </a:spcAft>
              <a:buClr>
                <a:schemeClr val="accent6"/>
              </a:buClr>
              <a:buFont typeface="Wingdings" panose="05000000000000000000" pitchFamily="2" charset="2"/>
              <a:buNone/>
            </a:pP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 calcmode="lin" valueType="num">
                                      <p:cBhvr additive="base">
                                        <p:cTn id="1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6102999" cy="410845"/>
          </a:xfrm>
        </p:spPr>
        <p:txBody>
          <a:bodyPr/>
          <a:lstStyle/>
          <a:p>
            <a:r>
              <a:rPr lang="en-US" dirty="0" smtClean="0"/>
              <a:t>2.3.5  </a:t>
            </a:r>
            <a:r>
              <a:rPr lang="en-US" dirty="0" err="1" smtClean="0"/>
              <a:t>drawable</a:t>
            </a:r>
            <a:r>
              <a:rPr dirty="0" smtClean="0"/>
              <a:t>图像资源目录</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TextBox 9"/>
          <p:cNvSpPr txBox="1"/>
          <p:nvPr/>
        </p:nvSpPr>
        <p:spPr bwMode="auto">
          <a:xfrm>
            <a:off x="500034" y="1543781"/>
            <a:ext cx="7858180" cy="4634865"/>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 Java</a:t>
            </a:r>
            <a:r>
              <a:rPr lang="zh-CN" altLang="en-US" sz="2000" b="1" dirty="0" smtClean="0">
                <a:latin typeface="Adobe 宋体 Std L" pitchFamily="18" charset="-122"/>
                <a:ea typeface="Adobe 宋体 Std L" pitchFamily="18" charset="-122"/>
                <a:cs typeface="华文细黑" panose="02010600040101010101" pitchFamily="2" charset="-122"/>
              </a:rPr>
              <a:t>代码中访问图像资源</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ts val="20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语法</a:t>
            </a:r>
            <a:r>
              <a:rPr lang="en-US" altLang="zh-CN" b="1" dirty="0" smtClean="0">
                <a:latin typeface="Adobe 宋体 Std L" pitchFamily="18" charset="-122"/>
                <a:ea typeface="Adobe 宋体 Std L" pitchFamily="18" charset="-122"/>
                <a:cs typeface="华文细黑" panose="02010600040101010101" pitchFamily="2" charset="-122"/>
              </a:rPr>
              <a:t>】</a:t>
            </a:r>
            <a:endParaRPr lang="en-US" altLang="zh-CN" b="1" dirty="0" smtClean="0">
              <a:latin typeface="Adobe 宋体 Std L" pitchFamily="18" charset="-122"/>
              <a:ea typeface="Adobe 宋体 Std L" pitchFamily="18" charset="-122"/>
              <a:cs typeface="华文细黑" panose="02010600040101010101" pitchFamily="2" charset="-122"/>
            </a:endParaRPr>
          </a:p>
          <a:p>
            <a:pPr lvl="1" indent="0" fontAlgn="base">
              <a:spcBef>
                <a:spcPct val="20000"/>
              </a:spcBef>
              <a:spcAft>
                <a:spcPts val="200"/>
              </a:spcAft>
              <a:buClr>
                <a:schemeClr val="accent1"/>
              </a:buClr>
              <a:buFont typeface="Wingdings" panose="05000000000000000000" pitchFamily="2" charset="2"/>
              <a:buNone/>
            </a:pPr>
            <a:endParaRPr lang="en-US" altLang="zh-CN"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endParaRPr lang="en-US" altLang="zh-CN" b="1" dirty="0" smtClean="0">
              <a:ea typeface="Adobe 宋体 Std L" pitchFamily="18"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t>【</a:t>
            </a:r>
            <a:r>
              <a:rPr lang="zh-CN" altLang="en-US" b="1" dirty="0" smtClean="0"/>
              <a:t>示例</a:t>
            </a:r>
            <a:r>
              <a:rPr lang="en-US" altLang="zh-CN" b="1" dirty="0" smtClean="0"/>
              <a:t>】</a:t>
            </a:r>
            <a:endParaRPr lang="en-US" altLang="zh-CN" b="1" dirty="0" smtClean="0"/>
          </a:p>
          <a:p>
            <a:pPr marL="742950" lvl="1" indent="-285750" fontAlgn="base">
              <a:spcBef>
                <a:spcPct val="20000"/>
              </a:spcBef>
              <a:spcAft>
                <a:spcPct val="0"/>
              </a:spcAft>
              <a:buClr>
                <a:schemeClr val="accent1"/>
              </a:buClr>
              <a:buFont typeface="Wingdings" panose="05000000000000000000" pitchFamily="2" charset="2"/>
              <a:buChar char="n"/>
            </a:pPr>
            <a:endParaRPr lang="en-US" altLang="zh-CN" b="1" dirty="0" smtClean="0"/>
          </a:p>
          <a:p>
            <a:pPr marL="742950" lvl="1" indent="-285750" fontAlgn="base">
              <a:spcBef>
                <a:spcPct val="20000"/>
              </a:spcBef>
              <a:spcAft>
                <a:spcPct val="0"/>
              </a:spcAft>
              <a:buClr>
                <a:schemeClr val="accent1"/>
              </a:buClr>
            </a:pP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342900" lvl="1" indent="-342900" fontAlgn="base">
              <a:lnSpc>
                <a:spcPct val="150000"/>
              </a:lnSpc>
              <a:spcBef>
                <a:spcPct val="20000"/>
              </a:spcBef>
              <a:spcAft>
                <a:spcPct val="0"/>
              </a:spcAft>
              <a:buClr>
                <a:schemeClr val="accent6"/>
              </a:buClr>
            </a:pPr>
            <a:endParaRPr lang="zh-CN" altLang="en-US" sz="2000" b="1" dirty="0" smtClean="0">
              <a:latin typeface="Adobe 宋体 Std L" pitchFamily="18" charset="-122"/>
              <a:ea typeface="Adobe 宋体 Std L" pitchFamily="18" charset="-122"/>
              <a:cs typeface="华文细黑" panose="02010600040101010101" pitchFamily="2" charset="-122"/>
            </a:endParaRPr>
          </a:p>
          <a:p>
            <a:pPr marL="800100" lvl="1" indent="-342900" fontAlgn="base">
              <a:lnSpc>
                <a:spcPct val="150000"/>
              </a:lnSpc>
              <a:spcBef>
                <a:spcPct val="20000"/>
              </a:spcBef>
              <a:spcAft>
                <a:spcPct val="0"/>
              </a:spcAft>
              <a:buClr>
                <a:schemeClr val="accent6"/>
              </a:buClr>
            </a:pPr>
            <a:endParaRPr lang="zh-CN" altLang="en-US" sz="2000" b="1" dirty="0" smtClean="0">
              <a:latin typeface="Adobe 宋体 Std L" pitchFamily="18" charset="-122"/>
              <a:ea typeface="Adobe 宋体 Std L" pitchFamily="18" charset="-122"/>
              <a:cs typeface="华文细黑" panose="02010600040101010101" pitchFamily="2" charset="-122"/>
            </a:endParaRPr>
          </a:p>
          <a:p>
            <a:pPr marL="342900" indent="-342900" fontAlgn="base">
              <a:lnSpc>
                <a:spcPct val="150000"/>
              </a:lnSpc>
              <a:spcBef>
                <a:spcPct val="20000"/>
              </a:spcBef>
              <a:spcAft>
                <a:spcPct val="0"/>
              </a:spcAft>
              <a:buClr>
                <a:schemeClr val="accent6"/>
              </a:buClr>
            </a:pPr>
            <a:endParaRPr lang="zh-CN" altLang="en-US" sz="2000" b="1" dirty="0" smtClean="0">
              <a:latin typeface="Adobe 宋体 Std L" pitchFamily="18" charset="-122"/>
              <a:ea typeface="Adobe 宋体 Std L" pitchFamily="18" charset="-122"/>
              <a:cs typeface="华文细黑" panose="02010600040101010101"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11" name="TextBox 10"/>
          <p:cNvSpPr txBox="1"/>
          <p:nvPr/>
        </p:nvSpPr>
        <p:spPr bwMode="auto">
          <a:xfrm>
            <a:off x="785786" y="2552024"/>
            <a:ext cx="7929618" cy="46037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err="1" smtClean="0">
                <a:latin typeface="Courier New" panose="02070309020205020404" pitchFamily="49" charset="0"/>
                <a:cs typeface="Courier New" panose="02070309020205020404" pitchFamily="49" charset="0"/>
              </a:rPr>
              <a:t>R.drawable</a:t>
            </a:r>
            <a:r>
              <a:rPr lang="en-US" sz="2400" dirty="0" smtClean="0">
                <a:latin typeface="Courier New" panose="02070309020205020404" pitchFamily="49" charset="0"/>
                <a:cs typeface="Courier New" panose="02070309020205020404" pitchFamily="49" charset="0"/>
              </a:rPr>
              <a:t>.</a:t>
            </a:r>
            <a:r>
              <a:rPr lang="zh-CN" altLang="en-US" sz="2400" dirty="0" smtClean="0">
                <a:latin typeface="Courier New" panose="02070309020205020404" pitchFamily="49" charset="0"/>
                <a:cs typeface="Courier New" panose="02070309020205020404" pitchFamily="49" charset="0"/>
              </a:rPr>
              <a:t>图像文件名</a:t>
            </a:r>
            <a:endParaRPr lang="zh-CN" altLang="en-US" sz="2400" dirty="0" smtClean="0">
              <a:latin typeface="Courier New" panose="02070309020205020404" pitchFamily="49" charset="0"/>
              <a:cs typeface="Courier New" panose="02070309020205020404" pitchFamily="49" charset="0"/>
            </a:endParaRPr>
          </a:p>
        </p:txBody>
      </p:sp>
      <p:sp>
        <p:nvSpPr>
          <p:cNvPr id="17" name="TextBox 16"/>
          <p:cNvSpPr txBox="1"/>
          <p:nvPr/>
        </p:nvSpPr>
        <p:spPr bwMode="auto">
          <a:xfrm>
            <a:off x="785786" y="3650174"/>
            <a:ext cx="8001056" cy="119888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altLang="zh-CN" sz="2400" dirty="0" err="1" smtClean="0">
                <a:latin typeface="Courier New" panose="02070309020205020404" pitchFamily="49" charset="0"/>
                <a:cs typeface="Courier New" panose="02070309020205020404" pitchFamily="49" charset="0"/>
              </a:rPr>
              <a:t>Resource.</a:t>
            </a:r>
            <a:r>
              <a:rPr lang="en-US" sz="2400" dirty="0" err="1" smtClean="0">
                <a:latin typeface="Courier New" panose="02070309020205020404" pitchFamily="49" charset="0"/>
                <a:cs typeface="Courier New" panose="02070309020205020404" pitchFamily="49" charset="0"/>
              </a:rPr>
              <a:t>getDrawable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R.drawable.icon</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setBackgroundDrawable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getResources</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getDrawable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R.drawable.background</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p:txBody>
      </p:sp>
      <p:sp>
        <p:nvSpPr>
          <p:cNvPr id="19" name="TextBox 18"/>
          <p:cNvSpPr txBox="1"/>
          <p:nvPr/>
        </p:nvSpPr>
        <p:spPr bwMode="auto">
          <a:xfrm>
            <a:off x="500034" y="642924"/>
            <a:ext cx="7786742" cy="1015663"/>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Android</a:t>
            </a:r>
            <a:r>
              <a:rPr lang="zh-CN" altLang="en-US" sz="2000" b="1" dirty="0" smtClean="0">
                <a:latin typeface="Adobe 宋体 Std L" pitchFamily="18" charset="-122"/>
                <a:ea typeface="Adobe 宋体 Std L" pitchFamily="18" charset="-122"/>
                <a:cs typeface="华文细黑" panose="02010600040101010101" pitchFamily="2" charset="-122"/>
              </a:rPr>
              <a:t>应用程序中所使用的小图标、图像或背景图像存放在资源目录</a:t>
            </a:r>
            <a:r>
              <a:rPr lang="en-US" altLang="zh-CN" sz="2000" b="1" dirty="0" smtClean="0">
                <a:latin typeface="Adobe 宋体 Std L" pitchFamily="18" charset="-122"/>
                <a:ea typeface="Adobe 宋体 Std L" pitchFamily="18" charset="-122"/>
                <a:cs typeface="华文细黑" panose="02010600040101010101" pitchFamily="2" charset="-122"/>
              </a:rPr>
              <a:t>res/</a:t>
            </a:r>
            <a:r>
              <a:rPr lang="en-US" altLang="zh-CN" sz="2000" b="1" dirty="0" err="1" smtClean="0">
                <a:latin typeface="Adobe 宋体 Std L" pitchFamily="18" charset="-122"/>
                <a:ea typeface="Adobe 宋体 Std L" pitchFamily="18" charset="-122"/>
                <a:cs typeface="华文细黑" panose="02010600040101010101" pitchFamily="2" charset="-122"/>
              </a:rPr>
              <a:t>drawable</a:t>
            </a:r>
            <a:r>
              <a:rPr lang="zh-CN" altLang="en-US" sz="2000" b="1" dirty="0" smtClean="0">
                <a:latin typeface="Adobe 宋体 Std L" pitchFamily="18" charset="-122"/>
                <a:ea typeface="Adobe 宋体 Std L" pitchFamily="18" charset="-122"/>
                <a:cs typeface="华文细黑" panose="02010600040101010101" pitchFamily="2" charset="-122"/>
              </a:rPr>
              <a:t>下</a:t>
            </a:r>
            <a:endParaRPr lang="zh-CN" altLang="en-US" sz="2000" b="1" dirty="0" smtClean="0">
              <a:latin typeface="Adobe 宋体 Std L" pitchFamily="18" charset="-122"/>
              <a:ea typeface="Adobe 宋体 Std L" pitchFamily="18" charset="-122"/>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285720" y="500048"/>
            <a:ext cx="8207375" cy="1285884"/>
          </a:xfrm>
        </p:spPr>
        <p:txBody>
          <a:bodyPr/>
          <a:lstStyle/>
          <a:p>
            <a:r>
              <a:rPr dirty="0"/>
              <a:t>Activity</a:t>
            </a:r>
            <a:r>
              <a:rPr lang="zh-CN" dirty="0"/>
              <a:t>用于提供可视化用户界面的组件，可以与用户进行交互来完成某项任务</a:t>
            </a:r>
            <a:endParaRPr lang="zh-CN" dirty="0"/>
          </a:p>
        </p:txBody>
      </p:sp>
      <p:sp>
        <p:nvSpPr>
          <p:cNvPr id="4" name="标题 3"/>
          <p:cNvSpPr>
            <a:spLocks noGrp="1"/>
          </p:cNvSpPr>
          <p:nvPr>
            <p:ph type="title"/>
          </p:nvPr>
        </p:nvSpPr>
        <p:spPr>
          <a:xfrm>
            <a:off x="468316" y="17845"/>
            <a:ext cx="6263924" cy="410765"/>
          </a:xfrm>
        </p:spPr>
        <p:txBody>
          <a:bodyPr/>
          <a:lstStyle/>
          <a:p>
            <a:r>
              <a:rPr lang="en-US" altLang="en-US" dirty="0" smtClean="0"/>
              <a:t>2</a:t>
            </a:r>
            <a:r>
              <a:rPr lang="en-US" altLang="en-US" dirty="0" smtClean="0"/>
              <a:t>.1.1 </a:t>
            </a:r>
            <a:r>
              <a:rPr lang="en-US" altLang="zh-CN" dirty="0" smtClean="0"/>
              <a:t>Activity</a:t>
            </a:r>
            <a:r>
              <a:rPr dirty="0" smtClean="0"/>
              <a:t>简介</a:t>
            </a:r>
            <a:endParaRPr lang="zh-CN" altLang="en-US" dirty="0" smtClean="0"/>
          </a:p>
        </p:txBody>
      </p:sp>
      <p:sp>
        <p:nvSpPr>
          <p:cNvPr id="1331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257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52577" name="Object 1"/>
          <p:cNvGraphicFramePr>
            <a:graphicFrameLocks noChangeAspect="1"/>
          </p:cNvGraphicFramePr>
          <p:nvPr/>
        </p:nvGraphicFramePr>
        <p:xfrm>
          <a:off x="350520" y="1071245"/>
          <a:ext cx="8507730" cy="3983355"/>
        </p:xfrm>
        <a:graphic>
          <a:graphicData uri="http://schemas.openxmlformats.org/presentationml/2006/ole">
            <mc:AlternateContent xmlns:mc="http://schemas.openxmlformats.org/markup-compatibility/2006">
              <mc:Choice xmlns:v="urn:schemas-microsoft-com:vml" Requires="v">
                <p:oleObj spid="_x0000_s2049" name="Visio" r:id="rId2" imgW="12230100" imgH="6464300" progId="Visio.Drawing.11">
                  <p:embed/>
                </p:oleObj>
              </mc:Choice>
              <mc:Fallback>
                <p:oleObj name="Visio" r:id="rId2" imgW="12230100" imgH="6464300" progId="Visio.Drawing.11">
                  <p:embed/>
                  <p:pic>
                    <p:nvPicPr>
                      <p:cNvPr id="0" name="图片 2048"/>
                      <p:cNvPicPr>
                        <a:picLocks noChangeAspect="1"/>
                      </p:cNvPicPr>
                      <p:nvPr/>
                    </p:nvPicPr>
                    <p:blipFill>
                      <a:blip r:embed="rId3"/>
                      <a:stretch>
                        <a:fillRect/>
                      </a:stretch>
                    </p:blipFill>
                    <p:spPr>
                      <a:xfrm>
                        <a:off x="350520" y="1071245"/>
                        <a:ext cx="8507730" cy="398335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2577"/>
                                        </p:tgtEl>
                                        <p:attrNameLst>
                                          <p:attrName>style.visibility</p:attrName>
                                        </p:attrNameLst>
                                      </p:cBhvr>
                                      <p:to>
                                        <p:strVal val="visible"/>
                                      </p:to>
                                    </p:set>
                                    <p:anim calcmode="lin" valueType="num">
                                      <p:cBhvr additive="base">
                                        <p:cTn id="12" dur="500" fill="hold"/>
                                        <p:tgtEl>
                                          <p:spTgt spid="152577"/>
                                        </p:tgtEl>
                                        <p:attrNameLst>
                                          <p:attrName>ppt_x</p:attrName>
                                        </p:attrNameLst>
                                      </p:cBhvr>
                                      <p:tavLst>
                                        <p:tav tm="0">
                                          <p:val>
                                            <p:strVal val="#ppt_x"/>
                                          </p:val>
                                        </p:tav>
                                        <p:tav tm="100000">
                                          <p:val>
                                            <p:strVal val="#ppt_x"/>
                                          </p:val>
                                        </p:tav>
                                      </p:tavLst>
                                    </p:anim>
                                    <p:anim calcmode="lin" valueType="num">
                                      <p:cBhvr additive="base">
                                        <p:cTn id="13" dur="500" fill="hold"/>
                                        <p:tgtEl>
                                          <p:spTgt spid="1525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6102999" cy="410845"/>
          </a:xfrm>
        </p:spPr>
        <p:txBody>
          <a:bodyPr/>
          <a:lstStyle/>
          <a:p>
            <a:r>
              <a:rPr lang="en-US" altLang="zh-CN" dirty="0" smtClean="0"/>
              <a:t>2.3.5  </a:t>
            </a:r>
            <a:r>
              <a:rPr lang="en-US" altLang="zh-CN" dirty="0" err="1" smtClean="0"/>
              <a:t>drawable</a:t>
            </a:r>
            <a:r>
              <a:rPr dirty="0" smtClean="0"/>
              <a:t>图像资源目录</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TextBox 11"/>
          <p:cNvSpPr txBox="1"/>
          <p:nvPr/>
        </p:nvSpPr>
        <p:spPr bwMode="auto">
          <a:xfrm>
            <a:off x="500034" y="263367"/>
            <a:ext cx="7858180" cy="2349500"/>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 XML</a:t>
            </a:r>
            <a:r>
              <a:rPr lang="zh-CN" altLang="en-US" sz="2000" b="1" dirty="0" smtClean="0">
                <a:latin typeface="Adobe 宋体 Std L" pitchFamily="18" charset="-122"/>
                <a:ea typeface="Adobe 宋体 Std L" pitchFamily="18" charset="-122"/>
                <a:cs typeface="华文细黑" panose="02010600040101010101" pitchFamily="2" charset="-122"/>
              </a:rPr>
              <a:t>文件中访问图像资源</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语法</a:t>
            </a:r>
            <a:r>
              <a:rPr lang="en-US" altLang="zh-CN" b="1" dirty="0" smtClean="0">
                <a:latin typeface="Adobe 宋体 Std L" pitchFamily="18" charset="-122"/>
                <a:ea typeface="Adobe 宋体 Std L" pitchFamily="18" charset="-122"/>
                <a:cs typeface="华文细黑" panose="02010600040101010101" pitchFamily="2" charset="-122"/>
              </a:rPr>
              <a:t>】</a:t>
            </a:r>
            <a:endParaRPr lang="en-US" altLang="zh-CN" b="1" dirty="0" smtClean="0">
              <a:latin typeface="Adobe 宋体 Std L" pitchFamily="18" charset="-122"/>
              <a:ea typeface="Adobe 宋体 Std L" pitchFamily="18" charset="-122"/>
              <a:cs typeface="华文细黑" panose="02010600040101010101" pitchFamily="2" charset="-122"/>
            </a:endParaRPr>
          </a:p>
          <a:p>
            <a:pPr lvl="1" indent="0" fontAlgn="base">
              <a:spcBef>
                <a:spcPct val="20000"/>
              </a:spcBef>
              <a:spcAft>
                <a:spcPct val="0"/>
              </a:spcAft>
              <a:buClr>
                <a:schemeClr val="accent1"/>
              </a:buClr>
              <a:buFont typeface="Wingdings" panose="05000000000000000000" pitchFamily="2" charset="2"/>
              <a:buNone/>
            </a:pPr>
            <a:endParaRPr lang="en-US" altLang="zh-CN" b="1" dirty="0" smtClean="0">
              <a:latin typeface="Adobe 宋体 Std L" pitchFamily="18" charset="-122"/>
              <a:ea typeface="Adobe 宋体 Std L" pitchFamily="18" charset="-122"/>
              <a:cs typeface="华文细黑" panose="02010600040101010101" pitchFamily="2" charset="-122"/>
            </a:endParaRPr>
          </a:p>
          <a:p>
            <a:pPr marL="800100" lvl="1" indent="-342900" fontAlgn="base">
              <a:spcBef>
                <a:spcPct val="20000"/>
              </a:spcBef>
              <a:spcAft>
                <a:spcPct val="0"/>
              </a:spcAft>
              <a:buClr>
                <a:schemeClr val="accent6"/>
              </a:buClr>
              <a:buFont typeface="Wingdings" panose="05000000000000000000" pitchFamily="2" charset="2"/>
              <a:buChar char="n"/>
            </a:pP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742950" lvl="1" indent="-285750" fontAlgn="base">
              <a:spcBef>
                <a:spcPct val="20000"/>
              </a:spcBef>
              <a:spcAft>
                <a:spcPct val="0"/>
              </a:spcAft>
              <a:buClr>
                <a:schemeClr val="accent1"/>
              </a:buClr>
              <a:buFont typeface="Wingdings" panose="05000000000000000000" pitchFamily="2" charset="2"/>
              <a:buChar char="n"/>
            </a:pPr>
            <a:r>
              <a:rPr lang="en-US" altLang="zh-CN" b="1" dirty="0" smtClean="0">
                <a:latin typeface="Adobe 宋体 Std L" pitchFamily="18" charset="-122"/>
                <a:ea typeface="Adobe 宋体 Std L" pitchFamily="18" charset="-122"/>
                <a:cs typeface="华文细黑" panose="02010600040101010101" pitchFamily="2" charset="-122"/>
              </a:rPr>
              <a:t>【</a:t>
            </a:r>
            <a:r>
              <a:rPr lang="zh-CN" altLang="en-US" b="1" dirty="0" smtClean="0">
                <a:latin typeface="Adobe 宋体 Std L" pitchFamily="18" charset="-122"/>
                <a:ea typeface="Adobe 宋体 Std L" pitchFamily="18" charset="-122"/>
                <a:cs typeface="华文细黑" panose="02010600040101010101" pitchFamily="2" charset="-122"/>
              </a:rPr>
              <a:t>示例</a:t>
            </a:r>
            <a:r>
              <a:rPr lang="en-US" altLang="zh-CN" b="1" dirty="0" smtClean="0">
                <a:latin typeface="Adobe 宋体 Std L" pitchFamily="18" charset="-122"/>
                <a:ea typeface="Adobe 宋体 Std L" pitchFamily="18" charset="-122"/>
                <a:cs typeface="华文细黑" panose="02010600040101010101" pitchFamily="2" charset="-122"/>
              </a:rPr>
              <a:t>】</a:t>
            </a:r>
            <a:endParaRPr lang="zh-CN" altLang="en-US" b="1" dirty="0" smtClean="0">
              <a:latin typeface="Adobe 宋体 Std L" pitchFamily="18" charset="-122"/>
              <a:ea typeface="Adobe 宋体 Std L" pitchFamily="18" charset="-122"/>
              <a:cs typeface="华文细黑" panose="02010600040101010101" pitchFamily="2" charset="-122"/>
            </a:endParaRPr>
          </a:p>
          <a:p>
            <a:pPr marL="0" marR="0" indent="0" algn="l" defTabSz="914400" rtl="0" eaLnBrk="1" fontAlgn="base" latinLnBrk="0" hangingPunct="1">
              <a:spcBef>
                <a:spcPct val="0"/>
              </a:spcBef>
              <a:spcAft>
                <a:spcPct val="0"/>
              </a:spcAft>
              <a:buClrTx/>
              <a:buSzTx/>
            </a:pPr>
            <a:endPar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
        <p:nvSpPr>
          <p:cNvPr id="19" name="TextBox 18"/>
          <p:cNvSpPr txBox="1"/>
          <p:nvPr/>
        </p:nvSpPr>
        <p:spPr bwMode="auto">
          <a:xfrm>
            <a:off x="1071538" y="1281005"/>
            <a:ext cx="6286544" cy="46037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drawable</a:t>
            </a:r>
            <a:r>
              <a:rPr lang="en-US" sz="2400" dirty="0" smtClean="0">
                <a:latin typeface="Courier New" panose="02070309020205020404" pitchFamily="49" charset="0"/>
                <a:cs typeface="Courier New" panose="02070309020205020404" pitchFamily="49" charset="0"/>
              </a:rPr>
              <a:t>/</a:t>
            </a:r>
            <a:r>
              <a:rPr lang="zh-CN" altLang="en-US" sz="2400" dirty="0" smtClean="0">
                <a:latin typeface="Courier New" panose="02070309020205020404" pitchFamily="49" charset="0"/>
                <a:cs typeface="Courier New" panose="02070309020205020404" pitchFamily="49" charset="0"/>
              </a:rPr>
              <a:t>图像文件名</a:t>
            </a:r>
            <a:endParaRPr lang="zh-CN" altLang="en-US" sz="2400" dirty="0" smtClean="0">
              <a:latin typeface="Courier New" panose="02070309020205020404" pitchFamily="49" charset="0"/>
              <a:cs typeface="Courier New" panose="02070309020205020404" pitchFamily="49" charset="0"/>
            </a:endParaRPr>
          </a:p>
        </p:txBody>
      </p:sp>
      <p:sp>
        <p:nvSpPr>
          <p:cNvPr id="21" name="TextBox 20"/>
          <p:cNvSpPr txBox="1"/>
          <p:nvPr/>
        </p:nvSpPr>
        <p:spPr bwMode="auto">
          <a:xfrm>
            <a:off x="798830" y="2303145"/>
            <a:ext cx="8169275" cy="82994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err="1" smtClean="0">
                <a:latin typeface="Courier New" panose="02070309020205020404" pitchFamily="49" charset="0"/>
                <a:cs typeface="Courier New" panose="02070309020205020404" pitchFamily="49" charset="0"/>
              </a:rPr>
              <a:t>android:icon</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drawable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app_icon</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android:background</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drawable</a:t>
            </a:r>
            <a:r>
              <a:rPr lang="en-US" sz="2400" dirty="0" smtClean="0">
                <a:latin typeface="Courier New" panose="02070309020205020404" pitchFamily="49" charset="0"/>
                <a:cs typeface="Courier New" panose="02070309020205020404" pitchFamily="49" charset="0"/>
              </a:rPr>
              <a:t>/background"</a:t>
            </a:r>
            <a:endParaRPr lang="zh-CN" altLang="en-US" sz="2400" dirty="0" smtClean="0">
              <a:latin typeface="Courier New" panose="02070309020205020404" pitchFamily="49" charset="0"/>
              <a:cs typeface="Courier New" panose="02070309020205020404" pitchFamily="49" charset="0"/>
            </a:endParaRPr>
          </a:p>
        </p:txBody>
      </p:sp>
      <p:grpSp>
        <p:nvGrpSpPr>
          <p:cNvPr id="13" name="组合 13"/>
          <p:cNvGrpSpPr/>
          <p:nvPr/>
        </p:nvGrpSpPr>
        <p:grpSpPr>
          <a:xfrm>
            <a:off x="573059" y="3194053"/>
            <a:ext cx="7899516" cy="1428759"/>
            <a:chOff x="1359000" y="4000510"/>
            <a:chExt cx="6516607" cy="1060774"/>
          </a:xfrm>
        </p:grpSpPr>
        <p:sp>
          <p:nvSpPr>
            <p:cNvPr id="14" name="TextBox 13"/>
            <p:cNvSpPr txBox="1">
              <a:spLocks noChangeArrowheads="1"/>
            </p:cNvSpPr>
            <p:nvPr/>
          </p:nvSpPr>
          <p:spPr bwMode="auto">
            <a:xfrm>
              <a:off x="1359000" y="4275466"/>
              <a:ext cx="6481763" cy="785818"/>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smtClean="0">
                  <a:latin typeface="黑体" panose="02010609060101010101" charset="-122"/>
                  <a:ea typeface="黑体" panose="02010609060101010101" charset="-122"/>
                </a:rPr>
                <a:t>讲师演示讲解</a:t>
              </a:r>
              <a:endParaRPr lang="en-US" altLang="zh-CN" sz="1800" b="1" i="0" dirty="0" smtClean="0">
                <a:latin typeface="黑体" panose="02010609060101010101" charset="-122"/>
                <a:ea typeface="黑体" panose="02010609060101010101" charset="-122"/>
              </a:endParaRPr>
            </a:p>
            <a:p>
              <a:pPr algn="ctr"/>
              <a:r>
                <a:rPr lang="en-US" altLang="zh-CN" sz="1400" b="1" i="0" dirty="0" smtClean="0"/>
                <a:t>【</a:t>
              </a:r>
              <a:r>
                <a:rPr lang="zh-CN" altLang="en-US" sz="1400" b="1" i="0" dirty="0" smtClean="0"/>
                <a:t>代码</a:t>
              </a:r>
              <a:r>
                <a:rPr lang="en-US" sz="1400" b="1" i="0" dirty="0" smtClean="0"/>
                <a:t>2- 19</a:t>
              </a:r>
              <a:r>
                <a:rPr lang="en-US" altLang="zh-CN" sz="1400" b="1" i="0" dirty="0" smtClean="0"/>
                <a:t>】</a:t>
              </a:r>
              <a:r>
                <a:rPr lang="en-US" sz="1400" b="1" i="0" dirty="0" smtClean="0"/>
                <a:t>drawable_layout.xml </a:t>
              </a:r>
              <a:r>
                <a:rPr lang="en-US" altLang="zh-CN" sz="1400" b="1" i="0" dirty="0" smtClean="0"/>
                <a:t>【</a:t>
              </a:r>
              <a:r>
                <a:rPr lang="zh-CN" altLang="en-US" sz="1400" b="1" i="0" dirty="0" smtClean="0"/>
                <a:t>代码</a:t>
              </a:r>
              <a:r>
                <a:rPr lang="en-US" sz="1400" b="1" i="0" dirty="0" smtClean="0"/>
                <a:t>2- 20</a:t>
              </a:r>
              <a:r>
                <a:rPr lang="en-US" altLang="zh-CN" sz="1400" b="1" i="0" dirty="0" smtClean="0"/>
                <a:t>】</a:t>
              </a:r>
              <a:r>
                <a:rPr lang="en-US" sz="1400" b="1" i="0" dirty="0" smtClean="0"/>
                <a:t>Drawable_ActivityDemo.java</a:t>
              </a:r>
              <a:endParaRPr lang="zh-CN" altLang="en-US" sz="1400" i="0" dirty="0" smtClean="0"/>
            </a:p>
            <a:p>
              <a:endParaRPr lang="zh-CN" altLang="en-US" sz="1400" dirty="0" smtClean="0"/>
            </a:p>
            <a:p>
              <a:endParaRPr lang="zh-CN" altLang="en-US" sz="1400" dirty="0"/>
            </a:p>
          </p:txBody>
        </p:sp>
        <p:pic>
          <p:nvPicPr>
            <p:cNvPr id="17" name="图片 16"/>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1"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785817"/>
          </a:xfrm>
        </p:spPr>
        <p:txBody>
          <a:bodyPr/>
          <a:lstStyle/>
          <a:p>
            <a:pPr>
              <a:buNone/>
            </a:pPr>
            <a:r>
              <a:rPr lang="zh-CN" altLang="en-US" dirty="0" smtClean="0"/>
              <a:t>清单</a:t>
            </a:r>
            <a:r>
              <a:rPr lang="zh-CN" dirty="0" smtClean="0"/>
              <a:t>文件</a:t>
            </a:r>
            <a:r>
              <a:rPr lang="zh-CN" altLang="en-US" dirty="0" smtClean="0"/>
              <a:t>中</a:t>
            </a:r>
            <a:r>
              <a:rPr lang="zh-CN" dirty="0" smtClean="0"/>
              <a:t>通常</a:t>
            </a:r>
            <a:r>
              <a:rPr lang="zh-CN" dirty="0"/>
              <a:t>包含</a:t>
            </a:r>
            <a:r>
              <a:rPr lang="zh-CN" dirty="0" smtClean="0"/>
              <a:t>以下</a:t>
            </a:r>
            <a:r>
              <a:rPr lang="zh-CN" altLang="en-US" dirty="0" smtClean="0"/>
              <a:t>六</a:t>
            </a:r>
            <a:r>
              <a:rPr lang="zh-CN" dirty="0" smtClean="0"/>
              <a:t>项信息</a:t>
            </a:r>
            <a:r>
              <a:rPr lang="zh-CN" altLang="en-US" dirty="0" smtClean="0"/>
              <a:t>：</a:t>
            </a:r>
            <a:endParaRPr dirty="0" smtClean="0"/>
          </a:p>
          <a:p>
            <a:r>
              <a:rPr lang="zh-CN" dirty="0"/>
              <a:t>声明应用程序的</a:t>
            </a:r>
            <a:r>
              <a:rPr lang="zh-CN" dirty="0" smtClean="0"/>
              <a:t>包名</a:t>
            </a:r>
            <a:endParaRPr dirty="0" smtClean="0"/>
          </a:p>
          <a:p>
            <a:r>
              <a:rPr lang="zh-CN" dirty="0"/>
              <a:t>描述应用程序</a:t>
            </a:r>
            <a:r>
              <a:rPr lang="zh-CN" dirty="0" smtClean="0"/>
              <a:t>组件</a:t>
            </a:r>
            <a:endParaRPr dirty="0"/>
          </a:p>
          <a:p>
            <a:pPr lvl="0"/>
            <a:r>
              <a:rPr lang="zh-CN" dirty="0"/>
              <a:t>确定宿主应用组件</a:t>
            </a:r>
            <a:r>
              <a:rPr lang="zh-CN" dirty="0" smtClean="0"/>
              <a:t>进程</a:t>
            </a:r>
            <a:endParaRPr dirty="0" smtClean="0"/>
          </a:p>
          <a:p>
            <a:pPr lvl="0"/>
            <a:r>
              <a:rPr lang="zh-CN" dirty="0"/>
              <a:t>声明应用程序拥有的</a:t>
            </a:r>
            <a:r>
              <a:rPr lang="zh-CN" dirty="0" smtClean="0"/>
              <a:t>权限</a:t>
            </a:r>
            <a:endParaRPr dirty="0" smtClean="0"/>
          </a:p>
          <a:p>
            <a:r>
              <a:rPr lang="zh-CN" dirty="0"/>
              <a:t>列举应用程序必须链接的</a:t>
            </a:r>
            <a:r>
              <a:rPr lang="zh-CN" dirty="0" smtClean="0"/>
              <a:t>库</a:t>
            </a:r>
            <a:endParaRPr lang="zh-CN" dirty="0"/>
          </a:p>
          <a:p>
            <a:pPr lvl="0"/>
            <a:endParaRPr lang="zh-CN" dirty="0"/>
          </a:p>
          <a:p>
            <a:endParaRPr dirty="0" smtClean="0"/>
          </a:p>
        </p:txBody>
      </p:sp>
      <p:sp>
        <p:nvSpPr>
          <p:cNvPr id="4" name="标题 3"/>
          <p:cNvSpPr>
            <a:spLocks noGrp="1"/>
          </p:cNvSpPr>
          <p:nvPr>
            <p:ph type="title"/>
          </p:nvPr>
        </p:nvSpPr>
        <p:spPr>
          <a:xfrm>
            <a:off x="428596" y="18415"/>
            <a:ext cx="6674503" cy="410845"/>
          </a:xfrm>
        </p:spPr>
        <p:txBody>
          <a:bodyPr/>
          <a:lstStyle/>
          <a:p>
            <a:r>
              <a:rPr lang="en-US" dirty="0" smtClean="0"/>
              <a:t>2.4  </a:t>
            </a:r>
            <a:r>
              <a:rPr lang="en-US" dirty="0" smtClean="0"/>
              <a:t>AndroidManifest.xml</a:t>
            </a:r>
            <a:r>
              <a:rPr dirty="0" smtClean="0"/>
              <a:t>清单文件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785817"/>
          </a:xfrm>
        </p:spPr>
        <p:txBody>
          <a:bodyPr/>
          <a:lstStyle/>
          <a:p>
            <a:pPr>
              <a:buNone/>
            </a:pPr>
            <a:r>
              <a:rPr lang="zh-CN" altLang="en-US" dirty="0" smtClean="0"/>
              <a:t>设置清单文件</a:t>
            </a:r>
            <a:r>
              <a:rPr lang="zh-CN" dirty="0" smtClean="0"/>
              <a:t>的</a:t>
            </a:r>
            <a:r>
              <a:rPr lang="zh-CN" dirty="0" smtClean="0"/>
              <a:t>属性</a:t>
            </a:r>
            <a:r>
              <a:rPr lang="zh-CN" altLang="en-US" dirty="0" smtClean="0"/>
              <a:t>时，需要遵守几项</a:t>
            </a:r>
            <a:r>
              <a:rPr lang="zh-CN" dirty="0" smtClean="0"/>
              <a:t>规则</a:t>
            </a:r>
            <a:r>
              <a:rPr lang="zh-CN" altLang="en-US" dirty="0" smtClean="0"/>
              <a:t>：</a:t>
            </a:r>
            <a:endParaRPr dirty="0"/>
          </a:p>
          <a:p>
            <a:pPr lvl="0"/>
            <a:r>
              <a:rPr lang="zh-CN" sz="1600" dirty="0"/>
              <a:t>元素：在所有的元素中只有</a:t>
            </a:r>
            <a:r>
              <a:rPr sz="1600" dirty="0"/>
              <a:t>&lt;manifest&gt;</a:t>
            </a:r>
            <a:r>
              <a:rPr lang="zh-CN" sz="1600" dirty="0"/>
              <a:t>和</a:t>
            </a:r>
            <a:r>
              <a:rPr sz="1600" dirty="0"/>
              <a:t>&lt;application&gt;</a:t>
            </a:r>
            <a:r>
              <a:rPr lang="zh-CN" sz="1600" dirty="0"/>
              <a:t>是必需</a:t>
            </a:r>
            <a:r>
              <a:rPr lang="zh-CN" sz="1600" dirty="0" smtClean="0"/>
              <a:t>的且</a:t>
            </a:r>
            <a:r>
              <a:rPr lang="zh-CN" sz="1600" dirty="0"/>
              <a:t>只能出现一</a:t>
            </a:r>
            <a:r>
              <a:rPr lang="zh-CN" sz="1600" dirty="0" smtClean="0"/>
              <a:t>次</a:t>
            </a:r>
            <a:endParaRPr sz="1600" dirty="0" smtClean="0"/>
          </a:p>
          <a:p>
            <a:r>
              <a:rPr lang="zh-CN" sz="1600" dirty="0"/>
              <a:t>属性：元素的属性大部分是</a:t>
            </a:r>
            <a:r>
              <a:rPr lang="zh-CN" sz="1600" dirty="0" smtClean="0"/>
              <a:t>可选的</a:t>
            </a:r>
            <a:r>
              <a:rPr lang="zh-CN" altLang="en-US" sz="1600" dirty="0"/>
              <a:t>但</a:t>
            </a:r>
            <a:r>
              <a:rPr lang="zh-CN" sz="1600" dirty="0" smtClean="0"/>
              <a:t>有</a:t>
            </a:r>
            <a:r>
              <a:rPr lang="zh-CN" sz="1600" dirty="0"/>
              <a:t>少数属性是必须设置</a:t>
            </a:r>
            <a:r>
              <a:rPr lang="zh-CN" sz="1600" dirty="0" smtClean="0"/>
              <a:t>的</a:t>
            </a:r>
            <a:endParaRPr sz="1600" dirty="0" smtClean="0"/>
          </a:p>
          <a:p>
            <a:r>
              <a:rPr lang="zh-CN" sz="1600" dirty="0"/>
              <a:t>定义类名：所有的元素名都对应其在</a:t>
            </a:r>
            <a:r>
              <a:rPr sz="1600" dirty="0"/>
              <a:t>SDK</a:t>
            </a:r>
            <a:r>
              <a:rPr lang="zh-CN" sz="1600" dirty="0"/>
              <a:t>中的类</a:t>
            </a:r>
            <a:r>
              <a:rPr lang="zh-CN" sz="1600" dirty="0" smtClean="0"/>
              <a:t>名</a:t>
            </a:r>
            <a:endParaRPr sz="1600" dirty="0" smtClean="0"/>
          </a:p>
          <a:p>
            <a:pPr lvl="0"/>
            <a:r>
              <a:rPr lang="zh-CN" sz="1600" dirty="0"/>
              <a:t>多数值项：如果某个元素有超过一个数值时，必须通过重复的方式来说明该元素的某个属性具有多个数值项，且不能将多个数值项一次性说明在一个属性</a:t>
            </a:r>
            <a:r>
              <a:rPr lang="zh-CN" sz="1600" dirty="0" smtClean="0"/>
              <a:t>中</a:t>
            </a:r>
            <a:endParaRPr lang="zh-CN" sz="1600" dirty="0"/>
          </a:p>
          <a:p>
            <a:r>
              <a:rPr lang="zh-CN" sz="1600" dirty="0"/>
              <a:t>资源项说明</a:t>
            </a:r>
            <a:r>
              <a:rPr lang="zh-CN" sz="1600" dirty="0" smtClean="0"/>
              <a:t>：需要</a:t>
            </a:r>
            <a:r>
              <a:rPr lang="zh-CN" sz="1600" dirty="0"/>
              <a:t>引用某个资源</a:t>
            </a:r>
            <a:r>
              <a:rPr lang="zh-CN" sz="1600" dirty="0" smtClean="0"/>
              <a:t>时</a:t>
            </a:r>
            <a:r>
              <a:rPr lang="zh-CN" altLang="en-US" sz="1600" dirty="0" smtClean="0"/>
              <a:t>，</a:t>
            </a:r>
            <a:r>
              <a:rPr lang="zh-CN" sz="1600" dirty="0" smtClean="0"/>
              <a:t>采用</a:t>
            </a:r>
            <a:r>
              <a:rPr lang="zh-CN" sz="1600" dirty="0"/>
              <a:t>“</a:t>
            </a:r>
            <a:r>
              <a:rPr sz="1600" dirty="0"/>
              <a:t>@[package:]type:name</a:t>
            </a:r>
            <a:r>
              <a:rPr lang="zh-CN" sz="1600" dirty="0"/>
              <a:t>”格式进行</a:t>
            </a:r>
            <a:r>
              <a:rPr lang="zh-CN" sz="1600" dirty="0" smtClean="0"/>
              <a:t>引用</a:t>
            </a:r>
            <a:endParaRPr sz="1600" dirty="0" smtClean="0"/>
          </a:p>
          <a:p>
            <a:r>
              <a:rPr lang="zh-CN" sz="1600" dirty="0"/>
              <a:t>字符串值：类似于其他</a:t>
            </a:r>
            <a:r>
              <a:rPr lang="zh-CN" sz="1600" dirty="0" smtClean="0"/>
              <a:t>语言</a:t>
            </a:r>
            <a:endParaRPr lang="zh-CN" sz="1600" dirty="0"/>
          </a:p>
          <a:p>
            <a:endParaRPr dirty="0" smtClean="0"/>
          </a:p>
        </p:txBody>
      </p:sp>
      <p:sp>
        <p:nvSpPr>
          <p:cNvPr id="4" name="标题 3"/>
          <p:cNvSpPr>
            <a:spLocks noGrp="1"/>
          </p:cNvSpPr>
          <p:nvPr>
            <p:ph type="title"/>
          </p:nvPr>
        </p:nvSpPr>
        <p:spPr>
          <a:xfrm>
            <a:off x="428596" y="18415"/>
            <a:ext cx="6674503" cy="410845"/>
          </a:xfrm>
        </p:spPr>
        <p:txBody>
          <a:bodyPr/>
          <a:lstStyle/>
          <a:p>
            <a:r>
              <a:rPr lang="en-US" dirty="0" smtClean="0"/>
              <a:t>2.4  </a:t>
            </a:r>
            <a:r>
              <a:rPr lang="en-US" dirty="0" smtClean="0"/>
              <a:t>AndroidManifest.xml</a:t>
            </a:r>
            <a:r>
              <a:rPr dirty="0" smtClean="0"/>
              <a:t>清单文件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785817"/>
          </a:xfrm>
        </p:spPr>
        <p:txBody>
          <a:bodyPr/>
          <a:lstStyle/>
          <a:p>
            <a:r>
              <a:rPr dirty="0"/>
              <a:t>AndroidManifest.xml</a:t>
            </a:r>
            <a:endParaRPr lang="zh-CN" dirty="0"/>
          </a:p>
        </p:txBody>
      </p:sp>
      <p:sp>
        <p:nvSpPr>
          <p:cNvPr id="4" name="标题 3"/>
          <p:cNvSpPr>
            <a:spLocks noGrp="1"/>
          </p:cNvSpPr>
          <p:nvPr>
            <p:ph type="title"/>
          </p:nvPr>
        </p:nvSpPr>
        <p:spPr>
          <a:xfrm>
            <a:off x="428596" y="18415"/>
            <a:ext cx="6674503" cy="410845"/>
          </a:xfrm>
        </p:spPr>
        <p:txBody>
          <a:bodyPr/>
          <a:lstStyle/>
          <a:p>
            <a:r>
              <a:rPr lang="en-US" dirty="0" smtClean="0"/>
              <a:t>2.4  AndroidManifest.xml</a:t>
            </a:r>
            <a:r>
              <a:rPr dirty="0" smtClean="0"/>
              <a:t>清单文件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TextBox 9"/>
          <p:cNvSpPr txBox="1"/>
          <p:nvPr/>
        </p:nvSpPr>
        <p:spPr bwMode="auto">
          <a:xfrm>
            <a:off x="357158" y="1071552"/>
            <a:ext cx="8572560" cy="4031873"/>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&lt;?xml version="1.0" encoding="utf-8"?&gt;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&lt;manifest </a:t>
            </a:r>
            <a:r>
              <a:rPr lang="en-US" sz="1400" dirty="0" err="1" smtClean="0">
                <a:latin typeface="Courier New" panose="02070309020205020404" pitchFamily="49" charset="0"/>
                <a:cs typeface="Courier New" panose="02070309020205020404" pitchFamily="49" charset="0"/>
              </a:rPr>
              <a:t>xmlns:android</a:t>
            </a:r>
            <a:r>
              <a:rPr lang="en-US" sz="1400" dirty="0" smtClean="0">
                <a:latin typeface="Courier New" panose="02070309020205020404" pitchFamily="49" charset="0"/>
                <a:cs typeface="Courier New" panose="02070309020205020404" pitchFamily="49" charset="0"/>
              </a:rPr>
              <a:t>="http://schemas.android.com/apk/res/android"</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package="com.qst.chapter02"&gt;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&lt;application</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android:allowBackup</a:t>
            </a:r>
            <a:r>
              <a:rPr lang="en-US" sz="1400" dirty="0" smtClean="0">
                <a:latin typeface="Courier New" panose="02070309020205020404" pitchFamily="49" charset="0"/>
                <a:cs typeface="Courier New" panose="02070309020205020404" pitchFamily="49" charset="0"/>
              </a:rPr>
              <a:t>="true"</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android:icon</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mipmap</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ic_launcher</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android:label</a:t>
            </a:r>
            <a:r>
              <a:rPr lang="en-US" sz="1400" dirty="0" smtClean="0">
                <a:latin typeface="Courier New" panose="02070309020205020404" pitchFamily="49" charset="0"/>
                <a:cs typeface="Courier New" panose="02070309020205020404" pitchFamily="49" charset="0"/>
              </a:rPr>
              <a:t>="@string/</a:t>
            </a:r>
            <a:r>
              <a:rPr lang="en-US" sz="1400" dirty="0" err="1" smtClean="0">
                <a:latin typeface="Courier New" panose="02070309020205020404" pitchFamily="49" charset="0"/>
                <a:cs typeface="Courier New" panose="02070309020205020404" pitchFamily="49" charset="0"/>
              </a:rPr>
              <a:t>app_name</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android:supportsRtl</a:t>
            </a:r>
            <a:r>
              <a:rPr lang="en-US" sz="1400" dirty="0" smtClean="0">
                <a:latin typeface="Courier New" panose="02070309020205020404" pitchFamily="49" charset="0"/>
                <a:cs typeface="Courier New" panose="02070309020205020404" pitchFamily="49" charset="0"/>
              </a:rPr>
              <a:t>="true"</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android:theme</a:t>
            </a:r>
            <a:r>
              <a:rPr lang="en-US" sz="1400" dirty="0" smtClean="0">
                <a:latin typeface="Courier New" panose="02070309020205020404" pitchFamily="49" charset="0"/>
                <a:cs typeface="Courier New" panose="02070309020205020404" pitchFamily="49" charset="0"/>
              </a:rPr>
              <a:t>="@style/</a:t>
            </a:r>
            <a:r>
              <a:rPr lang="en-US" sz="1400" dirty="0" err="1" smtClean="0">
                <a:latin typeface="Courier New" panose="02070309020205020404" pitchFamily="49" charset="0"/>
                <a:cs typeface="Courier New" panose="02070309020205020404" pitchFamily="49" charset="0"/>
              </a:rPr>
              <a:t>AppTheme</a:t>
            </a:r>
            <a:r>
              <a:rPr lang="en-US" sz="1400" dirty="0" smtClean="0">
                <a:latin typeface="Courier New" panose="02070309020205020404" pitchFamily="49" charset="0"/>
                <a:cs typeface="Courier New" panose="02070309020205020404" pitchFamily="49" charset="0"/>
              </a:rPr>
              <a:t>"&gt;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&lt;activity </a:t>
            </a:r>
            <a:r>
              <a:rPr lang="en-US" sz="1400" dirty="0" err="1" smtClean="0">
                <a:latin typeface="Courier New" panose="02070309020205020404" pitchFamily="49" charset="0"/>
                <a:cs typeface="Courier New" panose="02070309020205020404" pitchFamily="49" charset="0"/>
              </a:rPr>
              <a:t>android:name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MainActivity</a:t>
            </a:r>
            <a:r>
              <a:rPr lang="en-US" sz="1400" dirty="0" smtClean="0">
                <a:latin typeface="Courier New" panose="02070309020205020404" pitchFamily="49" charset="0"/>
                <a:cs typeface="Courier New" panose="02070309020205020404" pitchFamily="49" charset="0"/>
              </a:rPr>
              <a:t>"&gt;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&lt;intent-filter&gt;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&lt;action </a:t>
            </a:r>
            <a:r>
              <a:rPr lang="en-US" sz="1400" dirty="0" err="1" smtClean="0">
                <a:latin typeface="Courier New" panose="02070309020205020404" pitchFamily="49" charset="0"/>
                <a:cs typeface="Courier New" panose="02070309020205020404" pitchFamily="49" charset="0"/>
              </a:rPr>
              <a:t>android:name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android.intent.action.MAIN</a:t>
            </a:r>
            <a:r>
              <a:rPr lang="en-US" sz="1400" dirty="0" smtClean="0">
                <a:latin typeface="Courier New" panose="02070309020205020404" pitchFamily="49" charset="0"/>
                <a:cs typeface="Courier New" panose="02070309020205020404" pitchFamily="49" charset="0"/>
              </a:rPr>
              <a:t>" /&gt;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&lt;category </a:t>
            </a:r>
            <a:r>
              <a:rPr lang="en-US" sz="1400" dirty="0" err="1" smtClean="0">
                <a:latin typeface="Courier New" panose="02070309020205020404" pitchFamily="49" charset="0"/>
                <a:cs typeface="Courier New" panose="02070309020205020404" pitchFamily="49" charset="0"/>
              </a:rPr>
              <a:t>android:name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android.intent.category.LAUNCHER</a:t>
            </a:r>
            <a:r>
              <a:rPr lang="en-US" sz="1400" dirty="0" smtClean="0">
                <a:latin typeface="Courier New" panose="02070309020205020404" pitchFamily="49" charset="0"/>
                <a:cs typeface="Courier New" panose="02070309020205020404" pitchFamily="49" charset="0"/>
              </a:rPr>
              <a:t>" /&gt;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&lt;/intent-filter&gt;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&lt;/activity&gt;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&lt;/application&gt;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&lt;uses-permission </a:t>
            </a:r>
            <a:r>
              <a:rPr lang="en-US" sz="1400" dirty="0" err="1" smtClean="0">
                <a:latin typeface="Courier New" panose="02070309020205020404" pitchFamily="49" charset="0"/>
                <a:cs typeface="Courier New" panose="02070309020205020404" pitchFamily="49" charset="0"/>
              </a:rPr>
              <a:t>android:name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android.permission.SEND_SMS</a:t>
            </a:r>
            <a:r>
              <a:rPr lang="en-US" sz="1400" dirty="0" smtClean="0">
                <a:latin typeface="Courier New" panose="02070309020205020404" pitchFamily="49" charset="0"/>
                <a:cs typeface="Courier New" panose="02070309020205020404" pitchFamily="49" charset="0"/>
              </a:rPr>
              <a:t>"&gt;&lt;/uses-permission&gt;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&lt;/manifest&gt;</a:t>
            </a:r>
            <a:endParaRPr lang="zh-CN" altLang="en-US" sz="1400" dirty="0" smtClean="0">
              <a:latin typeface="Courier New" panose="02070309020205020404" pitchFamily="49" charset="0"/>
              <a:cs typeface="Courier New" panose="02070309020205020404" pitchFamily="49" charset="0"/>
            </a:endParaRPr>
          </a:p>
        </p:txBody>
      </p:sp>
      <p:grpSp>
        <p:nvGrpSpPr>
          <p:cNvPr id="14" name="组合 13"/>
          <p:cNvGrpSpPr/>
          <p:nvPr/>
        </p:nvGrpSpPr>
        <p:grpSpPr>
          <a:xfrm>
            <a:off x="428596" y="714362"/>
            <a:ext cx="7286676" cy="857256"/>
            <a:chOff x="428596" y="714362"/>
            <a:chExt cx="7286676" cy="857256"/>
          </a:xfrm>
        </p:grpSpPr>
        <p:sp>
          <p:nvSpPr>
            <p:cNvPr id="11" name="矩形标注 10"/>
            <p:cNvSpPr/>
            <p:nvPr/>
          </p:nvSpPr>
          <p:spPr bwMode="auto">
            <a:xfrm>
              <a:off x="5429256" y="714362"/>
              <a:ext cx="1357322" cy="571504"/>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3" name="组合 12"/>
            <p:cNvGrpSpPr/>
            <p:nvPr/>
          </p:nvGrpSpPr>
          <p:grpSpPr>
            <a:xfrm>
              <a:off x="428596" y="714362"/>
              <a:ext cx="7286676" cy="857256"/>
              <a:chOff x="428596" y="714362"/>
              <a:chExt cx="7286676" cy="857256"/>
            </a:xfrm>
          </p:grpSpPr>
          <p:sp>
            <p:nvSpPr>
              <p:cNvPr id="9" name="矩形 8"/>
              <p:cNvSpPr/>
              <p:nvPr/>
            </p:nvSpPr>
            <p:spPr bwMode="auto">
              <a:xfrm>
                <a:off x="428596" y="1357304"/>
                <a:ext cx="7286676"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TextBox 11"/>
              <p:cNvSpPr txBox="1"/>
              <p:nvPr/>
            </p:nvSpPr>
            <p:spPr bwMode="auto">
              <a:xfrm>
                <a:off x="5429256" y="714362"/>
                <a:ext cx="1357322" cy="615553"/>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en-US" sz="1700" dirty="0" smtClean="0">
                    <a:latin typeface="+mn-ea"/>
                  </a:rPr>
                  <a:t>&lt;manifest&gt;</a:t>
                </a:r>
                <a:r>
                  <a:rPr lang="zh-CN" altLang="en-US" sz="1700" dirty="0" smtClean="0">
                    <a:latin typeface="+mn-ea"/>
                  </a:rPr>
                  <a:t>节点</a:t>
                </a:r>
                <a:endParaRPr kumimoji="0" lang="zh-CN" altLang="en-US" sz="1700" b="1" i="0" u="none" strike="noStrike" kern="1200" cap="none" spc="0" normalizeH="0" baseline="0" noProof="0" dirty="0" smtClean="0">
                  <a:ln>
                    <a:noFill/>
                  </a:ln>
                  <a:solidFill>
                    <a:schemeClr val="accent6"/>
                  </a:solidFill>
                  <a:effectLst/>
                  <a:uLnTx/>
                  <a:uFillTx/>
                  <a:latin typeface="+mn-ea"/>
                  <a:cs typeface="华文细黑" panose="02010600040101010101" pitchFamily="2" charset="-122"/>
                </a:endParaRPr>
              </a:p>
            </p:txBody>
          </p:sp>
        </p:grpSp>
      </p:grpSp>
      <p:grpSp>
        <p:nvGrpSpPr>
          <p:cNvPr id="15" name="组合 14"/>
          <p:cNvGrpSpPr/>
          <p:nvPr/>
        </p:nvGrpSpPr>
        <p:grpSpPr>
          <a:xfrm>
            <a:off x="571472" y="1142990"/>
            <a:ext cx="3214710" cy="857256"/>
            <a:chOff x="428596" y="714362"/>
            <a:chExt cx="3214710" cy="857256"/>
          </a:xfrm>
        </p:grpSpPr>
        <p:sp>
          <p:nvSpPr>
            <p:cNvPr id="16" name="矩形标注 15"/>
            <p:cNvSpPr/>
            <p:nvPr/>
          </p:nvSpPr>
          <p:spPr bwMode="auto">
            <a:xfrm>
              <a:off x="2071670" y="714362"/>
              <a:ext cx="1500198" cy="571504"/>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7" name="组合 12"/>
            <p:cNvGrpSpPr/>
            <p:nvPr/>
          </p:nvGrpSpPr>
          <p:grpSpPr>
            <a:xfrm>
              <a:off x="428596" y="714362"/>
              <a:ext cx="3214710" cy="857256"/>
              <a:chOff x="428596" y="714362"/>
              <a:chExt cx="3214710" cy="857256"/>
            </a:xfrm>
          </p:grpSpPr>
          <p:sp>
            <p:nvSpPr>
              <p:cNvPr id="18" name="矩形 17"/>
              <p:cNvSpPr/>
              <p:nvPr/>
            </p:nvSpPr>
            <p:spPr bwMode="auto">
              <a:xfrm>
                <a:off x="428596" y="1357304"/>
                <a:ext cx="3071834"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TextBox 18"/>
              <p:cNvSpPr txBox="1"/>
              <p:nvPr/>
            </p:nvSpPr>
            <p:spPr bwMode="auto">
              <a:xfrm>
                <a:off x="2071670" y="714362"/>
                <a:ext cx="1571636" cy="615553"/>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en-US" sz="1700" dirty="0" smtClean="0">
                    <a:latin typeface="+mn-ea"/>
                  </a:rPr>
                  <a:t>&lt;application&gt; </a:t>
                </a:r>
                <a:r>
                  <a:rPr lang="zh-CN" altLang="en-US" sz="1700" dirty="0" smtClean="0">
                    <a:latin typeface="+mn-ea"/>
                  </a:rPr>
                  <a:t>节点</a:t>
                </a:r>
                <a:endParaRPr lang="zh-CN" altLang="en-US" sz="1700" dirty="0" smtClean="0">
                  <a:latin typeface="+mn-ea"/>
                </a:endParaRPr>
              </a:p>
            </p:txBody>
          </p:sp>
        </p:grpSp>
      </p:grpSp>
      <p:grpSp>
        <p:nvGrpSpPr>
          <p:cNvPr id="20" name="组合 19"/>
          <p:cNvGrpSpPr/>
          <p:nvPr/>
        </p:nvGrpSpPr>
        <p:grpSpPr>
          <a:xfrm>
            <a:off x="1214414" y="2428874"/>
            <a:ext cx="4357718" cy="857256"/>
            <a:chOff x="1188241" y="714362"/>
            <a:chExt cx="6748286" cy="857256"/>
          </a:xfrm>
        </p:grpSpPr>
        <p:sp>
          <p:nvSpPr>
            <p:cNvPr id="21" name="矩形标注 20"/>
            <p:cNvSpPr/>
            <p:nvPr/>
          </p:nvSpPr>
          <p:spPr bwMode="auto">
            <a:xfrm>
              <a:off x="5562607" y="714362"/>
              <a:ext cx="1599526" cy="571504"/>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22" name="组合 12"/>
            <p:cNvGrpSpPr/>
            <p:nvPr/>
          </p:nvGrpSpPr>
          <p:grpSpPr>
            <a:xfrm>
              <a:off x="1188241" y="714362"/>
              <a:ext cx="6748286" cy="857256"/>
              <a:chOff x="1188241" y="714362"/>
              <a:chExt cx="6748286" cy="857256"/>
            </a:xfrm>
          </p:grpSpPr>
          <p:sp>
            <p:nvSpPr>
              <p:cNvPr id="23" name="矩形 22"/>
              <p:cNvSpPr/>
              <p:nvPr/>
            </p:nvSpPr>
            <p:spPr bwMode="auto">
              <a:xfrm>
                <a:off x="1188241" y="1357304"/>
                <a:ext cx="6748286"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TextBox 23"/>
              <p:cNvSpPr txBox="1"/>
              <p:nvPr/>
            </p:nvSpPr>
            <p:spPr bwMode="auto">
              <a:xfrm>
                <a:off x="5429256" y="714362"/>
                <a:ext cx="1843506" cy="615553"/>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en-US" sz="1700" dirty="0" smtClean="0">
                    <a:latin typeface="+mn-ea"/>
                  </a:rPr>
                  <a:t>&lt;activity&gt; </a:t>
                </a:r>
                <a:r>
                  <a:rPr lang="zh-CN" altLang="en-US" sz="1700" dirty="0" smtClean="0">
                    <a:latin typeface="+mn-ea"/>
                  </a:rPr>
                  <a:t>节点</a:t>
                </a:r>
                <a:endParaRPr lang="zh-CN" altLang="en-US" sz="1700" dirty="0" smtClean="0">
                  <a:latin typeface="+mn-ea"/>
                </a:endParaRPr>
              </a:p>
            </p:txBody>
          </p:sp>
        </p:grpSp>
      </p:grpSp>
      <p:grpSp>
        <p:nvGrpSpPr>
          <p:cNvPr id="25" name="组合 24"/>
          <p:cNvGrpSpPr/>
          <p:nvPr/>
        </p:nvGrpSpPr>
        <p:grpSpPr>
          <a:xfrm>
            <a:off x="1643042" y="2643188"/>
            <a:ext cx="2040886" cy="857256"/>
            <a:chOff x="1053168" y="714362"/>
            <a:chExt cx="5947725" cy="857256"/>
          </a:xfrm>
        </p:grpSpPr>
        <p:sp>
          <p:nvSpPr>
            <p:cNvPr id="26" name="矩形标注 25"/>
            <p:cNvSpPr/>
            <p:nvPr/>
          </p:nvSpPr>
          <p:spPr bwMode="auto">
            <a:xfrm>
              <a:off x="2926885" y="714362"/>
              <a:ext cx="4002570" cy="571504"/>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27" name="组合 12"/>
            <p:cNvGrpSpPr/>
            <p:nvPr/>
          </p:nvGrpSpPr>
          <p:grpSpPr>
            <a:xfrm>
              <a:off x="1053168" y="714362"/>
              <a:ext cx="5947725" cy="857256"/>
              <a:chOff x="1053168" y="714362"/>
              <a:chExt cx="5947725" cy="857256"/>
            </a:xfrm>
          </p:grpSpPr>
          <p:sp>
            <p:nvSpPr>
              <p:cNvPr id="28" name="矩形 27"/>
              <p:cNvSpPr/>
              <p:nvPr/>
            </p:nvSpPr>
            <p:spPr bwMode="auto">
              <a:xfrm>
                <a:off x="1053168" y="1357304"/>
                <a:ext cx="5204769"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TextBox 28"/>
              <p:cNvSpPr txBox="1"/>
              <p:nvPr/>
            </p:nvSpPr>
            <p:spPr bwMode="auto">
              <a:xfrm>
                <a:off x="2746371" y="714362"/>
                <a:ext cx="4254522" cy="615553"/>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en-US" sz="1700" dirty="0" smtClean="0">
                    <a:latin typeface="+mn-ea"/>
                  </a:rPr>
                  <a:t>&lt;intent-filter&gt; </a:t>
                </a:r>
                <a:r>
                  <a:rPr lang="zh-CN" altLang="en-US" sz="1700" dirty="0" smtClean="0">
                    <a:latin typeface="+mn-ea"/>
                  </a:rPr>
                  <a:t>节点</a:t>
                </a:r>
                <a:endParaRPr lang="zh-CN" altLang="en-US" sz="1700" dirty="0" smtClean="0">
                  <a:latin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14"/>
                                        </p:tgtEl>
                                        <p:attrNameLst>
                                          <p:attrName>ppt_x</p:attrName>
                                        </p:attrNameLst>
                                      </p:cBhvr>
                                      <p:tavLst>
                                        <p:tav tm="0">
                                          <p:val>
                                            <p:strVal val="ppt_x"/>
                                          </p:val>
                                        </p:tav>
                                        <p:tav tm="100000">
                                          <p:val>
                                            <p:strVal val="ppt_x"/>
                                          </p:val>
                                        </p:tav>
                                      </p:tavLst>
                                    </p:anim>
                                    <p:anim calcmode="lin" valueType="num">
                                      <p:cBhvr additive="base">
                                        <p:cTn id="24" dur="500"/>
                                        <p:tgtEl>
                                          <p:spTgt spid="14"/>
                                        </p:tgtEl>
                                        <p:attrNameLst>
                                          <p:attrName>ppt_y</p:attrName>
                                        </p:attrNameLst>
                                      </p:cBhvr>
                                      <p:tavLst>
                                        <p:tav tm="0">
                                          <p:val>
                                            <p:strVal val="ppt_y"/>
                                          </p:val>
                                        </p:tav>
                                        <p:tav tm="100000">
                                          <p:val>
                                            <p:strVal val="1+ppt_h/2"/>
                                          </p:val>
                                        </p:tav>
                                      </p:tavLst>
                                    </p:anim>
                                    <p:set>
                                      <p:cBhvr>
                                        <p:cTn id="25" dur="1" fill="hold">
                                          <p:stCondLst>
                                            <p:cond delay="499"/>
                                          </p:stCondLst>
                                        </p:cTn>
                                        <p:tgtEl>
                                          <p:spTgt spid="1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nodeType="clickEffect">
                                  <p:stCondLst>
                                    <p:cond delay="0"/>
                                  </p:stCondLst>
                                  <p:childTnLst>
                                    <p:anim calcmode="lin" valueType="num">
                                      <p:cBhvr additive="base">
                                        <p:cTn id="35" dur="500"/>
                                        <p:tgtEl>
                                          <p:spTgt spid="15"/>
                                        </p:tgtEl>
                                        <p:attrNameLst>
                                          <p:attrName>ppt_x</p:attrName>
                                        </p:attrNameLst>
                                      </p:cBhvr>
                                      <p:tavLst>
                                        <p:tav tm="0">
                                          <p:val>
                                            <p:strVal val="ppt_x"/>
                                          </p:val>
                                        </p:tav>
                                        <p:tav tm="100000">
                                          <p:val>
                                            <p:strVal val="ppt_x"/>
                                          </p:val>
                                        </p:tav>
                                      </p:tavLst>
                                    </p:anim>
                                    <p:anim calcmode="lin" valueType="num">
                                      <p:cBhvr additive="base">
                                        <p:cTn id="36" dur="500"/>
                                        <p:tgtEl>
                                          <p:spTgt spid="15"/>
                                        </p:tgtEl>
                                        <p:attrNameLst>
                                          <p:attrName>ppt_y</p:attrName>
                                        </p:attrNameLst>
                                      </p:cBhvr>
                                      <p:tavLst>
                                        <p:tav tm="0">
                                          <p:val>
                                            <p:strVal val="ppt_y"/>
                                          </p:val>
                                        </p:tav>
                                        <p:tav tm="100000">
                                          <p:val>
                                            <p:strVal val="1+ppt_h/2"/>
                                          </p:val>
                                        </p:tav>
                                      </p:tavLst>
                                    </p:anim>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nodeType="clickEffect">
                                  <p:stCondLst>
                                    <p:cond delay="0"/>
                                  </p:stCondLst>
                                  <p:childTnLst>
                                    <p:anim calcmode="lin" valueType="num">
                                      <p:cBhvr additive="base">
                                        <p:cTn id="47" dur="500"/>
                                        <p:tgtEl>
                                          <p:spTgt spid="20"/>
                                        </p:tgtEl>
                                        <p:attrNameLst>
                                          <p:attrName>ppt_x</p:attrName>
                                        </p:attrNameLst>
                                      </p:cBhvr>
                                      <p:tavLst>
                                        <p:tav tm="0">
                                          <p:val>
                                            <p:strVal val="ppt_x"/>
                                          </p:val>
                                        </p:tav>
                                        <p:tav tm="100000">
                                          <p:val>
                                            <p:strVal val="ppt_x"/>
                                          </p:val>
                                        </p:tav>
                                      </p:tavLst>
                                    </p:anim>
                                    <p:anim calcmode="lin" valueType="num">
                                      <p:cBhvr additive="base">
                                        <p:cTn id="48" dur="500"/>
                                        <p:tgtEl>
                                          <p:spTgt spid="20"/>
                                        </p:tgtEl>
                                        <p:attrNameLst>
                                          <p:attrName>ppt_y</p:attrName>
                                        </p:attrNameLst>
                                      </p:cBhvr>
                                      <p:tavLst>
                                        <p:tav tm="0">
                                          <p:val>
                                            <p:strVal val="ppt_y"/>
                                          </p:val>
                                        </p:tav>
                                        <p:tav tm="100000">
                                          <p:val>
                                            <p:strVal val="1+ppt_h/2"/>
                                          </p:val>
                                        </p:tav>
                                      </p:tavLst>
                                    </p:anim>
                                    <p:set>
                                      <p:cBhvr>
                                        <p:cTn id="49" dur="1" fill="hold">
                                          <p:stCondLst>
                                            <p:cond delay="499"/>
                                          </p:stCondLst>
                                        </p:cTn>
                                        <p:tgtEl>
                                          <p:spTgt spid="2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785817"/>
          </a:xfrm>
        </p:spPr>
        <p:txBody>
          <a:bodyPr/>
          <a:lstStyle/>
          <a:p>
            <a:r>
              <a:rPr lang="zh-CN" dirty="0"/>
              <a:t>自定义权限使用</a:t>
            </a:r>
            <a:r>
              <a:rPr dirty="0"/>
              <a:t>&lt;permission&gt;</a:t>
            </a:r>
            <a:r>
              <a:rPr lang="zh-CN" dirty="0"/>
              <a:t>元素声明</a:t>
            </a:r>
            <a:endParaRPr lang="zh-CN" dirty="0"/>
          </a:p>
        </p:txBody>
      </p:sp>
      <p:sp>
        <p:nvSpPr>
          <p:cNvPr id="4" name="标题 3"/>
          <p:cNvSpPr>
            <a:spLocks noGrp="1"/>
          </p:cNvSpPr>
          <p:nvPr>
            <p:ph type="title"/>
          </p:nvPr>
        </p:nvSpPr>
        <p:spPr>
          <a:xfrm>
            <a:off x="428596" y="18415"/>
            <a:ext cx="6674503" cy="410845"/>
          </a:xfrm>
        </p:spPr>
        <p:txBody>
          <a:bodyPr/>
          <a:lstStyle/>
          <a:p>
            <a:r>
              <a:rPr lang="en-US" dirty="0" smtClean="0"/>
              <a:t>2.4  AndroidManifest.xml</a:t>
            </a:r>
            <a:r>
              <a:rPr dirty="0" smtClean="0"/>
              <a:t>清单文件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TextBox 9"/>
          <p:cNvSpPr txBox="1"/>
          <p:nvPr/>
        </p:nvSpPr>
        <p:spPr bwMode="auto">
          <a:xfrm>
            <a:off x="1000100" y="1214428"/>
            <a:ext cx="4929222" cy="1600438"/>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&lt;permission</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android:label</a:t>
            </a:r>
            <a:r>
              <a:rPr lang="en-US" sz="1400" dirty="0" smtClean="0">
                <a:latin typeface="Courier New" panose="02070309020205020404" pitchFamily="49" charset="0"/>
                <a:cs typeface="Courier New" panose="02070309020205020404" pitchFamily="49" charset="0"/>
              </a:rPr>
              <a:t>="</a:t>
            </a:r>
            <a:r>
              <a:rPr lang="zh-CN" altLang="en-US" sz="1400" dirty="0" smtClean="0">
                <a:latin typeface="Courier New" panose="02070309020205020404" pitchFamily="49" charset="0"/>
                <a:cs typeface="Courier New" panose="02070309020205020404" pitchFamily="49" charset="0"/>
              </a:rPr>
              <a:t>自定义权限</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android:description</a:t>
            </a:r>
            <a:r>
              <a:rPr lang="en-US" sz="1400" dirty="0" smtClean="0">
                <a:latin typeface="Courier New" panose="02070309020205020404" pitchFamily="49" charset="0"/>
                <a:cs typeface="Courier New" panose="02070309020205020404" pitchFamily="49" charset="0"/>
              </a:rPr>
              <a:t>="@string/test"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android:name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com.example.project.TEST</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android:protectionLevel</a:t>
            </a:r>
            <a:r>
              <a:rPr lang="en-US" sz="1400" dirty="0" smtClean="0">
                <a:latin typeface="Courier New" panose="02070309020205020404" pitchFamily="49" charset="0"/>
                <a:cs typeface="Courier New" panose="02070309020205020404" pitchFamily="49" charset="0"/>
              </a:rPr>
              <a:t>="normal"</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android:icon</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drawable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ic_launcher</a:t>
            </a:r>
            <a:r>
              <a:rPr lang="en-US" sz="1400" dirty="0" smtClean="0">
                <a:latin typeface="Courier New" panose="02070309020205020404" pitchFamily="49" charset="0"/>
                <a:cs typeface="Courier New" panose="02070309020205020404" pitchFamily="49" charset="0"/>
              </a:rPr>
              <a:t>"&gt;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&lt;/permission&gt;</a:t>
            </a:r>
            <a:endParaRPr lang="zh-CN" altLang="en-US" sz="1400" dirty="0" smtClean="0">
              <a:latin typeface="Courier New" panose="02070309020205020404" pitchFamily="49" charset="0"/>
              <a:cs typeface="Courier New" panose="02070309020205020404" pitchFamily="49" charset="0"/>
            </a:endParaRPr>
          </a:p>
        </p:txBody>
      </p:sp>
      <p:grpSp>
        <p:nvGrpSpPr>
          <p:cNvPr id="9" name="组合 8"/>
          <p:cNvGrpSpPr/>
          <p:nvPr/>
        </p:nvGrpSpPr>
        <p:grpSpPr>
          <a:xfrm>
            <a:off x="1404000" y="1090188"/>
            <a:ext cx="2786082" cy="601812"/>
            <a:chOff x="363923" y="947312"/>
            <a:chExt cx="7286676" cy="601812"/>
          </a:xfrm>
        </p:grpSpPr>
        <p:sp>
          <p:nvSpPr>
            <p:cNvPr id="11" name="矩形标注 10"/>
            <p:cNvSpPr/>
            <p:nvPr/>
          </p:nvSpPr>
          <p:spPr bwMode="auto">
            <a:xfrm>
              <a:off x="4212062" y="1000114"/>
              <a:ext cx="2802567" cy="285752"/>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2" name="组合 12"/>
            <p:cNvGrpSpPr/>
            <p:nvPr/>
          </p:nvGrpSpPr>
          <p:grpSpPr>
            <a:xfrm>
              <a:off x="363923" y="947312"/>
              <a:ext cx="7286676" cy="601812"/>
              <a:chOff x="363923" y="947312"/>
              <a:chExt cx="7286676" cy="601812"/>
            </a:xfrm>
          </p:grpSpPr>
          <p:sp>
            <p:nvSpPr>
              <p:cNvPr id="13" name="矩形 12"/>
              <p:cNvSpPr/>
              <p:nvPr/>
            </p:nvSpPr>
            <p:spPr bwMode="auto">
              <a:xfrm>
                <a:off x="363923" y="1315124"/>
                <a:ext cx="7286676" cy="234000"/>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TextBox 13"/>
              <p:cNvSpPr txBox="1"/>
              <p:nvPr/>
            </p:nvSpPr>
            <p:spPr bwMode="auto">
              <a:xfrm>
                <a:off x="3894213" y="947312"/>
                <a:ext cx="3465612" cy="338554"/>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zh-CN" altLang="en-US" sz="1600" dirty="0" smtClean="0"/>
                  <a:t>权限标题</a:t>
                </a:r>
                <a:endParaRPr lang="zh-CN" altLang="en-US" sz="1700" dirty="0" smtClean="0">
                  <a:latin typeface="+mn-ea"/>
                </a:endParaRPr>
              </a:p>
            </p:txBody>
          </p:sp>
        </p:grpSp>
      </p:grpSp>
      <p:grpSp>
        <p:nvGrpSpPr>
          <p:cNvPr id="15" name="组合 14"/>
          <p:cNvGrpSpPr/>
          <p:nvPr/>
        </p:nvGrpSpPr>
        <p:grpSpPr>
          <a:xfrm>
            <a:off x="1428728" y="1304502"/>
            <a:ext cx="3929090" cy="624306"/>
            <a:chOff x="428596" y="947312"/>
            <a:chExt cx="7286676" cy="624306"/>
          </a:xfrm>
        </p:grpSpPr>
        <p:sp>
          <p:nvSpPr>
            <p:cNvPr id="16" name="矩形标注 15"/>
            <p:cNvSpPr/>
            <p:nvPr/>
          </p:nvSpPr>
          <p:spPr bwMode="auto">
            <a:xfrm>
              <a:off x="4212062" y="1000114"/>
              <a:ext cx="2802567" cy="285752"/>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7" name="组合 12"/>
            <p:cNvGrpSpPr/>
            <p:nvPr/>
          </p:nvGrpSpPr>
          <p:grpSpPr>
            <a:xfrm>
              <a:off x="428596" y="947312"/>
              <a:ext cx="7286676" cy="624306"/>
              <a:chOff x="428596" y="947312"/>
              <a:chExt cx="7286676" cy="624306"/>
            </a:xfrm>
          </p:grpSpPr>
          <p:sp>
            <p:nvSpPr>
              <p:cNvPr id="18" name="矩形 17"/>
              <p:cNvSpPr/>
              <p:nvPr/>
            </p:nvSpPr>
            <p:spPr bwMode="auto">
              <a:xfrm>
                <a:off x="428596" y="1357304"/>
                <a:ext cx="7286676"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TextBox 18"/>
              <p:cNvSpPr txBox="1"/>
              <p:nvPr/>
            </p:nvSpPr>
            <p:spPr bwMode="auto">
              <a:xfrm>
                <a:off x="3894213" y="947312"/>
                <a:ext cx="3465612" cy="338554"/>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zh-CN" altLang="en-US" sz="1600" dirty="0" smtClean="0"/>
                  <a:t>权限描述</a:t>
                </a:r>
                <a:endParaRPr lang="zh-CN" altLang="en-US" sz="1700" dirty="0" smtClean="0">
                  <a:latin typeface="+mn-ea"/>
                </a:endParaRPr>
              </a:p>
            </p:txBody>
          </p:sp>
        </p:grpSp>
      </p:grpSp>
      <p:grpSp>
        <p:nvGrpSpPr>
          <p:cNvPr id="20" name="组合 19"/>
          <p:cNvGrpSpPr/>
          <p:nvPr/>
        </p:nvGrpSpPr>
        <p:grpSpPr>
          <a:xfrm>
            <a:off x="1428728" y="1518816"/>
            <a:ext cx="4429156" cy="624306"/>
            <a:chOff x="129658" y="1009226"/>
            <a:chExt cx="7286676" cy="624306"/>
          </a:xfrm>
        </p:grpSpPr>
        <p:sp>
          <p:nvSpPr>
            <p:cNvPr id="21" name="矩形标注 20"/>
            <p:cNvSpPr/>
            <p:nvPr/>
          </p:nvSpPr>
          <p:spPr bwMode="auto">
            <a:xfrm>
              <a:off x="4212063" y="1062028"/>
              <a:ext cx="1969241" cy="285752"/>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22" name="组合 12"/>
            <p:cNvGrpSpPr/>
            <p:nvPr/>
          </p:nvGrpSpPr>
          <p:grpSpPr>
            <a:xfrm>
              <a:off x="129658" y="1009226"/>
              <a:ext cx="7286676" cy="624306"/>
              <a:chOff x="129658" y="1009226"/>
              <a:chExt cx="7286676" cy="624306"/>
            </a:xfrm>
          </p:grpSpPr>
          <p:sp>
            <p:nvSpPr>
              <p:cNvPr id="23" name="矩形 22"/>
              <p:cNvSpPr/>
              <p:nvPr/>
            </p:nvSpPr>
            <p:spPr bwMode="auto">
              <a:xfrm>
                <a:off x="129658" y="1419218"/>
                <a:ext cx="7286676"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TextBox 23"/>
              <p:cNvSpPr txBox="1"/>
              <p:nvPr/>
            </p:nvSpPr>
            <p:spPr bwMode="auto">
              <a:xfrm>
                <a:off x="3834747" y="1009226"/>
                <a:ext cx="2657600" cy="338554"/>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zh-CN" altLang="en-US" sz="1600" dirty="0" smtClean="0"/>
                  <a:t>权限名称</a:t>
                </a:r>
                <a:endParaRPr lang="zh-CN" altLang="en-US" sz="1700" dirty="0" smtClean="0">
                  <a:latin typeface="+mn-ea"/>
                </a:endParaRPr>
              </a:p>
            </p:txBody>
          </p:sp>
        </p:grpSp>
      </p:grpSp>
      <p:grpSp>
        <p:nvGrpSpPr>
          <p:cNvPr id="25" name="组合 24"/>
          <p:cNvGrpSpPr/>
          <p:nvPr/>
        </p:nvGrpSpPr>
        <p:grpSpPr>
          <a:xfrm>
            <a:off x="1428728" y="1733130"/>
            <a:ext cx="3571900" cy="624306"/>
            <a:chOff x="129658" y="1009226"/>
            <a:chExt cx="7286676" cy="624306"/>
          </a:xfrm>
        </p:grpSpPr>
        <p:sp>
          <p:nvSpPr>
            <p:cNvPr id="26" name="矩形标注 25"/>
            <p:cNvSpPr/>
            <p:nvPr/>
          </p:nvSpPr>
          <p:spPr bwMode="auto">
            <a:xfrm>
              <a:off x="4212063" y="1062028"/>
              <a:ext cx="1969241" cy="285752"/>
            </a:xfrm>
            <a:prstGeom prst="wedgeRectCallou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27" name="组合 12"/>
            <p:cNvGrpSpPr/>
            <p:nvPr/>
          </p:nvGrpSpPr>
          <p:grpSpPr>
            <a:xfrm>
              <a:off x="129658" y="1009226"/>
              <a:ext cx="7286676" cy="624306"/>
              <a:chOff x="129658" y="1009226"/>
              <a:chExt cx="7286676" cy="624306"/>
            </a:xfrm>
          </p:grpSpPr>
          <p:sp>
            <p:nvSpPr>
              <p:cNvPr id="28" name="矩形 27"/>
              <p:cNvSpPr/>
              <p:nvPr/>
            </p:nvSpPr>
            <p:spPr bwMode="auto">
              <a:xfrm>
                <a:off x="129658" y="1419218"/>
                <a:ext cx="7286676" cy="214314"/>
              </a:xfrm>
              <a:prstGeom prst="rect">
                <a:avLst/>
              </a:pr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TextBox 28"/>
              <p:cNvSpPr txBox="1"/>
              <p:nvPr/>
            </p:nvSpPr>
            <p:spPr bwMode="auto">
              <a:xfrm>
                <a:off x="3884333" y="1009226"/>
                <a:ext cx="2657600" cy="338554"/>
              </a:xfrm>
              <a:prstGeom prst="rect">
                <a:avLst/>
              </a:prstGeom>
              <a:noFill/>
              <a:ln w="9525">
                <a:noFill/>
                <a:miter lim="800000"/>
              </a:ln>
            </p:spPr>
            <p:txBody>
              <a:bodyPr vert="horz" wrap="square" lIns="91440" tIns="45720" rIns="91440" bIns="45720" numCol="1" rtlCol="0" anchor="ctr" anchorCtr="0" compatLnSpc="1">
                <a:spAutoFit/>
              </a:bodyPr>
              <a:lstStyle/>
              <a:p>
                <a:pPr algn="ctr" fontAlgn="base">
                  <a:spcBef>
                    <a:spcPct val="0"/>
                  </a:spcBef>
                  <a:spcAft>
                    <a:spcPct val="0"/>
                  </a:spcAft>
                </a:pPr>
                <a:r>
                  <a:rPr lang="zh-CN" altLang="en-US" sz="1600" dirty="0" smtClean="0"/>
                  <a:t>权限级别</a:t>
                </a:r>
                <a:endParaRPr lang="zh-CN" altLang="en-US" sz="1700" dirty="0" smtClean="0">
                  <a:latin typeface="+mn-ea"/>
                </a:endParaRPr>
              </a:p>
            </p:txBody>
          </p:sp>
        </p:grpSp>
      </p:grpSp>
      <p:sp>
        <p:nvSpPr>
          <p:cNvPr id="30" name="TextBox 29"/>
          <p:cNvSpPr txBox="1"/>
          <p:nvPr/>
        </p:nvSpPr>
        <p:spPr bwMode="auto">
          <a:xfrm>
            <a:off x="571472" y="2786064"/>
            <a:ext cx="6715172" cy="1883593"/>
          </a:xfrm>
          <a:prstGeom prst="rect">
            <a:avLst/>
          </a:prstGeom>
          <a:noFill/>
          <a:ln w="9525">
            <a:noFill/>
            <a:miter lim="800000"/>
          </a:ln>
        </p:spPr>
        <p:txBody>
          <a:bodyPr vert="horz" wrap="square" lIns="91440" tIns="45720" rIns="91440" bIns="45720" numCol="1" rtlCol="0" anchor="ctr" anchorCtr="0" compatLnSpc="1">
            <a:spAutoFit/>
          </a:bodyPr>
          <a:lstStyle/>
          <a:p>
            <a:pPr marL="342900" indent="-342900" fontAlgn="base">
              <a:lnSpc>
                <a:spcPct val="150000"/>
              </a:lnSpc>
              <a:spcBef>
                <a:spcPct val="20000"/>
              </a:spcBef>
              <a:spcAft>
                <a:spcPct val="0"/>
              </a:spcAft>
              <a:buClr>
                <a:schemeClr val="accent6"/>
              </a:buClr>
              <a:buFont typeface="Wingdings" panose="05000000000000000000" pitchFamily="2" charset="2"/>
              <a:buChar char="l"/>
            </a:pPr>
            <a:r>
              <a:rPr lang="en-US" altLang="zh-CN" sz="2000" b="1" dirty="0" smtClean="0">
                <a:latin typeface="Adobe 宋体 Std L" pitchFamily="18" charset="-122"/>
                <a:ea typeface="Adobe 宋体 Std L" pitchFamily="18" charset="-122"/>
                <a:cs typeface="华文细黑" panose="02010600040101010101" pitchFamily="2" charset="-122"/>
              </a:rPr>
              <a:t>Android</a:t>
            </a:r>
            <a:r>
              <a:rPr lang="zh-CN" altLang="en-US" sz="2000" b="1" dirty="0" smtClean="0">
                <a:latin typeface="Adobe 宋体 Std L" pitchFamily="18" charset="-122"/>
                <a:ea typeface="Adobe 宋体 Std L" pitchFamily="18" charset="-122"/>
                <a:cs typeface="华文细黑" panose="02010600040101010101" pitchFamily="2" charset="-122"/>
              </a:rPr>
              <a:t>的四种不同权限级别的区分如下：</a:t>
            </a:r>
            <a:endParaRPr lang="en-US" altLang="zh-CN" sz="2000" b="1" dirty="0" smtClean="0">
              <a:latin typeface="Adobe 宋体 Std L" pitchFamily="18" charset="-122"/>
              <a:ea typeface="Adobe 宋体 Std L" pitchFamily="18" charset="-122"/>
              <a:cs typeface="华文细黑" panose="02010600040101010101" pitchFamily="2" charset="-122"/>
            </a:endParaRPr>
          </a:p>
          <a:p>
            <a:pPr marL="800100" lvl="1" indent="-342900" fontAlgn="base">
              <a:spcBef>
                <a:spcPct val="20000"/>
              </a:spcBef>
              <a:spcAft>
                <a:spcPct val="0"/>
              </a:spcAft>
              <a:buClr>
                <a:schemeClr val="accent1"/>
              </a:buClr>
              <a:buFont typeface="Wingdings" panose="05000000000000000000" pitchFamily="2" charset="2"/>
              <a:buChar char="n"/>
            </a:pPr>
            <a:r>
              <a:rPr lang="en-US" dirty="0" smtClean="0">
                <a:ea typeface="Adobe 宋体 Std L"/>
              </a:rPr>
              <a:t>normal</a:t>
            </a:r>
            <a:r>
              <a:rPr lang="en-US" altLang="zh-CN" dirty="0" smtClean="0">
                <a:ea typeface="Adobe 宋体 Std L"/>
              </a:rPr>
              <a:t>——</a:t>
            </a:r>
            <a:r>
              <a:rPr lang="zh-CN" altLang="en-US" dirty="0" smtClean="0">
                <a:ea typeface="Adobe 宋体 Std L"/>
              </a:rPr>
              <a:t>低风险权限</a:t>
            </a:r>
            <a:endParaRPr lang="en-US" altLang="zh-CN" dirty="0" smtClean="0">
              <a:ea typeface="Adobe 宋体 Std L"/>
            </a:endParaRPr>
          </a:p>
          <a:p>
            <a:pPr marL="800100" lvl="1" indent="-342900" fontAlgn="base">
              <a:spcBef>
                <a:spcPct val="20000"/>
              </a:spcBef>
              <a:spcAft>
                <a:spcPct val="0"/>
              </a:spcAft>
              <a:buClr>
                <a:schemeClr val="accent1"/>
              </a:buClr>
              <a:buFont typeface="Wingdings" panose="05000000000000000000" pitchFamily="2" charset="2"/>
              <a:buChar char="n"/>
            </a:pPr>
            <a:r>
              <a:rPr lang="en-US" dirty="0" smtClean="0">
                <a:ea typeface="Adobe 宋体 Std L"/>
              </a:rPr>
              <a:t>dangerous</a:t>
            </a:r>
            <a:r>
              <a:rPr lang="en-US" altLang="zh-CN" dirty="0" smtClean="0">
                <a:ea typeface="Adobe 宋体 Std L"/>
              </a:rPr>
              <a:t>——</a:t>
            </a:r>
            <a:r>
              <a:rPr lang="zh-CN" altLang="en-US" dirty="0" smtClean="0">
                <a:ea typeface="Adobe 宋体 Std L"/>
              </a:rPr>
              <a:t>高风险权限</a:t>
            </a:r>
            <a:endParaRPr lang="en-US" altLang="zh-CN" dirty="0" smtClean="0">
              <a:ea typeface="Adobe 宋体 Std L"/>
            </a:endParaRPr>
          </a:p>
          <a:p>
            <a:pPr marL="800100" lvl="1" indent="-342900" fontAlgn="base">
              <a:spcBef>
                <a:spcPct val="20000"/>
              </a:spcBef>
              <a:spcAft>
                <a:spcPct val="0"/>
              </a:spcAft>
              <a:buClr>
                <a:schemeClr val="accent1"/>
              </a:buClr>
              <a:buFont typeface="Wingdings" panose="05000000000000000000" pitchFamily="2" charset="2"/>
              <a:buChar char="n"/>
            </a:pPr>
            <a:r>
              <a:rPr lang="en-US" dirty="0" smtClean="0">
                <a:ea typeface="Adobe 宋体 Std L"/>
              </a:rPr>
              <a:t>signature</a:t>
            </a:r>
            <a:r>
              <a:rPr lang="en-US" altLang="zh-CN" dirty="0" smtClean="0">
                <a:ea typeface="Adobe 宋体 Std L"/>
              </a:rPr>
              <a:t>——</a:t>
            </a:r>
            <a:r>
              <a:rPr lang="zh-CN" altLang="en-US" dirty="0" smtClean="0">
                <a:ea typeface="Adobe 宋体 Std L"/>
              </a:rPr>
              <a:t>签名权限</a:t>
            </a:r>
            <a:endParaRPr lang="en-US" altLang="zh-CN" dirty="0" smtClean="0">
              <a:ea typeface="Adobe 宋体 Std L"/>
            </a:endParaRPr>
          </a:p>
          <a:p>
            <a:pPr marL="800100" lvl="1" indent="-342900" fontAlgn="base">
              <a:spcBef>
                <a:spcPct val="20000"/>
              </a:spcBef>
              <a:spcAft>
                <a:spcPct val="0"/>
              </a:spcAft>
              <a:buClr>
                <a:schemeClr val="accent1"/>
              </a:buClr>
              <a:buFont typeface="Wingdings" panose="05000000000000000000" pitchFamily="2" charset="2"/>
              <a:buChar char="n"/>
            </a:pPr>
            <a:r>
              <a:rPr lang="en-US" dirty="0" err="1" smtClean="0">
                <a:ea typeface="Adobe 宋体 Std L"/>
              </a:rPr>
              <a:t>signatureOrSystem</a:t>
            </a:r>
            <a:r>
              <a:rPr lang="en-US" altLang="zh-CN" dirty="0" smtClean="0">
                <a:ea typeface="Adobe 宋体 Std L"/>
              </a:rPr>
              <a:t>——</a:t>
            </a:r>
            <a:r>
              <a:rPr lang="zh-CN" altLang="en-US" dirty="0" smtClean="0">
                <a:ea typeface="Adobe 宋体 Std L"/>
              </a:rPr>
              <a:t>签名或系统权限</a:t>
            </a:r>
            <a:endParaRPr lang="zh-CN" altLang="en-US" b="1" dirty="0" smtClean="0">
              <a:latin typeface="Adobe 宋体 Std L" pitchFamily="18" charset="-122"/>
              <a:ea typeface="Adobe 宋体 Std L"/>
              <a:cs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9"/>
                                        </p:tgtEl>
                                        <p:attrNameLst>
                                          <p:attrName>ppt_x</p:attrName>
                                        </p:attrNameLst>
                                      </p:cBhvr>
                                      <p:tavLst>
                                        <p:tav tm="0">
                                          <p:val>
                                            <p:strVal val="ppt_x"/>
                                          </p:val>
                                        </p:tav>
                                        <p:tav tm="100000">
                                          <p:val>
                                            <p:strVal val="ppt_x"/>
                                          </p:val>
                                        </p:tav>
                                      </p:tavLst>
                                    </p:anim>
                                    <p:anim calcmode="lin" valueType="num">
                                      <p:cBhvr additive="base">
                                        <p:cTn id="24" dur="500"/>
                                        <p:tgtEl>
                                          <p:spTgt spid="9"/>
                                        </p:tgtEl>
                                        <p:attrNameLst>
                                          <p:attrName>ppt_y</p:attrName>
                                        </p:attrNameLst>
                                      </p:cBhvr>
                                      <p:tavLst>
                                        <p:tav tm="0">
                                          <p:val>
                                            <p:strVal val="ppt_y"/>
                                          </p:val>
                                        </p:tav>
                                        <p:tav tm="100000">
                                          <p:val>
                                            <p:strVal val="1+ppt_h/2"/>
                                          </p:val>
                                        </p:tav>
                                      </p:tavLst>
                                    </p:anim>
                                    <p:set>
                                      <p:cBhvr>
                                        <p:cTn id="25" dur="1" fill="hold">
                                          <p:stCondLst>
                                            <p:cond delay="49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nodeType="clickEffect">
                                  <p:stCondLst>
                                    <p:cond delay="0"/>
                                  </p:stCondLst>
                                  <p:childTnLst>
                                    <p:anim calcmode="lin" valueType="num">
                                      <p:cBhvr additive="base">
                                        <p:cTn id="35" dur="500"/>
                                        <p:tgtEl>
                                          <p:spTgt spid="15"/>
                                        </p:tgtEl>
                                        <p:attrNameLst>
                                          <p:attrName>ppt_x</p:attrName>
                                        </p:attrNameLst>
                                      </p:cBhvr>
                                      <p:tavLst>
                                        <p:tav tm="0">
                                          <p:val>
                                            <p:strVal val="ppt_x"/>
                                          </p:val>
                                        </p:tav>
                                        <p:tav tm="100000">
                                          <p:val>
                                            <p:strVal val="ppt_x"/>
                                          </p:val>
                                        </p:tav>
                                      </p:tavLst>
                                    </p:anim>
                                    <p:anim calcmode="lin" valueType="num">
                                      <p:cBhvr additive="base">
                                        <p:cTn id="36" dur="500"/>
                                        <p:tgtEl>
                                          <p:spTgt spid="15"/>
                                        </p:tgtEl>
                                        <p:attrNameLst>
                                          <p:attrName>ppt_y</p:attrName>
                                        </p:attrNameLst>
                                      </p:cBhvr>
                                      <p:tavLst>
                                        <p:tav tm="0">
                                          <p:val>
                                            <p:strVal val="ppt_y"/>
                                          </p:val>
                                        </p:tav>
                                        <p:tav tm="100000">
                                          <p:val>
                                            <p:strVal val="1+ppt_h/2"/>
                                          </p:val>
                                        </p:tav>
                                      </p:tavLst>
                                    </p:anim>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nodeType="clickEffect">
                                  <p:stCondLst>
                                    <p:cond delay="0"/>
                                  </p:stCondLst>
                                  <p:childTnLst>
                                    <p:anim calcmode="lin" valueType="num">
                                      <p:cBhvr additive="base">
                                        <p:cTn id="47" dur="500"/>
                                        <p:tgtEl>
                                          <p:spTgt spid="20"/>
                                        </p:tgtEl>
                                        <p:attrNameLst>
                                          <p:attrName>ppt_x</p:attrName>
                                        </p:attrNameLst>
                                      </p:cBhvr>
                                      <p:tavLst>
                                        <p:tav tm="0">
                                          <p:val>
                                            <p:strVal val="ppt_x"/>
                                          </p:val>
                                        </p:tav>
                                        <p:tav tm="100000">
                                          <p:val>
                                            <p:strVal val="ppt_x"/>
                                          </p:val>
                                        </p:tav>
                                      </p:tavLst>
                                    </p:anim>
                                    <p:anim calcmode="lin" valueType="num">
                                      <p:cBhvr additive="base">
                                        <p:cTn id="48" dur="500"/>
                                        <p:tgtEl>
                                          <p:spTgt spid="20"/>
                                        </p:tgtEl>
                                        <p:attrNameLst>
                                          <p:attrName>ppt_y</p:attrName>
                                        </p:attrNameLst>
                                      </p:cBhvr>
                                      <p:tavLst>
                                        <p:tav tm="0">
                                          <p:val>
                                            <p:strVal val="ppt_y"/>
                                          </p:val>
                                        </p:tav>
                                        <p:tav tm="100000">
                                          <p:val>
                                            <p:strVal val="1+ppt_h/2"/>
                                          </p:val>
                                        </p:tav>
                                      </p:tavLst>
                                    </p:anim>
                                    <p:set>
                                      <p:cBhvr>
                                        <p:cTn id="49" dur="1" fill="hold">
                                          <p:stCondLst>
                                            <p:cond delay="499"/>
                                          </p:stCondLst>
                                        </p:cTn>
                                        <p:tgtEl>
                                          <p:spTgt spid="2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0">
                                            <p:txEl>
                                              <p:pRg st="0" end="0"/>
                                            </p:txEl>
                                          </p:spTgt>
                                        </p:tgtEl>
                                        <p:attrNameLst>
                                          <p:attrName>style.visibility</p:attrName>
                                        </p:attrNameLst>
                                      </p:cBhvr>
                                      <p:to>
                                        <p:strVal val="visible"/>
                                      </p:to>
                                    </p:set>
                                    <p:anim calcmode="lin" valueType="num">
                                      <p:cBhvr additive="base">
                                        <p:cTn id="6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0">
                                            <p:txEl>
                                              <p:pRg st="1" end="1"/>
                                            </p:txEl>
                                          </p:spTgt>
                                        </p:tgtEl>
                                        <p:attrNameLst>
                                          <p:attrName>style.visibility</p:attrName>
                                        </p:attrNameLst>
                                      </p:cBhvr>
                                      <p:to>
                                        <p:strVal val="visible"/>
                                      </p:to>
                                    </p:set>
                                    <p:anim calcmode="lin" valueType="num">
                                      <p:cBhvr additive="base">
                                        <p:cTn id="66" dur="500" fill="hold"/>
                                        <p:tgtEl>
                                          <p:spTgt spid="30">
                                            <p:txEl>
                                              <p:pRg st="1" end="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0">
                                            <p:txEl>
                                              <p:pRg st="2" end="2"/>
                                            </p:txEl>
                                          </p:spTgt>
                                        </p:tgtEl>
                                        <p:attrNameLst>
                                          <p:attrName>style.visibility</p:attrName>
                                        </p:attrNameLst>
                                      </p:cBhvr>
                                      <p:to>
                                        <p:strVal val="visible"/>
                                      </p:to>
                                    </p:set>
                                    <p:anim calcmode="lin" valueType="num">
                                      <p:cBhvr additive="base">
                                        <p:cTn id="72" dur="500" fill="hold"/>
                                        <p:tgtEl>
                                          <p:spTgt spid="30">
                                            <p:txEl>
                                              <p:pRg st="2" end="2"/>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0">
                                            <p:txEl>
                                              <p:pRg st="3" end="3"/>
                                            </p:txEl>
                                          </p:spTgt>
                                        </p:tgtEl>
                                        <p:attrNameLst>
                                          <p:attrName>style.visibility</p:attrName>
                                        </p:attrNameLst>
                                      </p:cBhvr>
                                      <p:to>
                                        <p:strVal val="visible"/>
                                      </p:to>
                                    </p:set>
                                    <p:anim calcmode="lin" valueType="num">
                                      <p:cBhvr additive="base">
                                        <p:cTn id="78" dur="500" fill="hold"/>
                                        <p:tgtEl>
                                          <p:spTgt spid="30">
                                            <p:txEl>
                                              <p:pRg st="3" end="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30">
                                            <p:txEl>
                                              <p:pRg st="4" end="4"/>
                                            </p:txEl>
                                          </p:spTgt>
                                        </p:tgtEl>
                                        <p:attrNameLst>
                                          <p:attrName>style.visibility</p:attrName>
                                        </p:attrNameLst>
                                      </p:cBhvr>
                                      <p:to>
                                        <p:strVal val="visible"/>
                                      </p:to>
                                    </p:set>
                                    <p:anim calcmode="lin" valueType="num">
                                      <p:cBhvr additive="base">
                                        <p:cTn id="84" dur="500" fill="hold"/>
                                        <p:tgtEl>
                                          <p:spTgt spid="30">
                                            <p:txEl>
                                              <p:pRg st="4" end="4"/>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500329"/>
          </a:xfrm>
        </p:spPr>
        <p:txBody>
          <a:bodyPr/>
          <a:lstStyle/>
          <a:p>
            <a:pPr marL="0">
              <a:spcBef>
                <a:spcPts val="0"/>
              </a:spcBef>
              <a:buNone/>
            </a:pPr>
            <a:r>
              <a:rPr dirty="0"/>
              <a:t>Android</a:t>
            </a:r>
            <a:r>
              <a:rPr lang="zh-CN" dirty="0"/>
              <a:t>根据应用程序的组件及组件当前运行状态将所有的进程按重要性程度从高到低划分了五个优先级</a:t>
            </a:r>
            <a:r>
              <a:rPr lang="zh-CN" dirty="0" smtClean="0"/>
              <a:t>：</a:t>
            </a:r>
            <a:endParaRPr dirty="0" smtClean="0"/>
          </a:p>
          <a:p>
            <a:pPr marL="0">
              <a:spcBef>
                <a:spcPts val="0"/>
              </a:spcBef>
            </a:pPr>
            <a:r>
              <a:rPr lang="zh-CN" dirty="0"/>
              <a:t>前台</a:t>
            </a:r>
            <a:r>
              <a:rPr lang="zh-CN" dirty="0" smtClean="0"/>
              <a:t>进程</a:t>
            </a:r>
            <a:endParaRPr dirty="0" smtClean="0"/>
          </a:p>
          <a:p>
            <a:pPr marL="0">
              <a:spcBef>
                <a:spcPts val="0"/>
              </a:spcBef>
            </a:pPr>
            <a:r>
              <a:rPr lang="zh-CN" dirty="0"/>
              <a:t>可见</a:t>
            </a:r>
            <a:r>
              <a:rPr lang="zh-CN" dirty="0" smtClean="0"/>
              <a:t>进程</a:t>
            </a:r>
            <a:endParaRPr dirty="0" smtClean="0"/>
          </a:p>
          <a:p>
            <a:pPr marL="0">
              <a:spcBef>
                <a:spcPts val="0"/>
              </a:spcBef>
            </a:pPr>
            <a:r>
              <a:rPr lang="zh-CN" dirty="0"/>
              <a:t>服务</a:t>
            </a:r>
            <a:r>
              <a:rPr lang="zh-CN" dirty="0" smtClean="0"/>
              <a:t>进程</a:t>
            </a:r>
            <a:endParaRPr dirty="0" smtClean="0"/>
          </a:p>
          <a:p>
            <a:pPr marL="0">
              <a:spcBef>
                <a:spcPts val="0"/>
              </a:spcBef>
            </a:pPr>
            <a:r>
              <a:rPr lang="zh-CN" dirty="0"/>
              <a:t>后台</a:t>
            </a:r>
            <a:r>
              <a:rPr lang="zh-CN" dirty="0" smtClean="0"/>
              <a:t>进程</a:t>
            </a:r>
            <a:endParaRPr dirty="0" smtClean="0"/>
          </a:p>
          <a:p>
            <a:pPr marL="0">
              <a:spcBef>
                <a:spcPts val="0"/>
              </a:spcBef>
            </a:pPr>
            <a:r>
              <a:rPr lang="zh-CN" dirty="0"/>
              <a:t>空进程</a:t>
            </a:r>
            <a:endParaRPr lang="zh-CN" dirty="0"/>
          </a:p>
          <a:p>
            <a:pPr lvl="0">
              <a:buNone/>
            </a:pPr>
            <a:r>
              <a:rPr dirty="0" smtClean="0"/>
              <a:t>		</a:t>
            </a:r>
            <a:endParaRPr lang="zh-CN" dirty="0" smtClean="0"/>
          </a:p>
          <a:p>
            <a:pPr>
              <a:buNone/>
            </a:pPr>
            <a:endParaRPr lang="zh-CN" dirty="0" smtClean="0"/>
          </a:p>
          <a:p>
            <a:pPr>
              <a:buNone/>
            </a:pPr>
            <a:endParaRPr lang="zh-CN" dirty="0"/>
          </a:p>
        </p:txBody>
      </p:sp>
      <p:sp>
        <p:nvSpPr>
          <p:cNvPr id="4" name="标题 3"/>
          <p:cNvSpPr>
            <a:spLocks noGrp="1"/>
          </p:cNvSpPr>
          <p:nvPr>
            <p:ph type="title"/>
          </p:nvPr>
        </p:nvSpPr>
        <p:spPr>
          <a:xfrm>
            <a:off x="469265" y="18415"/>
            <a:ext cx="5614035" cy="410845"/>
          </a:xfrm>
        </p:spPr>
        <p:txBody>
          <a:bodyPr/>
          <a:lstStyle/>
          <a:p>
            <a:r>
              <a:rPr lang="en-US" dirty="0" smtClean="0"/>
              <a:t>2.5  </a:t>
            </a:r>
            <a:r>
              <a:rPr lang="en-US" dirty="0" smtClean="0"/>
              <a:t>Android</a:t>
            </a:r>
            <a:r>
              <a:rPr dirty="0" smtClean="0"/>
              <a:t>应用程序生命周期</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73057" name="Object 1"/>
          <p:cNvGraphicFramePr>
            <a:graphicFrameLocks noChangeAspect="1"/>
          </p:cNvGraphicFramePr>
          <p:nvPr/>
        </p:nvGraphicFramePr>
        <p:xfrm>
          <a:off x="5214942" y="1357304"/>
          <a:ext cx="2857520" cy="2676872"/>
        </p:xfrm>
        <a:graphic>
          <a:graphicData uri="http://schemas.openxmlformats.org/presentationml/2006/ole">
            <mc:AlternateContent xmlns:mc="http://schemas.openxmlformats.org/markup-compatibility/2006">
              <mc:Choice xmlns:v="urn:schemas-microsoft-com:vml" Requires="v">
                <p:oleObj spid="_x0000_s4097" name="Visio" r:id="rId1" imgW="3670300" imgH="3441700" progId="Visio.Drawing.11">
                  <p:embed/>
                </p:oleObj>
              </mc:Choice>
              <mc:Fallback>
                <p:oleObj name="Visio" r:id="rId1" imgW="3670300" imgH="3441700" progId="Visio.Drawing.11">
                  <p:embed/>
                  <p:pic>
                    <p:nvPicPr>
                      <p:cNvPr id="0" name="图片 4096"/>
                      <p:cNvPicPr>
                        <a:picLocks noChangeAspect="1"/>
                      </p:cNvPicPr>
                      <p:nvPr/>
                    </p:nvPicPr>
                    <p:blipFill>
                      <a:blip r:embed="rId2"/>
                      <a:stretch>
                        <a:fillRect/>
                      </a:stretch>
                    </p:blipFill>
                    <p:spPr>
                      <a:xfrm>
                        <a:off x="5214942" y="1357304"/>
                        <a:ext cx="2857520" cy="267687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3057"/>
                                        </p:tgtEl>
                                        <p:attrNameLst>
                                          <p:attrName>style.visibility</p:attrName>
                                        </p:attrNameLst>
                                      </p:cBhvr>
                                      <p:to>
                                        <p:strVal val="visible"/>
                                      </p:to>
                                    </p:set>
                                    <p:anim calcmode="lin" valueType="num">
                                      <p:cBhvr additive="base">
                                        <p:cTn id="43" dur="500" fill="hold"/>
                                        <p:tgtEl>
                                          <p:spTgt spid="173057"/>
                                        </p:tgtEl>
                                        <p:attrNameLst>
                                          <p:attrName>ppt_x</p:attrName>
                                        </p:attrNameLst>
                                      </p:cBhvr>
                                      <p:tavLst>
                                        <p:tav tm="0">
                                          <p:val>
                                            <p:strVal val="#ppt_x"/>
                                          </p:val>
                                        </p:tav>
                                        <p:tav tm="100000">
                                          <p:val>
                                            <p:strVal val="#ppt_x"/>
                                          </p:val>
                                        </p:tav>
                                      </p:tavLst>
                                    </p:anim>
                                    <p:anim calcmode="lin" valueType="num">
                                      <p:cBhvr additive="base">
                                        <p:cTn id="44" dur="500" fill="hold"/>
                                        <p:tgtEl>
                                          <p:spTgt spid="1730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500329"/>
          </a:xfrm>
        </p:spPr>
        <p:txBody>
          <a:bodyPr/>
          <a:lstStyle/>
          <a:p>
            <a:pPr marL="0">
              <a:spcBef>
                <a:spcPts val="0"/>
              </a:spcBef>
              <a:buNone/>
            </a:pPr>
            <a:r>
              <a:rPr lang="zh-CN" dirty="0"/>
              <a:t>通过扩展</a:t>
            </a:r>
            <a:r>
              <a:rPr dirty="0"/>
              <a:t>Application</a:t>
            </a:r>
            <a:r>
              <a:rPr lang="zh-CN" dirty="0"/>
              <a:t>类，可以</a:t>
            </a:r>
            <a:r>
              <a:rPr lang="zh-CN" dirty="0" smtClean="0"/>
              <a:t>完成</a:t>
            </a:r>
            <a:r>
              <a:rPr dirty="0" smtClean="0"/>
              <a:t>3</a:t>
            </a:r>
            <a:r>
              <a:rPr lang="zh-CN" dirty="0"/>
              <a:t>项</a:t>
            </a:r>
            <a:r>
              <a:rPr lang="zh-CN" dirty="0" smtClean="0"/>
              <a:t>工作：</a:t>
            </a:r>
            <a:endParaRPr dirty="0" smtClean="0"/>
          </a:p>
          <a:p>
            <a:pPr lvl="0"/>
            <a:r>
              <a:rPr lang="zh-CN" dirty="0" smtClean="0"/>
              <a:t>对</a:t>
            </a:r>
            <a:r>
              <a:rPr dirty="0" smtClean="0"/>
              <a:t>Android</a:t>
            </a:r>
            <a:r>
              <a:rPr lang="zh-CN" dirty="0"/>
              <a:t>运行时广播的应用程序级事件（如低内存）做出</a:t>
            </a:r>
            <a:r>
              <a:rPr lang="zh-CN" dirty="0" smtClean="0"/>
              <a:t>响应</a:t>
            </a:r>
            <a:endParaRPr lang="zh-CN" dirty="0"/>
          </a:p>
          <a:p>
            <a:pPr lvl="0"/>
            <a:r>
              <a:rPr lang="zh-CN" dirty="0"/>
              <a:t>在应用程序组件之间传递</a:t>
            </a:r>
            <a:r>
              <a:rPr lang="zh-CN" dirty="0" smtClean="0"/>
              <a:t>对象</a:t>
            </a:r>
            <a:endParaRPr lang="zh-CN" dirty="0"/>
          </a:p>
          <a:p>
            <a:pPr lvl="0"/>
            <a:r>
              <a:rPr lang="zh-CN" dirty="0" smtClean="0"/>
              <a:t>管理</a:t>
            </a:r>
            <a:r>
              <a:rPr lang="zh-CN" dirty="0"/>
              <a:t>和维护多个应用程序组件所使用的</a:t>
            </a:r>
            <a:r>
              <a:rPr lang="zh-CN" dirty="0" smtClean="0"/>
              <a:t>资源</a:t>
            </a:r>
            <a:endParaRPr lang="zh-CN" dirty="0"/>
          </a:p>
          <a:p>
            <a:pPr lvl="0">
              <a:buNone/>
            </a:pPr>
            <a:r>
              <a:rPr dirty="0" smtClean="0"/>
              <a:t>		</a:t>
            </a:r>
            <a:endParaRPr lang="zh-CN" dirty="0" smtClean="0"/>
          </a:p>
          <a:p>
            <a:pPr>
              <a:buNone/>
            </a:pPr>
            <a:endParaRPr lang="zh-CN" dirty="0" smtClean="0"/>
          </a:p>
          <a:p>
            <a:pPr>
              <a:buNone/>
            </a:pPr>
            <a:endParaRPr lang="zh-CN" dirty="0"/>
          </a:p>
        </p:txBody>
      </p:sp>
      <p:sp>
        <p:nvSpPr>
          <p:cNvPr id="4" name="标题 3"/>
          <p:cNvSpPr>
            <a:spLocks noGrp="1"/>
          </p:cNvSpPr>
          <p:nvPr>
            <p:ph type="title"/>
          </p:nvPr>
        </p:nvSpPr>
        <p:spPr>
          <a:xfrm>
            <a:off x="469265" y="18415"/>
            <a:ext cx="5614035" cy="410845"/>
          </a:xfrm>
        </p:spPr>
        <p:txBody>
          <a:bodyPr/>
          <a:lstStyle/>
          <a:p>
            <a:r>
              <a:rPr lang="en-US" dirty="0" smtClean="0"/>
              <a:t>2.6  </a:t>
            </a:r>
            <a:r>
              <a:rPr lang="en-US" dirty="0" smtClean="0"/>
              <a:t>Application</a:t>
            </a:r>
            <a:r>
              <a:rPr dirty="0" smtClean="0"/>
              <a:t>类</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500329"/>
          </a:xfrm>
        </p:spPr>
        <p:txBody>
          <a:bodyPr/>
          <a:lstStyle/>
          <a:p>
            <a:pPr marL="0">
              <a:spcBef>
                <a:spcPts val="0"/>
              </a:spcBef>
              <a:buNone/>
            </a:pPr>
            <a:r>
              <a:rPr dirty="0"/>
              <a:t>Application</a:t>
            </a:r>
            <a:r>
              <a:rPr lang="zh-CN" dirty="0"/>
              <a:t>类为应用程序的创建和终止、低可用内存和配置的改变提供了事件处理程序</a:t>
            </a:r>
            <a:r>
              <a:rPr lang="zh-CN" dirty="0" smtClean="0"/>
              <a:t>：</a:t>
            </a:r>
            <a:endParaRPr dirty="0" smtClean="0"/>
          </a:p>
          <a:p>
            <a:pPr lvl="0"/>
            <a:r>
              <a:rPr dirty="0"/>
              <a:t>onCreate</a:t>
            </a:r>
            <a:r>
              <a:rPr dirty="0" smtClean="0"/>
              <a:t>()</a:t>
            </a:r>
            <a:endParaRPr dirty="0" smtClean="0"/>
          </a:p>
          <a:p>
            <a:pPr lvl="0"/>
            <a:r>
              <a:rPr dirty="0"/>
              <a:t>onLowMemory</a:t>
            </a:r>
            <a:r>
              <a:rPr dirty="0" smtClean="0"/>
              <a:t>()</a:t>
            </a:r>
            <a:endParaRPr dirty="0" smtClean="0"/>
          </a:p>
          <a:p>
            <a:pPr lvl="0"/>
            <a:r>
              <a:rPr dirty="0"/>
              <a:t>onTrimMemory</a:t>
            </a:r>
            <a:r>
              <a:rPr dirty="0" smtClean="0"/>
              <a:t>()</a:t>
            </a:r>
            <a:endParaRPr dirty="0" smtClean="0"/>
          </a:p>
          <a:p>
            <a:pPr lvl="0"/>
            <a:r>
              <a:rPr dirty="0"/>
              <a:t>onConfigurationChanged</a:t>
            </a:r>
            <a:r>
              <a:rPr dirty="0" smtClean="0"/>
              <a:t>()</a:t>
            </a:r>
            <a:endParaRPr lang="zh-CN" dirty="0"/>
          </a:p>
          <a:p>
            <a:pPr lvl="0">
              <a:buNone/>
            </a:pPr>
            <a:r>
              <a:rPr dirty="0" smtClean="0"/>
              <a:t>		</a:t>
            </a:r>
            <a:endParaRPr lang="zh-CN" dirty="0" smtClean="0"/>
          </a:p>
          <a:p>
            <a:pPr>
              <a:buNone/>
            </a:pPr>
            <a:endParaRPr lang="zh-CN" dirty="0" smtClean="0"/>
          </a:p>
          <a:p>
            <a:pPr>
              <a:buNone/>
            </a:pPr>
            <a:endParaRPr lang="zh-CN" dirty="0"/>
          </a:p>
        </p:txBody>
      </p:sp>
      <p:sp>
        <p:nvSpPr>
          <p:cNvPr id="4" name="标题 3"/>
          <p:cNvSpPr>
            <a:spLocks noGrp="1"/>
          </p:cNvSpPr>
          <p:nvPr>
            <p:ph type="title"/>
          </p:nvPr>
        </p:nvSpPr>
        <p:spPr>
          <a:xfrm>
            <a:off x="469265" y="18415"/>
            <a:ext cx="5614035" cy="410845"/>
          </a:xfrm>
        </p:spPr>
        <p:txBody>
          <a:bodyPr/>
          <a:lstStyle/>
          <a:p>
            <a:r>
              <a:rPr lang="en-US" dirty="0" smtClean="0"/>
              <a:t>2.6.1  </a:t>
            </a:r>
            <a:r>
              <a:rPr lang="en-US" dirty="0" smtClean="0"/>
              <a:t>Application</a:t>
            </a:r>
            <a:r>
              <a:rPr dirty="0" smtClean="0"/>
              <a:t>生命周期事件</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9" name="组合 8"/>
          <p:cNvGrpSpPr/>
          <p:nvPr/>
        </p:nvGrpSpPr>
        <p:grpSpPr>
          <a:xfrm>
            <a:off x="571472" y="3797052"/>
            <a:ext cx="7500990" cy="769435"/>
            <a:chOff x="721020" y="4291470"/>
            <a:chExt cx="7500990" cy="769435"/>
          </a:xfrm>
        </p:grpSpPr>
        <p:grpSp>
          <p:nvGrpSpPr>
            <p:cNvPr id="10" name="组合 7"/>
            <p:cNvGrpSpPr/>
            <p:nvPr/>
          </p:nvGrpSpPr>
          <p:grpSpPr>
            <a:xfrm>
              <a:off x="721020" y="4291470"/>
              <a:ext cx="636270" cy="769435"/>
              <a:chOff x="645787" y="4417963"/>
              <a:chExt cx="636270" cy="769435"/>
            </a:xfrm>
          </p:grpSpPr>
          <p:pic>
            <p:nvPicPr>
              <p:cNvPr id="12" name="图片 11"/>
              <p:cNvPicPr>
                <a:picLocks noChangeAspect="1"/>
              </p:cNvPicPr>
              <p:nvPr/>
            </p:nvPicPr>
            <p:blipFill>
              <a:blip r:embed="rId1" cstate="print">
                <a:duotone>
                  <a:schemeClr val="accent1">
                    <a:shade val="45000"/>
                    <a:satMod val="135000"/>
                  </a:schemeClr>
                  <a:prstClr val="white"/>
                </a:duotone>
              </a:blip>
              <a:stretch>
                <a:fillRect/>
              </a:stretch>
            </p:blipFill>
            <p:spPr>
              <a:xfrm>
                <a:off x="714348" y="4417963"/>
                <a:ext cx="484014" cy="484014"/>
              </a:xfrm>
              <a:prstGeom prst="rect">
                <a:avLst/>
              </a:prstGeom>
            </p:spPr>
          </p:pic>
          <p:sp>
            <p:nvSpPr>
              <p:cNvPr id="13" name="文本框 7"/>
              <p:cNvSpPr txBox="1"/>
              <p:nvPr/>
            </p:nvSpPr>
            <p:spPr>
              <a:xfrm rot="21540000">
                <a:off x="645787" y="4852118"/>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grpSp>
        <p:sp>
          <p:nvSpPr>
            <p:cNvPr id="11" name="TextBox 10"/>
            <p:cNvSpPr txBox="1"/>
            <p:nvPr/>
          </p:nvSpPr>
          <p:spPr bwMode="auto">
            <a:xfrm>
              <a:off x="1435400" y="4423490"/>
              <a:ext cx="6786610" cy="377283"/>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pPr eaLnBrk="0" fontAlgn="base" hangingPunct="0">
                <a:lnSpc>
                  <a:spcPct val="150000"/>
                </a:lnSpc>
                <a:spcBef>
                  <a:spcPct val="20000"/>
                </a:spcBef>
                <a:spcAft>
                  <a:spcPct val="0"/>
                </a:spcAft>
                <a:buClr>
                  <a:schemeClr val="accent1"/>
                </a:buClr>
              </a:pP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在重写这些方法时必须调用父类的事件处理程序。</a:t>
              </a:r>
              <a:endPar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5614035" cy="410845"/>
          </a:xfrm>
        </p:spPr>
        <p:txBody>
          <a:bodyPr/>
          <a:lstStyle/>
          <a:p>
            <a:r>
              <a:rPr lang="en-US" dirty="0" smtClean="0"/>
              <a:t>2.6.2  </a:t>
            </a:r>
            <a:r>
              <a:rPr dirty="0" smtClean="0"/>
              <a:t>实现</a:t>
            </a:r>
            <a:r>
              <a:rPr lang="en-US" dirty="0" smtClean="0"/>
              <a:t>Applic</a:t>
            </a:r>
            <a:r>
              <a:rPr lang="en-US" altLang="zh-CN" dirty="0" smtClean="0"/>
              <a:t>a</a:t>
            </a:r>
            <a:r>
              <a:rPr lang="en-US" dirty="0" smtClean="0"/>
              <a:t>tion</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5" name="组合 14"/>
          <p:cNvGrpSpPr/>
          <p:nvPr/>
        </p:nvGrpSpPr>
        <p:grpSpPr>
          <a:xfrm>
            <a:off x="500034" y="2143122"/>
            <a:ext cx="7899516" cy="1428764"/>
            <a:chOff x="1359000" y="4000510"/>
            <a:chExt cx="6516607" cy="1060779"/>
          </a:xfrm>
        </p:grpSpPr>
        <p:sp>
          <p:nvSpPr>
            <p:cNvPr id="16" name="TextBox 15"/>
            <p:cNvSpPr txBox="1">
              <a:spLocks noChangeArrowheads="1"/>
            </p:cNvSpPr>
            <p:nvPr/>
          </p:nvSpPr>
          <p:spPr bwMode="auto">
            <a:xfrm>
              <a:off x="1359000" y="4275470"/>
              <a:ext cx="6481764" cy="785819"/>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smtClean="0">
                  <a:latin typeface="黑体" panose="02010609060101010101" charset="-122"/>
                  <a:ea typeface="黑体" panose="02010609060101010101" charset="-122"/>
                </a:rPr>
                <a:t>讲师演示讲解</a:t>
              </a:r>
              <a:endParaRPr lang="en-US" altLang="zh-CN" sz="1800" b="1" i="0" dirty="0" smtClean="0">
                <a:latin typeface="黑体" panose="02010609060101010101" charset="-122"/>
                <a:ea typeface="黑体" panose="02010609060101010101" charset="-122"/>
              </a:endParaRPr>
            </a:p>
            <a:p>
              <a:pPr algn="ctr"/>
              <a:r>
                <a:rPr lang="en-US" altLang="zh-CN" sz="1400" b="1" i="0" dirty="0" smtClean="0"/>
                <a:t>【</a:t>
              </a:r>
              <a:r>
                <a:rPr lang="zh-CN" altLang="en-US" sz="1400" b="1" i="0" dirty="0" smtClean="0"/>
                <a:t>代码</a:t>
              </a:r>
              <a:r>
                <a:rPr lang="en-US" sz="1400" b="1" i="0" dirty="0" smtClean="0"/>
                <a:t>2- 21</a:t>
              </a:r>
              <a:r>
                <a:rPr lang="en-US" altLang="zh-CN" sz="1400" b="1" i="0" dirty="0" smtClean="0"/>
                <a:t>】</a:t>
              </a:r>
              <a:r>
                <a:rPr lang="en-US" sz="1400" b="1" i="0" dirty="0" smtClean="0"/>
                <a:t>MyApplication.java</a:t>
              </a:r>
              <a:r>
                <a:rPr lang="en-US" altLang="zh-CN" sz="1400" b="1" i="0" dirty="0" smtClean="0"/>
                <a:t>【</a:t>
              </a:r>
              <a:r>
                <a:rPr lang="zh-CN" altLang="en-US" sz="1400" b="1" i="0" dirty="0" smtClean="0"/>
                <a:t>代码</a:t>
              </a:r>
              <a:r>
                <a:rPr lang="en-US" sz="1400" b="1" i="0" dirty="0" smtClean="0"/>
                <a:t>2- 22</a:t>
              </a:r>
              <a:r>
                <a:rPr lang="en-US" altLang="zh-CN" sz="1400" b="1" i="0" dirty="0" smtClean="0"/>
                <a:t>】</a:t>
              </a:r>
              <a:r>
                <a:rPr lang="en-US" sz="1400" b="1" i="0" dirty="0" smtClean="0"/>
                <a:t>MainActivity.java  </a:t>
              </a:r>
              <a:endParaRPr lang="en-US" sz="1400" b="1" i="0" dirty="0" smtClean="0"/>
            </a:p>
            <a:p>
              <a:pPr algn="ctr"/>
              <a:r>
                <a:rPr lang="en-US" altLang="zh-CN" sz="1400" b="1" i="0" dirty="0" smtClean="0"/>
                <a:t>【</a:t>
              </a:r>
              <a:r>
                <a:rPr lang="zh-CN" altLang="en-US" sz="1400" b="1" i="0" dirty="0" smtClean="0"/>
                <a:t>代码</a:t>
              </a:r>
              <a:r>
                <a:rPr lang="en-US" sz="1400" b="1" i="0" dirty="0" smtClean="0"/>
                <a:t>2- 22</a:t>
              </a:r>
              <a:r>
                <a:rPr lang="en-US" altLang="zh-CN" sz="1400" b="1" i="0" dirty="0" smtClean="0"/>
                <a:t>】</a:t>
              </a:r>
              <a:r>
                <a:rPr lang="en-US" sz="1400" b="1" i="0" dirty="0" smtClean="0"/>
                <a:t>MainActivity.java</a:t>
              </a:r>
              <a:endParaRPr lang="zh-CN" altLang="en-US" sz="1400" i="0" dirty="0" smtClean="0"/>
            </a:p>
            <a:p>
              <a:endParaRPr lang="zh-CN" altLang="en-US" sz="1400" dirty="0" smtClean="0"/>
            </a:p>
            <a:p>
              <a:endParaRPr lang="zh-CN" altLang="en-US" sz="1400" dirty="0" smtClean="0"/>
            </a:p>
            <a:p>
              <a:endParaRPr lang="zh-CN" altLang="en-US" sz="1400" dirty="0"/>
            </a:p>
          </p:txBody>
        </p:sp>
        <p:pic>
          <p:nvPicPr>
            <p:cNvPr id="17" name="图片 16"/>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11" name="内容占位符 10"/>
          <p:cNvSpPr>
            <a:spLocks noGrp="1"/>
          </p:cNvSpPr>
          <p:nvPr>
            <p:ph idx="1"/>
          </p:nvPr>
        </p:nvSpPr>
        <p:spPr>
          <a:xfrm>
            <a:off x="428596" y="571486"/>
            <a:ext cx="8207375" cy="1857388"/>
          </a:xfrm>
        </p:spPr>
        <p:txBody>
          <a:bodyPr/>
          <a:lstStyle/>
          <a:p>
            <a:r>
              <a:rPr lang="zh-CN" dirty="0"/>
              <a:t>实现自定义的</a:t>
            </a:r>
            <a:r>
              <a:rPr dirty="0"/>
              <a:t>Application</a:t>
            </a:r>
            <a:r>
              <a:rPr lang="zh-CN" dirty="0" smtClean="0"/>
              <a:t>的步骤</a:t>
            </a:r>
            <a:r>
              <a:rPr lang="zh-CN" altLang="en-US" dirty="0" smtClean="0"/>
              <a:t>：</a:t>
            </a:r>
            <a:endParaRPr dirty="0" smtClean="0"/>
          </a:p>
          <a:p>
            <a:pPr marL="800100" lvl="1" indent="-342900">
              <a:lnSpc>
                <a:spcPct val="150000"/>
              </a:lnSpc>
              <a:buFont typeface="+mj-lt"/>
              <a:buAutoNum type="arabicPeriod"/>
            </a:pPr>
            <a:r>
              <a:rPr sz="1600" i="0" dirty="0"/>
              <a:t>创建一个类继承</a:t>
            </a:r>
            <a:r>
              <a:rPr lang="en-US" sz="1600" i="0" dirty="0"/>
              <a:t>Application</a:t>
            </a:r>
            <a:r>
              <a:rPr sz="1600" i="0" dirty="0" smtClean="0"/>
              <a:t>类</a:t>
            </a:r>
            <a:r>
              <a:rPr sz="1600" i="0" dirty="0"/>
              <a:t>；</a:t>
            </a:r>
            <a:endParaRPr lang="en-US" sz="1600" i="0" dirty="0" smtClean="0"/>
          </a:p>
          <a:p>
            <a:pPr marL="800100" lvl="1" indent="-342900">
              <a:lnSpc>
                <a:spcPct val="150000"/>
              </a:lnSpc>
              <a:buFont typeface="+mj-lt"/>
              <a:buAutoNum type="arabicPeriod"/>
            </a:pPr>
            <a:r>
              <a:rPr sz="1600" i="0" dirty="0"/>
              <a:t>在</a:t>
            </a:r>
            <a:r>
              <a:rPr lang="en-US" sz="1600" i="0" dirty="0"/>
              <a:t>Activity</a:t>
            </a:r>
            <a:r>
              <a:rPr sz="1600" i="0" dirty="0"/>
              <a:t>中使用</a:t>
            </a:r>
            <a:r>
              <a:rPr lang="en-US" sz="1600" i="0" dirty="0"/>
              <a:t>Application</a:t>
            </a:r>
            <a:r>
              <a:rPr sz="1600" i="0" dirty="0" smtClean="0"/>
              <a:t>类；</a:t>
            </a:r>
            <a:endParaRPr lang="en-US" sz="1600" i="0" dirty="0" smtClean="0"/>
          </a:p>
          <a:p>
            <a:pPr marL="800100" lvl="1" indent="-342900">
              <a:lnSpc>
                <a:spcPct val="150000"/>
              </a:lnSpc>
              <a:buFont typeface="+mj-lt"/>
              <a:buAutoNum type="arabicPeriod"/>
            </a:pPr>
            <a:r>
              <a:rPr sz="1600" i="0" dirty="0"/>
              <a:t>运行并查看结果</a:t>
            </a:r>
            <a:r>
              <a:rPr sz="1600" i="0" dirty="0" smtClean="0"/>
              <a:t>引用在其他</a:t>
            </a:r>
            <a:r>
              <a:rPr lang="en-US" sz="1600" i="0" dirty="0"/>
              <a:t>XML</a:t>
            </a:r>
            <a:r>
              <a:rPr sz="1600" i="0" dirty="0"/>
              <a:t>中已经定义的资源。</a:t>
            </a:r>
            <a:endParaRPr sz="1600" i="0" dirty="0"/>
          </a:p>
          <a:p>
            <a:pPr marL="800100" lvl="1" indent="-342900">
              <a:buNone/>
            </a:pPr>
            <a:endParaRPr sz="1600" dirty="0"/>
          </a:p>
          <a:p>
            <a:pPr lvl="1">
              <a:buNone/>
            </a:pPr>
            <a:endParaRPr dirty="0" smtClean="0"/>
          </a:p>
          <a:p>
            <a:endParaRP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3571868" y="857238"/>
            <a:ext cx="4564042" cy="2071699"/>
          </a:xfrm>
        </p:spPr>
        <p:txBody>
          <a:bodyPr/>
          <a:lstStyle/>
          <a:p>
            <a:pPr lvl="1">
              <a:lnSpc>
                <a:spcPct val="150000"/>
              </a:lnSpc>
              <a:buFont typeface="Wingdings" panose="05000000000000000000" pitchFamily="2" charset="2"/>
              <a:buChar char="l"/>
            </a:pPr>
            <a:r>
              <a:rPr sz="2000" i="0" dirty="0" smtClean="0"/>
              <a:t>样式：一个包含一种或者多种格式的集合</a:t>
            </a:r>
            <a:endParaRPr sz="2000" i="0" dirty="0"/>
          </a:p>
          <a:p>
            <a:pPr lvl="1">
              <a:lnSpc>
                <a:spcPct val="150000"/>
              </a:lnSpc>
              <a:buFont typeface="Wingdings" panose="05000000000000000000" pitchFamily="2" charset="2"/>
              <a:buChar char="l"/>
            </a:pPr>
            <a:r>
              <a:rPr sz="2000" i="0" dirty="0" smtClean="0"/>
              <a:t>主题：一个包含一种或者多种格式的集合</a:t>
            </a:r>
            <a:endParaRPr sz="2000" i="0" dirty="0"/>
          </a:p>
          <a:p>
            <a:pPr marL="800100" lvl="1" indent="-342900">
              <a:buNone/>
            </a:pPr>
            <a:endParaRPr sz="1600" dirty="0"/>
          </a:p>
          <a:p>
            <a:pPr lvl="1">
              <a:buNone/>
            </a:pPr>
            <a:endParaRPr dirty="0" smtClean="0"/>
          </a:p>
          <a:p>
            <a:endParaRPr dirty="0" smtClean="0"/>
          </a:p>
        </p:txBody>
      </p:sp>
      <p:sp>
        <p:nvSpPr>
          <p:cNvPr id="4" name="标题 3"/>
          <p:cNvSpPr>
            <a:spLocks noGrp="1"/>
          </p:cNvSpPr>
          <p:nvPr>
            <p:ph type="title"/>
          </p:nvPr>
        </p:nvSpPr>
        <p:spPr/>
        <p:txBody>
          <a:bodyPr/>
          <a:lstStyle/>
          <a:p>
            <a:r>
              <a:rPr lang="en-US" dirty="0" smtClean="0"/>
              <a:t>2.7  </a:t>
            </a:r>
            <a:r>
              <a:rPr dirty="0" smtClean="0"/>
              <a:t>样式和主题</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8316" y="17845"/>
            <a:ext cx="6263924" cy="410765"/>
          </a:xfrm>
        </p:spPr>
        <p:txBody>
          <a:bodyPr/>
          <a:lstStyle/>
          <a:p>
            <a:r>
              <a:rPr lang="en-US" dirty="0" smtClean="0"/>
              <a:t>2.1.1  Activity</a:t>
            </a:r>
            <a:r>
              <a:rPr dirty="0" smtClean="0"/>
              <a:t>简介</a:t>
            </a:r>
            <a:endParaRPr dirty="0"/>
          </a:p>
        </p:txBody>
      </p:sp>
      <p:graphicFrame>
        <p:nvGraphicFramePr>
          <p:cNvPr id="7" name="表格 6"/>
          <p:cNvGraphicFramePr>
            <a:graphicFrameLocks noGrp="1"/>
          </p:cNvGraphicFramePr>
          <p:nvPr>
            <p:custDataLst>
              <p:tags r:id="rId1"/>
            </p:custDataLst>
          </p:nvPr>
        </p:nvGraphicFramePr>
        <p:xfrm>
          <a:off x="642910" y="1068722"/>
          <a:ext cx="7858180" cy="3931920"/>
        </p:xfrm>
        <a:graphic>
          <a:graphicData uri="http://schemas.openxmlformats.org/drawingml/2006/table">
            <a:tbl>
              <a:tblPr firstRow="1" bandRow="1">
                <a:tableStyleId>{5C22544A-7EE6-4342-B048-85BDC9FD1C3A}</a:tableStyleId>
              </a:tblPr>
              <a:tblGrid>
                <a:gridCol w="3204306"/>
                <a:gridCol w="4653874"/>
              </a:tblGrid>
              <a:tr h="298741">
                <a:tc>
                  <a:txBody>
                    <a:bodyPr/>
                    <a:lstStyle/>
                    <a:p>
                      <a:pPr algn="ctr"/>
                      <a:r>
                        <a:rPr lang="zh-CN" altLang="en-US" dirty="0" smtClean="0"/>
                        <a:t>方法</a:t>
                      </a:r>
                      <a:endParaRPr lang="zh-CN" altLang="en-US" dirty="0"/>
                    </a:p>
                  </a:txBody>
                  <a:tcPr/>
                </a:tc>
                <a:tc>
                  <a:txBody>
                    <a:bodyPr/>
                    <a:lstStyle/>
                    <a:p>
                      <a:pPr algn="ctr"/>
                      <a:r>
                        <a:rPr lang="zh-CN" altLang="en-US" dirty="0" smtClean="0">
                          <a:latin typeface="Times New Roman" panose="02020603050405020304" pitchFamily="18" charset="0"/>
                          <a:cs typeface="Times New Roman" panose="02020603050405020304" pitchFamily="18" charset="0"/>
                        </a:rPr>
                        <a:t>功能描述</a:t>
                      </a:r>
                      <a:endParaRPr lang="zh-CN" altLang="en-US" dirty="0">
                        <a:latin typeface="Times New Roman" panose="02020603050405020304" pitchFamily="18" charset="0"/>
                        <a:cs typeface="Times New Roman" panose="02020603050405020304" pitchFamily="18" charset="0"/>
                      </a:endParaRPr>
                    </a:p>
                  </a:txBody>
                  <a:tcPr/>
                </a:tc>
              </a:tr>
              <a:tr h="248951">
                <a:tc>
                  <a:txBody>
                    <a:bodyPr/>
                    <a:lstStyle/>
                    <a:p>
                      <a:pPr marL="0" algn="l" defTabSz="914400" rtl="0" eaLnBrk="1" latinLnBrk="0" hangingPunct="1"/>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setContentView(</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int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layoutResID</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nchor="ctr"/>
                </a:tc>
                <a:tc>
                  <a:txBody>
                    <a:bodyPr/>
                    <a:lstStyle/>
                    <a:p>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设置</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界面布局</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nchor="ctr"/>
                </a:tc>
              </a:tr>
              <a:tr h="248951">
                <a:tc>
                  <a:txBody>
                    <a:bodyPr/>
                    <a:lstStyle/>
                    <a:p>
                      <a:pPr marL="0" algn="l" defTabSz="914400" rtl="0" eaLnBrk="1" latinLnBrk="0" hangingPunct="1"/>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onCreate</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(Bundle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savedInstanceState</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nchor="ctr"/>
                </a:tc>
                <a:tc>
                  <a:txBody>
                    <a:bodyPr/>
                    <a:lstStyle/>
                    <a:p>
                      <a:pPr marL="0" algn="l" defTabSz="914400" rtl="0" eaLnBrk="1" latinLnBrk="0" hangingPunct="1"/>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生命周期的方法，用于第一次创建</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r h="248951">
                <a:tc>
                  <a:txBody>
                    <a:bodyPr/>
                    <a:lstStyle/>
                    <a:p>
                      <a:pPr marL="0" algn="l" defTabSz="914400" rtl="0" eaLnBrk="1" latinLnBrk="0" hangingPunct="1"/>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onStart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nchor="ctr"/>
                </a:tc>
                <a:tc>
                  <a:txBody>
                    <a:bodyPr/>
                    <a:lstStyle/>
                    <a:p>
                      <a:pPr marL="0" algn="l" defTabSz="914400" rtl="0" eaLnBrk="1" latinLnBrk="0" hangingPunct="1"/>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生命周期的方法，用于启动</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 </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r h="248951">
                <a:tc>
                  <a:txBody>
                    <a:bodyPr/>
                    <a:lstStyle/>
                    <a:p>
                      <a:pPr marL="0" algn="l" defTabSz="914400" rtl="0" eaLnBrk="1" latinLnBrk="0" hangingPunct="1"/>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onPause</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nchor="ctr"/>
                </a:tc>
                <a:tc>
                  <a:txBody>
                    <a:bodyPr/>
                    <a:lstStyle/>
                    <a:p>
                      <a:pPr marL="0" algn="l" defTabSz="914400" rtl="0" eaLnBrk="1" latinLnBrk="0" hangingPunct="1"/>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生命周期的方法，用于暂停</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r h="248951">
                <a:tc>
                  <a:txBody>
                    <a:bodyPr/>
                    <a:lstStyle/>
                    <a:p>
                      <a:pPr marL="0" algn="l" defTabSz="914400" rtl="0" eaLnBrk="1" latinLnBrk="0" hangingPunct="1"/>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onStop</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c>
                  <a:txBody>
                    <a:bodyPr/>
                    <a:lstStyle/>
                    <a:p>
                      <a:pPr marL="0" algn="l" defTabSz="914400" rtl="0" eaLnBrk="1" latinLnBrk="0" hangingPunct="1"/>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生命周期的方法，用于停止</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 </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r h="248951">
                <a:tc>
                  <a:txBody>
                    <a:bodyPr/>
                    <a:lstStyle/>
                    <a:p>
                      <a:pPr marL="0" algn="l" defTabSz="914400" rtl="0" eaLnBrk="1" latinLnBrk="0" hangingPunct="1"/>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onDestory</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c>
                  <a:txBody>
                    <a:bodyPr/>
                    <a:lstStyle/>
                    <a:p>
                      <a:pPr marL="0" algn="l" defTabSz="914400" rtl="0" eaLnBrk="1" latinLnBrk="0" hangingPunct="1"/>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生命周期的方法，用于销毁</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 </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r h="248951">
                <a:tc>
                  <a:txBody>
                    <a:bodyPr/>
                    <a:lstStyle/>
                    <a:p>
                      <a:pPr marL="0" algn="l" defTabSz="914400" rtl="0" eaLnBrk="1" latinLnBrk="0" hangingPunct="1"/>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onResume</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c>
                  <a:txBody>
                    <a:bodyPr/>
                    <a:lstStyle/>
                    <a:p>
                      <a:pPr marL="0" algn="l" defTabSz="914400" rtl="0" eaLnBrk="1" latinLnBrk="0" hangingPunct="1"/>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生命周期的方法，将</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由暂停状态恢复使用</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r h="248951">
                <a:tc>
                  <a:txBody>
                    <a:bodyPr/>
                    <a:lstStyle/>
                    <a:p>
                      <a:pPr marL="0" algn="l" defTabSz="914400" rtl="0" eaLnBrk="1" latinLnBrk="0" hangingPunct="1"/>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onRestart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c>
                  <a:txBody>
                    <a:bodyPr/>
                    <a:lstStyle/>
                    <a:p>
                      <a:pPr marL="0" algn="l" defTabSz="914400" rtl="0" eaLnBrk="1" latinLnBrk="0" hangingPunct="1"/>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生命周期的方法，将</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由停止状态恢复使用</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r h="248951">
                <a:tc>
                  <a:txBody>
                    <a:bodyPr/>
                    <a:lstStyle/>
                    <a:p>
                      <a:pPr marL="0" algn="l" defTabSz="914400" rtl="0" eaLnBrk="1" latinLnBrk="0" hangingPunct="1"/>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onKeyDown(</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int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keyCode,KeyEvent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event)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c>
                  <a:txBody>
                    <a:bodyPr/>
                    <a:lstStyle/>
                    <a:p>
                      <a:pPr marL="0" algn="l" defTabSz="914400" rtl="0" eaLnBrk="1" latinLnBrk="0" hangingPunct="1"/>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键盘按键按下时的动作事件处理方法</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r h="248951">
                <a:tc>
                  <a:txBody>
                    <a:bodyPr/>
                    <a:lstStyle/>
                    <a:p>
                      <a:pPr marL="0" algn="l" defTabSz="914400" rtl="0" eaLnBrk="1" latinLnBrk="0" hangingPunct="1"/>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onKeyUp(</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int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keyCode,KeyEvent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event)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c>
                  <a:txBody>
                    <a:bodyPr/>
                    <a:lstStyle/>
                    <a:p>
                      <a:pPr marL="0" algn="l" defTabSz="914400" rtl="0" eaLnBrk="1" latinLnBrk="0" hangingPunct="1"/>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键盘按键抬起时的动作事件处理方法</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r h="248951">
                <a:tc>
                  <a:txBody>
                    <a:bodyPr/>
                    <a:lstStyle/>
                    <a:p>
                      <a:pPr marL="0" algn="l" defTabSz="914400" rtl="0" eaLnBrk="1" latinLnBrk="0" hangingPunct="1"/>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onTouchEvent(</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MotionEvent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event)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c>
                  <a:txBody>
                    <a:bodyPr/>
                    <a:lstStyle/>
                    <a:p>
                      <a:pPr marL="0" algn="l" defTabSz="914400" rtl="0" eaLnBrk="1" latinLnBrk="0" hangingPunct="1"/>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监听屏幕的触摸事件处理方法</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bl>
          </a:graphicData>
        </a:graphic>
      </p:graphicFrame>
      <p:sp>
        <p:nvSpPr>
          <p:cNvPr id="5" name="内容占位符 4"/>
          <p:cNvSpPr>
            <a:spLocks noGrp="1"/>
          </p:cNvSpPr>
          <p:nvPr>
            <p:ph idx="1"/>
          </p:nvPr>
        </p:nvSpPr>
        <p:spPr>
          <a:xfrm>
            <a:off x="285720" y="500048"/>
            <a:ext cx="8207375" cy="1285884"/>
          </a:xfrm>
        </p:spPr>
        <p:txBody>
          <a:bodyPr/>
          <a:lstStyle/>
          <a:p>
            <a:r>
              <a:rPr dirty="0"/>
              <a:t>Activity</a:t>
            </a:r>
            <a:r>
              <a:rPr lang="zh-CN" dirty="0"/>
              <a:t>类中常用的</a:t>
            </a:r>
            <a:r>
              <a:rPr lang="zh-CN" dirty="0" smtClean="0"/>
              <a:t>方法</a:t>
            </a:r>
            <a:r>
              <a:rPr lang="zh-CN" altLang="en-US" dirty="0" smtClean="0"/>
              <a:t>：</a:t>
            </a:r>
            <a:endParaRPr lang="zh-CN" dirty="0"/>
          </a:p>
        </p:txBody>
      </p:sp>
      <p:graphicFrame>
        <p:nvGraphicFramePr>
          <p:cNvPr id="6" name="表格 5"/>
          <p:cNvGraphicFramePr>
            <a:graphicFrameLocks noGrp="1"/>
          </p:cNvGraphicFramePr>
          <p:nvPr>
            <p:custDataLst>
              <p:tags r:id="rId2"/>
            </p:custDataLst>
          </p:nvPr>
        </p:nvGraphicFramePr>
        <p:xfrm>
          <a:off x="642910" y="1071552"/>
          <a:ext cx="7858180" cy="1584960"/>
        </p:xfrm>
        <a:graphic>
          <a:graphicData uri="http://schemas.openxmlformats.org/drawingml/2006/table">
            <a:tbl>
              <a:tblPr firstRow="1" bandRow="1">
                <a:tableStyleId>{5C22544A-7EE6-4342-B048-85BDC9FD1C3A}</a:tableStyleId>
              </a:tblPr>
              <a:tblGrid>
                <a:gridCol w="4170650"/>
                <a:gridCol w="3687530"/>
              </a:tblGrid>
              <a:tr h="298741">
                <a:tc>
                  <a:txBody>
                    <a:bodyPr/>
                    <a:lstStyle/>
                    <a:p>
                      <a:pPr algn="ctr"/>
                      <a:r>
                        <a:rPr lang="zh-CN" altLang="en-US" dirty="0" smtClean="0"/>
                        <a:t>方法</a:t>
                      </a:r>
                      <a:endParaRPr lang="zh-CN" altLang="en-US" dirty="0"/>
                    </a:p>
                  </a:txBody>
                  <a:tcPr/>
                </a:tc>
                <a:tc>
                  <a:txBody>
                    <a:bodyPr/>
                    <a:lstStyle/>
                    <a:p>
                      <a:pPr algn="ctr"/>
                      <a:r>
                        <a:rPr lang="zh-CN" altLang="en-US" dirty="0" smtClean="0"/>
                        <a:t>功能描述</a:t>
                      </a:r>
                      <a:endParaRPr lang="zh-CN" altLang="en-US" dirty="0"/>
                    </a:p>
                  </a:txBody>
                  <a:tcPr/>
                </a:tc>
              </a:tr>
              <a:tr h="248951">
                <a:tc>
                  <a:txBody>
                    <a:bodyPr/>
                    <a:lstStyle/>
                    <a:p>
                      <a:pPr marL="0" algn="l" defTabSz="914400" rtl="0" eaLnBrk="1" latinLnBrk="0" hangingPunct="1"/>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openContextMenu(View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view</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nchor="ctr"/>
                </a:tc>
                <a:tc>
                  <a:txBody>
                    <a:bodyPr/>
                    <a:lstStyle/>
                    <a:p>
                      <a:pPr marL="0" algn="l" defTabSz="914400" rtl="0" eaLnBrk="1" latinLnBrk="0" hangingPunct="1"/>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开启上下文菜单</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nchor="ctr"/>
                </a:tc>
              </a:tr>
              <a:tr h="248951">
                <a:tc>
                  <a:txBody>
                    <a:bodyPr/>
                    <a:lstStyle/>
                    <a:p>
                      <a:pPr marL="0" algn="l" defTabSz="914400" rtl="0" eaLnBrk="1" latinLnBrk="0" hangingPunct="1"/>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setResult(</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int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resultCode</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nchor="ctr"/>
                </a:tc>
                <a:tc>
                  <a:txBody>
                    <a:bodyPr/>
                    <a:lstStyle/>
                    <a:p>
                      <a:pPr marL="0" algn="l" defTabSz="914400" rtl="0" eaLnBrk="1" latinLnBrk="0" hangingPunct="1"/>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返回数据给上一个</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r h="248951">
                <a:tc>
                  <a:txBody>
                    <a:bodyPr/>
                    <a:lstStyle/>
                    <a:p>
                      <a:pPr marL="0" algn="l" defTabSz="914400" rtl="0" eaLnBrk="1" latinLnBrk="0" hangingPunct="1"/>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startActivityForResult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(Intent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intent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int</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 </a:t>
                      </a:r>
                      <a:r>
                        <a:rPr lang="en-US" sz="1400" kern="1200" dirty="0" err="1" smtClean="0">
                          <a:solidFill>
                            <a:schemeClr val="dk1"/>
                          </a:solidFill>
                          <a:latin typeface="Times New Roman" panose="02020603050405020304" pitchFamily="18" charset="0"/>
                          <a:ea typeface="Adobe 仿宋 Std R"/>
                          <a:cs typeface="Times New Roman" panose="02020603050405020304" pitchFamily="18" charset="0"/>
                        </a:rPr>
                        <a:t>requestCode</a:t>
                      </a:r>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nchor="ctr"/>
                </a:tc>
                <a:tc>
                  <a:txBody>
                    <a:bodyPr/>
                    <a:lstStyle/>
                    <a:p>
                      <a:pPr marL="0" algn="l" defTabSz="914400" rtl="0" eaLnBrk="1" latinLnBrk="0" hangingPunct="1"/>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携带数据并跳转</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r h="248951">
                <a:tc>
                  <a:txBody>
                    <a:bodyPr/>
                    <a:lstStyle/>
                    <a:p>
                      <a:pPr marL="0" algn="l" defTabSz="914400" rtl="0" eaLnBrk="1" latinLnBrk="0" hangingPunct="1"/>
                      <a:r>
                        <a:rPr lang="en-US" sz="1400" kern="1200" dirty="0" smtClean="0">
                          <a:solidFill>
                            <a:schemeClr val="dk1"/>
                          </a:solidFill>
                          <a:latin typeface="Times New Roman" panose="02020603050405020304" pitchFamily="18" charset="0"/>
                          <a:ea typeface="Adobe 仿宋 Std R"/>
                          <a:cs typeface="Times New Roman" panose="02020603050405020304" pitchFamily="18" charset="0"/>
                        </a:rPr>
                        <a:t>finish()</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nchor="ctr"/>
                </a:tc>
                <a:tc>
                  <a:txBody>
                    <a:bodyPr/>
                    <a:lstStyle/>
                    <a:p>
                      <a:pPr marL="0" algn="l" defTabSz="914400" rtl="0" eaLnBrk="1" latinLnBrk="0" hangingPunct="1"/>
                      <a:r>
                        <a:rPr lang="zh-CN"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结束当前</a:t>
                      </a:r>
                      <a:r>
                        <a:rPr lang="en-US" altLang="en-US" sz="1400" kern="1200" dirty="0" smtClean="0">
                          <a:solidFill>
                            <a:schemeClr val="dk1"/>
                          </a:solidFill>
                          <a:latin typeface="Times New Roman" panose="02020603050405020304" pitchFamily="18" charset="0"/>
                          <a:ea typeface="Adobe 仿宋 Std R"/>
                          <a:cs typeface="Times New Roman" panose="02020603050405020304" pitchFamily="18" charset="0"/>
                        </a:rPr>
                        <a:t>Activity</a:t>
                      </a:r>
                      <a:endParaRPr lang="zh-CN" altLang="en-US" sz="1400" kern="1200" dirty="0">
                        <a:solidFill>
                          <a:schemeClr val="dk1"/>
                        </a:solidFill>
                        <a:latin typeface="Times New Roman" panose="02020603050405020304" pitchFamily="18" charset="0"/>
                        <a:ea typeface="Adobe 仿宋 Std R"/>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8415"/>
            <a:ext cx="5614035" cy="410845"/>
          </a:xfrm>
        </p:spPr>
        <p:txBody>
          <a:bodyPr/>
          <a:lstStyle/>
          <a:p>
            <a:r>
              <a:rPr lang="en-US" dirty="0" smtClean="0"/>
              <a:t>2.7  </a:t>
            </a:r>
            <a:r>
              <a:rPr dirty="0" smtClean="0"/>
              <a:t>样式和主题</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 name="内容占位符 10"/>
          <p:cNvSpPr>
            <a:spLocks noGrp="1"/>
          </p:cNvSpPr>
          <p:nvPr>
            <p:ph idx="1"/>
          </p:nvPr>
        </p:nvSpPr>
        <p:spPr>
          <a:xfrm>
            <a:off x="428596" y="571486"/>
            <a:ext cx="8207375" cy="1857388"/>
          </a:xfrm>
        </p:spPr>
        <p:txBody>
          <a:bodyPr/>
          <a:lstStyle/>
          <a:p>
            <a:r>
              <a:rPr lang="zh-CN" dirty="0" smtClean="0"/>
              <a:t>创建</a:t>
            </a:r>
            <a:r>
              <a:rPr lang="zh-CN" dirty="0"/>
              <a:t>自定义的样式和主题的</a:t>
            </a:r>
            <a:r>
              <a:rPr lang="zh-CN" dirty="0" smtClean="0"/>
              <a:t>步骤</a:t>
            </a:r>
            <a:r>
              <a:rPr lang="zh-CN" altLang="en-US" dirty="0" smtClean="0"/>
              <a:t>：</a:t>
            </a:r>
            <a:endParaRPr dirty="0" smtClean="0"/>
          </a:p>
          <a:p>
            <a:pPr marL="800100" lvl="1" indent="-342900">
              <a:lnSpc>
                <a:spcPct val="150000"/>
              </a:lnSpc>
              <a:buFont typeface="+mj-lt"/>
              <a:buAutoNum type="arabicPeriod"/>
            </a:pPr>
            <a:r>
              <a:rPr i="0" dirty="0"/>
              <a:t>在</a:t>
            </a:r>
            <a:r>
              <a:rPr lang="en-US" i="0" dirty="0"/>
              <a:t>res/values</a:t>
            </a:r>
            <a:r>
              <a:rPr i="0" dirty="0"/>
              <a:t>目录下新建一个名为</a:t>
            </a:r>
            <a:r>
              <a:rPr lang="en-US" i="0" dirty="0"/>
              <a:t>styles.xml</a:t>
            </a:r>
            <a:r>
              <a:rPr i="0" dirty="0"/>
              <a:t>的文件，并增加</a:t>
            </a:r>
            <a:r>
              <a:rPr lang="en-US" i="0" dirty="0"/>
              <a:t>&lt;</a:t>
            </a:r>
            <a:r>
              <a:rPr lang="en-US" i="0" dirty="0" smtClean="0"/>
              <a:t>resources</a:t>
            </a:r>
            <a:r>
              <a:rPr i="0" dirty="0" smtClean="0"/>
              <a:t>元素作为根元素</a:t>
            </a:r>
            <a:endParaRPr lang="en-US" i="0" dirty="0" smtClean="0"/>
          </a:p>
          <a:p>
            <a:pPr marL="800100" lvl="1" indent="-342900">
              <a:lnSpc>
                <a:spcPct val="150000"/>
              </a:lnSpc>
              <a:buFont typeface="+mj-lt"/>
              <a:buAutoNum type="arabicPeriod"/>
            </a:pPr>
            <a:r>
              <a:rPr i="0" dirty="0"/>
              <a:t>为</a:t>
            </a:r>
            <a:r>
              <a:rPr lang="en-US" i="0" dirty="0"/>
              <a:t>&lt;style&gt;</a:t>
            </a:r>
            <a:r>
              <a:rPr i="0" dirty="0" smtClean="0"/>
              <a:t>元素增加一个全局唯一的</a:t>
            </a:r>
            <a:r>
              <a:rPr lang="en-US" i="0" dirty="0"/>
              <a:t>name</a:t>
            </a:r>
            <a:r>
              <a:rPr i="0" dirty="0"/>
              <a:t>属性，也可以为其增加一个</a:t>
            </a:r>
            <a:r>
              <a:rPr lang="en-US" i="0" dirty="0"/>
              <a:t>parent</a:t>
            </a:r>
            <a:r>
              <a:rPr i="0" dirty="0" smtClean="0"/>
              <a:t>属性</a:t>
            </a:r>
            <a:endParaRPr lang="en-US" i="0" dirty="0" smtClean="0"/>
          </a:p>
          <a:p>
            <a:pPr marL="800100" lvl="1" indent="-342900">
              <a:lnSpc>
                <a:spcPct val="150000"/>
              </a:lnSpc>
              <a:buFont typeface="+mj-lt"/>
              <a:buAutoNum type="arabicPeriod"/>
            </a:pPr>
            <a:r>
              <a:rPr i="0" dirty="0"/>
              <a:t>在</a:t>
            </a:r>
            <a:r>
              <a:rPr lang="en-US" i="0" dirty="0"/>
              <a:t>&lt;style&gt;</a:t>
            </a:r>
            <a:r>
              <a:rPr i="0" dirty="0"/>
              <a:t>元素内部声明一个或者多个</a:t>
            </a:r>
            <a:r>
              <a:rPr lang="en-US" i="0" dirty="0"/>
              <a:t>&lt;item&gt;</a:t>
            </a:r>
            <a:r>
              <a:rPr i="0" dirty="0"/>
              <a:t>元素，每一个</a:t>
            </a:r>
            <a:r>
              <a:rPr lang="en-US" i="0" dirty="0"/>
              <a:t>&lt;item&gt;</a:t>
            </a:r>
            <a:r>
              <a:rPr i="0" dirty="0"/>
              <a:t>元素用于定义了一个</a:t>
            </a:r>
            <a:r>
              <a:rPr lang="en-US" i="0" dirty="0"/>
              <a:t>name</a:t>
            </a:r>
            <a:r>
              <a:rPr i="0" dirty="0"/>
              <a:t>属性，</a:t>
            </a:r>
            <a:r>
              <a:rPr i="0" dirty="0" smtClean="0"/>
              <a:t>并在元素的内部进行赋值</a:t>
            </a:r>
            <a:endParaRPr i="0" dirty="0"/>
          </a:p>
          <a:p>
            <a:pPr marL="800100" lvl="1" indent="-342900">
              <a:lnSpc>
                <a:spcPct val="150000"/>
              </a:lnSpc>
              <a:buFont typeface="+mj-lt"/>
              <a:buAutoNum type="arabicPeriod"/>
            </a:pPr>
            <a:r>
              <a:rPr i="0" dirty="0"/>
              <a:t>引用在其他</a:t>
            </a:r>
            <a:r>
              <a:rPr lang="en-US" i="0" dirty="0"/>
              <a:t>XML</a:t>
            </a:r>
            <a:r>
              <a:rPr i="0" dirty="0"/>
              <a:t>中已经定义的资源。</a:t>
            </a:r>
            <a:endParaRPr i="0" dirty="0"/>
          </a:p>
          <a:p>
            <a:pPr marL="800100" lvl="1" indent="-342900">
              <a:lnSpc>
                <a:spcPct val="150000"/>
              </a:lnSpc>
              <a:buNone/>
            </a:pPr>
            <a:endParaRPr sz="1600" dirty="0"/>
          </a:p>
          <a:p>
            <a:pPr lvl="1">
              <a:lnSpc>
                <a:spcPct val="150000"/>
              </a:lnSpc>
              <a:buNone/>
            </a:pPr>
            <a:endParaRPr dirty="0" smtClean="0"/>
          </a:p>
          <a:p>
            <a:endParaRP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786213"/>
          </a:xfrm>
        </p:spPr>
        <p:txBody>
          <a:bodyPr/>
          <a:lstStyle/>
          <a:p>
            <a:pPr marL="0">
              <a:spcBef>
                <a:spcPts val="0"/>
              </a:spcBef>
            </a:pPr>
            <a:r>
              <a:rPr lang="zh-CN" dirty="0" smtClean="0"/>
              <a:t>样式的声明</a:t>
            </a:r>
            <a:r>
              <a:rPr dirty="0" smtClean="0"/>
              <a:t>	</a:t>
            </a:r>
            <a:endParaRPr dirty="0" smtClean="0"/>
          </a:p>
          <a:p>
            <a:pPr marL="0">
              <a:spcBef>
                <a:spcPts val="0"/>
              </a:spcBef>
            </a:pPr>
            <a:endParaRPr dirty="0"/>
          </a:p>
          <a:p>
            <a:pPr marL="0">
              <a:spcBef>
                <a:spcPts val="0"/>
              </a:spcBef>
            </a:pPr>
            <a:endParaRPr dirty="0" smtClean="0"/>
          </a:p>
          <a:p>
            <a:pPr marL="0">
              <a:spcBef>
                <a:spcPts val="0"/>
              </a:spcBef>
            </a:pPr>
            <a:endParaRPr dirty="0"/>
          </a:p>
          <a:p>
            <a:pPr marL="0">
              <a:spcBef>
                <a:spcPts val="0"/>
              </a:spcBef>
            </a:pPr>
            <a:endParaRPr dirty="0" smtClean="0"/>
          </a:p>
          <a:p>
            <a:pPr marL="0">
              <a:spcBef>
                <a:spcPts val="0"/>
              </a:spcBef>
            </a:pPr>
            <a:r>
              <a:rPr lang="zh-CN" altLang="en-US" dirty="0" smtClean="0"/>
              <a:t>样式的引用</a:t>
            </a:r>
            <a:r>
              <a:rPr dirty="0" smtClean="0"/>
              <a:t>	</a:t>
            </a:r>
            <a:endParaRPr lang="zh-CN" dirty="0" smtClean="0"/>
          </a:p>
          <a:p>
            <a:pPr>
              <a:buNone/>
            </a:pPr>
            <a:endParaRPr lang="zh-CN" dirty="0" smtClean="0"/>
          </a:p>
          <a:p>
            <a:pPr>
              <a:buNone/>
            </a:pPr>
            <a:endParaRPr lang="zh-CN" dirty="0"/>
          </a:p>
        </p:txBody>
      </p:sp>
      <p:sp>
        <p:nvSpPr>
          <p:cNvPr id="4" name="标题 3"/>
          <p:cNvSpPr>
            <a:spLocks noGrp="1"/>
          </p:cNvSpPr>
          <p:nvPr>
            <p:ph type="title"/>
          </p:nvPr>
        </p:nvSpPr>
        <p:spPr>
          <a:xfrm>
            <a:off x="469265" y="18415"/>
            <a:ext cx="5614035" cy="410845"/>
          </a:xfrm>
        </p:spPr>
        <p:txBody>
          <a:bodyPr/>
          <a:lstStyle/>
          <a:p>
            <a:r>
              <a:rPr lang="en-US" altLang="zh-CN" dirty="0" smtClean="0"/>
              <a:t>2.7  </a:t>
            </a:r>
            <a:r>
              <a:rPr dirty="0" smtClean="0"/>
              <a:t>样式和主题</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TextBox 8"/>
          <p:cNvSpPr txBox="1"/>
          <p:nvPr/>
        </p:nvSpPr>
        <p:spPr bwMode="auto">
          <a:xfrm>
            <a:off x="1000100" y="1214428"/>
            <a:ext cx="5715040" cy="1600438"/>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&lt;?xml version="1.0" encoding="utf-8"?&gt;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&lt;resources&gt;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&lt;style name="</a:t>
            </a:r>
            <a:r>
              <a:rPr lang="en-US" sz="1400" dirty="0" err="1" smtClean="0">
                <a:latin typeface="Courier New" panose="02070309020205020404" pitchFamily="49" charset="0"/>
                <a:cs typeface="Courier New" panose="02070309020205020404" pitchFamily="49" charset="0"/>
              </a:rPr>
              <a:t>SpecialText</a:t>
            </a:r>
            <a:r>
              <a:rPr lang="en-US" sz="1400" dirty="0" smtClean="0">
                <a:latin typeface="Courier New" panose="02070309020205020404" pitchFamily="49" charset="0"/>
                <a:cs typeface="Courier New" panose="02070309020205020404" pitchFamily="49" charset="0"/>
              </a:rPr>
              <a:t>" parent="@style/Text"&gt;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android:textSize</a:t>
            </a:r>
            <a:r>
              <a:rPr lang="en-US" sz="1400" dirty="0" smtClean="0">
                <a:latin typeface="Courier New" panose="02070309020205020404" pitchFamily="49" charset="0"/>
                <a:cs typeface="Courier New" panose="02070309020205020404" pitchFamily="49" charset="0"/>
              </a:rPr>
              <a:t>"&gt;18sp&lt;/item&gt;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android:textColor</a:t>
            </a:r>
            <a:r>
              <a:rPr lang="en-US" sz="1400" dirty="0" smtClean="0">
                <a:latin typeface="Courier New" panose="02070309020205020404" pitchFamily="49" charset="0"/>
                <a:cs typeface="Courier New" panose="02070309020205020404" pitchFamily="49" charset="0"/>
              </a:rPr>
              <a:t>"&gt;#008&lt;/item&gt;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&lt;/style&gt;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&lt;/resources&gt;</a:t>
            </a:r>
            <a:endParaRPr lang="zh-CN" altLang="en-US" sz="1400" dirty="0" smtClean="0">
              <a:latin typeface="Courier New" panose="02070309020205020404" pitchFamily="49" charset="0"/>
              <a:cs typeface="Courier New" panose="02070309020205020404" pitchFamily="49" charset="0"/>
            </a:endParaRPr>
          </a:p>
        </p:txBody>
      </p:sp>
      <p:sp>
        <p:nvSpPr>
          <p:cNvPr id="13" name="TextBox 12"/>
          <p:cNvSpPr txBox="1"/>
          <p:nvPr/>
        </p:nvSpPr>
        <p:spPr bwMode="auto">
          <a:xfrm>
            <a:off x="1000100" y="3500444"/>
            <a:ext cx="4500594" cy="1169551"/>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EditText </a:t>
            </a:r>
            <a:r>
              <a:rPr lang="en-US" sz="1400" dirty="0" err="1" smtClean="0">
                <a:solidFill>
                  <a:srgbClr val="FF0000"/>
                </a:solidFill>
                <a:latin typeface="Courier New" panose="02070309020205020404" pitchFamily="49" charset="0"/>
                <a:cs typeface="Courier New" panose="02070309020205020404" pitchFamily="49" charset="0"/>
              </a:rPr>
              <a:t>id</a:t>
            </a:r>
            <a:r>
              <a:rPr lang="en-US" sz="1400" dirty="0" err="1" smtClean="0">
                <a:latin typeface="Courier New" panose="02070309020205020404" pitchFamily="49" charset="0"/>
                <a:cs typeface="Courier New" panose="02070309020205020404" pitchFamily="49" charset="0"/>
              </a:rPr>
              <a:t>="@+id/text1"</a:t>
            </a:r>
            <a:endParaRPr lang="zh-CN" altLang="en-US" sz="1400" dirty="0" err="1"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smtClean="0">
                <a:solidFill>
                  <a:srgbClr val="FF0000"/>
                </a:solidFill>
                <a:latin typeface="Courier New" panose="02070309020205020404" pitchFamily="49" charset="0"/>
                <a:cs typeface="Courier New" panose="02070309020205020404" pitchFamily="49" charset="0"/>
              </a:rPr>
              <a:t>style</a:t>
            </a:r>
            <a:r>
              <a:rPr lang="en-US" sz="1400" dirty="0" smtClean="0">
                <a:latin typeface="Courier New" panose="02070309020205020404" pitchFamily="49" charset="0"/>
                <a:cs typeface="Courier New" panose="02070309020205020404" pitchFamily="49" charset="0"/>
              </a:rPr>
              <a:t>="@style/</a:t>
            </a:r>
            <a:r>
              <a:rPr lang="en-US" sz="1400" dirty="0" err="1" smtClean="0">
                <a:latin typeface="Courier New" panose="02070309020205020404" pitchFamily="49" charset="0"/>
                <a:cs typeface="Courier New" panose="02070309020205020404" pitchFamily="49" charset="0"/>
              </a:rPr>
              <a:t>SpecialText</a:t>
            </a:r>
            <a:r>
              <a:rPr lang="en-US" sz="1400" dirty="0" smtClean="0">
                <a:latin typeface="Courier New" panose="02070309020205020404" pitchFamily="49" charset="0"/>
                <a:cs typeface="Courier New" panose="02070309020205020404" pitchFamily="49" charset="0"/>
              </a:rPr>
              <a:t>"</a:t>
            </a:r>
            <a:endParaRPr lang="zh-CN" altLang="en-US" sz="1400" dirty="0" err="1"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android:layout_width</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fill_parent</a:t>
            </a:r>
            <a:r>
              <a:rPr lang="en-US" sz="1400" dirty="0" smtClean="0">
                <a:latin typeface="Courier New" panose="02070309020205020404" pitchFamily="49" charset="0"/>
                <a:cs typeface="Courier New" panose="02070309020205020404" pitchFamily="49" charset="0"/>
              </a:rPr>
              <a:t>"</a:t>
            </a:r>
            <a:endParaRPr lang="zh-CN" altLang="en-US" sz="1400" dirty="0" err="1"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android:layout_height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wrap_content</a:t>
            </a:r>
            <a:r>
              <a:rPr lang="en-US" sz="1400" dirty="0" smtClean="0">
                <a:latin typeface="Courier New" panose="02070309020205020404" pitchFamily="49" charset="0"/>
                <a:cs typeface="Courier New" panose="02070309020205020404" pitchFamily="49" charset="0"/>
              </a:rPr>
              <a:t>"</a:t>
            </a:r>
            <a:endParaRPr lang="zh-CN" altLang="en-US" sz="1400" dirty="0" err="1"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android:text</a:t>
            </a:r>
            <a:r>
              <a:rPr lang="en-US" sz="1400" dirty="0" smtClean="0">
                <a:latin typeface="Courier New" panose="02070309020205020404" pitchFamily="49" charset="0"/>
                <a:cs typeface="Courier New" panose="02070309020205020404" pitchFamily="49" charset="0"/>
              </a:rPr>
              <a:t>="Hello, World!" /&gt;</a:t>
            </a:r>
            <a:endParaRPr lang="zh-CN" altLang="en-US" sz="1400" dirty="0" err="1"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 calcmode="lin" valueType="num">
                                      <p:cBhvr additive="base">
                                        <p:cTn id="1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786213"/>
          </a:xfrm>
        </p:spPr>
        <p:txBody>
          <a:bodyPr/>
          <a:lstStyle/>
          <a:p>
            <a:pPr marL="0">
              <a:spcBef>
                <a:spcPts val="0"/>
              </a:spcBef>
            </a:pPr>
            <a:r>
              <a:rPr lang="zh-CN" dirty="0"/>
              <a:t>主题的</a:t>
            </a:r>
            <a:r>
              <a:rPr lang="zh-CN" dirty="0" smtClean="0"/>
              <a:t>声明</a:t>
            </a:r>
            <a:r>
              <a:rPr dirty="0" smtClean="0"/>
              <a:t>	</a:t>
            </a:r>
            <a:endParaRPr lang="zh-CN" dirty="0" smtClean="0"/>
          </a:p>
          <a:p>
            <a:pPr>
              <a:buNone/>
            </a:pPr>
            <a:endParaRPr lang="zh-CN" dirty="0" smtClean="0"/>
          </a:p>
          <a:p>
            <a:pPr>
              <a:buNone/>
            </a:pPr>
            <a:endParaRPr lang="zh-CN" dirty="0"/>
          </a:p>
        </p:txBody>
      </p:sp>
      <p:sp>
        <p:nvSpPr>
          <p:cNvPr id="4" name="标题 3"/>
          <p:cNvSpPr>
            <a:spLocks noGrp="1"/>
          </p:cNvSpPr>
          <p:nvPr>
            <p:ph type="title"/>
          </p:nvPr>
        </p:nvSpPr>
        <p:spPr>
          <a:xfrm>
            <a:off x="469265" y="18415"/>
            <a:ext cx="5614035" cy="410845"/>
          </a:xfrm>
        </p:spPr>
        <p:txBody>
          <a:bodyPr/>
          <a:lstStyle/>
          <a:p>
            <a:r>
              <a:rPr lang="en-US" altLang="zh-CN" dirty="0" smtClean="0"/>
              <a:t>2.7  </a:t>
            </a:r>
            <a:r>
              <a:rPr dirty="0" smtClean="0"/>
              <a:t>样式和主题</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TextBox 8"/>
          <p:cNvSpPr txBox="1"/>
          <p:nvPr/>
        </p:nvSpPr>
        <p:spPr bwMode="auto">
          <a:xfrm>
            <a:off x="357158" y="1285866"/>
            <a:ext cx="8501090" cy="3108543"/>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&lt;?xml version="1.0" encoding="utf-8"?&gt;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&lt;resources&gt;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&lt;style name="</a:t>
            </a:r>
            <a:r>
              <a:rPr lang="en-US" sz="1400" dirty="0" err="1" smtClean="0">
                <a:latin typeface="Courier New" panose="02070309020205020404" pitchFamily="49" charset="0"/>
                <a:cs typeface="Courier New" panose="02070309020205020404" pitchFamily="49" charset="0"/>
              </a:rPr>
              <a:t>CustomTheme</a:t>
            </a:r>
            <a:r>
              <a:rPr lang="en-US" sz="1400" dirty="0" smtClean="0">
                <a:latin typeface="Courier New" panose="02070309020205020404" pitchFamily="49" charset="0"/>
                <a:cs typeface="Courier New" panose="02070309020205020404" pitchFamily="49" charset="0"/>
              </a:rPr>
              <a:t>"&gt;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android:windowNoTitle</a:t>
            </a:r>
            <a:r>
              <a:rPr lang="en-US" sz="1400" dirty="0" smtClean="0">
                <a:latin typeface="Courier New" panose="02070309020205020404" pitchFamily="49" charset="0"/>
                <a:cs typeface="Courier New" panose="02070309020205020404" pitchFamily="49" charset="0"/>
              </a:rPr>
              <a:t>"&gt;true&lt;/item&gt;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windowFrame</a:t>
            </a:r>
            <a:r>
              <a:rPr lang="en-US" sz="1400" dirty="0" smtClean="0">
                <a:latin typeface="Courier New" panose="02070309020205020404" pitchFamily="49" charset="0"/>
                <a:cs typeface="Courier New" panose="02070309020205020404" pitchFamily="49" charset="0"/>
              </a:rPr>
              <a:t>"&gt;@</a:t>
            </a:r>
            <a:r>
              <a:rPr lang="en-US" sz="1400" dirty="0" err="1" smtClean="0">
                <a:latin typeface="Courier New" panose="02070309020205020404" pitchFamily="49" charset="0"/>
                <a:cs typeface="Courier New" panose="02070309020205020404" pitchFamily="49" charset="0"/>
              </a:rPr>
              <a:t>drawable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screen_frame</a:t>
            </a:r>
            <a:r>
              <a:rPr lang="en-US" sz="1400" dirty="0" smtClean="0">
                <a:latin typeface="Courier New" panose="02070309020205020404" pitchFamily="49" charset="0"/>
                <a:cs typeface="Courier New" panose="02070309020205020404" pitchFamily="49" charset="0"/>
              </a:rPr>
              <a:t>&lt;/item&gt;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windowBackground</a:t>
            </a:r>
            <a:r>
              <a:rPr lang="en-US" sz="1400" dirty="0" smtClean="0">
                <a:latin typeface="Courier New" panose="02070309020205020404" pitchFamily="49" charset="0"/>
                <a:cs typeface="Courier New" panose="02070309020205020404" pitchFamily="49" charset="0"/>
              </a:rPr>
              <a:t>"&gt;@</a:t>
            </a:r>
            <a:r>
              <a:rPr lang="en-US" sz="1400" dirty="0" err="1" smtClean="0">
                <a:latin typeface="Courier New" panose="02070309020205020404" pitchFamily="49" charset="0"/>
                <a:cs typeface="Courier New" panose="02070309020205020404" pitchFamily="49" charset="0"/>
              </a:rPr>
              <a:t>drawable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screen_background_white</a:t>
            </a:r>
            <a:r>
              <a:rPr lang="en-US" sz="1400" dirty="0" smtClean="0">
                <a:latin typeface="Courier New" panose="02070309020205020404" pitchFamily="49" charset="0"/>
                <a:cs typeface="Courier New" panose="02070309020205020404" pitchFamily="49" charset="0"/>
              </a:rPr>
              <a:t>&lt;/item&gt;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panelForegroundColor</a:t>
            </a:r>
            <a:r>
              <a:rPr lang="en-US" sz="1400" dirty="0" smtClean="0">
                <a:latin typeface="Courier New" panose="02070309020205020404" pitchFamily="49" charset="0"/>
                <a:cs typeface="Courier New" panose="02070309020205020404" pitchFamily="49" charset="0"/>
              </a:rPr>
              <a:t>"&gt;#FF000000&lt;/item&gt;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panelBackgroundColor</a:t>
            </a:r>
            <a:r>
              <a:rPr lang="en-US" sz="1400" dirty="0" smtClean="0">
                <a:latin typeface="Courier New" panose="02070309020205020404" pitchFamily="49" charset="0"/>
                <a:cs typeface="Courier New" panose="02070309020205020404" pitchFamily="49" charset="0"/>
              </a:rPr>
              <a:t>"&gt;#FFFFFFFF&lt;/item&gt;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panelTextColor</a:t>
            </a:r>
            <a:r>
              <a:rPr lang="en-US" sz="1400" dirty="0" smtClean="0">
                <a:latin typeface="Courier New" panose="02070309020205020404" pitchFamily="49" charset="0"/>
                <a:cs typeface="Courier New" panose="02070309020205020404" pitchFamily="49" charset="0"/>
              </a:rPr>
              <a:t>"&gt;?</a:t>
            </a:r>
            <a:r>
              <a:rPr lang="en-US" sz="1400" dirty="0" err="1" smtClean="0">
                <a:latin typeface="Courier New" panose="02070309020205020404" pitchFamily="49" charset="0"/>
                <a:cs typeface="Courier New" panose="02070309020205020404" pitchFamily="49" charset="0"/>
              </a:rPr>
              <a:t>panelForegroundColor</a:t>
            </a:r>
            <a:r>
              <a:rPr lang="en-US" sz="1400" dirty="0" smtClean="0">
                <a:latin typeface="Courier New" panose="02070309020205020404" pitchFamily="49" charset="0"/>
                <a:cs typeface="Courier New" panose="02070309020205020404" pitchFamily="49" charset="0"/>
              </a:rPr>
              <a:t>&lt;/item&gt;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panelTextSize</a:t>
            </a:r>
            <a:r>
              <a:rPr lang="en-US" sz="1400" dirty="0" smtClean="0">
                <a:latin typeface="Courier New" panose="02070309020205020404" pitchFamily="49" charset="0"/>
                <a:cs typeface="Courier New" panose="02070309020205020404" pitchFamily="49" charset="0"/>
              </a:rPr>
              <a:t>"&gt;14&lt;/item&gt;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menuItemTextColor</a:t>
            </a:r>
            <a:r>
              <a:rPr lang="en-US" sz="1400" dirty="0" smtClean="0">
                <a:latin typeface="Courier New" panose="02070309020205020404" pitchFamily="49" charset="0"/>
                <a:cs typeface="Courier New" panose="02070309020205020404" pitchFamily="49" charset="0"/>
              </a:rPr>
              <a:t>"&gt;?</a:t>
            </a:r>
            <a:r>
              <a:rPr lang="en-US" sz="1400" dirty="0" err="1" smtClean="0">
                <a:latin typeface="Courier New" panose="02070309020205020404" pitchFamily="49" charset="0"/>
                <a:cs typeface="Courier New" panose="02070309020205020404" pitchFamily="49" charset="0"/>
              </a:rPr>
              <a:t>panelTextColor</a:t>
            </a:r>
            <a:r>
              <a:rPr lang="en-US" sz="1400" dirty="0" smtClean="0">
                <a:latin typeface="Courier New" panose="02070309020205020404" pitchFamily="49" charset="0"/>
                <a:cs typeface="Courier New" panose="02070309020205020404" pitchFamily="49" charset="0"/>
              </a:rPr>
              <a:t>&lt;/item&gt;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&lt;item name="</a:t>
            </a:r>
            <a:r>
              <a:rPr lang="en-US" sz="1400" dirty="0" err="1" smtClean="0">
                <a:latin typeface="Courier New" panose="02070309020205020404" pitchFamily="49" charset="0"/>
                <a:cs typeface="Courier New" panose="02070309020205020404" pitchFamily="49" charset="0"/>
              </a:rPr>
              <a:t>menuItemTextSize</a:t>
            </a:r>
            <a:r>
              <a:rPr lang="en-US" sz="1400" dirty="0" smtClean="0">
                <a:latin typeface="Courier New" panose="02070309020205020404" pitchFamily="49" charset="0"/>
                <a:cs typeface="Courier New" panose="02070309020205020404" pitchFamily="49" charset="0"/>
              </a:rPr>
              <a:t>"&gt;?</a:t>
            </a:r>
            <a:r>
              <a:rPr lang="en-US" sz="1400" dirty="0" err="1" smtClean="0">
                <a:latin typeface="Courier New" panose="02070309020205020404" pitchFamily="49" charset="0"/>
                <a:cs typeface="Courier New" panose="02070309020205020404" pitchFamily="49" charset="0"/>
              </a:rPr>
              <a:t>panelTextSize</a:t>
            </a:r>
            <a:r>
              <a:rPr lang="en-US" sz="1400" dirty="0" smtClean="0">
                <a:latin typeface="Courier New" panose="02070309020205020404" pitchFamily="49" charset="0"/>
                <a:cs typeface="Courier New" panose="02070309020205020404" pitchFamily="49" charset="0"/>
              </a:rPr>
              <a:t>&lt;/item&gt;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&lt;/style&gt;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&lt;/resources&gt;</a:t>
            </a:r>
            <a:endParaRPr lang="zh-CN" altLang="en-US" sz="14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786213"/>
          </a:xfrm>
        </p:spPr>
        <p:txBody>
          <a:bodyPr/>
          <a:lstStyle/>
          <a:p>
            <a:pPr marL="0">
              <a:spcBef>
                <a:spcPts val="0"/>
              </a:spcBef>
            </a:pPr>
            <a:r>
              <a:rPr lang="zh-CN" dirty="0"/>
              <a:t>通过</a:t>
            </a:r>
            <a:r>
              <a:rPr dirty="0"/>
              <a:t>&lt;application&gt;</a:t>
            </a:r>
            <a:r>
              <a:rPr lang="zh-CN" dirty="0" smtClean="0"/>
              <a:t>标签来</a:t>
            </a:r>
            <a:r>
              <a:rPr lang="zh-CN" dirty="0"/>
              <a:t>指定所需的</a:t>
            </a:r>
            <a:r>
              <a:rPr lang="zh-CN" dirty="0" smtClean="0"/>
              <a:t>主题</a:t>
            </a:r>
            <a:endParaRPr dirty="0" smtClean="0"/>
          </a:p>
          <a:p>
            <a:pPr marL="0">
              <a:spcBef>
                <a:spcPts val="0"/>
              </a:spcBef>
            </a:pPr>
            <a:endParaRPr dirty="0"/>
          </a:p>
          <a:p>
            <a:pPr marL="0">
              <a:spcBef>
                <a:spcPts val="0"/>
              </a:spcBef>
            </a:pPr>
            <a:r>
              <a:rPr lang="zh-CN" altLang="en-US" dirty="0" smtClean="0"/>
              <a:t>设置</a:t>
            </a:r>
            <a:r>
              <a:rPr dirty="0" smtClean="0"/>
              <a:t>Activity</a:t>
            </a:r>
            <a:r>
              <a:rPr lang="zh-CN" altLang="en-US" dirty="0" smtClean="0"/>
              <a:t>主题</a:t>
            </a:r>
            <a:endParaRPr dirty="0" smtClean="0"/>
          </a:p>
          <a:p>
            <a:pPr marL="0">
              <a:spcBef>
                <a:spcPts val="0"/>
              </a:spcBef>
            </a:pPr>
            <a:endParaRPr dirty="0" smtClean="0"/>
          </a:p>
          <a:p>
            <a:pPr marL="0">
              <a:spcBef>
                <a:spcPts val="0"/>
              </a:spcBef>
            </a:pPr>
            <a:r>
              <a:rPr lang="zh-CN" altLang="en-US" dirty="0"/>
              <a:t>设置</a:t>
            </a:r>
            <a:r>
              <a:rPr dirty="0" smtClean="0"/>
              <a:t>Activity</a:t>
            </a:r>
            <a:r>
              <a:rPr lang="zh-CN" altLang="en-US" dirty="0" smtClean="0"/>
              <a:t>为内置的</a:t>
            </a:r>
            <a:r>
              <a:rPr lang="zh-CN" dirty="0" smtClean="0"/>
              <a:t>对话框主题</a:t>
            </a:r>
            <a:endParaRPr dirty="0"/>
          </a:p>
          <a:p>
            <a:pPr marL="0">
              <a:spcBef>
                <a:spcPts val="0"/>
              </a:spcBef>
            </a:pPr>
            <a:endParaRPr dirty="0" smtClean="0"/>
          </a:p>
          <a:p>
            <a:pPr marL="0">
              <a:spcBef>
                <a:spcPts val="0"/>
              </a:spcBef>
            </a:pPr>
            <a:r>
              <a:rPr lang="zh-CN" dirty="0"/>
              <a:t>修改</a:t>
            </a:r>
            <a:r>
              <a:rPr dirty="0"/>
              <a:t>Theme.Dialog</a:t>
            </a:r>
            <a:r>
              <a:rPr lang="zh-CN" dirty="0"/>
              <a:t>主题</a:t>
            </a:r>
            <a:endParaRPr lang="zh-CN" dirty="0" smtClean="0"/>
          </a:p>
        </p:txBody>
      </p:sp>
      <p:sp>
        <p:nvSpPr>
          <p:cNvPr id="4" name="标题 3"/>
          <p:cNvSpPr>
            <a:spLocks noGrp="1"/>
          </p:cNvSpPr>
          <p:nvPr>
            <p:ph type="title"/>
          </p:nvPr>
        </p:nvSpPr>
        <p:spPr>
          <a:xfrm>
            <a:off x="326389" y="18415"/>
            <a:ext cx="8103263" cy="410845"/>
          </a:xfrm>
        </p:spPr>
        <p:txBody>
          <a:bodyPr/>
          <a:lstStyle/>
          <a:p>
            <a:r>
              <a:rPr lang="en-US" dirty="0" smtClean="0"/>
              <a:t>1</a:t>
            </a:r>
            <a:r>
              <a:rPr dirty="0" smtClean="0"/>
              <a:t>、在</a:t>
            </a:r>
            <a:r>
              <a:rPr lang="en-US" dirty="0" smtClean="0"/>
              <a:t>AndroidManifest.xml</a:t>
            </a:r>
            <a:r>
              <a:rPr dirty="0" smtClean="0"/>
              <a:t>中设置主题</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TextBox 9"/>
          <p:cNvSpPr txBox="1"/>
          <p:nvPr/>
        </p:nvSpPr>
        <p:spPr bwMode="auto">
          <a:xfrm>
            <a:off x="928662" y="1192403"/>
            <a:ext cx="5429288"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&lt;application </a:t>
            </a:r>
            <a:r>
              <a:rPr lang="en-US" sz="1400" dirty="0" err="1" smtClean="0">
                <a:latin typeface="Courier New" panose="02070309020205020404" pitchFamily="49" charset="0"/>
                <a:cs typeface="Courier New" panose="02070309020205020404" pitchFamily="49" charset="0"/>
              </a:rPr>
              <a:t>android:theme</a:t>
            </a:r>
            <a:r>
              <a:rPr lang="en-US" sz="1400" dirty="0" smtClean="0">
                <a:latin typeface="Courier New" panose="02070309020205020404" pitchFamily="49" charset="0"/>
                <a:cs typeface="Courier New" panose="02070309020205020404" pitchFamily="49" charset="0"/>
              </a:rPr>
              <a:t>="@style/</a:t>
            </a:r>
            <a:r>
              <a:rPr lang="en-US" sz="1400" dirty="0" err="1" smtClean="0">
                <a:latin typeface="Courier New" panose="02070309020205020404" pitchFamily="49" charset="0"/>
                <a:cs typeface="Courier New" panose="02070309020205020404" pitchFamily="49" charset="0"/>
              </a:rPr>
              <a:t>CustomTheme</a:t>
            </a:r>
            <a:r>
              <a:rPr lang="en-US" sz="1400" dirty="0" smtClean="0">
                <a:latin typeface="Courier New" panose="02070309020205020404" pitchFamily="49" charset="0"/>
                <a:cs typeface="Courier New" panose="02070309020205020404" pitchFamily="49" charset="0"/>
              </a:rPr>
              <a:t>"&gt;</a:t>
            </a:r>
            <a:endParaRPr lang="zh-CN" altLang="en-US" sz="1400" dirty="0" smtClean="0">
              <a:latin typeface="Courier New" panose="02070309020205020404" pitchFamily="49" charset="0"/>
              <a:cs typeface="Courier New" panose="02070309020205020404" pitchFamily="49" charset="0"/>
            </a:endParaRPr>
          </a:p>
        </p:txBody>
      </p:sp>
      <p:sp>
        <p:nvSpPr>
          <p:cNvPr id="11" name="TextBox 10"/>
          <p:cNvSpPr txBox="1"/>
          <p:nvPr/>
        </p:nvSpPr>
        <p:spPr bwMode="auto">
          <a:xfrm>
            <a:off x="928662" y="2071684"/>
            <a:ext cx="5429288"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&lt;activity </a:t>
            </a:r>
            <a:r>
              <a:rPr lang="en-US" sz="1400" dirty="0" err="1" smtClean="0">
                <a:latin typeface="Courier New" panose="02070309020205020404" pitchFamily="49" charset="0"/>
                <a:cs typeface="Courier New" panose="02070309020205020404" pitchFamily="49" charset="0"/>
              </a:rPr>
              <a:t>android:theme</a:t>
            </a:r>
            <a:r>
              <a:rPr lang="en-US" sz="1400" dirty="0" smtClean="0">
                <a:latin typeface="Courier New" panose="02070309020205020404" pitchFamily="49" charset="0"/>
                <a:cs typeface="Courier New" panose="02070309020205020404" pitchFamily="49" charset="0"/>
              </a:rPr>
              <a:t>="@style/</a:t>
            </a:r>
            <a:r>
              <a:rPr lang="en-US" sz="1400" dirty="0" err="1" smtClean="0">
                <a:latin typeface="Courier New" panose="02070309020205020404" pitchFamily="49" charset="0"/>
                <a:cs typeface="Courier New" panose="02070309020205020404" pitchFamily="49" charset="0"/>
              </a:rPr>
              <a:t>CustomTheme</a:t>
            </a:r>
            <a:r>
              <a:rPr lang="en-US" sz="1400" dirty="0" smtClean="0">
                <a:latin typeface="Courier New" panose="02070309020205020404" pitchFamily="49" charset="0"/>
                <a:cs typeface="Courier New" panose="02070309020205020404" pitchFamily="49" charset="0"/>
              </a:rPr>
              <a:t> "&gt;</a:t>
            </a:r>
            <a:endParaRPr lang="zh-CN" altLang="en-US" sz="1400" dirty="0" smtClean="0">
              <a:latin typeface="Courier New" panose="02070309020205020404" pitchFamily="49" charset="0"/>
              <a:cs typeface="Courier New" panose="02070309020205020404" pitchFamily="49" charset="0"/>
            </a:endParaRPr>
          </a:p>
        </p:txBody>
      </p:sp>
      <p:sp>
        <p:nvSpPr>
          <p:cNvPr id="12" name="TextBox 11"/>
          <p:cNvSpPr txBox="1"/>
          <p:nvPr/>
        </p:nvSpPr>
        <p:spPr bwMode="auto">
          <a:xfrm>
            <a:off x="928662" y="2978353"/>
            <a:ext cx="6072230"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&lt;activity </a:t>
            </a:r>
            <a:r>
              <a:rPr lang="en-US" sz="1400" dirty="0" err="1" smtClean="0">
                <a:latin typeface="Courier New" panose="02070309020205020404" pitchFamily="49" charset="0"/>
                <a:cs typeface="Courier New" panose="02070309020205020404" pitchFamily="49" charset="0"/>
              </a:rPr>
              <a:t>android:theme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android:style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Theme.Dialog</a:t>
            </a:r>
            <a:r>
              <a:rPr lang="en-US" sz="1400" dirty="0" smtClean="0">
                <a:latin typeface="Courier New" panose="02070309020205020404" pitchFamily="49" charset="0"/>
                <a:cs typeface="Courier New" panose="02070309020205020404" pitchFamily="49" charset="0"/>
              </a:rPr>
              <a:t>"&gt;</a:t>
            </a:r>
            <a:endParaRPr lang="zh-CN" altLang="en-US" sz="1400" dirty="0" smtClean="0">
              <a:latin typeface="Courier New" panose="02070309020205020404" pitchFamily="49" charset="0"/>
              <a:cs typeface="Courier New" panose="02070309020205020404" pitchFamily="49" charset="0"/>
            </a:endParaRPr>
          </a:p>
        </p:txBody>
      </p:sp>
      <p:sp>
        <p:nvSpPr>
          <p:cNvPr id="13" name="TextBox 12"/>
          <p:cNvSpPr txBox="1"/>
          <p:nvPr/>
        </p:nvSpPr>
        <p:spPr bwMode="auto">
          <a:xfrm>
            <a:off x="928662" y="3978485"/>
            <a:ext cx="7572428" cy="307777"/>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&lt;style name="</a:t>
            </a:r>
            <a:r>
              <a:rPr lang="en-US" sz="1400" dirty="0" err="1" smtClean="0">
                <a:latin typeface="Courier New" panose="02070309020205020404" pitchFamily="49" charset="0"/>
                <a:cs typeface="Courier New" panose="02070309020205020404" pitchFamily="49" charset="0"/>
              </a:rPr>
              <a:t>CustomDialogTheme</a:t>
            </a:r>
            <a:r>
              <a:rPr lang="en-US" sz="1400" dirty="0" smtClean="0">
                <a:latin typeface="Courier New" panose="02070309020205020404" pitchFamily="49" charset="0"/>
                <a:cs typeface="Courier New" panose="02070309020205020404" pitchFamily="49" charset="0"/>
              </a:rPr>
              <a:t>" parent="@</a:t>
            </a:r>
            <a:r>
              <a:rPr lang="en-US" sz="1400" dirty="0" err="1" smtClean="0">
                <a:latin typeface="Courier New" panose="02070309020205020404" pitchFamily="49" charset="0"/>
                <a:cs typeface="Courier New" panose="02070309020205020404" pitchFamily="49" charset="0"/>
              </a:rPr>
              <a:t>android:style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Theme.Dialog</a:t>
            </a:r>
            <a:r>
              <a:rPr lang="en-US" sz="1400" dirty="0" smtClean="0">
                <a:latin typeface="Courier New" panose="02070309020205020404" pitchFamily="49" charset="0"/>
                <a:cs typeface="Courier New" panose="02070309020205020404" pitchFamily="49" charset="0"/>
              </a:rPr>
              <a:t>"&gt;</a:t>
            </a:r>
            <a:endParaRPr lang="zh-CN" altLang="en-US" sz="14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3786213"/>
          </a:xfrm>
        </p:spPr>
        <p:txBody>
          <a:bodyPr/>
          <a:lstStyle/>
          <a:p>
            <a:pPr marL="0">
              <a:spcBef>
                <a:spcPts val="0"/>
              </a:spcBef>
            </a:pPr>
            <a:r>
              <a:rPr lang="zh-CN" dirty="0"/>
              <a:t>在</a:t>
            </a:r>
            <a:r>
              <a:rPr dirty="0"/>
              <a:t>Activity</a:t>
            </a:r>
            <a:r>
              <a:rPr lang="zh-CN" dirty="0"/>
              <a:t>程序中设置</a:t>
            </a:r>
            <a:r>
              <a:rPr lang="zh-CN" dirty="0" smtClean="0"/>
              <a:t>主题</a:t>
            </a:r>
            <a:endParaRPr dirty="0"/>
          </a:p>
          <a:p>
            <a:pPr marL="0">
              <a:spcBef>
                <a:spcPts val="0"/>
              </a:spcBef>
            </a:pPr>
            <a:endParaRPr dirty="0" smtClean="0"/>
          </a:p>
        </p:txBody>
      </p:sp>
      <p:sp>
        <p:nvSpPr>
          <p:cNvPr id="4" name="标题 3"/>
          <p:cNvSpPr>
            <a:spLocks noGrp="1"/>
          </p:cNvSpPr>
          <p:nvPr>
            <p:ph type="title"/>
          </p:nvPr>
        </p:nvSpPr>
        <p:spPr>
          <a:xfrm>
            <a:off x="500034" y="18415"/>
            <a:ext cx="6072230" cy="410845"/>
          </a:xfrm>
        </p:spPr>
        <p:txBody>
          <a:bodyPr/>
          <a:lstStyle/>
          <a:p>
            <a:r>
              <a:rPr lang="en-US" dirty="0" smtClean="0"/>
              <a:t>2</a:t>
            </a:r>
            <a:r>
              <a:rPr dirty="0" smtClean="0"/>
              <a:t>、在程序当中设置主题</a:t>
            </a:r>
            <a:endParaRPr dirty="0"/>
          </a:p>
        </p:txBody>
      </p:sp>
      <p:sp>
        <p:nvSpPr>
          <p:cNvPr id="117763"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74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8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 name="TextBox 13"/>
          <p:cNvSpPr txBox="1"/>
          <p:nvPr/>
        </p:nvSpPr>
        <p:spPr bwMode="auto">
          <a:xfrm>
            <a:off x="928662" y="1192403"/>
            <a:ext cx="6286544" cy="138499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protected void </a:t>
            </a:r>
            <a:r>
              <a:rPr lang="en-US" sz="1400" dirty="0" err="1" smtClean="0">
                <a:latin typeface="Courier New" panose="02070309020205020404" pitchFamily="49" charset="0"/>
                <a:cs typeface="Courier New" panose="02070309020205020404" pitchFamily="49" charset="0"/>
              </a:rPr>
              <a:t>onCreate</a:t>
            </a:r>
            <a:r>
              <a:rPr lang="en-US" sz="1400" dirty="0" smtClean="0">
                <a:latin typeface="Courier New" panose="02070309020205020404" pitchFamily="49" charset="0"/>
                <a:cs typeface="Courier New" panose="02070309020205020404" pitchFamily="49" charset="0"/>
              </a:rPr>
              <a:t>(Bundle </a:t>
            </a:r>
            <a:r>
              <a:rPr lang="en-US" sz="1400" dirty="0" err="1" smtClean="0">
                <a:latin typeface="Courier New" panose="02070309020205020404" pitchFamily="49" charset="0"/>
                <a:cs typeface="Courier New" panose="02070309020205020404" pitchFamily="49" charset="0"/>
              </a:rPr>
              <a:t>savedInstanceState</a:t>
            </a:r>
            <a:r>
              <a:rPr lang="en-US" sz="1400" dirty="0" smtClean="0">
                <a:latin typeface="Courier New" panose="02070309020205020404" pitchFamily="49" charset="0"/>
                <a:cs typeface="Courier New" panose="02070309020205020404" pitchFamily="49" charset="0"/>
              </a:rPr>
              <a:t>) {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super.onCreate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savedInstanceState</a:t>
            </a:r>
            <a:r>
              <a:rPr lang="en-US" sz="1400" dirty="0" smtClean="0">
                <a:latin typeface="Courier New" panose="02070309020205020404" pitchFamily="49" charset="0"/>
                <a:cs typeface="Courier New" panose="02070309020205020404" pitchFamily="49" charset="0"/>
              </a:rPr>
              <a: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setTheme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android.R.style.Theme_Light</a:t>
            </a:r>
            <a:r>
              <a:rPr lang="en-US" sz="1400" dirty="0" smtClean="0">
                <a:latin typeface="Courier New" panose="02070309020205020404" pitchFamily="49" charset="0"/>
                <a:cs typeface="Courier New" panose="02070309020205020404" pitchFamily="49" charset="0"/>
              </a:rPr>
              <a:t>); </a:t>
            </a:r>
            <a:endParaRPr lang="zh-CN" altLang="en-US" sz="1400" dirty="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    setContentView</a:t>
            </a:r>
            <a:r>
              <a:rPr lang="en-US" sz="1400" dirty="0" smtClean="0">
                <a:latin typeface="Courier New" panose="02070309020205020404" pitchFamily="49" charset="0"/>
                <a:cs typeface="Courier New" panose="02070309020205020404" pitchFamily="49" charset="0"/>
              </a:rPr>
              <a:t>(R.layout.linear_layout_3);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p:txBody>
      </p:sp>
      <p:grpSp>
        <p:nvGrpSpPr>
          <p:cNvPr id="10" name="组合 9"/>
          <p:cNvGrpSpPr/>
          <p:nvPr/>
        </p:nvGrpSpPr>
        <p:grpSpPr>
          <a:xfrm>
            <a:off x="571472" y="2992477"/>
            <a:ext cx="7500990" cy="793719"/>
            <a:chOff x="721020" y="4267186"/>
            <a:chExt cx="7500990" cy="793719"/>
          </a:xfrm>
        </p:grpSpPr>
        <p:grpSp>
          <p:nvGrpSpPr>
            <p:cNvPr id="11" name="组合 7"/>
            <p:cNvGrpSpPr/>
            <p:nvPr/>
          </p:nvGrpSpPr>
          <p:grpSpPr>
            <a:xfrm>
              <a:off x="721020" y="4291470"/>
              <a:ext cx="636270" cy="769435"/>
              <a:chOff x="645787" y="4417963"/>
              <a:chExt cx="636270" cy="769435"/>
            </a:xfrm>
          </p:grpSpPr>
          <p:pic>
            <p:nvPicPr>
              <p:cNvPr id="13" name="图片 12"/>
              <p:cNvPicPr>
                <a:picLocks noChangeAspect="1"/>
              </p:cNvPicPr>
              <p:nvPr/>
            </p:nvPicPr>
            <p:blipFill>
              <a:blip r:embed="rId1" cstate="print">
                <a:duotone>
                  <a:schemeClr val="accent1">
                    <a:shade val="45000"/>
                    <a:satMod val="135000"/>
                  </a:schemeClr>
                  <a:prstClr val="white"/>
                </a:duotone>
              </a:blip>
              <a:stretch>
                <a:fillRect/>
              </a:stretch>
            </p:blipFill>
            <p:spPr>
              <a:xfrm>
                <a:off x="714348" y="4417963"/>
                <a:ext cx="484014" cy="484014"/>
              </a:xfrm>
              <a:prstGeom prst="rect">
                <a:avLst/>
              </a:prstGeom>
            </p:spPr>
          </p:pic>
          <p:sp>
            <p:nvSpPr>
              <p:cNvPr id="15" name="文本框 7"/>
              <p:cNvSpPr txBox="1"/>
              <p:nvPr/>
            </p:nvSpPr>
            <p:spPr>
              <a:xfrm rot="21540000">
                <a:off x="645787" y="4852118"/>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grpSp>
        <p:sp>
          <p:nvSpPr>
            <p:cNvPr id="12" name="TextBox 11"/>
            <p:cNvSpPr txBox="1"/>
            <p:nvPr/>
          </p:nvSpPr>
          <p:spPr bwMode="auto">
            <a:xfrm>
              <a:off x="1435400" y="4267186"/>
              <a:ext cx="6786610" cy="738664"/>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pPr eaLnBrk="0" fontAlgn="base" hangingPunct="0">
                <a:lnSpc>
                  <a:spcPct val="150000"/>
                </a:lnSpc>
                <a:spcBef>
                  <a:spcPct val="20000"/>
                </a:spcBef>
                <a:spcAft>
                  <a:spcPct val="0"/>
                </a:spcAft>
                <a:buClr>
                  <a:schemeClr val="accent1"/>
                </a:buClr>
              </a:pP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在</a:t>
              </a:r>
              <a:r>
                <a:rPr kumimoji="1" lang="en-US"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Activity</a:t>
              </a: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中加载主题时，主题中不能包括任何系统启动该</a:t>
              </a:r>
              <a:r>
                <a:rPr kumimoji="1" lang="en-US"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Activity</a:t>
              </a: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所使用的动画，这些动画将在程序启动前显示。</a:t>
              </a:r>
              <a:endPar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07375" cy="3750469"/>
          </a:xfrm>
        </p:spPr>
        <p:txBody>
          <a:bodyPr/>
          <a:lstStyle/>
          <a:p>
            <a:pPr lvl="0"/>
            <a:r>
              <a:rPr lang="zh-CN" dirty="0"/>
              <a:t>【任务</a:t>
            </a:r>
            <a:r>
              <a:rPr dirty="0"/>
              <a:t>2-3</a:t>
            </a:r>
            <a:r>
              <a:rPr lang="zh-CN" dirty="0"/>
              <a:t>】 编写项目中</a:t>
            </a:r>
            <a:r>
              <a:rPr dirty="0"/>
              <a:t>Activity</a:t>
            </a:r>
            <a:r>
              <a:rPr lang="zh-CN" dirty="0"/>
              <a:t>、按钮、文本输入框等控件所使用的背景文件。</a:t>
            </a:r>
            <a:endParaRPr lang="zh-CN" dirty="0"/>
          </a:p>
          <a:p>
            <a:pPr lvl="1"/>
            <a:r>
              <a:rPr lang="en-US" dirty="0" smtClean="0"/>
              <a:t>background_body.xml </a:t>
            </a:r>
            <a:endParaRPr lang="en-US" dirty="0" smtClean="0"/>
          </a:p>
          <a:p>
            <a:pPr lvl="1"/>
            <a:r>
              <a:rPr lang="en-US" dirty="0"/>
              <a:t>background_button.xml</a:t>
            </a:r>
            <a:endParaRPr dirty="0"/>
          </a:p>
          <a:p>
            <a:pPr lvl="1"/>
            <a:r>
              <a:rPr lang="en-US" dirty="0"/>
              <a:t>textcolor_button.xml</a:t>
            </a:r>
            <a:endParaRPr dirty="0"/>
          </a:p>
          <a:p>
            <a:pPr lvl="1"/>
            <a:r>
              <a:rPr lang="en-US" dirty="0" smtClean="0"/>
              <a:t>background_edit.xml</a:t>
            </a:r>
            <a:endParaRPr lang="en-US" dirty="0" smtClean="0"/>
          </a:p>
          <a:p>
            <a:r>
              <a:rPr lang="zh-CN" dirty="0" smtClean="0"/>
              <a:t>【任务</a:t>
            </a:r>
            <a:r>
              <a:rPr dirty="0" smtClean="0"/>
              <a:t>2-4</a:t>
            </a:r>
            <a:r>
              <a:rPr lang="zh-CN" dirty="0" smtClean="0"/>
              <a:t>】 编写项目的样式文件。</a:t>
            </a:r>
            <a:endParaRPr dirty="0" smtClean="0"/>
          </a:p>
          <a:p>
            <a:pPr lvl="1"/>
            <a:r>
              <a:rPr lang="en-US" dirty="0"/>
              <a:t>styles.xml</a:t>
            </a:r>
            <a:endParaRPr dirty="0"/>
          </a:p>
          <a:p>
            <a:pPr lvl="1">
              <a:buNone/>
            </a:pPr>
            <a:endParaRPr lang="zh-CN" dirty="0" smtClean="0"/>
          </a:p>
          <a:p>
            <a:pPr lvl="1"/>
            <a:endParaRPr lang="en-US" dirty="0" smtClean="0"/>
          </a:p>
          <a:p>
            <a:pPr lvl="1">
              <a:buNone/>
            </a:pPr>
            <a:endParaRPr lang="en-US" dirty="0"/>
          </a:p>
        </p:txBody>
      </p:sp>
      <p:sp>
        <p:nvSpPr>
          <p:cNvPr id="4" name="标题 3"/>
          <p:cNvSpPr>
            <a:spLocks noGrp="1"/>
          </p:cNvSpPr>
          <p:nvPr>
            <p:ph type="title"/>
          </p:nvPr>
        </p:nvSpPr>
        <p:spPr/>
        <p:txBody>
          <a:bodyPr/>
          <a:lstStyle/>
          <a:p>
            <a:endParaRPr dirty="0"/>
          </a:p>
        </p:txBody>
      </p:sp>
      <p:pic>
        <p:nvPicPr>
          <p:cNvPr id="2" name="图片 1"/>
          <p:cNvPicPr>
            <a:picLocks noChangeAspect="1"/>
          </p:cNvPicPr>
          <p:nvPr>
            <p:custDataLst>
              <p:tags r:id="rId1"/>
            </p:custDataLst>
          </p:nvPr>
        </p:nvPicPr>
        <p:blipFill>
          <a:blip r:embed="rId2"/>
          <a:stretch>
            <a:fillRect/>
          </a:stretch>
        </p:blipFill>
        <p:spPr>
          <a:xfrm>
            <a:off x="4490085" y="1177925"/>
            <a:ext cx="4380865" cy="2256790"/>
          </a:xfrm>
          <a:prstGeom prst="rect">
            <a:avLst/>
          </a:prstGeom>
        </p:spPr>
      </p:pic>
      <p:pic>
        <p:nvPicPr>
          <p:cNvPr id="3" name="图片 2"/>
          <p:cNvPicPr>
            <a:picLocks noChangeAspect="1"/>
          </p:cNvPicPr>
          <p:nvPr/>
        </p:nvPicPr>
        <p:blipFill>
          <a:blip r:embed="rId3"/>
          <a:stretch>
            <a:fillRect/>
          </a:stretch>
        </p:blipFill>
        <p:spPr>
          <a:xfrm>
            <a:off x="201295" y="3053080"/>
            <a:ext cx="4206240" cy="1843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sz="1800" dirty="0"/>
              <a:t>Activity</a:t>
            </a:r>
            <a:r>
              <a:rPr lang="zh-CN" sz="1800" dirty="0"/>
              <a:t>是</a:t>
            </a:r>
            <a:r>
              <a:rPr sz="1800" dirty="0"/>
              <a:t>Android</a:t>
            </a:r>
            <a:r>
              <a:rPr lang="zh-CN" sz="1800" dirty="0"/>
              <a:t>系统最重要组件，是</a:t>
            </a:r>
            <a:r>
              <a:rPr sz="1800" dirty="0"/>
              <a:t>Android</a:t>
            </a:r>
            <a:r>
              <a:rPr lang="zh-CN" sz="1800" dirty="0"/>
              <a:t>程序开发的入口点，深刻领会</a:t>
            </a:r>
            <a:r>
              <a:rPr sz="1800" dirty="0"/>
              <a:t>Activity</a:t>
            </a:r>
            <a:r>
              <a:rPr lang="zh-CN" sz="1800" dirty="0"/>
              <a:t>编程的步骤对于</a:t>
            </a:r>
            <a:r>
              <a:rPr sz="1800" dirty="0"/>
              <a:t>Android</a:t>
            </a:r>
            <a:r>
              <a:rPr lang="zh-CN" sz="1800" dirty="0"/>
              <a:t>开发非常</a:t>
            </a:r>
            <a:r>
              <a:rPr lang="zh-CN" sz="1800" dirty="0" smtClean="0"/>
              <a:t>重要</a:t>
            </a:r>
            <a:endParaRPr sz="1800" dirty="0" smtClean="0"/>
          </a:p>
          <a:p>
            <a:pPr lvl="0"/>
            <a:r>
              <a:rPr sz="1800" dirty="0"/>
              <a:t>Activity</a:t>
            </a:r>
            <a:r>
              <a:rPr lang="zh-CN" sz="1800" dirty="0"/>
              <a:t>有运行、暂停、停止和销毁四种状态</a:t>
            </a:r>
            <a:endParaRPr lang="zh-CN" sz="1800" dirty="0"/>
          </a:p>
          <a:p>
            <a:pPr lvl="0"/>
            <a:r>
              <a:rPr lang="zh-CN" sz="1800" dirty="0"/>
              <a:t>资源管理是</a:t>
            </a:r>
            <a:r>
              <a:rPr sz="1800" dirty="0"/>
              <a:t>Android</a:t>
            </a:r>
            <a:r>
              <a:rPr lang="zh-CN" sz="1800" dirty="0"/>
              <a:t>编程的一大亮点，体现了</a:t>
            </a:r>
            <a:r>
              <a:rPr sz="1800" dirty="0"/>
              <a:t>MVC</a:t>
            </a:r>
            <a:r>
              <a:rPr lang="zh-CN" sz="1800" dirty="0"/>
              <a:t>编程的优势，对于提高程序的可读性以及可靠性提供了有效的手段</a:t>
            </a:r>
            <a:endParaRPr lang="zh-CN" sz="1800" dirty="0"/>
          </a:p>
          <a:p>
            <a:pPr lvl="0"/>
            <a:r>
              <a:rPr lang="zh-CN" sz="1800" dirty="0" smtClean="0"/>
              <a:t>按照</a:t>
            </a:r>
            <a:r>
              <a:rPr lang="zh-CN" sz="1800" dirty="0"/>
              <a:t>流所操作的基本数据单元来分，可以将流分为字节流和字符流</a:t>
            </a:r>
            <a:endParaRPr lang="zh-CN" sz="1800" dirty="0"/>
          </a:p>
          <a:p>
            <a:pPr lvl="0"/>
            <a:r>
              <a:rPr sz="1800" dirty="0"/>
              <a:t>Android</a:t>
            </a:r>
            <a:r>
              <a:rPr lang="zh-CN" sz="1800" dirty="0"/>
              <a:t>开发中常用的资源主要包括文本字符串</a:t>
            </a:r>
            <a:r>
              <a:rPr sz="1800" dirty="0"/>
              <a:t>(strings)</a:t>
            </a:r>
            <a:r>
              <a:rPr lang="zh-CN" sz="1800" dirty="0"/>
              <a:t>、颜色</a:t>
            </a:r>
            <a:r>
              <a:rPr sz="1800" dirty="0"/>
              <a:t>(colors)</a:t>
            </a:r>
            <a:r>
              <a:rPr lang="zh-CN" sz="1800" dirty="0"/>
              <a:t>、数组</a:t>
            </a:r>
            <a:r>
              <a:rPr sz="1800" dirty="0"/>
              <a:t>(arrays)</a:t>
            </a:r>
            <a:r>
              <a:rPr lang="zh-CN" sz="1800" dirty="0"/>
              <a:t>、动画</a:t>
            </a:r>
            <a:r>
              <a:rPr sz="1800" dirty="0"/>
              <a:t>(anim)</a:t>
            </a:r>
            <a:r>
              <a:rPr lang="zh-CN" sz="1800" dirty="0"/>
              <a:t>、布局</a:t>
            </a:r>
            <a:r>
              <a:rPr sz="1800" dirty="0"/>
              <a:t>(layout)</a:t>
            </a:r>
            <a:r>
              <a:rPr lang="zh-CN" sz="1800" dirty="0"/>
              <a:t>、图像和图标</a:t>
            </a:r>
            <a:r>
              <a:rPr sz="1800" dirty="0"/>
              <a:t>(drawable)</a:t>
            </a:r>
            <a:r>
              <a:rPr lang="zh-CN" sz="1800" dirty="0"/>
              <a:t>、音频视频</a:t>
            </a:r>
            <a:r>
              <a:rPr sz="1800" dirty="0"/>
              <a:t>(media)</a:t>
            </a:r>
            <a:r>
              <a:rPr lang="zh-CN" sz="1800" dirty="0"/>
              <a:t>和其他应用程序使用的组件</a:t>
            </a:r>
            <a:endParaRPr lang="zh-CN" sz="1800" dirty="0"/>
          </a:p>
          <a:p>
            <a:pPr lvl="0">
              <a:buNone/>
            </a:pPr>
            <a:endParaRPr lang="zh-CN" sz="1800" dirty="0"/>
          </a:p>
        </p:txBody>
      </p:sp>
      <p:sp>
        <p:nvSpPr>
          <p:cNvPr id="4" name="标题 3"/>
          <p:cNvSpPr>
            <a:spLocks noGrp="1"/>
          </p:cNvSpPr>
          <p:nvPr>
            <p:ph type="title"/>
          </p:nvPr>
        </p:nvSpPr>
        <p:spPr/>
        <p:txBody>
          <a:bodyPr/>
          <a:lstStyle/>
          <a:p>
            <a:r>
              <a:rPr lang="zh-CN" altLang="en-US" dirty="0" smtClean="0"/>
              <a:t>本章总结</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506"/>
            <a:ext cx="8215365" cy="4286260"/>
          </a:xfrm>
        </p:spPr>
        <p:txBody>
          <a:bodyPr/>
          <a:lstStyle/>
          <a:p>
            <a:pPr lvl="0"/>
            <a:r>
              <a:rPr sz="1750" dirty="0"/>
              <a:t>AndroidManifest.xml</a:t>
            </a:r>
            <a:r>
              <a:rPr lang="zh-CN" sz="1750" dirty="0"/>
              <a:t>清单文件是整个</a:t>
            </a:r>
            <a:r>
              <a:rPr sz="1750" dirty="0"/>
              <a:t>Android</a:t>
            </a:r>
            <a:r>
              <a:rPr lang="zh-CN" sz="1750" dirty="0"/>
              <a:t>应用程序的全局描述配置文件，也是每一个</a:t>
            </a:r>
            <a:r>
              <a:rPr sz="1750" dirty="0"/>
              <a:t>Android</a:t>
            </a:r>
            <a:r>
              <a:rPr lang="zh-CN" sz="1750" dirty="0"/>
              <a:t>应用程序必须有的且放在根目录下的文件</a:t>
            </a:r>
            <a:endParaRPr lang="zh-CN" sz="1750" dirty="0"/>
          </a:p>
          <a:p>
            <a:pPr lvl="0"/>
            <a:r>
              <a:rPr sz="1750" dirty="0"/>
              <a:t>Android</a:t>
            </a:r>
            <a:r>
              <a:rPr lang="zh-CN" sz="1750" dirty="0"/>
              <a:t>应用程序从高到低划分了五个优先级：前台进程、可见进程、服务进程、后台进程和空进程</a:t>
            </a:r>
            <a:endParaRPr lang="zh-CN" sz="1750" dirty="0"/>
          </a:p>
          <a:p>
            <a:pPr lvl="0"/>
            <a:r>
              <a:rPr sz="1750" dirty="0" smtClean="0"/>
              <a:t>NIO</a:t>
            </a:r>
            <a:r>
              <a:rPr lang="zh-CN" sz="1750" dirty="0"/>
              <a:t>将文件或文件的一段区域映射到内存中，以便像访问内存一样来访问文件</a:t>
            </a:r>
            <a:endParaRPr lang="zh-CN" sz="1750" dirty="0"/>
          </a:p>
          <a:p>
            <a:pPr lvl="0"/>
            <a:r>
              <a:rPr lang="zh-CN" sz="1750" dirty="0"/>
              <a:t>程序生存周期对于认识</a:t>
            </a:r>
            <a:r>
              <a:rPr sz="1750" dirty="0"/>
              <a:t>Android</a:t>
            </a:r>
            <a:r>
              <a:rPr lang="zh-CN" sz="1750" dirty="0"/>
              <a:t>应用的运行机理、从何处入手写编写代码等方面提供了一个路径</a:t>
            </a:r>
            <a:endParaRPr lang="zh-CN" sz="1750" dirty="0"/>
          </a:p>
          <a:p>
            <a:pPr lvl="0"/>
            <a:r>
              <a:rPr sz="1750" dirty="0"/>
              <a:t>Application</a:t>
            </a:r>
            <a:r>
              <a:rPr lang="zh-CN" sz="1750" dirty="0"/>
              <a:t>类代表当前运行的应用程序，应用程序启动时，系统会自动创建对应</a:t>
            </a:r>
            <a:r>
              <a:rPr sz="1750" dirty="0"/>
              <a:t>Application</a:t>
            </a:r>
            <a:r>
              <a:rPr lang="zh-CN" sz="1750" dirty="0"/>
              <a:t>类的实例，并一直伴随应用程序的生命周期，而且</a:t>
            </a:r>
            <a:r>
              <a:rPr lang="zh-CN" sz="1750" dirty="0" smtClean="0"/>
              <a:t>始终维持一个实例</a:t>
            </a:r>
            <a:endParaRPr lang="zh-CN" sz="1750" dirty="0" smtClean="0"/>
          </a:p>
          <a:p>
            <a:pPr lvl="0">
              <a:buNone/>
            </a:pPr>
            <a:endParaRPr lang="zh-CN" sz="1750" dirty="0"/>
          </a:p>
        </p:txBody>
      </p:sp>
      <p:sp>
        <p:nvSpPr>
          <p:cNvPr id="4" name="标题 3"/>
          <p:cNvSpPr>
            <a:spLocks noGrp="1"/>
          </p:cNvSpPr>
          <p:nvPr>
            <p:ph type="title"/>
          </p:nvPr>
        </p:nvSpPr>
        <p:spPr/>
        <p:txBody>
          <a:bodyPr/>
          <a:lstStyle/>
          <a:p>
            <a:r>
              <a:rPr lang="zh-CN" altLang="en-US" dirty="0" smtClean="0"/>
              <a:t>本章总结</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69265" y="19050"/>
            <a:ext cx="6614160" cy="410845"/>
          </a:xfrm>
        </p:spPr>
        <p:txBody>
          <a:bodyPr/>
          <a:lstStyle/>
          <a:p>
            <a:r>
              <a:rPr lang="en-US" dirty="0" smtClean="0"/>
              <a:t>2.1.2  </a:t>
            </a:r>
            <a:r>
              <a:rPr dirty="0" smtClean="0"/>
              <a:t>创建</a:t>
            </a:r>
            <a:r>
              <a:rPr lang="en-US" dirty="0" smtClean="0"/>
              <a:t>Activity</a:t>
            </a:r>
            <a:endParaRPr lang="zh-CN" altLang="en-US" dirty="0" smtClean="0"/>
          </a:p>
        </p:txBody>
      </p:sp>
      <p:sp>
        <p:nvSpPr>
          <p:cNvPr id="6" name="TextBox 5"/>
          <p:cNvSpPr txBox="1"/>
          <p:nvPr/>
        </p:nvSpPr>
        <p:spPr bwMode="auto">
          <a:xfrm>
            <a:off x="857224" y="1142990"/>
            <a:ext cx="5929354" cy="2031325"/>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import </a:t>
            </a:r>
            <a:r>
              <a:rPr lang="en-US" sz="1400" dirty="0" err="1" smtClean="0">
                <a:latin typeface="Courier New" panose="02070309020205020404" pitchFamily="49" charset="0"/>
                <a:cs typeface="Courier New" panose="02070309020205020404" pitchFamily="49" charset="0"/>
              </a:rPr>
              <a:t>android.app.Activity</a:t>
            </a:r>
            <a:r>
              <a:rPr lang="en-US" sz="1400" dirty="0" smtClean="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import </a:t>
            </a:r>
            <a:r>
              <a:rPr lang="en-US" sz="1400" dirty="0" err="1" smtClean="0">
                <a:latin typeface="Courier New" panose="02070309020205020404" pitchFamily="49" charset="0"/>
                <a:cs typeface="Courier New" panose="02070309020205020404" pitchFamily="49" charset="0"/>
              </a:rPr>
              <a:t>android.os.Bundle</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public class </a:t>
            </a:r>
            <a:r>
              <a:rPr lang="en-US" sz="1400" dirty="0" err="1" smtClean="0">
                <a:latin typeface="Courier New" panose="02070309020205020404" pitchFamily="49" charset="0"/>
                <a:cs typeface="Courier New" panose="02070309020205020404" pitchFamily="49" charset="0"/>
              </a:rPr>
              <a:t>BaseActivity</a:t>
            </a:r>
            <a:r>
              <a:rPr lang="en-US" sz="1400" dirty="0" smtClean="0">
                <a:latin typeface="Courier New" panose="02070309020205020404" pitchFamily="49" charset="0"/>
                <a:cs typeface="Courier New" panose="02070309020205020404" pitchFamily="49" charset="0"/>
              </a:rPr>
              <a:t> extends Activity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Override</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public void </a:t>
            </a:r>
            <a:r>
              <a:rPr lang="en-US" sz="1400" dirty="0" err="1" smtClean="0">
                <a:latin typeface="Courier New" panose="02070309020205020404" pitchFamily="49" charset="0"/>
                <a:cs typeface="Courier New" panose="02070309020205020404" pitchFamily="49" charset="0"/>
              </a:rPr>
              <a:t>onCreate</a:t>
            </a:r>
            <a:r>
              <a:rPr lang="en-US" sz="1400" dirty="0" smtClean="0">
                <a:latin typeface="Courier New" panose="02070309020205020404" pitchFamily="49" charset="0"/>
                <a:cs typeface="Courier New" panose="02070309020205020404" pitchFamily="49" charset="0"/>
              </a:rPr>
              <a:t>(Bundle </a:t>
            </a:r>
            <a:r>
              <a:rPr lang="en-US" sz="1400" dirty="0" err="1" smtClean="0">
                <a:latin typeface="Courier New" panose="02070309020205020404" pitchFamily="49" charset="0"/>
                <a:cs typeface="Courier New" panose="02070309020205020404" pitchFamily="49" charset="0"/>
              </a:rPr>
              <a:t>savedInstanceState</a:t>
            </a:r>
            <a:r>
              <a:rPr lang="en-US" sz="1400" dirty="0" smtClean="0">
                <a:latin typeface="Courier New" panose="02070309020205020404" pitchFamily="49" charset="0"/>
                <a:cs typeface="Courier New" panose="02070309020205020404" pitchFamily="49" charset="0"/>
              </a:rPr>
              <a: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super.onCreate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savedInstanceState</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setContentView</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R.layout.activity_main</a:t>
            </a:r>
            <a:r>
              <a:rPr lang="en-US" sz="1400" dirty="0" smtClean="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p:txBody>
      </p:sp>
      <p:sp>
        <p:nvSpPr>
          <p:cNvPr id="7" name="内容占位符 4"/>
          <p:cNvSpPr>
            <a:spLocks noGrp="1"/>
          </p:cNvSpPr>
          <p:nvPr>
            <p:ph idx="1"/>
          </p:nvPr>
        </p:nvSpPr>
        <p:spPr>
          <a:xfrm>
            <a:off x="428596" y="500048"/>
            <a:ext cx="8247860" cy="428628"/>
          </a:xfrm>
        </p:spPr>
        <p:txBody>
          <a:bodyPr/>
          <a:lstStyle/>
          <a:p>
            <a:pPr latinLnBrk="0"/>
            <a:r>
              <a:rPr lang="zh-CN" dirty="0"/>
              <a:t>通过继承</a:t>
            </a:r>
            <a:r>
              <a:rPr dirty="0"/>
              <a:t>Activity</a:t>
            </a:r>
            <a:r>
              <a:rPr lang="zh-CN" dirty="0"/>
              <a:t>基类的方式实现自定义的</a:t>
            </a:r>
            <a:r>
              <a:rPr dirty="0"/>
              <a:t>BaseActivity</a:t>
            </a:r>
            <a:r>
              <a:rPr lang="zh-CN" dirty="0"/>
              <a:t>类</a:t>
            </a:r>
            <a:endParaRPr lang="en-US" altLang="zh-CN" dirty="0" smtClean="0"/>
          </a:p>
        </p:txBody>
      </p:sp>
      <p:pic>
        <p:nvPicPr>
          <p:cNvPr id="5" name="图片 4" descr="activity.png"/>
          <p:cNvPicPr/>
          <p:nvPr/>
        </p:nvPicPr>
        <p:blipFill>
          <a:blip r:embed="rId2" cstate="print"/>
          <a:stretch>
            <a:fillRect/>
          </a:stretch>
        </p:blipFill>
        <p:spPr>
          <a:xfrm>
            <a:off x="6929454" y="1174740"/>
            <a:ext cx="2071702" cy="3683026"/>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265" y="19050"/>
            <a:ext cx="6614160" cy="410845"/>
          </a:xfrm>
        </p:spPr>
        <p:txBody>
          <a:bodyPr/>
          <a:lstStyle/>
          <a:p>
            <a:r>
              <a:rPr lang="en-US" altLang="zh-CN" dirty="0" smtClean="0"/>
              <a:t>2.1.2  </a:t>
            </a:r>
            <a:r>
              <a:rPr dirty="0" smtClean="0"/>
              <a:t>创建</a:t>
            </a:r>
            <a:r>
              <a:rPr lang="en-US" dirty="0" smtClean="0"/>
              <a:t>Activity</a:t>
            </a:r>
            <a:endParaRPr lang="zh-CN" altLang="en-US" dirty="0" smtClean="0"/>
          </a:p>
        </p:txBody>
      </p:sp>
      <p:sp>
        <p:nvSpPr>
          <p:cNvPr id="6" name="TextBox 5"/>
          <p:cNvSpPr txBox="1"/>
          <p:nvPr/>
        </p:nvSpPr>
        <p:spPr bwMode="auto">
          <a:xfrm>
            <a:off x="428596" y="1143695"/>
            <a:ext cx="5929354" cy="224536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1400" dirty="0" smtClean="0">
                <a:latin typeface="Courier New" panose="02070309020205020404" pitchFamily="49" charset="0"/>
                <a:cs typeface="Courier New" panose="02070309020205020404" pitchFamily="49" charset="0"/>
              </a:rPr>
              <a:t>import androidx.appcompat.app.AppCompatActivity;</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import </a:t>
            </a:r>
            <a:r>
              <a:rPr lang="en-US" sz="1400" dirty="0" err="1" smtClean="0">
                <a:latin typeface="Courier New" panose="02070309020205020404" pitchFamily="49" charset="0"/>
                <a:cs typeface="Courier New" panose="02070309020205020404" pitchFamily="49" charset="0"/>
              </a:rPr>
              <a:t>android.os.Bundle</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public class </a:t>
            </a:r>
            <a:r>
              <a:rPr lang="en-US" sz="1400" dirty="0" err="1" smtClean="0">
                <a:latin typeface="Courier New" panose="02070309020205020404" pitchFamily="49" charset="0"/>
                <a:cs typeface="Courier New" panose="02070309020205020404" pitchFamily="49" charset="0"/>
              </a:rPr>
              <a:t>MainActivity</a:t>
            </a:r>
            <a:r>
              <a:rPr lang="en-US" sz="1400" dirty="0" smtClean="0">
                <a:latin typeface="Courier New" panose="02070309020205020404" pitchFamily="49" charset="0"/>
                <a:cs typeface="Courier New" panose="02070309020205020404" pitchFamily="49" charset="0"/>
              </a:rPr>
              <a:t> extends </a:t>
            </a:r>
            <a:r>
              <a:rPr lang="en-US" sz="1400" dirty="0" err="1" smtClean="0">
                <a:latin typeface="Courier New" panose="02070309020205020404" pitchFamily="49" charset="0"/>
                <a:cs typeface="Courier New" panose="02070309020205020404" pitchFamily="49" charset="0"/>
              </a:rPr>
              <a:t>AppCompatActivity</a:t>
            </a:r>
            <a:r>
              <a:rPr lang="en-US" sz="1400" dirty="0" smtClean="0">
                <a:latin typeface="Courier New" panose="02070309020205020404" pitchFamily="49" charset="0"/>
                <a:cs typeface="Courier New" panose="02070309020205020404" pitchFamily="49" charset="0"/>
              </a:rPr>
              <a: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@Override</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public void </a:t>
            </a:r>
            <a:r>
              <a:rPr lang="en-US" sz="1400" dirty="0" err="1" smtClean="0">
                <a:latin typeface="Courier New" panose="02070309020205020404" pitchFamily="49" charset="0"/>
                <a:cs typeface="Courier New" panose="02070309020205020404" pitchFamily="49" charset="0"/>
              </a:rPr>
              <a:t>onCreate</a:t>
            </a:r>
            <a:r>
              <a:rPr lang="en-US" sz="1400" dirty="0" smtClean="0">
                <a:latin typeface="Courier New" panose="02070309020205020404" pitchFamily="49" charset="0"/>
                <a:cs typeface="Courier New" panose="02070309020205020404" pitchFamily="49" charset="0"/>
              </a:rPr>
              <a:t>(Bundle </a:t>
            </a:r>
            <a:r>
              <a:rPr lang="en-US" sz="1400" dirty="0" err="1" smtClean="0">
                <a:latin typeface="Courier New" panose="02070309020205020404" pitchFamily="49" charset="0"/>
                <a:cs typeface="Courier New" panose="02070309020205020404" pitchFamily="49" charset="0"/>
              </a:rPr>
              <a:t>savedInstanceState</a:t>
            </a:r>
            <a:r>
              <a:rPr lang="en-US" sz="1400" dirty="0" smtClean="0">
                <a:latin typeface="Courier New" panose="02070309020205020404" pitchFamily="49" charset="0"/>
                <a:cs typeface="Courier New" panose="02070309020205020404" pitchFamily="49" charset="0"/>
              </a:rPr>
              <a: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super.onCreate</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savedInstanceState</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setContentView</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R.layout.activity_main</a:t>
            </a:r>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endParaRPr lang="zh-CN" alt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a:p>
            <a:endParaRPr lang="zh-CN" altLang="en-US" sz="1400" dirty="0" smtClean="0">
              <a:latin typeface="Courier New" panose="02070309020205020404" pitchFamily="49" charset="0"/>
              <a:cs typeface="Courier New" panose="02070309020205020404" pitchFamily="49" charset="0"/>
            </a:endParaRPr>
          </a:p>
        </p:txBody>
      </p:sp>
      <p:sp>
        <p:nvSpPr>
          <p:cNvPr id="7" name="内容占位符 4"/>
          <p:cNvSpPr>
            <a:spLocks noGrp="1"/>
          </p:cNvSpPr>
          <p:nvPr>
            <p:ph idx="1"/>
          </p:nvPr>
        </p:nvSpPr>
        <p:spPr>
          <a:xfrm>
            <a:off x="428596" y="500048"/>
            <a:ext cx="8247860" cy="428628"/>
          </a:xfrm>
        </p:spPr>
        <p:txBody>
          <a:bodyPr/>
          <a:lstStyle/>
          <a:p>
            <a:pPr latinLnBrk="0"/>
            <a:r>
              <a:rPr lang="zh-CN" dirty="0"/>
              <a:t>通过继承</a:t>
            </a:r>
            <a:r>
              <a:rPr dirty="0"/>
              <a:t>AppCompatActivity</a:t>
            </a:r>
            <a:r>
              <a:rPr lang="zh-CN" dirty="0"/>
              <a:t>类的方式实现</a:t>
            </a:r>
            <a:r>
              <a:rPr dirty="0" smtClean="0"/>
              <a:t>Activity</a:t>
            </a:r>
            <a:endParaRPr lang="en-US" altLang="zh-CN" dirty="0" smtClean="0"/>
          </a:p>
        </p:txBody>
      </p:sp>
      <p:pic>
        <p:nvPicPr>
          <p:cNvPr id="8" name="图片 7" descr="C:\Users\Administrator\AppData\Roaming\feiq\RichOle\1757592798.bmp"/>
          <p:cNvPicPr/>
          <p:nvPr/>
        </p:nvPicPr>
        <p:blipFill>
          <a:blip r:embed="rId1" cstate="print"/>
          <a:stretch>
            <a:fillRect/>
          </a:stretch>
        </p:blipFill>
        <p:spPr bwMode="auto">
          <a:xfrm>
            <a:off x="6572264" y="1000114"/>
            <a:ext cx="2214578" cy="3986222"/>
          </a:xfrm>
          <a:prstGeom prst="rect">
            <a:avLst/>
          </a:prstGeom>
          <a:noFill/>
          <a:ln w="9525">
            <a:solidFill>
              <a:schemeClr val="tx1"/>
            </a:solidFill>
            <a:miter lim="800000"/>
            <a:headEnd/>
            <a:tailEnd/>
          </a:ln>
        </p:spPr>
      </p:pic>
      <p:grpSp>
        <p:nvGrpSpPr>
          <p:cNvPr id="9" name="组合 8"/>
          <p:cNvGrpSpPr/>
          <p:nvPr/>
        </p:nvGrpSpPr>
        <p:grpSpPr>
          <a:xfrm>
            <a:off x="571472" y="3714758"/>
            <a:ext cx="7500990" cy="780291"/>
            <a:chOff x="721020" y="4280614"/>
            <a:chExt cx="7500990" cy="780291"/>
          </a:xfrm>
        </p:grpSpPr>
        <p:grpSp>
          <p:nvGrpSpPr>
            <p:cNvPr id="10" name="组合 7"/>
            <p:cNvGrpSpPr/>
            <p:nvPr/>
          </p:nvGrpSpPr>
          <p:grpSpPr>
            <a:xfrm>
              <a:off x="721020" y="4291470"/>
              <a:ext cx="636270" cy="769435"/>
              <a:chOff x="645787" y="4417963"/>
              <a:chExt cx="636270" cy="769435"/>
            </a:xfrm>
          </p:grpSpPr>
          <p:pic>
            <p:nvPicPr>
              <p:cNvPr id="12" name="图片 11"/>
              <p:cNvPicPr>
                <a:picLocks noChangeAspect="1"/>
              </p:cNvPicPr>
              <p:nvPr/>
            </p:nvPicPr>
            <p:blipFill>
              <a:blip r:embed="rId2" cstate="print">
                <a:duotone>
                  <a:schemeClr val="accent1">
                    <a:shade val="45000"/>
                    <a:satMod val="135000"/>
                  </a:schemeClr>
                  <a:prstClr val="white"/>
                </a:duotone>
              </a:blip>
              <a:stretch>
                <a:fillRect/>
              </a:stretch>
            </p:blipFill>
            <p:spPr>
              <a:xfrm>
                <a:off x="714348" y="4417963"/>
                <a:ext cx="484014" cy="484014"/>
              </a:xfrm>
              <a:prstGeom prst="rect">
                <a:avLst/>
              </a:prstGeom>
            </p:spPr>
          </p:pic>
          <p:sp>
            <p:nvSpPr>
              <p:cNvPr id="13" name="文本框 7"/>
              <p:cNvSpPr txBox="1"/>
              <p:nvPr/>
            </p:nvSpPr>
            <p:spPr>
              <a:xfrm rot="21540000">
                <a:off x="645787" y="4852118"/>
                <a:ext cx="636270" cy="335280"/>
              </a:xfrm>
              <a:prstGeom prst="rect">
                <a:avLst/>
              </a:prstGeom>
              <a:noFill/>
            </p:spPr>
            <p:txBody>
              <a:bodyPr wrap="squar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endPar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endParaRPr>
              </a:p>
            </p:txBody>
          </p:sp>
        </p:grpSp>
        <p:sp>
          <p:nvSpPr>
            <p:cNvPr id="11" name="TextBox 10"/>
            <p:cNvSpPr txBox="1"/>
            <p:nvPr/>
          </p:nvSpPr>
          <p:spPr bwMode="auto">
            <a:xfrm>
              <a:off x="1435400" y="4280614"/>
              <a:ext cx="6786610" cy="700448"/>
            </a:xfrm>
            <a:prstGeom prst="rect">
              <a:avLst/>
            </a:prstGeom>
            <a:solidFill>
              <a:schemeClr val="accent1">
                <a:lumMod val="40000"/>
                <a:lumOff val="60000"/>
              </a:schemeClr>
            </a:solidFill>
            <a:ln w="9525">
              <a:noFill/>
              <a:miter lim="800000"/>
            </a:ln>
          </p:spPr>
          <p:txBody>
            <a:bodyPr vert="horz" wrap="square" lIns="91440" tIns="45720" rIns="91440" bIns="45720" numCol="1" rtlCol="0" anchor="ctr" anchorCtr="0" compatLnSpc="1">
              <a:spAutoFit/>
            </a:bodyPr>
            <a:lstStyle/>
            <a:p>
              <a:pPr eaLnBrk="0" fontAlgn="base" hangingPunct="0">
                <a:lnSpc>
                  <a:spcPct val="150000"/>
                </a:lnSpc>
                <a:spcBef>
                  <a:spcPct val="20000"/>
                </a:spcBef>
                <a:spcAft>
                  <a:spcPct val="0"/>
                </a:spcAft>
                <a:buClr>
                  <a:schemeClr val="accent1"/>
                </a:buClr>
              </a:pP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在实际开发过程中，</a:t>
              </a:r>
              <a:r>
                <a:rPr kumimoji="1" lang="en-US"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Activity</a:t>
              </a: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与</a:t>
              </a:r>
              <a:r>
                <a:rPr kumimoji="1" lang="en-US" altLang="en-US" sz="1400" dirty="0" err="1" smtClean="0">
                  <a:solidFill>
                    <a:srgbClr val="000000"/>
                  </a:solidFill>
                  <a:latin typeface="Times New Roman" panose="02020603050405020304" pitchFamily="18" charset="0"/>
                  <a:ea typeface="Adobe 仿宋 Std R" pitchFamily="18" charset="-122"/>
                  <a:cs typeface="Times New Roman" panose="02020603050405020304" pitchFamily="18" charset="0"/>
                </a:rPr>
                <a:t>AppCompatActivity</a:t>
              </a: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在方法应用上并无很大区别，可根据实际需要选择合适的</a:t>
              </a:r>
              <a:r>
                <a:rPr kumimoji="1" lang="en-US"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Activity</a:t>
              </a:r>
              <a:r>
                <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rPr>
                <a:t>的基类或者子类进行开发。</a:t>
              </a:r>
              <a:endParaRPr kumimoji="1" lang="zh-CN" altLang="en-US" sz="1400" dirty="0" smtClean="0">
                <a:solidFill>
                  <a:srgbClr val="000000"/>
                </a:solidFill>
                <a:latin typeface="Times New Roman" panose="02020603050405020304" pitchFamily="18" charset="0"/>
                <a:ea typeface="Adobe 仿宋 Std R" pitchFamily="18"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428892"/>
          </a:xfrm>
        </p:spPr>
        <p:txBody>
          <a:bodyPr/>
          <a:lstStyle/>
          <a:p>
            <a:r>
              <a:rPr dirty="0"/>
              <a:t>Activity</a:t>
            </a:r>
            <a:r>
              <a:rPr lang="zh-CN" dirty="0"/>
              <a:t>有四种本质区别的状态</a:t>
            </a:r>
            <a:r>
              <a:rPr lang="zh-CN" dirty="0" smtClean="0"/>
              <a:t>：</a:t>
            </a:r>
            <a:endParaRPr dirty="0" smtClean="0"/>
          </a:p>
          <a:p>
            <a:pPr lvl="1">
              <a:lnSpc>
                <a:spcPct val="150000"/>
              </a:lnSpc>
            </a:pPr>
            <a:r>
              <a:rPr lang="zh-CN" i="0" dirty="0"/>
              <a:t>运行</a:t>
            </a:r>
            <a:r>
              <a:rPr lang="zh-CN" i="0" dirty="0" smtClean="0"/>
              <a:t>状态</a:t>
            </a:r>
            <a:endParaRPr i="0" dirty="0" smtClean="0"/>
          </a:p>
          <a:p>
            <a:pPr lvl="1">
              <a:lnSpc>
                <a:spcPct val="150000"/>
              </a:lnSpc>
            </a:pPr>
            <a:r>
              <a:rPr lang="zh-CN" i="0" dirty="0"/>
              <a:t>暂停</a:t>
            </a:r>
            <a:r>
              <a:rPr lang="zh-CN" i="0" dirty="0" smtClean="0"/>
              <a:t>状态</a:t>
            </a:r>
            <a:endParaRPr i="0" dirty="0" smtClean="0"/>
          </a:p>
          <a:p>
            <a:pPr lvl="1">
              <a:lnSpc>
                <a:spcPct val="150000"/>
              </a:lnSpc>
            </a:pPr>
            <a:r>
              <a:rPr lang="zh-CN" i="0" dirty="0"/>
              <a:t>停止</a:t>
            </a:r>
            <a:r>
              <a:rPr lang="zh-CN" i="0" dirty="0" smtClean="0"/>
              <a:t>状态</a:t>
            </a:r>
            <a:endParaRPr i="0" dirty="0" smtClean="0"/>
          </a:p>
          <a:p>
            <a:pPr lvl="1">
              <a:lnSpc>
                <a:spcPct val="150000"/>
              </a:lnSpc>
            </a:pPr>
            <a:r>
              <a:rPr lang="zh-CN" i="0" dirty="0"/>
              <a:t>销毁状态</a:t>
            </a:r>
            <a:endParaRPr lang="zh-CN" i="0" dirty="0"/>
          </a:p>
          <a:p>
            <a:r>
              <a:rPr dirty="0" smtClean="0"/>
              <a:t>Activity</a:t>
            </a:r>
            <a:r>
              <a:rPr lang="zh-CN" altLang="en-US" dirty="0" smtClean="0"/>
              <a:t>有</a:t>
            </a:r>
            <a:r>
              <a:rPr lang="zh-CN" altLang="en-US" dirty="0"/>
              <a:t>三个关键的循环</a:t>
            </a:r>
            <a:r>
              <a:rPr lang="zh-CN" altLang="en-US" dirty="0" smtClean="0"/>
              <a:t>：</a:t>
            </a:r>
            <a:endParaRPr dirty="0" smtClean="0"/>
          </a:p>
          <a:p>
            <a:pPr lvl="1">
              <a:lnSpc>
                <a:spcPct val="150000"/>
              </a:lnSpc>
            </a:pPr>
            <a:r>
              <a:rPr lang="zh-CN" altLang="en-US" i="0" dirty="0"/>
              <a:t>整个生命周期</a:t>
            </a:r>
            <a:endParaRPr lang="zh-CN" altLang="en-US" i="0" dirty="0"/>
          </a:p>
          <a:p>
            <a:pPr lvl="1">
              <a:lnSpc>
                <a:spcPct val="150000"/>
              </a:lnSpc>
            </a:pPr>
            <a:r>
              <a:rPr lang="zh-CN" altLang="en-US" i="0" dirty="0"/>
              <a:t>可见生命周期</a:t>
            </a:r>
            <a:endParaRPr lang="zh-CN" altLang="en-US" i="0" dirty="0"/>
          </a:p>
          <a:p>
            <a:pPr lvl="1">
              <a:lnSpc>
                <a:spcPct val="150000"/>
              </a:lnSpc>
            </a:pPr>
            <a:r>
              <a:rPr lang="zh-CN" altLang="en-US" i="0" dirty="0"/>
              <a:t>前台生命周期</a:t>
            </a:r>
            <a:endParaRPr lang="zh-CN" altLang="en-US" i="0" dirty="0"/>
          </a:p>
          <a:p>
            <a:pPr>
              <a:buNone/>
            </a:pPr>
            <a:endParaRPr lang="en-US" altLang="zh-CN" dirty="0" smtClean="0"/>
          </a:p>
        </p:txBody>
      </p:sp>
      <p:sp>
        <p:nvSpPr>
          <p:cNvPr id="4" name="标题 3"/>
          <p:cNvSpPr>
            <a:spLocks noGrp="1"/>
          </p:cNvSpPr>
          <p:nvPr>
            <p:ph type="title"/>
          </p:nvPr>
        </p:nvSpPr>
        <p:spPr>
          <a:xfrm>
            <a:off x="469265" y="18415"/>
            <a:ext cx="5614035" cy="410845"/>
          </a:xfrm>
        </p:spPr>
        <p:txBody>
          <a:bodyPr/>
          <a:lstStyle/>
          <a:p>
            <a:r>
              <a:rPr lang="en-US" dirty="0" smtClean="0"/>
              <a:t>2.1.3  Activity</a:t>
            </a:r>
            <a:r>
              <a:rPr dirty="0" smtClean="0"/>
              <a:t>的生命周期</a:t>
            </a:r>
            <a:endParaRPr dirty="0"/>
          </a:p>
        </p:txBody>
      </p:sp>
      <p:sp>
        <p:nvSpPr>
          <p:cNvPr id="14233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42337" name="Object 1"/>
          <p:cNvGraphicFramePr>
            <a:graphicFrameLocks noChangeAspect="1"/>
          </p:cNvGraphicFramePr>
          <p:nvPr/>
        </p:nvGraphicFramePr>
        <p:xfrm>
          <a:off x="4929190" y="642924"/>
          <a:ext cx="3857652" cy="4375458"/>
        </p:xfrm>
        <a:graphic>
          <a:graphicData uri="http://schemas.openxmlformats.org/presentationml/2006/ole">
            <mc:AlternateContent xmlns:mc="http://schemas.openxmlformats.org/markup-compatibility/2006">
              <mc:Choice xmlns:v="urn:schemas-microsoft-com:vml" Requires="v">
                <p:oleObj spid="_x0000_s3073" name="Visio" r:id="rId2" imgW="8102600" imgH="9182100" progId="Visio.Drawing.11">
                  <p:embed/>
                </p:oleObj>
              </mc:Choice>
              <mc:Fallback>
                <p:oleObj name="Visio" r:id="rId2" imgW="8102600" imgH="9182100" progId="Visio.Drawing.11">
                  <p:embed/>
                  <p:pic>
                    <p:nvPicPr>
                      <p:cNvPr id="0" name="图片 3072"/>
                      <p:cNvPicPr>
                        <a:picLocks noChangeAspect="1"/>
                      </p:cNvPicPr>
                      <p:nvPr/>
                    </p:nvPicPr>
                    <p:blipFill>
                      <a:blip r:embed="rId3"/>
                      <a:stretch>
                        <a:fillRect/>
                      </a:stretch>
                    </p:blipFill>
                    <p:spPr>
                      <a:xfrm>
                        <a:off x="4929190" y="642924"/>
                        <a:ext cx="3857652" cy="437545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7"/>
                                        </p:tgtEl>
                                        <p:attrNameLst>
                                          <p:attrName>style.visibility</p:attrName>
                                        </p:attrNameLst>
                                      </p:cBhvr>
                                      <p:to>
                                        <p:strVal val="visible"/>
                                      </p:to>
                                    </p:set>
                                    <p:anim calcmode="lin" valueType="num">
                                      <p:cBhvr additive="base">
                                        <p:cTn id="7" dur="500" fill="hold"/>
                                        <p:tgtEl>
                                          <p:spTgt spid="142337"/>
                                        </p:tgtEl>
                                        <p:attrNameLst>
                                          <p:attrName>ppt_x</p:attrName>
                                        </p:attrNameLst>
                                      </p:cBhvr>
                                      <p:tavLst>
                                        <p:tav tm="0">
                                          <p:val>
                                            <p:strVal val="#ppt_x"/>
                                          </p:val>
                                        </p:tav>
                                        <p:tav tm="100000">
                                          <p:val>
                                            <p:strVal val="#ppt_x"/>
                                          </p:val>
                                        </p:tav>
                                      </p:tavLst>
                                    </p:anim>
                                    <p:anim calcmode="lin" valueType="num">
                                      <p:cBhvr additive="base">
                                        <p:cTn id="8" dur="500" fill="hold"/>
                                        <p:tgtEl>
                                          <p:spTgt spid="1423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 calcmode="lin" valueType="num">
                                      <p:cBhvr additive="base">
                                        <p:cTn id="6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428892"/>
          </a:xfrm>
        </p:spPr>
        <p:txBody>
          <a:bodyPr/>
          <a:lstStyle/>
          <a:p>
            <a:r>
              <a:rPr dirty="0"/>
              <a:t>Activity</a:t>
            </a:r>
            <a:r>
              <a:rPr lang="zh-CN" dirty="0"/>
              <a:t>类的定义</a:t>
            </a:r>
            <a:endParaRPr dirty="0" smtClean="0"/>
          </a:p>
        </p:txBody>
      </p:sp>
      <p:sp>
        <p:nvSpPr>
          <p:cNvPr id="4" name="标题 3"/>
          <p:cNvSpPr>
            <a:spLocks noGrp="1"/>
          </p:cNvSpPr>
          <p:nvPr>
            <p:ph type="title"/>
          </p:nvPr>
        </p:nvSpPr>
        <p:spPr>
          <a:xfrm>
            <a:off x="469265" y="18415"/>
            <a:ext cx="5614035" cy="410845"/>
          </a:xfrm>
        </p:spPr>
        <p:txBody>
          <a:bodyPr/>
          <a:lstStyle/>
          <a:p>
            <a:r>
              <a:rPr lang="en-US" dirty="0" smtClean="0"/>
              <a:t>2.1.3  Activity</a:t>
            </a:r>
            <a:r>
              <a:rPr dirty="0" smtClean="0"/>
              <a:t>的生命周期</a:t>
            </a:r>
            <a:endParaRPr lang="zh-CN" altLang="en-US" dirty="0" smtClean="0"/>
          </a:p>
        </p:txBody>
      </p:sp>
      <p:sp>
        <p:nvSpPr>
          <p:cNvPr id="7" name="TextBox 6"/>
          <p:cNvSpPr txBox="1"/>
          <p:nvPr/>
        </p:nvSpPr>
        <p:spPr bwMode="auto">
          <a:xfrm>
            <a:off x="79375" y="707708"/>
            <a:ext cx="8681085" cy="3261360"/>
          </a:xfrm>
          <a:prstGeom prst="rect">
            <a:avLst/>
          </a:prstGeom>
          <a:solidFill>
            <a:srgbClr val="FFFF9B"/>
          </a:solidFill>
          <a:ln w="9525">
            <a:noFill/>
            <a:miter lim="800000"/>
          </a:ln>
        </p:spPr>
        <p:txBody>
          <a:bodyPr vert="horz" wrap="square" lIns="91440" tIns="45720" rIns="91440" bIns="45720" numCol="1" rtlCol="0" anchor="ctr" anchorCtr="0" compatLnSpc="1">
            <a:spAutoFit/>
          </a:bodyPr>
          <a:lstStyle/>
          <a:p>
            <a:r>
              <a:rPr lang="en-US" sz="2400" dirty="0" smtClean="0">
                <a:latin typeface="Courier New" panose="02070309020205020404" pitchFamily="49" charset="0"/>
                <a:cs typeface="Courier New" panose="02070309020205020404" pitchFamily="49" charset="0"/>
              </a:rPr>
              <a:t>public class Test</a:t>
            </a:r>
            <a:r>
              <a:rPr lang="en-US" sz="2400" dirty="0" smtClean="0">
                <a:latin typeface="Courier New" panose="02070309020205020404" pitchFamily="49" charset="0"/>
                <a:cs typeface="Courier New" panose="02070309020205020404" pitchFamily="49" charset="0"/>
              </a:rPr>
              <a:t>Activity extends </a:t>
            </a:r>
            <a:r>
              <a:rPr lang="en-US" sz="2400" dirty="0" err="1" smtClean="0">
                <a:latin typeface="Courier New" panose="02070309020205020404" pitchFamily="49" charset="0"/>
                <a:cs typeface="Courier New" panose="02070309020205020404" pitchFamily="49" charset="0"/>
              </a:rPr>
              <a:t>Activi</a:t>
            </a:r>
            <a:r>
              <a:rPr lang="en-US" sz="2400" dirty="0" err="1" smtClean="0">
                <a:latin typeface="Courier New" panose="02070309020205020404" pitchFamily="49" charset="0"/>
                <a:cs typeface="Courier New" panose="02070309020205020404" pitchFamily="49" charset="0"/>
                <a:sym typeface="+mn-ea"/>
              </a:rPr>
              <a:t>t</a:t>
            </a:r>
            <a:r>
              <a:rPr lang="en-US" sz="2400" dirty="0" err="1" smtClean="0">
                <a:latin typeface="Courier New" panose="02070309020205020404" pitchFamily="49" charset="0"/>
                <a:cs typeface="Courier New" panose="02070309020205020404" pitchFamily="49" charset="0"/>
              </a:rPr>
              <a:t>y</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protected void </a:t>
            </a:r>
            <a:r>
              <a:rPr lang="en-US" sz="2400" dirty="0" err="1" smtClean="0">
                <a:latin typeface="Courier New" panose="02070309020205020404" pitchFamily="49" charset="0"/>
                <a:cs typeface="Courier New" panose="02070309020205020404" pitchFamily="49" charset="0"/>
              </a:rPr>
              <a:t>onCreate</a:t>
            </a:r>
            <a:r>
              <a:rPr lang="en-US" sz="2400" dirty="0" smtClean="0">
                <a:latin typeface="Courier New" panose="02070309020205020404" pitchFamily="49" charset="0"/>
                <a:cs typeface="Courier New" panose="02070309020205020404" pitchFamily="49" charset="0"/>
              </a:rPr>
              <a:t>(Bundle icicle){...}</a:t>
            </a:r>
            <a:endParaRPr lang="zh-CN" alt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protected void </a:t>
            </a:r>
            <a:r>
              <a:rPr lang="en-US" sz="2400" dirty="0" err="1" smtClean="0">
                <a:latin typeface="Courier New" panose="02070309020205020404" pitchFamily="49" charset="0"/>
                <a:cs typeface="Courier New" panose="02070309020205020404" pitchFamily="49" charset="0"/>
              </a:rPr>
              <a:t>onStart</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protected void </a:t>
            </a:r>
            <a:r>
              <a:rPr lang="en-US" sz="2400" dirty="0" err="1" smtClean="0">
                <a:latin typeface="Courier New" panose="02070309020205020404" pitchFamily="49" charset="0"/>
                <a:cs typeface="Courier New" panose="02070309020205020404" pitchFamily="49" charset="0"/>
              </a:rPr>
              <a:t>onRestart</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protected void </a:t>
            </a:r>
            <a:r>
              <a:rPr lang="en-US" sz="2400" dirty="0" err="1" smtClean="0">
                <a:latin typeface="Courier New" panose="02070309020205020404" pitchFamily="49" charset="0"/>
                <a:cs typeface="Courier New" panose="02070309020205020404" pitchFamily="49" charset="0"/>
              </a:rPr>
              <a:t>onResume</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protected void </a:t>
            </a:r>
            <a:r>
              <a:rPr lang="en-US" sz="2400" dirty="0" err="1" smtClean="0">
                <a:latin typeface="Courier New" panose="02070309020205020404" pitchFamily="49" charset="0"/>
                <a:cs typeface="Courier New" panose="02070309020205020404" pitchFamily="49" charset="0"/>
              </a:rPr>
              <a:t>onPause</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protected void </a:t>
            </a:r>
            <a:r>
              <a:rPr lang="en-US" sz="2400" dirty="0" err="1" smtClean="0">
                <a:latin typeface="Courier New" panose="02070309020205020404" pitchFamily="49" charset="0"/>
                <a:cs typeface="Courier New" panose="02070309020205020404" pitchFamily="49" charset="0"/>
              </a:rPr>
              <a:t>onStop</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    protected void </a:t>
            </a:r>
            <a:r>
              <a:rPr lang="en-US" sz="2400" dirty="0" err="1" smtClean="0">
                <a:latin typeface="Courier New" panose="02070309020205020404" pitchFamily="49" charset="0"/>
                <a:cs typeface="Courier New" panose="02070309020205020404" pitchFamily="49" charset="0"/>
              </a:rPr>
              <a:t>onDestroy</a:t>
            </a:r>
            <a:r>
              <a:rPr lang="en-US" sz="2400" dirty="0" smtClean="0">
                <a:latin typeface="Courier New" panose="02070309020205020404" pitchFamily="49" charset="0"/>
                <a:cs typeface="Courier New" panose="02070309020205020404" pitchFamily="49" charset="0"/>
              </a:rPr>
              <a:t>(){...}</a:t>
            </a:r>
            <a:endParaRPr lang="zh-CN" altLang="en-US" sz="2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zh-CN" altLang="en-US" sz="1400" dirty="0" smtClean="0">
              <a:latin typeface="Courier New" panose="02070309020205020404" pitchFamily="49" charset="0"/>
              <a:cs typeface="Courier New" panose="02070309020205020404" pitchFamily="49" charset="0"/>
            </a:endParaRPr>
          </a:p>
        </p:txBody>
      </p:sp>
      <p:grpSp>
        <p:nvGrpSpPr>
          <p:cNvPr id="8" name="组合 7"/>
          <p:cNvGrpSpPr/>
          <p:nvPr/>
        </p:nvGrpSpPr>
        <p:grpSpPr>
          <a:xfrm>
            <a:off x="1005178" y="4141477"/>
            <a:ext cx="6516607" cy="1001842"/>
            <a:chOff x="1359000" y="4000510"/>
            <a:chExt cx="6516607" cy="1001842"/>
          </a:xfrm>
        </p:grpSpPr>
        <p:sp>
          <p:nvSpPr>
            <p:cNvPr id="9" name="TextBox 14"/>
            <p:cNvSpPr txBox="1">
              <a:spLocks noChangeArrowheads="1"/>
            </p:cNvSpPr>
            <p:nvPr/>
          </p:nvSpPr>
          <p:spPr bwMode="auto">
            <a:xfrm>
              <a:off x="1359000" y="4216534"/>
              <a:ext cx="6481763" cy="785818"/>
            </a:xfrm>
            <a:prstGeom prst="rect">
              <a:avLst/>
            </a:prstGeom>
            <a:solidFill>
              <a:srgbClr val="FFC000"/>
            </a:solidFill>
            <a:ln w="9525">
              <a:noFill/>
              <a:miter lim="800000"/>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smtClean="0">
                  <a:latin typeface="黑体" panose="02010609060101010101" charset="-122"/>
                  <a:ea typeface="黑体" panose="02010609060101010101" charset="-122"/>
                </a:rPr>
                <a:t>讲师演示讲解</a:t>
              </a:r>
              <a:endParaRPr lang="en-US" altLang="zh-CN" sz="1800" b="1" i="0" dirty="0" smtClean="0">
                <a:latin typeface="黑体" panose="02010609060101010101" charset="-122"/>
                <a:ea typeface="黑体" panose="02010609060101010101" charset="-122"/>
              </a:endParaRPr>
            </a:p>
            <a:p>
              <a:pPr algn="ctr"/>
              <a:r>
                <a:rPr lang="en-US" altLang="zh-CN" sz="1400" b="1" i="0" dirty="0" smtClean="0"/>
                <a:t>【</a:t>
              </a:r>
              <a:r>
                <a:rPr lang="zh-CN" altLang="en-US" sz="1400" b="1" i="0" dirty="0" smtClean="0"/>
                <a:t>代码</a:t>
              </a:r>
              <a:r>
                <a:rPr lang="en-US" sz="1400" b="1" i="0" dirty="0" smtClean="0"/>
                <a:t>2- 3</a:t>
              </a:r>
              <a:r>
                <a:rPr lang="en-US" altLang="zh-CN" sz="1400" b="1" i="0" dirty="0" smtClean="0"/>
                <a:t>】</a:t>
              </a:r>
              <a:r>
                <a:rPr lang="en-US" sz="1400" b="1" i="0" dirty="0" smtClean="0"/>
                <a:t>ActivityTest.java</a:t>
              </a:r>
              <a:endParaRPr lang="zh-CN" altLang="en-US" sz="1400" i="0" dirty="0" smtClean="0"/>
            </a:p>
          </p:txBody>
        </p:sp>
        <p:pic>
          <p:nvPicPr>
            <p:cNvPr id="10" name="图片 9"/>
            <p:cNvPicPr>
              <a:picLocks noChangeAspect="1"/>
            </p:cNvPicPr>
            <p:nvPr/>
          </p:nvPicPr>
          <p:blipFill>
            <a:blip r:embed="rId1">
              <a:clrChange>
                <a:clrFrom>
                  <a:srgbClr val="FFFFFF"/>
                </a:clrFrom>
                <a:clrTo>
                  <a:srgbClr val="FFFFFF">
                    <a:alpha val="0"/>
                  </a:srgbClr>
                </a:clrTo>
              </a:clrChange>
            </a:blip>
            <a:srcRect/>
            <a:stretch>
              <a:fillRect/>
            </a:stretch>
          </p:blipFill>
          <p:spPr bwMode="auto">
            <a:xfrm>
              <a:off x="7358082" y="4000510"/>
              <a:ext cx="517525"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71487"/>
            <a:ext cx="8207375" cy="2428892"/>
          </a:xfrm>
        </p:spPr>
        <p:txBody>
          <a:bodyPr/>
          <a:lstStyle/>
          <a:p>
            <a:r>
              <a:rPr dirty="0" smtClean="0"/>
              <a:t>Log</a:t>
            </a:r>
            <a:r>
              <a:rPr lang="zh-CN" dirty="0"/>
              <a:t>日志类能够记录程序运行过程中的相关信息</a:t>
            </a:r>
            <a:endParaRPr dirty="0" smtClean="0"/>
          </a:p>
        </p:txBody>
      </p:sp>
      <p:sp>
        <p:nvSpPr>
          <p:cNvPr id="4" name="标题 3"/>
          <p:cNvSpPr>
            <a:spLocks noGrp="1"/>
          </p:cNvSpPr>
          <p:nvPr>
            <p:ph type="title"/>
          </p:nvPr>
        </p:nvSpPr>
        <p:spPr>
          <a:xfrm>
            <a:off x="469265" y="18415"/>
            <a:ext cx="5614035" cy="410845"/>
          </a:xfrm>
        </p:spPr>
        <p:txBody>
          <a:bodyPr/>
          <a:lstStyle/>
          <a:p>
            <a:r>
              <a:rPr lang="en-US" dirty="0" smtClean="0"/>
              <a:t>2.1.4 </a:t>
            </a:r>
            <a:r>
              <a:rPr lang="en-US" altLang="zh-CN" dirty="0" smtClean="0"/>
              <a:t>Log</a:t>
            </a:r>
            <a:r>
              <a:rPr dirty="0" smtClean="0"/>
              <a:t>日志</a:t>
            </a:r>
            <a:r>
              <a:rPr dirty="0" smtClean="0"/>
              <a:t>信息</a:t>
            </a:r>
            <a:endParaRPr lang="zh-CN" altLang="en-US" dirty="0" smtClean="0"/>
          </a:p>
        </p:txBody>
      </p:sp>
      <p:graphicFrame>
        <p:nvGraphicFramePr>
          <p:cNvPr id="6" name="表格 5"/>
          <p:cNvGraphicFramePr>
            <a:graphicFrameLocks noGrp="1"/>
          </p:cNvGraphicFramePr>
          <p:nvPr>
            <p:custDataLst>
              <p:tags r:id="rId1"/>
            </p:custDataLst>
          </p:nvPr>
        </p:nvGraphicFramePr>
        <p:xfrm>
          <a:off x="1142976" y="1357304"/>
          <a:ext cx="6572296" cy="2643204"/>
        </p:xfrm>
        <a:graphic>
          <a:graphicData uri="http://schemas.openxmlformats.org/drawingml/2006/table">
            <a:tbl>
              <a:tblPr firstRow="1" bandRow="1">
                <a:tableStyleId>{5C22544A-7EE6-4342-B048-85BDC9FD1C3A}</a:tableStyleId>
              </a:tblPr>
              <a:tblGrid>
                <a:gridCol w="3286148"/>
                <a:gridCol w="3286148"/>
              </a:tblGrid>
              <a:tr h="462556">
                <a:tc>
                  <a:txBody>
                    <a:bodyPr/>
                    <a:lstStyle/>
                    <a:p>
                      <a:pPr algn="ctr">
                        <a:spcAft>
                          <a:spcPts val="0"/>
                        </a:spcAft>
                        <a:tabLst>
                          <a:tab pos="295275" algn="l"/>
                          <a:tab pos="987425" algn="ctr"/>
                        </a:tabLst>
                      </a:pPr>
                      <a:r>
                        <a:rPr lang="zh-CN" sz="1600" b="1" kern="100" dirty="0">
                          <a:latin typeface="Calibri" panose="020F0502020204030204"/>
                          <a:ea typeface="Adobe 仿宋 Std R"/>
                          <a:cs typeface="Times New Roman" panose="02020603050405020304"/>
                        </a:rPr>
                        <a:t>方 </a:t>
                      </a:r>
                      <a:r>
                        <a:rPr lang="zh-CN" sz="1600" b="1" kern="100" dirty="0" smtClean="0">
                          <a:latin typeface="Calibri" panose="020F0502020204030204"/>
                          <a:ea typeface="Adobe 仿宋 Std R"/>
                          <a:cs typeface="Times New Roman" panose="02020603050405020304"/>
                        </a:rPr>
                        <a:t>法</a:t>
                      </a:r>
                      <a:endParaRPr lang="zh-CN" sz="1600" kern="100" dirty="0">
                        <a:latin typeface="Calibri" panose="020F0502020204030204"/>
                        <a:ea typeface="Adobe 仿宋 Std R"/>
                        <a:cs typeface="Times New Roman" panose="02020603050405020304"/>
                      </a:endParaRPr>
                    </a:p>
                  </a:txBody>
                  <a:tcPr marL="0" marR="0" marT="0" marB="0" anchor="ctr"/>
                </a:tc>
                <a:tc>
                  <a:txBody>
                    <a:bodyPr/>
                    <a:lstStyle/>
                    <a:p>
                      <a:pPr algn="ctr">
                        <a:spcAft>
                          <a:spcPts val="0"/>
                        </a:spcAft>
                      </a:pPr>
                      <a:r>
                        <a:rPr lang="zh-CN" sz="1600" b="1" kern="100" dirty="0">
                          <a:latin typeface="Calibri" panose="020F0502020204030204"/>
                          <a:ea typeface="Adobe 仿宋 Std R"/>
                          <a:cs typeface="Times New Roman" panose="02020603050405020304"/>
                        </a:rPr>
                        <a:t>功能描述</a:t>
                      </a:r>
                      <a:endParaRPr lang="zh-CN" sz="1600" kern="100" dirty="0">
                        <a:latin typeface="Calibri" panose="020F0502020204030204"/>
                        <a:ea typeface="Adobe 仿宋 Std R"/>
                        <a:cs typeface="Times New Roman" panose="02020603050405020304"/>
                      </a:endParaRPr>
                    </a:p>
                  </a:txBody>
                  <a:tcPr marL="0" marR="0" marT="0" marB="0" anchor="ctr"/>
                </a:tc>
              </a:tr>
              <a:tr h="462556">
                <a:tc>
                  <a:txBody>
                    <a:bodyPr/>
                    <a:lstStyle/>
                    <a:p>
                      <a:pPr marL="0" algn="ctr" defTabSz="914400" rtl="0" eaLnBrk="1" latinLnBrk="0" hangingPunct="1">
                        <a:spcAft>
                          <a:spcPts val="0"/>
                        </a:spcAft>
                      </a:pPr>
                      <a:r>
                        <a:rPr lang="en-US" sz="1600" kern="1200" dirty="0" err="1" smtClean="0">
                          <a:solidFill>
                            <a:schemeClr val="dk1"/>
                          </a:solidFill>
                          <a:latin typeface="Times New Roman" panose="02020603050405020304" pitchFamily="18" charset="0"/>
                          <a:ea typeface="Adobe 仿宋 Std R"/>
                          <a:cs typeface="Times New Roman" panose="02020603050405020304" pitchFamily="18" charset="0"/>
                        </a:rPr>
                        <a:t>Log.e</a:t>
                      </a:r>
                      <a:r>
                        <a:rPr lang="en-US" sz="16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sz="16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zh-CN" altLang="en-US" sz="1600" kern="1200" dirty="0" smtClean="0">
                          <a:solidFill>
                            <a:schemeClr val="dk1"/>
                          </a:solidFill>
                          <a:latin typeface="+mn-ea"/>
                          <a:ea typeface="Adobe 仿宋 Std R"/>
                          <a:cs typeface="+mn-cs"/>
                        </a:rPr>
                        <a:t>记录错误信息</a:t>
                      </a:r>
                      <a:endParaRPr lang="zh-CN" altLang="en-US" sz="1600" kern="1200" dirty="0" smtClean="0">
                        <a:solidFill>
                          <a:schemeClr val="dk1"/>
                        </a:solidFill>
                        <a:latin typeface="+mn-ea"/>
                        <a:ea typeface="Adobe 仿宋 Std R"/>
                        <a:cs typeface="+mn-cs"/>
                      </a:endParaRPr>
                    </a:p>
                  </a:txBody>
                  <a:tcPr marL="0" marR="0" marT="0" marB="0" anchor="ctr"/>
                </a:tc>
              </a:tr>
              <a:tr h="462556">
                <a:tc>
                  <a:txBody>
                    <a:bodyPr/>
                    <a:lstStyle/>
                    <a:p>
                      <a:pPr marL="0" algn="ctr" defTabSz="914400" rtl="0" eaLnBrk="1" latinLnBrk="0" hangingPunct="1">
                        <a:spcAft>
                          <a:spcPts val="0"/>
                        </a:spcAft>
                      </a:pPr>
                      <a:r>
                        <a:rPr lang="en-US" sz="1600" kern="1200" dirty="0" smtClean="0">
                          <a:solidFill>
                            <a:schemeClr val="dk1"/>
                          </a:solidFill>
                          <a:latin typeface="Times New Roman" panose="02020603050405020304" pitchFamily="18" charset="0"/>
                          <a:ea typeface="Adobe 仿宋 Std R"/>
                          <a:cs typeface="Times New Roman" panose="02020603050405020304" pitchFamily="18" charset="0"/>
                        </a:rPr>
                        <a:t>Log.w()</a:t>
                      </a:r>
                      <a:endParaRPr lang="zh-CN" sz="16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zh-CN" altLang="en-US" sz="1600" kern="1200" dirty="0" smtClean="0">
                          <a:solidFill>
                            <a:schemeClr val="dk1"/>
                          </a:solidFill>
                          <a:latin typeface="+mn-ea"/>
                          <a:ea typeface="Adobe 仿宋 Std R"/>
                          <a:cs typeface="+mn-cs"/>
                        </a:rPr>
                        <a:t>记录警告信息</a:t>
                      </a:r>
                      <a:endParaRPr lang="zh-CN" altLang="en-US" sz="1600" kern="1200" dirty="0" smtClean="0">
                        <a:solidFill>
                          <a:schemeClr val="dk1"/>
                        </a:solidFill>
                        <a:latin typeface="+mn-ea"/>
                        <a:ea typeface="Adobe 仿宋 Std R"/>
                        <a:cs typeface="+mn-cs"/>
                      </a:endParaRPr>
                    </a:p>
                  </a:txBody>
                  <a:tcPr marL="0" marR="0" marT="0" marB="0" anchor="ctr"/>
                </a:tc>
              </a:tr>
              <a:tr h="462556">
                <a:tc>
                  <a:txBody>
                    <a:bodyPr/>
                    <a:lstStyle/>
                    <a:p>
                      <a:pPr marL="0" algn="ctr" defTabSz="914400" rtl="0" eaLnBrk="1" latinLnBrk="0" hangingPunct="1">
                        <a:spcAft>
                          <a:spcPts val="0"/>
                        </a:spcAft>
                      </a:pPr>
                      <a:r>
                        <a:rPr lang="en-US" sz="1600" kern="1200" dirty="0" smtClean="0">
                          <a:solidFill>
                            <a:schemeClr val="dk1"/>
                          </a:solidFill>
                          <a:latin typeface="Times New Roman" panose="02020603050405020304" pitchFamily="18" charset="0"/>
                          <a:ea typeface="Adobe 仿宋 Std R"/>
                          <a:cs typeface="Times New Roman" panose="02020603050405020304" pitchFamily="18" charset="0"/>
                        </a:rPr>
                        <a:t>Log.i()</a:t>
                      </a:r>
                      <a:endParaRPr lang="zh-CN" sz="16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zh-CN" altLang="en-US" sz="1600" kern="1200" dirty="0" smtClean="0">
                          <a:solidFill>
                            <a:schemeClr val="dk1"/>
                          </a:solidFill>
                          <a:latin typeface="+mn-ea"/>
                          <a:ea typeface="Adobe 仿宋 Std R"/>
                          <a:cs typeface="+mn-cs"/>
                        </a:rPr>
                        <a:t>记录一般提示性信息</a:t>
                      </a:r>
                      <a:endParaRPr lang="zh-CN" altLang="en-US" sz="1600" kern="1200" dirty="0" smtClean="0">
                        <a:solidFill>
                          <a:schemeClr val="dk1"/>
                        </a:solidFill>
                        <a:latin typeface="+mn-ea"/>
                        <a:ea typeface="Adobe 仿宋 Std R"/>
                        <a:cs typeface="+mn-cs"/>
                      </a:endParaRPr>
                    </a:p>
                  </a:txBody>
                  <a:tcPr marL="0" marR="0" marT="0" marB="0" anchor="ctr"/>
                </a:tc>
              </a:tr>
              <a:tr h="396490">
                <a:tc>
                  <a:txBody>
                    <a:bodyPr/>
                    <a:lstStyle/>
                    <a:p>
                      <a:pPr marL="0" algn="ctr" defTabSz="914400" rtl="0" eaLnBrk="1" latinLnBrk="0" hangingPunct="1">
                        <a:spcAft>
                          <a:spcPts val="0"/>
                        </a:spcAft>
                      </a:pPr>
                      <a:r>
                        <a:rPr lang="en-US" sz="1600" kern="1200" dirty="0" smtClean="0">
                          <a:solidFill>
                            <a:schemeClr val="dk1"/>
                          </a:solidFill>
                          <a:latin typeface="Times New Roman" panose="02020603050405020304" pitchFamily="18" charset="0"/>
                          <a:ea typeface="Adobe 仿宋 Std R"/>
                          <a:cs typeface="Times New Roman" panose="02020603050405020304" pitchFamily="18" charset="0"/>
                        </a:rPr>
                        <a:t>Log.d()</a:t>
                      </a:r>
                      <a:endParaRPr lang="zh-CN" sz="16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zh-CN" altLang="en-US" sz="1600" kern="1200" dirty="0" smtClean="0">
                          <a:solidFill>
                            <a:schemeClr val="dk1"/>
                          </a:solidFill>
                          <a:latin typeface="+mn-ea"/>
                          <a:ea typeface="Adobe 仿宋 Std R"/>
                          <a:cs typeface="+mn-cs"/>
                        </a:rPr>
                        <a:t>记录调试信息</a:t>
                      </a:r>
                      <a:endParaRPr lang="zh-CN" altLang="en-US" sz="1600" kern="1200" dirty="0" smtClean="0">
                        <a:solidFill>
                          <a:schemeClr val="dk1"/>
                        </a:solidFill>
                        <a:latin typeface="+mn-ea"/>
                        <a:ea typeface="Adobe 仿宋 Std R"/>
                        <a:cs typeface="+mn-cs"/>
                      </a:endParaRPr>
                    </a:p>
                  </a:txBody>
                  <a:tcPr marL="0" marR="0" marT="0" marB="0" anchor="ctr"/>
                </a:tc>
              </a:tr>
              <a:tr h="396490">
                <a:tc>
                  <a:txBody>
                    <a:bodyPr/>
                    <a:lstStyle/>
                    <a:p>
                      <a:pPr marL="0" algn="ctr" defTabSz="914400" rtl="0" eaLnBrk="1" latinLnBrk="0" hangingPunct="1">
                        <a:spcAft>
                          <a:spcPts val="0"/>
                        </a:spcAft>
                      </a:pPr>
                      <a:r>
                        <a:rPr lang="en-US" sz="1600" kern="1200" dirty="0" err="1" smtClean="0">
                          <a:solidFill>
                            <a:schemeClr val="dk1"/>
                          </a:solidFill>
                          <a:latin typeface="Times New Roman" panose="02020603050405020304" pitchFamily="18" charset="0"/>
                          <a:ea typeface="Adobe 仿宋 Std R"/>
                          <a:cs typeface="Times New Roman" panose="02020603050405020304" pitchFamily="18" charset="0"/>
                        </a:rPr>
                        <a:t>Log.v</a:t>
                      </a:r>
                      <a:r>
                        <a:rPr lang="en-US" sz="1600" kern="1200" dirty="0" smtClean="0">
                          <a:solidFill>
                            <a:schemeClr val="dk1"/>
                          </a:solidFill>
                          <a:latin typeface="Times New Roman" panose="02020603050405020304" pitchFamily="18" charset="0"/>
                          <a:ea typeface="Adobe 仿宋 Std R"/>
                          <a:cs typeface="Times New Roman" panose="02020603050405020304" pitchFamily="18" charset="0"/>
                        </a:rPr>
                        <a:t>()</a:t>
                      </a:r>
                      <a:endParaRPr lang="zh-CN" sz="1600" kern="1200" dirty="0" smtClean="0">
                        <a:solidFill>
                          <a:schemeClr val="dk1"/>
                        </a:solidFill>
                        <a:latin typeface="Times New Roman" panose="02020603050405020304" pitchFamily="18" charset="0"/>
                        <a:ea typeface="Adobe 仿宋 Std R"/>
                        <a:cs typeface="Times New Roman" panose="02020603050405020304" pitchFamily="18" charset="0"/>
                      </a:endParaRPr>
                    </a:p>
                  </a:txBody>
                  <a:tcPr marL="0" marR="0" marT="0" marB="0" anchor="ctr"/>
                </a:tc>
                <a:tc>
                  <a:txBody>
                    <a:bodyPr/>
                    <a:lstStyle/>
                    <a:p>
                      <a:pPr marL="66675" algn="just" defTabSz="914400" rtl="0" eaLnBrk="1" latinLnBrk="0" hangingPunct="1">
                        <a:spcAft>
                          <a:spcPts val="0"/>
                        </a:spcAft>
                      </a:pPr>
                      <a:r>
                        <a:rPr lang="zh-CN" altLang="en-US" sz="1600" kern="1200" dirty="0" smtClean="0">
                          <a:solidFill>
                            <a:schemeClr val="dk1"/>
                          </a:solidFill>
                          <a:latin typeface="+mn-ea"/>
                          <a:ea typeface="Adobe 仿宋 Std R"/>
                          <a:cs typeface="+mn-cs"/>
                        </a:rPr>
                        <a:t>记录详细的信息</a:t>
                      </a:r>
                      <a:endParaRPr lang="zh-CN" altLang="en-US" sz="1600" kern="1200" dirty="0" smtClean="0">
                        <a:solidFill>
                          <a:schemeClr val="dk1"/>
                        </a:solidFill>
                        <a:latin typeface="+mn-ea"/>
                        <a:ea typeface="Adobe 仿宋 Std R"/>
                        <a:cs typeface="+mn-cs"/>
                      </a:endParaRPr>
                    </a:p>
                  </a:txBody>
                  <a:tcPr marL="0" marR="0"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ff287a3b-4e8c-47ff-8ca7-8a77d5d33b66}"/>
</p:tagLst>
</file>

<file path=ppt/tags/tag2.xml><?xml version="1.0" encoding="utf-8"?>
<p:tagLst xmlns:p="http://schemas.openxmlformats.org/presentationml/2006/main">
  <p:tag name="KSO_WM_UNIT_TABLE_BEAUTIFY" val="smartTable{0a8bbfa8-7099-48d7-9e79-c5d274429744}"/>
</p:tagLst>
</file>

<file path=ppt/tags/tag3.xml><?xml version="1.0" encoding="utf-8"?>
<p:tagLst xmlns:p="http://schemas.openxmlformats.org/presentationml/2006/main">
  <p:tag name="KSO_WM_UNIT_TABLE_BEAUTIFY" val="smartTable{9adf0ce6-0084-40f9-b4a6-f58264b1b997}"/>
</p:tagLst>
</file>

<file path=ppt/tags/tag4.xml><?xml version="1.0" encoding="utf-8"?>
<p:tagLst xmlns:p="http://schemas.openxmlformats.org/presentationml/2006/main">
  <p:tag name="KSO_WM_UNIT_TABLE_BEAUTIFY" val="smartTable{6125cc14-140b-4714-a31e-95b0033db566}"/>
</p:tagLst>
</file>

<file path=ppt/tags/tag5.xml><?xml version="1.0" encoding="utf-8"?>
<p:tagLst xmlns:p="http://schemas.openxmlformats.org/presentationml/2006/main">
  <p:tag name="KSO_WM_UNIT_TABLE_BEAUTIFY" val="smartTable{6d5c310c-8df0-4157-913b-7aad899df73c}"/>
  <p:tag name="TABLE_ENDDRAG_ORIGIN_RECT" val="679*334"/>
  <p:tag name="TABLE_ENDDRAG_RECT" val="28*48*679*334"/>
</p:tagLst>
</file>

<file path=ppt/tags/tag6.xml><?xml version="1.0" encoding="utf-8"?>
<p:tagLst xmlns:p="http://schemas.openxmlformats.org/presentationml/2006/main">
  <p:tag name="KSO_WM_UNIT_TABLE_BEAUTIFY" val="smartTable{a2f2f436-11fa-4df0-a00e-742c0b640f66}"/>
</p:tagLst>
</file>

<file path=ppt/tags/tag7.xml><?xml version="1.0" encoding="utf-8"?>
<p:tagLst xmlns:p="http://schemas.openxmlformats.org/presentationml/2006/main">
  <p:tag name="KSO_WM_UNIT_PLACING_PICTURE_USER_VIEWPORT" val="{&quot;height&quot;:2055,&quot;width&quot;:3990}"/>
</p:tagLst>
</file>

<file path=ppt/theme/theme1.xml><?xml version="1.0" encoding="utf-8"?>
<a:theme xmlns:a="http://schemas.openxmlformats.org/drawingml/2006/main" name="1_nordridesign.com">
  <a:themeElements>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1_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1_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1_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1_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1_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1_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1_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JavaSE模板">
  <a:themeElements>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txDef>
      <a:spPr bwMode="auto">
        <a:noFill/>
        <a:ln w="9525">
          <a:noFill/>
          <a:miter lim="800000"/>
        </a:ln>
      </a:spPr>
      <a:bodyPr vert="horz" wrap="squar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0"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defRPr>
        </a:defPPr>
      </a:lstStyle>
    </a:txDef>
  </a:objectDefaults>
  <a:extraClrSchemeLst>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themeOverride>
</file>

<file path=docProps/app.xml><?xml version="1.0" encoding="utf-8"?>
<Properties xmlns="http://schemas.openxmlformats.org/officeDocument/2006/extended-properties" xmlns:vt="http://schemas.openxmlformats.org/officeDocument/2006/docPropsVTypes">
  <Template>JavaSE主题1</Template>
  <TotalTime>0</TotalTime>
  <Words>11458</Words>
  <Application>WPS 演示</Application>
  <PresentationFormat>全屏显示(16:9)</PresentationFormat>
  <Paragraphs>934</Paragraphs>
  <Slides>48</Slides>
  <Notes>46</Notes>
  <HiddenSlides>0</HiddenSlides>
  <MMClips>0</MMClips>
  <ScaleCrop>false</ScaleCrop>
  <HeadingPairs>
    <vt:vector size="8" baseType="variant">
      <vt:variant>
        <vt:lpstr>已用的字体</vt:lpstr>
      </vt:variant>
      <vt:variant>
        <vt:i4>21</vt:i4>
      </vt:variant>
      <vt:variant>
        <vt:lpstr>主题</vt:lpstr>
      </vt:variant>
      <vt:variant>
        <vt:i4>3</vt:i4>
      </vt:variant>
      <vt:variant>
        <vt:lpstr>嵌入 OLE 服务器</vt:lpstr>
      </vt:variant>
      <vt:variant>
        <vt:i4>4</vt:i4>
      </vt:variant>
      <vt:variant>
        <vt:lpstr>幻灯片标题</vt:lpstr>
      </vt:variant>
      <vt:variant>
        <vt:i4>48</vt:i4>
      </vt:variant>
    </vt:vector>
  </HeadingPairs>
  <TitlesOfParts>
    <vt:vector size="76" baseType="lpstr">
      <vt:lpstr>Arial</vt:lpstr>
      <vt:lpstr>宋体</vt:lpstr>
      <vt:lpstr>Wingdings</vt:lpstr>
      <vt:lpstr>华文细黑</vt:lpstr>
      <vt:lpstr>Calibri</vt:lpstr>
      <vt:lpstr>Adobe 黑体 Std R</vt:lpstr>
      <vt:lpstr>黑体</vt:lpstr>
      <vt:lpstr>Adobe 宋体 Std L</vt:lpstr>
      <vt:lpstr>MS UI Gothic</vt:lpstr>
      <vt:lpstr>Adobe 黑体 Std R</vt:lpstr>
      <vt:lpstr>Adobe 仿宋 Std R</vt:lpstr>
      <vt:lpstr>微软雅黑</vt:lpstr>
      <vt:lpstr>Times New Roman</vt:lpstr>
      <vt:lpstr>Adobe 仿宋 Std R</vt:lpstr>
      <vt:lpstr>仿宋</vt:lpstr>
      <vt:lpstr>Courier New</vt:lpstr>
      <vt:lpstr>Calibri</vt:lpstr>
      <vt:lpstr>Times New Roman</vt:lpstr>
      <vt:lpstr>Arial Unicode MS</vt:lpstr>
      <vt:lpstr>Adobe 宋体 Std L</vt:lpstr>
      <vt:lpstr>Wingdings</vt:lpstr>
      <vt:lpstr>1_nordridesign.com</vt:lpstr>
      <vt:lpstr>自定义设计方案</vt:lpstr>
      <vt:lpstr>JavaSE模板</vt:lpstr>
      <vt:lpstr>Visio.Drawing.11</vt:lpstr>
      <vt:lpstr>Visio.Drawing.11</vt:lpstr>
      <vt:lpstr>Visio.Drawing.11</vt:lpstr>
      <vt:lpstr>Visio.Drawing.11</vt:lpstr>
      <vt:lpstr>第二章  Activity和Application</vt:lpstr>
      <vt:lpstr>本章重点</vt:lpstr>
      <vt:lpstr>2.1.1 Activity简介</vt:lpstr>
      <vt:lpstr>2.1.1  Activity简介</vt:lpstr>
      <vt:lpstr>2.1.2  创建Activity</vt:lpstr>
      <vt:lpstr>2.1.2  创建Activity</vt:lpstr>
      <vt:lpstr>2.1.3  Activity的生命周期</vt:lpstr>
      <vt:lpstr>2.1.3  Activity的生命周期</vt:lpstr>
      <vt:lpstr>2.1.4 Log日志信息</vt:lpstr>
      <vt:lpstr>2.2  资源分类</vt:lpstr>
      <vt:lpstr>2.2  资源分类</vt:lpstr>
      <vt:lpstr>2.2.1  资源访问方式</vt:lpstr>
      <vt:lpstr>1. Java代码访问res资源</vt:lpstr>
      <vt:lpstr>2. Java代码访问assets原生资源</vt:lpstr>
      <vt:lpstr>2. Java代码访问assets原生资源</vt:lpstr>
      <vt:lpstr>assets原生资源类型</vt:lpstr>
      <vt:lpstr>2.3 XML资源文件</vt:lpstr>
      <vt:lpstr>2.3.1 文本资源文件</vt:lpstr>
      <vt:lpstr>2.3.1 文本资源文件</vt:lpstr>
      <vt:lpstr>2.3.2  colors.xml颜色设置资源文件</vt:lpstr>
      <vt:lpstr>2.3.2  colors.xml颜色设置资源文件</vt:lpstr>
      <vt:lpstr>2.2.2  colors.xml颜色设置资源文件</vt:lpstr>
      <vt:lpstr>2.3.3  dimens.xml尺寸定义资源文件</vt:lpstr>
      <vt:lpstr>2.3.3  dimens.xml尺寸定义资源文件</vt:lpstr>
      <vt:lpstr>2.3.3  dimens.xml尺寸定义资源文件</vt:lpstr>
      <vt:lpstr>2.3.4  styles.xml主题风格资源文件</vt:lpstr>
      <vt:lpstr>2.3.4  styles.xml主题风格资源文件</vt:lpstr>
      <vt:lpstr>2.3.4  styles.xml主题风格资源文件</vt:lpstr>
      <vt:lpstr>2.3.5  drawable图像资源目录</vt:lpstr>
      <vt:lpstr>2.3.5  drawable图像资源目录</vt:lpstr>
      <vt:lpstr>2.4  AndroidManifest.xml清单文件</vt:lpstr>
      <vt:lpstr>2.4  AndroidManifest.xml清单文件</vt:lpstr>
      <vt:lpstr>2.4  AndroidManifest.xml清单文件</vt:lpstr>
      <vt:lpstr>2.4  AndroidManifest.xml清单文件</vt:lpstr>
      <vt:lpstr>2.5  Android应用程序生命周期</vt:lpstr>
      <vt:lpstr>2.6  Application类</vt:lpstr>
      <vt:lpstr>2.6.1  Application生命周期事件</vt:lpstr>
      <vt:lpstr>2.6.2  实现Application</vt:lpstr>
      <vt:lpstr>2.7  样式和主题</vt:lpstr>
      <vt:lpstr>2.7  样式和主题</vt:lpstr>
      <vt:lpstr>2.7  样式和主题</vt:lpstr>
      <vt:lpstr>2.7  样式和主题</vt:lpstr>
      <vt:lpstr>1、在AndroidManifest.xml中设置主题</vt:lpstr>
      <vt:lpstr>2、在程序当中设置主题</vt:lpstr>
      <vt:lpstr>PowerPoint 演示文稿</vt:lpstr>
      <vt:lpstr>本章总结</vt:lpstr>
      <vt:lpstr>本章总结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标题（34号，微软雅黑，淡色15%）</dc:title>
  <dc:creator>Administrator</dc:creator>
  <cp:lastModifiedBy>yuyf</cp:lastModifiedBy>
  <cp:revision>1180</cp:revision>
  <dcterms:created xsi:type="dcterms:W3CDTF">2014-10-31T04:56:00Z</dcterms:created>
  <dcterms:modified xsi:type="dcterms:W3CDTF">2021-03-04T18:31:40Z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