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76" r:id="rId2"/>
    <p:sldId id="278" r:id="rId3"/>
    <p:sldId id="311" r:id="rId4"/>
    <p:sldId id="312" r:id="rId5"/>
    <p:sldId id="350" r:id="rId6"/>
    <p:sldId id="352" r:id="rId7"/>
    <p:sldId id="351" r:id="rId8"/>
    <p:sldId id="336" r:id="rId9"/>
    <p:sldId id="353" r:id="rId10"/>
    <p:sldId id="347" r:id="rId11"/>
    <p:sldId id="349" r:id="rId12"/>
    <p:sldId id="348" r:id="rId13"/>
    <p:sldId id="342" r:id="rId14"/>
    <p:sldId id="343" r:id="rId15"/>
    <p:sldId id="344" r:id="rId16"/>
    <p:sldId id="354" r:id="rId17"/>
    <p:sldId id="355" r:id="rId18"/>
    <p:sldId id="339" r:id="rId19"/>
    <p:sldId id="302" r:id="rId2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38A9B7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69448" autoAdjust="0"/>
  </p:normalViewPr>
  <p:slideViewPr>
    <p:cSldViewPr>
      <p:cViewPr varScale="1">
        <p:scale>
          <a:sx n="81" d="100"/>
          <a:sy n="81" d="100"/>
        </p:scale>
        <p:origin x="256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81E2-5013-4658-87D6-41135E2BCCEB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6D03-509A-4A93-820A-220298182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와인 </a:t>
            </a:r>
            <a:r>
              <a:rPr lang="en-US" altLang="ko-KR" dirty="0"/>
              <a:t>Quality </a:t>
            </a:r>
            <a:r>
              <a:rPr lang="ko-KR" altLang="en-US" dirty="0"/>
              <a:t>예측 모델을 주제로한 </a:t>
            </a:r>
            <a:r>
              <a:rPr lang="en-US" altLang="ko-KR" dirty="0"/>
              <a:t>7</a:t>
            </a:r>
            <a:r>
              <a:rPr lang="ko-KR" altLang="en-US" dirty="0"/>
              <a:t>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조원은 </a:t>
            </a:r>
            <a:r>
              <a:rPr lang="ko-KR" altLang="en-US" dirty="0" err="1"/>
              <a:t>안준형</a:t>
            </a:r>
            <a:r>
              <a:rPr lang="ko-KR" altLang="en-US" dirty="0"/>
              <a:t> 박찬주 황민지 김희주입니다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와인의 화학적 성분을</a:t>
            </a:r>
            <a:r>
              <a:rPr lang="ko-KR" altLang="en-US" baseline="0" dirty="0"/>
              <a:t> 입력으로 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와인의 </a:t>
            </a:r>
            <a:r>
              <a:rPr lang="en-US" altLang="ko-KR" baseline="0" dirty="0"/>
              <a:t>Quality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output</a:t>
            </a:r>
            <a:r>
              <a:rPr lang="ko-KR" altLang="en-US" baseline="0" dirty="0"/>
              <a:t>으로 주는 모델을 여러 개 설계하고 그것의 타당성을 검토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비교해 보았습니다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8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</a:t>
            </a:r>
            <a:r>
              <a:rPr lang="en-US" altLang="ko-KR" dirty="0"/>
              <a:t>t</a:t>
            </a:r>
            <a:r>
              <a:rPr lang="ko-KR" altLang="en-US" dirty="0"/>
              <a:t>값이 작은 값들을 제거했다고 했는</a:t>
            </a:r>
            <a:r>
              <a:rPr lang="ko-KR" altLang="en-US" baseline="0" dirty="0"/>
              <a:t> 데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</a:t>
            </a:r>
            <a:r>
              <a:rPr lang="ko-KR" altLang="en-US" baseline="0" dirty="0"/>
              <a:t>값은 모델이 기울기가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이라는 가정에 얼마나 멀리 떨어져 있냐를 나타내는 정도로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dirty="0" err="1"/>
              <a:t>보시다시피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제거한 시트르산은 </a:t>
            </a:r>
            <a:r>
              <a:rPr lang="ko-KR" altLang="en-US" dirty="0" err="1"/>
              <a:t>산점도를</a:t>
            </a:r>
            <a:r>
              <a:rPr lang="ko-KR" altLang="en-US" dirty="0"/>
              <a:t> 출력해 봤을 때도 </a:t>
            </a:r>
            <a:r>
              <a:rPr lang="en-US" altLang="ko-KR" dirty="0"/>
              <a:t>quality</a:t>
            </a:r>
            <a:r>
              <a:rPr lang="ko-KR" altLang="en-US" dirty="0"/>
              <a:t>와 거의 관련이 없는 것으로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5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78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3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2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뉴럴</a:t>
            </a:r>
            <a:r>
              <a:rPr lang="ko-KR" altLang="en-US" dirty="0" smtClean="0"/>
              <a:t> 네트워크 상수 값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4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7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낮은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Decision Tree </a:t>
            </a:r>
            <a:r>
              <a:rPr lang="ko-KR" altLang="en-US" dirty="0" smtClean="0"/>
              <a:t>분류 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Round</a:t>
            </a:r>
            <a:r>
              <a:rPr lang="ko-KR" altLang="en-US" baseline="0" dirty="0" smtClean="0"/>
              <a:t>함수를 써서 결과가 소수로 나올 경우 반올림을 하게 </a:t>
            </a:r>
            <a:r>
              <a:rPr lang="ko-KR" altLang="en-US" baseline="0" dirty="0" err="1" smtClean="0"/>
              <a:t>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0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7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7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보시는 것은 저희 </a:t>
            </a:r>
            <a:r>
              <a:rPr lang="en-US" altLang="ko-KR" dirty="0"/>
              <a:t>data</a:t>
            </a:r>
            <a:r>
              <a:rPr lang="en-US" altLang="ko-KR" baseline="0" dirty="0"/>
              <a:t>set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간단하게 소개해드리면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와인은 포도 상태에 전적으로 영향을 받는데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포도의 화학적 성분에는 대표적으로 산도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당도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알코올 도수 같은 것들이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0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------</a:t>
            </a:r>
            <a:r>
              <a:rPr lang="ko-KR" altLang="en-US" dirty="0"/>
              <a:t>참고 </a:t>
            </a:r>
            <a:r>
              <a:rPr lang="en-US" altLang="ko-KR" dirty="0"/>
              <a:t>-----</a:t>
            </a:r>
          </a:p>
          <a:p>
            <a:r>
              <a:rPr lang="ko-KR" altLang="en-US" dirty="0"/>
              <a:t>저희가 쓸 목표 학습 데이터인 </a:t>
            </a:r>
            <a:r>
              <a:rPr lang="en-US" altLang="ko-KR" dirty="0"/>
              <a:t>quality</a:t>
            </a:r>
            <a:r>
              <a:rPr lang="ko-KR" altLang="en-US" dirty="0"/>
              <a:t>가 있고</a:t>
            </a:r>
            <a:endParaRPr lang="en-US" altLang="ko-KR" dirty="0"/>
          </a:p>
          <a:p>
            <a:r>
              <a:rPr lang="en-US" altLang="ko-KR" dirty="0"/>
              <a:t>Fixed acidity</a:t>
            </a:r>
            <a:r>
              <a:rPr lang="ko-KR" altLang="en-US" dirty="0"/>
              <a:t>는 </a:t>
            </a:r>
            <a:r>
              <a:rPr lang="ko-KR" altLang="en-US" dirty="0" err="1"/>
              <a:t>결합산</a:t>
            </a:r>
            <a:endParaRPr lang="ko-KR" altLang="en-US" dirty="0"/>
          </a:p>
          <a:p>
            <a:r>
              <a:rPr lang="en-US" altLang="ko-KR" dirty="0" err="1"/>
              <a:t>Volitie</a:t>
            </a:r>
            <a:r>
              <a:rPr lang="en-US" altLang="ko-KR" dirty="0"/>
              <a:t> </a:t>
            </a:r>
            <a:r>
              <a:rPr lang="en-US" altLang="ko-KR" dirty="0" err="1"/>
              <a:t>acidit</a:t>
            </a:r>
            <a:r>
              <a:rPr lang="ko-KR" altLang="en-US" dirty="0"/>
              <a:t>는 </a:t>
            </a:r>
            <a:r>
              <a:rPr lang="ko-KR" altLang="en-US" dirty="0" err="1"/>
              <a:t>휘발산</a:t>
            </a:r>
            <a:endParaRPr lang="ko-KR" altLang="en-US" dirty="0"/>
          </a:p>
          <a:p>
            <a:r>
              <a:rPr lang="en-US" altLang="ko-KR" dirty="0" err="1"/>
              <a:t>Citirc</a:t>
            </a:r>
            <a:r>
              <a:rPr lang="en-US" altLang="ko-KR" dirty="0"/>
              <a:t> </a:t>
            </a:r>
            <a:r>
              <a:rPr lang="en-US" altLang="ko-KR" dirty="0" err="1"/>
              <a:t>acide</a:t>
            </a:r>
            <a:r>
              <a:rPr lang="ko-KR" altLang="en-US" dirty="0"/>
              <a:t>는 시트르산</a:t>
            </a:r>
          </a:p>
          <a:p>
            <a:r>
              <a:rPr lang="en-US" altLang="ko-KR" dirty="0" err="1"/>
              <a:t>Redsidual</a:t>
            </a:r>
            <a:r>
              <a:rPr lang="en-US" altLang="ko-KR" dirty="0"/>
              <a:t> sugar</a:t>
            </a:r>
            <a:r>
              <a:rPr lang="ko-KR" altLang="en-US" dirty="0"/>
              <a:t>는 발효 후 남은 당도</a:t>
            </a:r>
          </a:p>
          <a:p>
            <a:r>
              <a:rPr lang="en-US" altLang="ko-KR" dirty="0"/>
              <a:t>Chloride </a:t>
            </a:r>
            <a:r>
              <a:rPr lang="ko-KR" altLang="en-US" dirty="0"/>
              <a:t>는 </a:t>
            </a:r>
            <a:r>
              <a:rPr lang="ko-KR" altLang="en-US" dirty="0" err="1"/>
              <a:t>염화물</a:t>
            </a:r>
            <a:endParaRPr lang="ko-KR" altLang="en-US" dirty="0"/>
          </a:p>
          <a:p>
            <a:r>
              <a:rPr lang="en-US" altLang="ko-KR" dirty="0"/>
              <a:t>Free sulfur dioxide </a:t>
            </a:r>
            <a:r>
              <a:rPr lang="ko-KR" altLang="en-US" dirty="0" err="1"/>
              <a:t>이산화유황</a:t>
            </a:r>
            <a:endParaRPr lang="ko-KR" altLang="en-US" dirty="0"/>
          </a:p>
          <a:p>
            <a:r>
              <a:rPr lang="en-US" altLang="ko-KR" dirty="0"/>
              <a:t>Total sulfur dioxide </a:t>
            </a:r>
            <a:r>
              <a:rPr lang="ko-KR" altLang="en-US" dirty="0" err="1"/>
              <a:t>이산화유황</a:t>
            </a:r>
            <a:endParaRPr lang="ko-KR" altLang="en-US" dirty="0"/>
          </a:p>
          <a:p>
            <a:r>
              <a:rPr lang="en-US" altLang="ko-KR" dirty="0"/>
              <a:t>Density </a:t>
            </a:r>
            <a:r>
              <a:rPr lang="ko-KR" altLang="en-US" dirty="0"/>
              <a:t>밀도</a:t>
            </a:r>
          </a:p>
          <a:p>
            <a:r>
              <a:rPr lang="en-US" altLang="ko-KR" dirty="0"/>
              <a:t>Ph </a:t>
            </a:r>
          </a:p>
          <a:p>
            <a:r>
              <a:rPr lang="en-US" altLang="ko-KR" dirty="0" err="1"/>
              <a:t>Sulphates</a:t>
            </a:r>
            <a:r>
              <a:rPr lang="en-US" altLang="ko-KR" dirty="0"/>
              <a:t> </a:t>
            </a:r>
            <a:r>
              <a:rPr lang="ko-KR" altLang="en-US" dirty="0"/>
              <a:t>황산염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8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------</a:t>
            </a:r>
            <a:r>
              <a:rPr lang="ko-KR" altLang="en-US" dirty="0"/>
              <a:t>참고 </a:t>
            </a:r>
            <a:r>
              <a:rPr lang="en-US" altLang="ko-KR" dirty="0"/>
              <a:t>-----</a:t>
            </a:r>
          </a:p>
          <a:p>
            <a:r>
              <a:rPr lang="en-US" altLang="ko-KR" dirty="0" err="1"/>
              <a:t>Redsidual</a:t>
            </a:r>
            <a:r>
              <a:rPr lang="en-US" altLang="ko-KR" dirty="0"/>
              <a:t> sugar</a:t>
            </a:r>
            <a:r>
              <a:rPr lang="ko-KR" altLang="en-US" dirty="0"/>
              <a:t>는 발효 후 남은 당도</a:t>
            </a:r>
          </a:p>
          <a:p>
            <a:r>
              <a:rPr lang="en-US" altLang="ko-KR" dirty="0"/>
              <a:t>Chloride </a:t>
            </a:r>
            <a:r>
              <a:rPr lang="ko-KR" altLang="en-US" dirty="0"/>
              <a:t>는 </a:t>
            </a:r>
            <a:r>
              <a:rPr lang="ko-KR" altLang="en-US" dirty="0" err="1"/>
              <a:t>염화물</a:t>
            </a:r>
            <a:endParaRPr lang="ko-KR" altLang="en-US" dirty="0"/>
          </a:p>
          <a:p>
            <a:r>
              <a:rPr lang="en-US" altLang="ko-KR" dirty="0"/>
              <a:t>Free sulfur dioxide </a:t>
            </a:r>
            <a:r>
              <a:rPr lang="ko-KR" altLang="en-US" dirty="0" err="1"/>
              <a:t>이산화유황</a:t>
            </a:r>
            <a:endParaRPr lang="ko-KR" altLang="en-US" dirty="0"/>
          </a:p>
          <a:p>
            <a:r>
              <a:rPr lang="en-US" altLang="ko-KR" dirty="0"/>
              <a:t>Total sulfur dioxide </a:t>
            </a:r>
            <a:r>
              <a:rPr lang="ko-KR" altLang="en-US" dirty="0" err="1"/>
              <a:t>이산화유황</a:t>
            </a:r>
            <a:endParaRPr lang="ko-KR" altLang="en-US" dirty="0"/>
          </a:p>
          <a:p>
            <a:r>
              <a:rPr lang="en-US" altLang="ko-KR" dirty="0"/>
              <a:t>Density </a:t>
            </a:r>
            <a:r>
              <a:rPr lang="ko-KR" altLang="en-US" dirty="0"/>
              <a:t>밀도</a:t>
            </a:r>
          </a:p>
          <a:p>
            <a:r>
              <a:rPr lang="en-US" altLang="ko-KR" dirty="0"/>
              <a:t>Ph </a:t>
            </a:r>
          </a:p>
          <a:p>
            <a:r>
              <a:rPr lang="en-US" altLang="ko-KR" dirty="0" err="1"/>
              <a:t>Sulphates</a:t>
            </a:r>
            <a:r>
              <a:rPr lang="en-US" altLang="ko-KR" dirty="0"/>
              <a:t> </a:t>
            </a:r>
            <a:r>
              <a:rPr lang="ko-KR" altLang="en-US" dirty="0"/>
              <a:t>황산염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8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Total</a:t>
            </a:r>
            <a:r>
              <a:rPr lang="en-US" altLang="ko-KR" baseline="0" dirty="0"/>
              <a:t> sulfur dioxide : </a:t>
            </a:r>
            <a:r>
              <a:rPr lang="ko-KR" altLang="en-US" baseline="0" dirty="0"/>
              <a:t>이산화항</a:t>
            </a:r>
            <a:endParaRPr lang="en-US" altLang="ko-KR" dirty="0"/>
          </a:p>
          <a:p>
            <a:r>
              <a:rPr lang="en-US" altLang="ko-KR" dirty="0"/>
              <a:t>Density </a:t>
            </a:r>
            <a:r>
              <a:rPr lang="ko-KR" altLang="en-US" dirty="0"/>
              <a:t>밀도</a:t>
            </a:r>
          </a:p>
          <a:p>
            <a:r>
              <a:rPr lang="en-US" altLang="ko-KR" dirty="0"/>
              <a:t>Ph </a:t>
            </a:r>
          </a:p>
          <a:p>
            <a:r>
              <a:rPr lang="en-US" altLang="ko-KR" dirty="0" err="1"/>
              <a:t>Sulphates</a:t>
            </a:r>
            <a:r>
              <a:rPr lang="en-US" altLang="ko-KR" dirty="0"/>
              <a:t> </a:t>
            </a:r>
            <a:r>
              <a:rPr lang="ko-KR" altLang="en-US" dirty="0"/>
              <a:t>황산염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세가지 모델을 분담해서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처음으로는 저희가 배웠던 </a:t>
            </a:r>
            <a:r>
              <a:rPr lang="en-US" altLang="ko-KR" dirty="0"/>
              <a:t>Multi</a:t>
            </a:r>
            <a:r>
              <a:rPr lang="en-US" altLang="ko-KR" baseline="0" dirty="0"/>
              <a:t> Regression </a:t>
            </a:r>
            <a:r>
              <a:rPr lang="ko-KR" altLang="en-US" baseline="0" dirty="0"/>
              <a:t>모델이고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그 다음은 </a:t>
            </a:r>
            <a:r>
              <a:rPr lang="en-US" altLang="ko-KR" baseline="0" dirty="0"/>
              <a:t>Decision Tree, Neural Network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dirty="0"/>
              <a:t>-- </a:t>
            </a:r>
            <a:r>
              <a:rPr lang="ko-KR" altLang="en-US" dirty="0"/>
              <a:t>각 모델에 대한 간단한 설명 </a:t>
            </a:r>
            <a:r>
              <a:rPr lang="en-US" altLang="ko-KR" dirty="0"/>
              <a:t>---</a:t>
            </a:r>
          </a:p>
          <a:p>
            <a:endParaRPr lang="en-US" altLang="ko-KR" dirty="0"/>
          </a:p>
          <a:p>
            <a:r>
              <a:rPr lang="en-US" altLang="ko-KR" dirty="0"/>
              <a:t>Regression </a:t>
            </a:r>
            <a:r>
              <a:rPr lang="ko-KR" altLang="en-US" dirty="0"/>
              <a:t>모델은 </a:t>
            </a:r>
            <a:r>
              <a:rPr lang="en-US" altLang="ko-KR" dirty="0"/>
              <a:t>y</a:t>
            </a:r>
            <a:r>
              <a:rPr lang="ko-KR" altLang="en-US" dirty="0"/>
              <a:t>축에 </a:t>
            </a:r>
            <a:r>
              <a:rPr lang="en-US" altLang="ko-KR" dirty="0"/>
              <a:t>quality</a:t>
            </a:r>
            <a:r>
              <a:rPr lang="ko-KR" altLang="en-US" dirty="0"/>
              <a:t>를 놓고 </a:t>
            </a:r>
            <a:r>
              <a:rPr lang="en-US" altLang="ko-KR" dirty="0"/>
              <a:t>x</a:t>
            </a:r>
            <a:r>
              <a:rPr lang="ko-KR" altLang="en-US" dirty="0"/>
              <a:t>축에 다른 </a:t>
            </a:r>
            <a:r>
              <a:rPr lang="en-US" altLang="ko-KR" dirty="0"/>
              <a:t>feature</a:t>
            </a:r>
            <a:r>
              <a:rPr lang="ko-KR" altLang="en-US" dirty="0"/>
              <a:t>를 지정해서 점을 찍고 점 간에 가장 적절한 선을 그리는 형태의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Decision Tree</a:t>
            </a:r>
            <a:r>
              <a:rPr lang="ko-KR" altLang="en-US" dirty="0"/>
              <a:t>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 fold cross validation </a:t>
            </a:r>
            <a:r>
              <a:rPr lang="ko-KR" altLang="en-US" dirty="0" smtClean="0"/>
              <a:t>통해 데이터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6D03-509A-4A93-820A-220298182D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49289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와인 </a:t>
            </a:r>
            <a:r>
              <a:rPr lang="en-US" altLang="ko-KR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Quality </a:t>
            </a:r>
            <a:r>
              <a:rPr lang="ko-KR" altLang="en-US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예측 모델</a:t>
            </a:r>
            <a:endParaRPr lang="en-US" altLang="ko-KR" sz="4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501317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20115725 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 준 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 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발표자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20112205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박 찬 주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20125344 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황 민 지  </a:t>
            </a:r>
            <a:r>
              <a: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20125273  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 </a:t>
            </a:r>
            <a:r>
              <a:rPr lang="ko-KR" altLang="en-US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희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주</a:t>
            </a:r>
            <a:endParaRPr lang="en-US" altLang="ko-KR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Multiple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331640" y="5445224"/>
            <a:ext cx="6624736" cy="923330"/>
            <a:chOff x="1047244" y="5124381"/>
            <a:chExt cx="3418096" cy="923330"/>
          </a:xfrm>
        </p:grpSpPr>
        <p:sp>
          <p:nvSpPr>
            <p:cNvPr id="51" name="갈매기형 수장 50"/>
            <p:cNvSpPr/>
            <p:nvPr/>
          </p:nvSpPr>
          <p:spPr>
            <a:xfrm>
              <a:off x="1047244" y="5330123"/>
              <a:ext cx="79248" cy="158073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66116" y="5124381"/>
              <a:ext cx="3299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Regression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모델을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설계하기 전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유의성이 없는 항목들은 제거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249107" y="1819563"/>
            <a:ext cx="7128792" cy="3364992"/>
            <a:chOff x="1257896" y="1717059"/>
            <a:chExt cx="5133975" cy="23336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896" y="1717059"/>
              <a:ext cx="5133975" cy="2333625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1257896" y="2564904"/>
              <a:ext cx="5042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259632" y="3140968"/>
              <a:ext cx="5042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259632" y="2852936"/>
              <a:ext cx="5042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5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845"/>
          <a:stretch/>
        </p:blipFill>
        <p:spPr>
          <a:xfrm>
            <a:off x="1043608" y="1431215"/>
            <a:ext cx="6162675" cy="51661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024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Multiple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315245" y="4941168"/>
            <a:ext cx="6065068" cy="458331"/>
            <a:chOff x="1047243" y="5128156"/>
            <a:chExt cx="5253169" cy="458331"/>
          </a:xfrm>
        </p:grpSpPr>
        <p:sp>
          <p:nvSpPr>
            <p:cNvPr id="42" name="갈매기형 수장 41"/>
            <p:cNvSpPr/>
            <p:nvPr/>
          </p:nvSpPr>
          <p:spPr>
            <a:xfrm>
              <a:off x="1047243" y="5330123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34976" y="5128156"/>
              <a:ext cx="5065436" cy="458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I t I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값이 큰 항목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en-US" altLang="ko-KR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volatile.acidity</a:t>
              </a:r>
              <a:r>
                <a:rPr lang="en-US" altLang="ko-KR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, alcohol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331640" y="1628800"/>
            <a:ext cx="6857758" cy="3120554"/>
            <a:chOff x="1331640" y="1846470"/>
            <a:chExt cx="6857758" cy="3120554"/>
          </a:xfrm>
        </p:grpSpPr>
        <p:grpSp>
          <p:nvGrpSpPr>
            <p:cNvPr id="9" name="그룹 8"/>
            <p:cNvGrpSpPr/>
            <p:nvPr/>
          </p:nvGrpSpPr>
          <p:grpSpPr>
            <a:xfrm>
              <a:off x="1331640" y="1846470"/>
              <a:ext cx="6857758" cy="3120554"/>
              <a:chOff x="1331640" y="1846470"/>
              <a:chExt cx="6857758" cy="312055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331640" y="1846470"/>
                <a:ext cx="6857758" cy="3120554"/>
                <a:chOff x="1331640" y="1846470"/>
                <a:chExt cx="6857758" cy="3120554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7134" y="1846470"/>
                  <a:ext cx="6822264" cy="3120554"/>
                </a:xfrm>
                <a:prstGeom prst="rect">
                  <a:avLst/>
                </a:prstGeom>
              </p:spPr>
            </p:pic>
            <p:sp>
              <p:nvSpPr>
                <p:cNvPr id="7" name="직사각형 6"/>
                <p:cNvSpPr/>
                <p:nvPr/>
              </p:nvSpPr>
              <p:spPr>
                <a:xfrm>
                  <a:off x="1331640" y="2420888"/>
                  <a:ext cx="1764706" cy="216024"/>
                </a:xfrm>
                <a:prstGeom prst="rect">
                  <a:avLst/>
                </a:prstGeom>
                <a:solidFill>
                  <a:schemeClr val="accent2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331640" y="3573015"/>
                  <a:ext cx="864096" cy="216025"/>
                </a:xfrm>
                <a:prstGeom prst="rect">
                  <a:avLst/>
                </a:prstGeom>
                <a:solidFill>
                  <a:schemeClr val="accent2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331640" y="4509120"/>
                <a:ext cx="2808312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3635896" y="2251610"/>
              <a:ext cx="1080120" cy="15374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31844" y="5437349"/>
            <a:ext cx="7604680" cy="79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Quality = 1.112e+02 – 1.940e*v + 6.637e-02*r + 3.283e-03*f +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	 4.619e-01*p – 1.103e+02*d + 5.708e-01*s + 2.438e-01*a</a:t>
            </a:r>
          </a:p>
        </p:txBody>
      </p:sp>
    </p:spTree>
    <p:extLst>
      <p:ext uri="{BB962C8B-B14F-4D97-AF65-F5344CB8AC3E}">
        <p14:creationId xmlns:p14="http://schemas.microsoft.com/office/powerpoint/2010/main" val="4698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Multiple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9627"/>
          <a:stretch/>
        </p:blipFill>
        <p:spPr>
          <a:xfrm>
            <a:off x="1085044" y="1690969"/>
            <a:ext cx="3846996" cy="19460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724"/>
          <a:stretch/>
        </p:blipFill>
        <p:spPr>
          <a:xfrm>
            <a:off x="1087168" y="4167577"/>
            <a:ext cx="3834771" cy="1997727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292080" y="4581128"/>
            <a:ext cx="3486957" cy="507831"/>
            <a:chOff x="1047243" y="5128156"/>
            <a:chExt cx="3486957" cy="507831"/>
          </a:xfrm>
        </p:grpSpPr>
        <p:sp>
          <p:nvSpPr>
            <p:cNvPr id="42" name="갈매기형 수장 41"/>
            <p:cNvSpPr/>
            <p:nvPr/>
          </p:nvSpPr>
          <p:spPr>
            <a:xfrm>
              <a:off x="1047243" y="5330123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34976" y="5128156"/>
              <a:ext cx="32992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Alcohol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값은 대체로 비례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292080" y="2137967"/>
            <a:ext cx="3486957" cy="507831"/>
            <a:chOff x="1047243" y="5128156"/>
            <a:chExt cx="3486957" cy="507831"/>
          </a:xfrm>
        </p:grpSpPr>
        <p:sp>
          <p:nvSpPr>
            <p:cNvPr id="51" name="갈매기형 수장 50"/>
            <p:cNvSpPr/>
            <p:nvPr/>
          </p:nvSpPr>
          <p:spPr>
            <a:xfrm>
              <a:off x="1047243" y="5330123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34976" y="5128156"/>
              <a:ext cx="32992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Acid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값은 대체로 반비례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737211" y="3514480"/>
            <a:ext cx="2804216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Volatile Acidity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35871" y="6066385"/>
            <a:ext cx="2804216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Alcohol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48064" y="5040946"/>
            <a:ext cx="381642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Q = 1.112e+02  + 2.438e-01 * 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48064" y="2571010"/>
            <a:ext cx="3630973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Q = 1.112e+02 – 1.940e * V</a:t>
            </a:r>
          </a:p>
        </p:txBody>
      </p:sp>
    </p:spTree>
    <p:extLst>
      <p:ext uri="{BB962C8B-B14F-4D97-AF65-F5344CB8AC3E}">
        <p14:creationId xmlns:p14="http://schemas.microsoft.com/office/powerpoint/2010/main" val="18166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Decision Tree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34992" y="5691361"/>
            <a:ext cx="7095802" cy="458331"/>
            <a:chOff x="1004590" y="1874148"/>
            <a:chExt cx="7095802" cy="458331"/>
          </a:xfrm>
        </p:grpSpPr>
        <p:sp>
          <p:nvSpPr>
            <p:cNvPr id="37" name="갈매기형 수장 36"/>
            <p:cNvSpPr/>
            <p:nvPr/>
          </p:nvSpPr>
          <p:spPr>
            <a:xfrm>
              <a:off x="1004590" y="207976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9632" y="1874148"/>
              <a:ext cx="6840760" cy="458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Quality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와 나머지 항목들의 연관성이 적어 분류 성능이 다소 떨어짐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29" y="1624797"/>
            <a:ext cx="7489265" cy="39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Neural Network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66" y="1392941"/>
            <a:ext cx="8165127" cy="431545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87624" y="5832574"/>
            <a:ext cx="7095802" cy="507831"/>
            <a:chOff x="1004590" y="1874148"/>
            <a:chExt cx="7095802" cy="507831"/>
          </a:xfrm>
        </p:grpSpPr>
        <p:sp>
          <p:nvSpPr>
            <p:cNvPr id="23" name="갈매기형 수장 22"/>
            <p:cNvSpPr/>
            <p:nvPr/>
          </p:nvSpPr>
          <p:spPr>
            <a:xfrm>
              <a:off x="1004590" y="207976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59632" y="187414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Neural network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분석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Neural Network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34992" y="5691361"/>
            <a:ext cx="7095802" cy="507831"/>
            <a:chOff x="1004590" y="1874148"/>
            <a:chExt cx="7095802" cy="507831"/>
          </a:xfrm>
        </p:grpSpPr>
        <p:sp>
          <p:nvSpPr>
            <p:cNvPr id="37" name="갈매기형 수장 36"/>
            <p:cNvSpPr/>
            <p:nvPr/>
          </p:nvSpPr>
          <p:spPr>
            <a:xfrm>
              <a:off x="1004590" y="207976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9632" y="187414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Edge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의 가중치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249107" y="1819563"/>
            <a:ext cx="7128792" cy="3364992"/>
            <a:chOff x="1257896" y="1717059"/>
            <a:chExt cx="5133975" cy="2333625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896" y="1717059"/>
              <a:ext cx="5133975" cy="2333625"/>
            </a:xfrm>
            <a:prstGeom prst="rect">
              <a:avLst/>
            </a:prstGeom>
          </p:spPr>
        </p:pic>
        <p:cxnSp>
          <p:nvCxnSpPr>
            <p:cNvPr id="45" name="직선 연결선 44"/>
            <p:cNvCxnSpPr/>
            <p:nvPr/>
          </p:nvCxnSpPr>
          <p:spPr>
            <a:xfrm>
              <a:off x="1257896" y="2564904"/>
              <a:ext cx="5042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259632" y="3140968"/>
              <a:ext cx="5042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259632" y="2852936"/>
              <a:ext cx="5042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27" y="1647008"/>
            <a:ext cx="7334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" y="227687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4. Modeling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Buliding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8" y="229835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379014" y="3353217"/>
            <a:ext cx="7009410" cy="507831"/>
            <a:chOff x="1226755" y="2780928"/>
            <a:chExt cx="7009410" cy="507831"/>
          </a:xfrm>
        </p:grpSpPr>
        <p:sp>
          <p:nvSpPr>
            <p:cNvPr id="27" name="갈매기형 수장 26"/>
            <p:cNvSpPr/>
            <p:nvPr/>
          </p:nvSpPr>
          <p:spPr>
            <a:xfrm>
              <a:off x="1226755" y="2995234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95405" y="278092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Decision Tree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76903" y="3567523"/>
            <a:ext cx="3647425" cy="1050820"/>
            <a:chOff x="1547664" y="3576791"/>
            <a:chExt cx="3647425" cy="10508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t="9544" r="37121" b="56087"/>
            <a:stretch/>
          </p:blipFill>
          <p:spPr>
            <a:xfrm>
              <a:off x="1547664" y="3576791"/>
              <a:ext cx="3647425" cy="105082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616495" y="3612249"/>
              <a:ext cx="1512168" cy="165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375282" y="1556791"/>
            <a:ext cx="7009410" cy="507831"/>
            <a:chOff x="1226755" y="2780928"/>
            <a:chExt cx="7009410" cy="507831"/>
          </a:xfrm>
        </p:grpSpPr>
        <p:sp>
          <p:nvSpPr>
            <p:cNvPr id="49" name="갈매기형 수장 48"/>
            <p:cNvSpPr/>
            <p:nvPr/>
          </p:nvSpPr>
          <p:spPr>
            <a:xfrm>
              <a:off x="1226755" y="2995234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5405" y="278092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Multiple Regression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375282" y="5153623"/>
            <a:ext cx="7009410" cy="507831"/>
            <a:chOff x="1226755" y="2780928"/>
            <a:chExt cx="7009410" cy="507831"/>
          </a:xfrm>
        </p:grpSpPr>
        <p:sp>
          <p:nvSpPr>
            <p:cNvPr id="52" name="갈매기형 수장 51"/>
            <p:cNvSpPr/>
            <p:nvPr/>
          </p:nvSpPr>
          <p:spPr>
            <a:xfrm>
              <a:off x="1226755" y="2995234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5405" y="278092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Neural Network</a:t>
              </a:r>
              <a:endPara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51921" y="1766696"/>
            <a:ext cx="4248472" cy="1024707"/>
            <a:chOff x="1547665" y="2276872"/>
            <a:chExt cx="4248472" cy="102470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9420" r="27943" b="57065"/>
            <a:stretch/>
          </p:blipFill>
          <p:spPr>
            <a:xfrm>
              <a:off x="1547665" y="2276872"/>
              <a:ext cx="4248472" cy="1024707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2663788" y="2294619"/>
              <a:ext cx="1512168" cy="165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33736" y="8367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Accuracy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/>
          <a:stretch/>
        </p:blipFill>
        <p:spPr>
          <a:xfrm>
            <a:off x="3995936" y="5367929"/>
            <a:ext cx="3318468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331640" y="1556792"/>
            <a:ext cx="7566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한계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화학성분들과 와인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quality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와의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관계가 모호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하여 명확한 결과를 얻지 못했다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Decision Tree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최종적으로 분류된 그룹들의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quality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평균값이 비슷함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명확히 분류 되지 않음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낮은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Accuracy.</a:t>
            </a:r>
          </a:p>
          <a:p>
            <a:pPr>
              <a:lnSpc>
                <a:spcPct val="150000"/>
              </a:lnSpc>
            </a:pPr>
            <a:endParaRPr lang="en-US" altLang="ko-KR" sz="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Neural Network, Multiple Regression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 Decision Tree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에 비해 상대적으로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Accuracy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가 높음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/>
              </a:solidFill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432048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5. Result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278092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8" y="2826601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9592" y="83671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Quality 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예측의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한계 및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느낀점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15615" y="4365104"/>
            <a:ext cx="7350740" cy="1915909"/>
            <a:chOff x="1004590" y="1874148"/>
            <a:chExt cx="6645464" cy="1915909"/>
          </a:xfrm>
        </p:grpSpPr>
        <p:sp>
          <p:nvSpPr>
            <p:cNvPr id="33" name="갈매기형 수장 32"/>
            <p:cNvSpPr/>
            <p:nvPr/>
          </p:nvSpPr>
          <p:spPr>
            <a:xfrm>
              <a:off x="1004590" y="207976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99888" y="1874148"/>
              <a:ext cx="6450166" cy="191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느낀점</a:t>
              </a: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와인의 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quality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는 맛으로 평가되는 것이기 때문에 객관화 시키는데 어려움이 있는 것 같다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명확한 결과를 얻진 못했지만 다양한 모델을 다루면서 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R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을 이용한 데이터 분석에 익숙해질 수 있었다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0" name="갈매기형 수장 39"/>
          <p:cNvSpPr/>
          <p:nvPr/>
        </p:nvSpPr>
        <p:spPr>
          <a:xfrm>
            <a:off x="1115615" y="1742353"/>
            <a:ext cx="155279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81634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0521" y="1842861"/>
            <a:ext cx="53446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Discovery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Data Preparation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Model Planning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Model Building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Result</a:t>
            </a:r>
            <a:endParaRPr lang="en-US" altLang="ko-KR" sz="2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5"/>
          <a:stretch/>
        </p:blipFill>
        <p:spPr>
          <a:xfrm>
            <a:off x="2555776" y="2492896"/>
            <a:ext cx="3917639" cy="393517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10676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1. Discovery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1793034"/>
            <a:ext cx="599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How to measure 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QUALITY </a:t>
            </a:r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of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wine?</a:t>
            </a:r>
            <a:endParaRPr lang="en-US" altLang="ko-KR" sz="2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412776"/>
            <a:ext cx="6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 </a:t>
            </a:r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DataSet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79291" y="5844844"/>
            <a:ext cx="7053149" cy="507831"/>
            <a:chOff x="1403648" y="5844844"/>
            <a:chExt cx="7053149" cy="507831"/>
          </a:xfrm>
        </p:grpSpPr>
        <p:sp>
          <p:nvSpPr>
            <p:cNvPr id="22" name="갈매기형 수장 21"/>
            <p:cNvSpPr/>
            <p:nvPr/>
          </p:nvSpPr>
          <p:spPr>
            <a:xfrm>
              <a:off x="1403648" y="6021288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6037" y="5844844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포르투갈산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화이트와인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(Credit: UCI Univ. Machine Learning Repository)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1" y="1582053"/>
            <a:ext cx="6040165" cy="41006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2.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3608" y="83671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 </a:t>
            </a:r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DataSet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2. Data Preparation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24852"/>
            <a:ext cx="7266978" cy="47097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 </a:t>
            </a:r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DataSet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578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2. Data Preparation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42" y="1340768"/>
            <a:ext cx="7072258" cy="5057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 </a:t>
            </a:r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DataSet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6409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47" name="갈매기형 수장 46"/>
          <p:cNvSpPr/>
          <p:nvPr/>
        </p:nvSpPr>
        <p:spPr>
          <a:xfrm>
            <a:off x="1004590" y="48314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59632" y="4625827"/>
            <a:ext cx="6840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텍스트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8" y="1524852"/>
            <a:ext cx="7409556" cy="468948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29509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8" y="1340768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2. Data Preparation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Wine </a:t>
            </a:r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DataSet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3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 계획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43608" y="1556792"/>
            <a:ext cx="7056784" cy="507831"/>
            <a:chOff x="1043608" y="1700808"/>
            <a:chExt cx="7056784" cy="507831"/>
          </a:xfrm>
        </p:grpSpPr>
        <p:sp>
          <p:nvSpPr>
            <p:cNvPr id="37" name="갈매기형 수장 36"/>
            <p:cNvSpPr/>
            <p:nvPr/>
          </p:nvSpPr>
          <p:spPr>
            <a:xfrm>
              <a:off x="1043608" y="1911630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9632" y="170080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Multiple Regression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1" y="116632"/>
            <a:ext cx="186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3. Model Planning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92965" y="3636617"/>
            <a:ext cx="7024185" cy="507831"/>
            <a:chOff x="1059024" y="3861048"/>
            <a:chExt cx="7024185" cy="507831"/>
          </a:xfrm>
        </p:grpSpPr>
        <p:sp>
          <p:nvSpPr>
            <p:cNvPr id="22" name="갈매기형 수장 21"/>
            <p:cNvSpPr/>
            <p:nvPr/>
          </p:nvSpPr>
          <p:spPr>
            <a:xfrm>
              <a:off x="1059024" y="404616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42449" y="386104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Decision Tree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068342" y="3619763"/>
            <a:ext cx="2239962" cy="507831"/>
            <a:chOff x="1047243" y="5128156"/>
            <a:chExt cx="2239962" cy="507831"/>
          </a:xfrm>
        </p:grpSpPr>
        <p:sp>
          <p:nvSpPr>
            <p:cNvPr id="19" name="갈매기형 수장 18"/>
            <p:cNvSpPr/>
            <p:nvPr/>
          </p:nvSpPr>
          <p:spPr>
            <a:xfrm>
              <a:off x="1047243" y="5330123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34976" y="5128156"/>
              <a:ext cx="205222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Neural Network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92187" y="2229259"/>
            <a:ext cx="4952310" cy="919487"/>
            <a:chOff x="2483768" y="2274245"/>
            <a:chExt cx="4952310" cy="9194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t="12575"/>
            <a:stretch/>
          </p:blipFill>
          <p:spPr>
            <a:xfrm>
              <a:off x="2483768" y="2274245"/>
              <a:ext cx="3672408" cy="61883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606517" y="2885955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Quality</a:t>
              </a:r>
              <a:endParaRPr lang="ko-KR" altLang="en-US" sz="14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5678" y="2885955"/>
              <a:ext cx="36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Fixed Acidity, pH, Alcohol, …</a:t>
              </a:r>
              <a:endParaRPr lang="ko-KR" altLang="en-US" sz="14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12" y="4338478"/>
            <a:ext cx="3739684" cy="19708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898" y="4349839"/>
            <a:ext cx="3031760" cy="20577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843808" y="2846952"/>
            <a:ext cx="5071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83968" y="2846952"/>
            <a:ext cx="4605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0" y="1340768"/>
            <a:ext cx="683567" cy="864096"/>
            <a:chOff x="0" y="1340768"/>
            <a:chExt cx="683567" cy="864096"/>
          </a:xfrm>
        </p:grpSpPr>
        <p:sp>
          <p:nvSpPr>
            <p:cNvPr id="48" name="TextBox 47"/>
            <p:cNvSpPr txBox="1"/>
            <p:nvPr/>
          </p:nvSpPr>
          <p:spPr>
            <a:xfrm>
              <a:off x="107504" y="1340768"/>
              <a:ext cx="450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02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0" y="1772816"/>
              <a:ext cx="683567" cy="43204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3548" y="1818489"/>
              <a:ext cx="560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99592" y="836712"/>
            <a:ext cx="2880320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83671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평가 계획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43608" y="1412776"/>
            <a:ext cx="7056784" cy="507831"/>
            <a:chOff x="1043608" y="1700808"/>
            <a:chExt cx="7056784" cy="507831"/>
          </a:xfrm>
        </p:grpSpPr>
        <p:sp>
          <p:nvSpPr>
            <p:cNvPr id="37" name="갈매기형 수장 36"/>
            <p:cNvSpPr/>
            <p:nvPr/>
          </p:nvSpPr>
          <p:spPr>
            <a:xfrm>
              <a:off x="1043608" y="1911630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9632" y="1700808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k-fold Cross-Validation (k=10)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1" y="116632"/>
            <a:ext cx="186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3. Model Planning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92965" y="4365104"/>
            <a:ext cx="7024185" cy="507831"/>
            <a:chOff x="1059024" y="3869455"/>
            <a:chExt cx="7024185" cy="507831"/>
          </a:xfrm>
        </p:grpSpPr>
        <p:sp>
          <p:nvSpPr>
            <p:cNvPr id="22" name="갈매기형 수장 21"/>
            <p:cNvSpPr/>
            <p:nvPr/>
          </p:nvSpPr>
          <p:spPr>
            <a:xfrm>
              <a:off x="1059024" y="404616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42449" y="3869455"/>
              <a:ext cx="68407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" pitchFamily="50" charset="-127"/>
                  <a:ea typeface="나눔고딕" pitchFamily="50" charset="-127"/>
                </a:rPr>
                <a:t>Confusion Matrix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0" y="1340768"/>
            <a:ext cx="683567" cy="864096"/>
            <a:chOff x="0" y="1340768"/>
            <a:chExt cx="683567" cy="864096"/>
          </a:xfrm>
        </p:grpSpPr>
        <p:sp>
          <p:nvSpPr>
            <p:cNvPr id="48" name="TextBox 47"/>
            <p:cNvSpPr txBox="1"/>
            <p:nvPr/>
          </p:nvSpPr>
          <p:spPr>
            <a:xfrm>
              <a:off x="107504" y="1340768"/>
              <a:ext cx="450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02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0" y="1772816"/>
              <a:ext cx="683567" cy="43204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3548" y="1818489"/>
              <a:ext cx="560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03</a:t>
              </a: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87766"/>
            <a:ext cx="5139503" cy="23460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0"/>
          <a:stretch/>
        </p:blipFill>
        <p:spPr>
          <a:xfrm>
            <a:off x="3491880" y="4437112"/>
            <a:ext cx="5405594" cy="21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692</Words>
  <Application>Microsoft Office PowerPoint</Application>
  <PresentationFormat>화면 슬라이드 쇼(4:3)</PresentationFormat>
  <Paragraphs>244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Wingdings</vt:lpstr>
      <vt:lpstr>Yoon 윤고딕 520_TT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caucse</cp:lastModifiedBy>
  <cp:revision>277</cp:revision>
  <dcterms:created xsi:type="dcterms:W3CDTF">2013-09-05T09:43:46Z</dcterms:created>
  <dcterms:modified xsi:type="dcterms:W3CDTF">2016-12-08T09:56:38Z</dcterms:modified>
</cp:coreProperties>
</file>