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5"/>
  </p:notesMasterIdLst>
  <p:sldIdLst>
    <p:sldId id="256" r:id="rId5"/>
    <p:sldId id="258" r:id="rId6"/>
    <p:sldId id="257" r:id="rId7"/>
    <p:sldId id="269" r:id="rId8"/>
    <p:sldId id="263" r:id="rId9"/>
    <p:sldId id="274" r:id="rId10"/>
    <p:sldId id="259" r:id="rId11"/>
    <p:sldId id="275" r:id="rId12"/>
    <p:sldId id="273" r:id="rId13"/>
    <p:sldId id="270" r:id="rId14"/>
  </p:sldIdLst>
  <p:sldSz cx="9144000" cy="6858000" type="screen4x3"/>
  <p:notesSz cx="6858000" cy="9144000"/>
  <p:embeddedFontLst>
    <p:embeddedFont>
      <p:font typeface="-윤고딕360" charset="-127"/>
      <p:regular r:id="rId16"/>
    </p:embeddedFont>
    <p:embeddedFont>
      <p:font typeface="-윤고딕350" charset="-127"/>
      <p:regular r:id="rId17"/>
    </p:embeddedFont>
    <p:embeddedFont>
      <p:font typeface="HY견고딕" pitchFamily="18" charset="-127"/>
      <p:regular r:id="rId18"/>
    </p:embeddedFont>
    <p:embeddedFont>
      <p:font typeface="HY강M" pitchFamily="18" charset="-127"/>
      <p:regular r:id="rId19"/>
    </p:embeddedFont>
    <p:embeddedFont>
      <p:font typeface="휴먼엑스포" pitchFamily="18" charset="-127"/>
      <p:regular r:id="rId20"/>
    </p:embeddedFont>
    <p:embeddedFont>
      <p:font typeface="맑은 고딕" pitchFamily="50" charset="-127"/>
      <p:regular r:id="rId21"/>
      <p:bold r:id="rId22"/>
    </p:embeddedFont>
    <p:embeddedFont>
      <p:font typeface="-윤고딕320" charset="-127"/>
      <p:regular r:id="rId23"/>
    </p:embeddedFont>
    <p:embeddedFont>
      <p:font typeface="-윤고딕33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61D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614"/>
        <p:guide orient="horz" pos="210"/>
        <p:guide orient="horz" pos="3884"/>
        <p:guide orient="horz" pos="618"/>
        <p:guide orient="horz" pos="799"/>
        <p:guide orient="horz" pos="890"/>
        <p:guide orient="horz" pos="1389"/>
        <p:guide pos="2880"/>
        <p:guide pos="476"/>
        <p:guide pos="5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084C8-153C-4EA5-A2DA-0F6F1E368EC2}" type="datetimeFigureOut">
              <a:rPr lang="ko-KR" altLang="en-US" smtClean="0"/>
              <a:pPr/>
              <a:t>2012-12-11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2764-FBF4-4C01-B54F-3312802B0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296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tx2">
                  <a:lumMod val="20000"/>
                  <a:lumOff val="80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077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검은테마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mtClean="0">
                <a:solidFill>
                  <a:schemeClr val="bg1">
                    <a:lumMod val="85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bg1">
                  <a:lumMod val="85000"/>
                  <a:alpha val="95000"/>
                </a:schemeClr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49700" y="6327259"/>
            <a:ext cx="29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pc="300" dirty="0" smtClean="0">
                <a:solidFill>
                  <a:srgbClr val="FFC000">
                    <a:alpha val="95000"/>
                  </a:srgbClr>
                </a:solidFill>
                <a:effectLst>
                  <a:glow rad="127000">
                    <a:schemeClr val="tx1">
                      <a:alpha val="20000"/>
                    </a:schemeClr>
                  </a:glow>
                </a:effectLst>
                <a:latin typeface="-윤고딕330" pitchFamily="18" charset="-127"/>
                <a:ea typeface="-윤고딕330" pitchFamily="18" charset="-127"/>
              </a:rPr>
              <a:t>CANVAS</a:t>
            </a:r>
            <a:r>
              <a:rPr lang="en-US" altLang="ko-KR" sz="1800" spc="300" baseline="0" dirty="0" smtClean="0">
                <a:solidFill>
                  <a:srgbClr val="FFC000">
                    <a:alpha val="95000"/>
                  </a:srgbClr>
                </a:solidFill>
                <a:effectLst>
                  <a:glow rad="127000">
                    <a:schemeClr val="tx1">
                      <a:alpha val="20000"/>
                    </a:schemeClr>
                  </a:glow>
                </a:effectLst>
                <a:latin typeface="-윤고딕330" pitchFamily="18" charset="-127"/>
                <a:ea typeface="-윤고딕330" pitchFamily="18" charset="-127"/>
              </a:rPr>
              <a:t> PAGE</a:t>
            </a:r>
            <a:r>
              <a:rPr lang="ko-KR" altLang="en-US" sz="1200" spc="300" baseline="0" dirty="0" smtClean="0"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  <a:effectLst>
                  <a:glow rad="127000">
                    <a:schemeClr val="tx1">
                      <a:alpha val="20000"/>
                    </a:schemeClr>
                  </a:glow>
                </a:effectLst>
                <a:latin typeface="-윤고딕330" pitchFamily="18" charset="-127"/>
                <a:ea typeface="-윤고딕330" pitchFamily="18" charset="-127"/>
              </a:rPr>
              <a:t>의 템플릿</a:t>
            </a:r>
            <a:endParaRPr lang="ko-KR" altLang="en-US" sz="1200" spc="300" dirty="0">
              <a:solidFill>
                <a:schemeClr val="accent1">
                  <a:lumMod val="20000"/>
                  <a:lumOff val="80000"/>
                  <a:alpha val="95000"/>
                </a:schemeClr>
              </a:solidFill>
              <a:effectLst>
                <a:glow rad="127000">
                  <a:schemeClr val="tx1">
                    <a:alpha val="20000"/>
                  </a:schemeClr>
                </a:glow>
              </a:effectLst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17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네팅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10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5596"/>
            <a:ext cx="9144000" cy="176721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65726" y="6444869"/>
            <a:ext cx="40799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spc="6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+mj-lt"/>
              </a:rPr>
              <a:t>JEONNAM</a:t>
            </a:r>
            <a:r>
              <a:rPr lang="en-US" altLang="ko-KR" sz="700" spc="600" dirty="0" smtClean="0">
                <a:solidFill>
                  <a:schemeClr val="tx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+mj-lt"/>
              </a:rPr>
              <a:t> </a:t>
            </a:r>
            <a:r>
              <a:rPr lang="en-US" altLang="ko-KR" sz="700" spc="600" dirty="0" smtClean="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+mj-lt"/>
              </a:rPr>
              <a:t>IT DEVELOPMENT CENTER</a:t>
            </a:r>
            <a:endParaRPr lang="ko-KR" altLang="en-US" sz="700" spc="600" dirty="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05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10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789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10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2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mtClean="0">
                <a:solidFill>
                  <a:schemeClr val="accent3">
                    <a:lumMod val="40000"/>
                    <a:lumOff val="60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accent3">
                  <a:lumMod val="40000"/>
                  <a:lumOff val="60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84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mtClean="0">
                <a:solidFill>
                  <a:schemeClr val="accent3">
                    <a:lumMod val="40000"/>
                    <a:lumOff val="60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accent3">
                  <a:lumMod val="40000"/>
                  <a:lumOff val="60000"/>
                  <a:alpha val="95000"/>
                </a:schemeClr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49700" y="6327259"/>
            <a:ext cx="292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pc="300" dirty="0" smtClean="0">
                <a:solidFill>
                  <a:srgbClr val="FFC000">
                    <a:alpha val="95000"/>
                  </a:srgbClr>
                </a:solidFill>
                <a:effectLst>
                  <a:glow rad="127000">
                    <a:schemeClr val="tx1">
                      <a:alpha val="20000"/>
                    </a:schemeClr>
                  </a:glow>
                </a:effectLst>
                <a:latin typeface="-윤고딕320" pitchFamily="18" charset="-127"/>
                <a:ea typeface="-윤고딕320" pitchFamily="18" charset="-127"/>
              </a:rPr>
              <a:t>CANVAS</a:t>
            </a:r>
            <a:r>
              <a:rPr lang="en-US" altLang="ko-KR" sz="1800" spc="300" baseline="0" dirty="0" smtClean="0">
                <a:solidFill>
                  <a:srgbClr val="FFC000">
                    <a:alpha val="95000"/>
                  </a:srgbClr>
                </a:solidFill>
                <a:effectLst>
                  <a:glow rad="127000">
                    <a:schemeClr val="tx1">
                      <a:alpha val="20000"/>
                    </a:schemeClr>
                  </a:glow>
                </a:effectLst>
                <a:latin typeface="-윤고딕320" pitchFamily="18" charset="-127"/>
                <a:ea typeface="-윤고딕320" pitchFamily="18" charset="-127"/>
              </a:rPr>
              <a:t> PAGE</a:t>
            </a:r>
            <a:r>
              <a:rPr lang="ko-KR" altLang="en-US" sz="1200" spc="300" baseline="0" dirty="0" smtClean="0"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  <a:effectLst>
                  <a:glow rad="127000">
                    <a:schemeClr val="tx1">
                      <a:alpha val="20000"/>
                    </a:schemeClr>
                  </a:glow>
                </a:effectLst>
                <a:latin typeface="-윤고딕320" pitchFamily="18" charset="-127"/>
                <a:ea typeface="-윤고딕320" pitchFamily="18" charset="-127"/>
              </a:rPr>
              <a:t>의 템플릿</a:t>
            </a:r>
            <a:endParaRPr lang="ko-KR" altLang="en-US" sz="1200" spc="300" dirty="0">
              <a:solidFill>
                <a:schemeClr val="accent1">
                  <a:lumMod val="20000"/>
                  <a:lumOff val="80000"/>
                  <a:alpha val="95000"/>
                </a:schemeClr>
              </a:solidFill>
              <a:effectLst>
                <a:glow rad="127000">
                  <a:schemeClr val="tx1">
                    <a:alpha val="20000"/>
                  </a:schemeClr>
                </a:glow>
              </a:effectLst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93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mtClean="0">
                <a:solidFill>
                  <a:schemeClr val="accent2">
                    <a:lumMod val="40000"/>
                    <a:lumOff val="60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accent2">
                  <a:lumMod val="40000"/>
                  <a:lumOff val="60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36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mtClean="0">
                <a:solidFill>
                  <a:schemeClr val="accent2">
                    <a:lumMod val="40000"/>
                    <a:lumOff val="60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accent2">
                  <a:lumMod val="40000"/>
                  <a:lumOff val="60000"/>
                  <a:alpha val="95000"/>
                </a:schemeClr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49700" y="6327259"/>
            <a:ext cx="29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pc="300" dirty="0" smtClean="0">
                <a:solidFill>
                  <a:srgbClr val="FFC000">
                    <a:alpha val="95000"/>
                  </a:srgbClr>
                </a:solidFill>
                <a:effectLst>
                  <a:glow rad="127000">
                    <a:schemeClr val="tx1">
                      <a:alpha val="20000"/>
                    </a:schemeClr>
                  </a:glow>
                </a:effectLst>
                <a:latin typeface="-윤고딕330" pitchFamily="18" charset="-127"/>
                <a:ea typeface="-윤고딕330" pitchFamily="18" charset="-127"/>
              </a:rPr>
              <a:t>CANVAS</a:t>
            </a:r>
            <a:r>
              <a:rPr lang="en-US" altLang="ko-KR" sz="1800" spc="300" baseline="0" dirty="0" smtClean="0">
                <a:solidFill>
                  <a:srgbClr val="FFC000">
                    <a:alpha val="95000"/>
                  </a:srgbClr>
                </a:solidFill>
                <a:effectLst>
                  <a:glow rad="127000">
                    <a:schemeClr val="tx1">
                      <a:alpha val="20000"/>
                    </a:schemeClr>
                  </a:glow>
                </a:effectLst>
                <a:latin typeface="-윤고딕330" pitchFamily="18" charset="-127"/>
                <a:ea typeface="-윤고딕330" pitchFamily="18" charset="-127"/>
              </a:rPr>
              <a:t> PAGE</a:t>
            </a:r>
            <a:r>
              <a:rPr lang="ko-KR" altLang="en-US" sz="1200" spc="300" baseline="0" dirty="0" smtClean="0">
                <a:solidFill>
                  <a:schemeClr val="accent1">
                    <a:lumMod val="20000"/>
                    <a:lumOff val="80000"/>
                    <a:alpha val="95000"/>
                  </a:schemeClr>
                </a:solidFill>
                <a:effectLst>
                  <a:glow rad="127000">
                    <a:schemeClr val="tx1">
                      <a:alpha val="20000"/>
                    </a:schemeClr>
                  </a:glow>
                </a:effectLst>
                <a:latin typeface="-윤고딕330" pitchFamily="18" charset="-127"/>
                <a:ea typeface="-윤고딕330" pitchFamily="18" charset="-127"/>
              </a:rPr>
              <a:t>의 템플릿</a:t>
            </a:r>
            <a:endParaRPr lang="ko-KR" altLang="en-US" sz="1200" spc="300" dirty="0">
              <a:solidFill>
                <a:schemeClr val="accent1">
                  <a:lumMod val="20000"/>
                  <a:lumOff val="80000"/>
                  <a:alpha val="95000"/>
                </a:schemeClr>
              </a:solidFill>
              <a:effectLst>
                <a:glow rad="127000">
                  <a:schemeClr val="tx1">
                    <a:alpha val="20000"/>
                  </a:schemeClr>
                </a:glow>
              </a:effectLst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0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검은배경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mtClean="0">
                <a:solidFill>
                  <a:schemeClr val="bg1">
                    <a:lumMod val="85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bg1">
                  <a:lumMod val="8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69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10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87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1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dirty="0" smtClean="0">
                <a:solidFill>
                  <a:schemeClr val="accent3">
                    <a:lumMod val="40000"/>
                    <a:lumOff val="60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accent3">
                  <a:lumMod val="40000"/>
                  <a:lumOff val="60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96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dirty="0" smtClean="0">
                <a:solidFill>
                  <a:schemeClr val="accent2">
                    <a:lumMod val="40000"/>
                    <a:lumOff val="60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accent2">
                  <a:lumMod val="40000"/>
                  <a:lumOff val="60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071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  <a:alpha val="95000"/>
                  </a:schemeClr>
                </a:solidFill>
              </a:rPr>
              <a:t>/ 10</a:t>
            </a:r>
            <a:endParaRPr lang="ko-KR" altLang="en-US" dirty="0">
              <a:solidFill>
                <a:schemeClr val="bg1">
                  <a:lumMod val="8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20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1772816"/>
            <a:ext cx="2342308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25400"/>
              <a:bevelB w="38100" h="25400"/>
            </a:sp3d>
          </a:bodyPr>
          <a:lstStyle/>
          <a:p>
            <a:pPr algn="r"/>
            <a:r>
              <a:rPr lang="en-US" altLang="ko-KR" sz="8000" dirty="0" smtClean="0">
                <a:gradFill>
                  <a:gsLst>
                    <a:gs pos="62000">
                      <a:srgbClr val="FFC000"/>
                    </a:gs>
                    <a:gs pos="58000">
                      <a:schemeClr val="bg1"/>
                    </a:gs>
                    <a:gs pos="100000">
                      <a:schemeClr val="bg1"/>
                    </a:gs>
                    <a:gs pos="40000">
                      <a:srgbClr val="FFC000"/>
                    </a:gs>
                  </a:gsLst>
                  <a:lin ang="5400000" scaled="0"/>
                </a:gradFill>
                <a:effectLst>
                  <a:outerShdw blurRad="50800" dist="38100" dir="27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OOP</a:t>
            </a:r>
            <a:endParaRPr lang="ko-KR" altLang="en-US" sz="8000" dirty="0">
              <a:gradFill>
                <a:gsLst>
                  <a:gs pos="62000">
                    <a:srgbClr val="FFC000"/>
                  </a:gs>
                  <a:gs pos="58000">
                    <a:schemeClr val="bg1"/>
                  </a:gs>
                  <a:gs pos="100000">
                    <a:schemeClr val="bg1"/>
                  </a:gs>
                  <a:gs pos="40000">
                    <a:srgbClr val="FFC000"/>
                  </a:gs>
                </a:gsLst>
                <a:lin ang="5400000" scaled="0"/>
              </a:gradFill>
              <a:effectLst>
                <a:outerShdw blurRad="50800" dist="38100" dir="2700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7668" y="3501008"/>
            <a:ext cx="6304610" cy="630942"/>
          </a:xfrm>
          <a:prstGeom prst="rect">
            <a:avLst/>
          </a:prstGeom>
          <a:noFill/>
          <a:effectLst>
            <a:glow rad="63500">
              <a:schemeClr val="tx1">
                <a:alpha val="92000"/>
              </a:schemeClr>
            </a:glo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altLang="ko-KR" sz="3500" dirty="0" smtClean="0">
                <a:gradFill>
                  <a:gsLst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Seat Arrangement </a:t>
            </a:r>
            <a:r>
              <a:rPr lang="en-US" altLang="ko-KR" sz="3500" dirty="0" smtClean="0">
                <a:gradFill>
                  <a:gsLst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Program </a:t>
            </a:r>
            <a:endParaRPr lang="en-US" altLang="ko-KR" sz="3500" dirty="0" smtClean="0">
              <a:gradFill>
                <a:gsLst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17904" y="1800181"/>
            <a:ext cx="638813" cy="638813"/>
          </a:xfrm>
          <a:prstGeom prst="ellipse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75000">
                <a:srgbClr val="FFFFFF">
                  <a:alpha val="5000"/>
                </a:srgbClr>
              </a:gs>
              <a:gs pos="35000">
                <a:srgbClr val="FFFFFF">
                  <a:alpha val="25000"/>
                </a:srgbClr>
              </a:gs>
              <a:gs pos="9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15275" y="2300202"/>
            <a:ext cx="786864" cy="786864"/>
          </a:xfrm>
          <a:prstGeom prst="ellipse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75000">
                <a:srgbClr val="FFFFFF">
                  <a:alpha val="5000"/>
                </a:srgbClr>
              </a:gs>
              <a:gs pos="35000">
                <a:srgbClr val="FFFFFF">
                  <a:alpha val="25000"/>
                </a:srgbClr>
              </a:gs>
              <a:gs pos="9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02767" y="4149080"/>
            <a:ext cx="309097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gradFill>
                  <a:gsLst>
                    <a:gs pos="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중앙대학교 컴퓨터공학부</a:t>
            </a:r>
            <a:endParaRPr lang="en-US" altLang="ko-KR" sz="2000" dirty="0" smtClean="0">
              <a:gradFill>
                <a:gsLst>
                  <a:gs pos="0">
                    <a:schemeClr val="bg1"/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박찬주</a:t>
            </a:r>
            <a:endParaRPr lang="en-US" altLang="ko-KR" dirty="0">
              <a:solidFill>
                <a:srgbClr val="FFC000">
                  <a:alpha val="99000"/>
                </a:srgb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en-US" altLang="ko-KR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Leader </a:t>
            </a:r>
            <a:r>
              <a:rPr lang="ko-KR" altLang="en-US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안준형</a:t>
            </a:r>
            <a:endParaRPr lang="en-US" altLang="ko-KR" dirty="0" smtClean="0">
              <a:solidFill>
                <a:srgbClr val="FFC000">
                  <a:alpha val="99000"/>
                </a:srgb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en-US" altLang="ko-KR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김종욱</a:t>
            </a:r>
            <a:endParaRPr lang="en-US" altLang="ko-KR" dirty="0" smtClean="0">
              <a:solidFill>
                <a:srgbClr val="FFC000">
                  <a:alpha val="99000"/>
                </a:srgb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ko-KR" altLang="en-US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김재형</a:t>
            </a:r>
            <a:endParaRPr lang="en-US" altLang="ko-KR" dirty="0" smtClean="0">
              <a:solidFill>
                <a:srgbClr val="FFC000">
                  <a:alpha val="99000"/>
                </a:srgb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ko-KR" altLang="en-US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안태원</a:t>
            </a:r>
            <a:endParaRPr lang="en-US" altLang="ko-KR" dirty="0" smtClean="0">
              <a:solidFill>
                <a:srgbClr val="FFC000">
                  <a:alpha val="99000"/>
                </a:srgb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ko-KR" altLang="en-US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유가람</a:t>
            </a:r>
            <a:endParaRPr lang="en-US" altLang="ko-KR" dirty="0" smtClean="0">
              <a:solidFill>
                <a:srgbClr val="FFC000">
                  <a:alpha val="99000"/>
                </a:srgb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pPr algn="r"/>
            <a:endParaRPr lang="en-US" altLang="ko-KR" dirty="0" smtClean="0">
              <a:solidFill>
                <a:srgbClr val="FFC000">
                  <a:alpha val="99000"/>
                </a:srgb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pPr algn="r"/>
            <a:endParaRPr lang="ko-KR" altLang="en-US" dirty="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05721" y="4149080"/>
            <a:ext cx="1762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alpha val="95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Team 7</a:t>
            </a:r>
            <a:endParaRPr lang="ko-KR" altLang="en-US" sz="2400" dirty="0">
              <a:solidFill>
                <a:schemeClr val="bg1">
                  <a:alpha val="95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89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65724" y="1772816"/>
            <a:ext cx="10086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Execution Result</a:t>
            </a:r>
            <a:endParaRPr lang="ko-KR" altLang="en-US" sz="6000" dirty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786" y="218660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ko-KR" altLang="en-US" sz="4000" dirty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044870"/>
            <a:ext cx="9144000" cy="58915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C000">
                    <a:alpha val="95000"/>
                  </a:srgb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solidFill>
                  <a:srgbClr val="FFC000">
                    <a:alpha val="95000"/>
                  </a:srgbClr>
                </a:solidFill>
                <a:latin typeface="HY강M" pitchFamily="18" charset="-127"/>
                <a:ea typeface="HY강M" pitchFamily="18" charset="-127"/>
              </a:rPr>
              <a:t>Project Summary</a:t>
            </a:r>
            <a:endParaRPr lang="en-US" altLang="ko-KR" sz="2000" dirty="0" smtClean="0">
              <a:solidFill>
                <a:srgbClr val="FFC000">
                  <a:alpha val="95000"/>
                </a:srgbClr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799365"/>
            <a:ext cx="9144000" cy="58915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How to compile and execute</a:t>
            </a:r>
            <a:endParaRPr lang="en-US" altLang="ko-KR" dirty="0">
              <a:solidFill>
                <a:srgbClr val="FFC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538986"/>
            <a:ext cx="9144000" cy="58915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Description on what functions are implemented	-UML, Algorithm, GUI</a:t>
            </a:r>
            <a:endParaRPr lang="en-US" altLang="ko-KR" dirty="0" smtClean="0">
              <a:solidFill>
                <a:srgbClr val="FFC000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052" y="3265354"/>
            <a:ext cx="9144000" cy="58915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How you implemented</a:t>
            </a:r>
            <a:endParaRPr lang="en-US" altLang="ko-KR" dirty="0" smtClean="0">
              <a:solidFill>
                <a:srgbClr val="FFC000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3985434"/>
            <a:ext cx="9144000" cy="58915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How applied object oriented concepts</a:t>
            </a:r>
            <a:endParaRPr lang="en-US" altLang="ko-KR" dirty="0" smtClean="0">
              <a:solidFill>
                <a:srgbClr val="FFC000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052" y="4725144"/>
            <a:ext cx="9144000" cy="58915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 </a:t>
            </a:r>
            <a:r>
              <a:rPr lang="en-US" altLang="ko-KR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Conclusion</a:t>
            </a:r>
            <a:endParaRPr lang="en-US" altLang="ko-KR" dirty="0" smtClean="0">
              <a:solidFill>
                <a:srgbClr val="FFC000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5456988"/>
            <a:ext cx="9144000" cy="58915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  <a:latin typeface="HY강M" pitchFamily="18" charset="-127"/>
                <a:ea typeface="HY강M" pitchFamily="18" charset="-127"/>
              </a:rPr>
              <a:t>Execution result</a:t>
            </a:r>
            <a:endParaRPr lang="en-US" altLang="ko-KR" dirty="0" smtClean="0">
              <a:solidFill>
                <a:srgbClr val="FFC000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8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24" y="332656"/>
            <a:ext cx="592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gradFill>
                  <a:gsLst>
                    <a:gs pos="75000">
                      <a:schemeClr val="tx2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Project Summary</a:t>
            </a:r>
            <a:endParaRPr lang="ko-KR" altLang="en-US" sz="5400" dirty="0">
              <a:gradFill>
                <a:gsLst>
                  <a:gs pos="75000">
                    <a:schemeClr val="tx2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628" y="2132856"/>
            <a:ext cx="82615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gradFill>
                  <a:gsLst>
                    <a:gs pos="75000">
                      <a:schemeClr val="tx2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This project is implemented for users who uses seat</a:t>
            </a:r>
          </a:p>
          <a:p>
            <a:r>
              <a:rPr lang="en-US" altLang="ko-KR" sz="2800" dirty="0" smtClean="0">
                <a:gradFill>
                  <a:gsLst>
                    <a:gs pos="75000">
                      <a:schemeClr val="tx2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Arrangement program by using coupling. 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9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462" y="548680"/>
            <a:ext cx="6410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How to compile and execute</a:t>
            </a:r>
            <a:endParaRPr lang="en-US" altLang="ko-KR" sz="3200" dirty="0">
              <a:solidFill>
                <a:srgbClr val="FFC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502" y="6178881"/>
            <a:ext cx="4381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6569" y="1790879"/>
            <a:ext cx="169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Execution</a:t>
            </a:r>
            <a:endParaRPr lang="ko-KR" altLang="en-US" dirty="0"/>
          </a:p>
        </p:txBody>
      </p:sp>
      <p:pic>
        <p:nvPicPr>
          <p:cNvPr id="61" name="그림 60" descr="C:\Users\caucse\Desktop\자료 정리\실행 화면 그림\K-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7254" y="2476967"/>
            <a:ext cx="3759241" cy="353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그림 61" descr="C:\Users\caucse\Desktop\자료 정리\use case diagram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939" y="2476967"/>
            <a:ext cx="4238625" cy="30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그림 62" descr="C:\Users\caucse\Desktop\자료 정리\Class Diagram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9735" y="1368390"/>
            <a:ext cx="5724525" cy="489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90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17863"/>
            <a:ext cx="8820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Description on what functions are implemented  -Algorithm</a:t>
            </a:r>
            <a:endParaRPr lang="ko-KR" altLang="en-US" sz="2800" dirty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772816"/>
            <a:ext cx="5868144" cy="272538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68144" y="4498202"/>
            <a:ext cx="3275856" cy="166764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545" y="6194251"/>
            <a:ext cx="4381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 descr="C:\Users\caucse\Desktop\새 폴더\6x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545" y="1412776"/>
            <a:ext cx="13430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C:\Users\caucse\Desktop\새 폴더\8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7782" y="1430180"/>
            <a:ext cx="13430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C:\Users\caucse\Desktop\새 폴더\7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7020" y="1412776"/>
            <a:ext cx="13430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C:\Users\caucse\Desktop\새 폴더\4x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545" y="2924944"/>
            <a:ext cx="261810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 descr="C:\Users\caucse\Desktop\새 폴더\9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2312" y="2924944"/>
            <a:ext cx="26193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 descr="C:\Users\caucse\Desktop\새 폴더\5x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182" y="3847559"/>
            <a:ext cx="2667000" cy="7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 descr="C:\Users\caucse\Desktop\새 폴더\10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0194" y="3874154"/>
            <a:ext cx="2647950" cy="76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 descr="C:\Users\caucse\Desktop\새 폴더\1번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434" y="2943994"/>
            <a:ext cx="25812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그림 20" descr="C:\Users\caucse\Desktop\새 폴더\2번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9824" y="3906816"/>
            <a:ext cx="25812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 descr="C:\Users\caucse\Desktop\새 폴더\3_11.pn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545" y="4869160"/>
            <a:ext cx="250380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 descr="C:\Users\caucse\Desktop\새 폴더\3_22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1500" y="4884847"/>
            <a:ext cx="2505075" cy="7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 descr="C:\Users\caucse\Desktop\새 폴더\3_33.png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9824" y="4886117"/>
            <a:ext cx="2505075" cy="718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487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17863"/>
            <a:ext cx="8820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Description on what functions are implemented  -GUI</a:t>
            </a:r>
            <a:endParaRPr lang="ko-KR" altLang="en-US" sz="2800" dirty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772816"/>
            <a:ext cx="5868144" cy="272538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68144" y="4498202"/>
            <a:ext cx="3275856" cy="166764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545" y="6194251"/>
            <a:ext cx="4381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494" y="1772816"/>
            <a:ext cx="659130" cy="57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904" y="2708920"/>
            <a:ext cx="680720" cy="59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그림 2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699" y="3710622"/>
            <a:ext cx="669925" cy="56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그림 2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545" y="4790183"/>
            <a:ext cx="5730875" cy="5530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687577" y="1875170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=&gt;Basic Seat (available)</a:t>
            </a:r>
            <a:r>
              <a:rPr lang="ko-KR" altLang="en-US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87577" y="2822069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=&gt;Filled Seat (unavailable)</a:t>
            </a:r>
            <a:r>
              <a:rPr lang="ko-KR" altLang="en-US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87577" y="380757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=&gt;Optimized Seat (available)</a:t>
            </a:r>
            <a:r>
              <a:rPr lang="ko-KR" altLang="en-US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8545" y="5589240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=&gt;Input Number (1~8)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58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260648"/>
            <a:ext cx="4753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How you implemented</a:t>
            </a:r>
            <a:endParaRPr lang="en-US" altLang="ko-KR" sz="3200" dirty="0">
              <a:solidFill>
                <a:srgbClr val="FFC000"/>
              </a:solidFill>
              <a:latin typeface="HY강M" pitchFamily="18" charset="-127"/>
              <a:ea typeface="HY강M" pitchFamily="18" charset="-127"/>
            </a:endParaRPr>
          </a:p>
          <a:p>
            <a:endParaRPr lang="ko-KR" altLang="en-US" sz="3000" dirty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3684" y="935708"/>
            <a:ext cx="3096270" cy="50447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6600000"/>
            </a:lightRig>
          </a:scene3d>
          <a:sp3d>
            <a:bevelT w="254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alpha val="95000"/>
                  </a:schemeClr>
                </a:solidFill>
                <a:effectLst>
                  <a:glow rad="63500">
                    <a:schemeClr val="tx1">
                      <a:alpha val="1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Algorithm</a:t>
            </a:r>
            <a:endParaRPr lang="ko-KR" altLang="en-US" dirty="0">
              <a:solidFill>
                <a:schemeClr val="bg1">
                  <a:alpha val="95000"/>
                </a:schemeClr>
              </a:solidFill>
              <a:effectLst>
                <a:glow rad="63500">
                  <a:schemeClr val="tx1">
                    <a:alpha val="15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그림 11" descr="C:\Users\caucse\Desktop\search_to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642" y="2451750"/>
            <a:ext cx="8573245" cy="1631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700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4800" y="44624"/>
            <a:ext cx="4753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How you implemented</a:t>
            </a:r>
            <a:endParaRPr lang="en-US" altLang="ko-KR" sz="3200" dirty="0">
              <a:solidFill>
                <a:srgbClr val="FFC000"/>
              </a:solidFill>
              <a:latin typeface="HY강M" pitchFamily="18" charset="-127"/>
              <a:ea typeface="HY강M" pitchFamily="18" charset="-127"/>
            </a:endParaRPr>
          </a:p>
          <a:p>
            <a:endParaRPr lang="ko-KR" altLang="en-US" sz="3000" dirty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07519" y="35952"/>
            <a:ext cx="3096270" cy="50447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6600000"/>
            </a:lightRig>
          </a:scene3d>
          <a:sp3d>
            <a:bevelT w="254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alpha val="95000"/>
                  </a:schemeClr>
                </a:solidFill>
                <a:effectLst>
                  <a:glow rad="63500">
                    <a:schemeClr val="tx1">
                      <a:alpha val="1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GUI</a:t>
            </a:r>
            <a:endParaRPr lang="ko-KR" altLang="en-US" dirty="0">
              <a:solidFill>
                <a:schemeClr val="bg1">
                  <a:alpha val="95000"/>
                </a:schemeClr>
              </a:solidFill>
              <a:effectLst>
                <a:glow rad="63500">
                  <a:schemeClr val="tx1">
                    <a:alpha val="15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04" y="552455"/>
            <a:ext cx="9144000" cy="632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08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65462" y="548680"/>
            <a:ext cx="8023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How applied object oriented concepts</a:t>
            </a:r>
            <a:endParaRPr lang="ko-KR" altLang="en-US" sz="3000" dirty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1395" y="1772816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Using...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65462" y="2780928"/>
            <a:ext cx="484139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err="1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Objectivation</a:t>
            </a:r>
            <a:endParaRPr lang="en-US" altLang="ko-KR" sz="4000" dirty="0" smtClean="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endParaRPr lang="en-US" altLang="ko-KR" sz="4000" dirty="0" smtClean="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4000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Inheritance</a:t>
            </a:r>
          </a:p>
          <a:p>
            <a:endParaRPr lang="en-US" altLang="ko-KR" sz="4000" dirty="0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4000" dirty="0" smtClean="0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Dynamic binding</a:t>
            </a:r>
          </a:p>
        </p:txBody>
      </p:sp>
    </p:spTree>
    <p:extLst>
      <p:ext uri="{BB962C8B-B14F-4D97-AF65-F5344CB8AC3E}">
        <p14:creationId xmlns:p14="http://schemas.microsoft.com/office/powerpoint/2010/main" xmlns="" val="1613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360">
      <a:majorFont>
        <a:latin typeface="-윤고딕360"/>
        <a:ea typeface="-윤고딕360"/>
        <a:cs typeface=""/>
      </a:majorFont>
      <a:minorFont>
        <a:latin typeface="-윤고딕350"/>
        <a:ea typeface="-윤고딕35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133</Words>
  <Application>Microsoft Office PowerPoint</Application>
  <PresentationFormat>화면 슬라이드 쇼(4:3)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굴림</vt:lpstr>
      <vt:lpstr>Arial</vt:lpstr>
      <vt:lpstr>-윤고딕360</vt:lpstr>
      <vt:lpstr>-윤고딕350</vt:lpstr>
      <vt:lpstr>HY견고딕</vt:lpstr>
      <vt:lpstr>HY강M</vt:lpstr>
      <vt:lpstr>휴먼엑스포</vt:lpstr>
      <vt:lpstr>맑은 고딕</vt:lpstr>
      <vt:lpstr>-윤고딕320</vt:lpstr>
      <vt:lpstr>-윤고딕330</vt:lpstr>
      <vt:lpstr>Office 테마</vt:lpstr>
      <vt:lpstr>디자인 사용자 지정</vt:lpstr>
      <vt:lpstr>1_디자인 사용자 지정</vt:lpstr>
      <vt:lpstr>2_디자인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xenesis</dc:creator>
  <cp:lastModifiedBy>안준형</cp:lastModifiedBy>
  <cp:revision>82</cp:revision>
  <dcterms:created xsi:type="dcterms:W3CDTF">2012-09-07T05:28:51Z</dcterms:created>
  <dcterms:modified xsi:type="dcterms:W3CDTF">2012-12-11T13:42:38Z</dcterms:modified>
</cp:coreProperties>
</file>