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76e6d67bee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76e6d67bee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76a0c73d5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76a0c73d5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76d995db1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76d995db1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76d995db1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76d995db1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eab877c84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eab877c84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fcefcf60361728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fcefcf60361728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76e6d67b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76e6d67b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76ee8b8be6_1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76ee8b8be6_1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76ee8b8be6_1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76ee8b8be6_1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76a0c73d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76a0c73d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ab877c8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ab877c8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fcefcf60361728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fcefcf60361728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76a0c73d5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76a0c73d5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nature.com/articles/s41598-024-58173-w" TargetMode="External"/><Relationship Id="rId4" Type="http://schemas.openxmlformats.org/officeDocument/2006/relationships/hyperlink" Target="https://www.nature.com/articles/s41598-024-58173-w" TargetMode="External"/><Relationship Id="rId5" Type="http://schemas.openxmlformats.org/officeDocument/2006/relationships/hyperlink" Target="https://www.nature.com/articles/s41598-024-58173-w" TargetMode="External"/><Relationship Id="rId6" Type="http://schemas.openxmlformats.org/officeDocument/2006/relationships/hyperlink" Target="https://www.doc.govt.nz/predicted-nz-sea-lions-site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library.ucmerced.edu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ncei.noaa.gov/maps/paleo/" TargetMode="External"/><Relationship Id="rId4" Type="http://schemas.openxmlformats.org/officeDocument/2006/relationships/hyperlink" Target="https://na.unep.net/atlas/googleEarth.php" TargetMode="External"/><Relationship Id="rId5" Type="http://schemas.openxmlformats.org/officeDocument/2006/relationships/hyperlink" Target="https://www.gbif.org/species/" TargetMode="External"/><Relationship Id="rId6" Type="http://schemas.openxmlformats.org/officeDocument/2006/relationships/hyperlink" Target="https://apps.neotomadb.org/explorer" TargetMode="External"/><Relationship Id="rId7" Type="http://schemas.openxmlformats.org/officeDocument/2006/relationships/hyperlink" Target="https://paleobiodb.org/navigator/" TargetMode="External"/><Relationship Id="rId8" Type="http://schemas.openxmlformats.org/officeDocument/2006/relationships/hyperlink" Target="https://www.inaturalist.org/observations?place_id=any&amp;subview=map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bookdown.org/mcwimberly/gdswr-book/" TargetMode="External"/><Relationship Id="rId4" Type="http://schemas.openxmlformats.org/officeDocument/2006/relationships/hyperlink" Target="https://storymaps.arcgis.com/collections/348fbd8b93304411ba8ad3641f192344" TargetMode="External"/><Relationship Id="rId9" Type="http://schemas.openxmlformats.org/officeDocument/2006/relationships/hyperlink" Target="https://www.gfdl.noaa.gov/climate-modeling/" TargetMode="External"/><Relationship Id="rId5" Type="http://schemas.openxmlformats.org/officeDocument/2006/relationships/hyperlink" Target="https://www.nature.org/en-us/about-us/where-we-work/united-states/massachusetts/stories-in-massachusetts/data-science-wildlife-photos/?gclsrc=aw.ds&amp;gad_source=1&amp;gclid=CjwKCAjw4ri0BhAvEiwA8oo6F3JA_Eewh0FbgNRTyIocuAmvqcSp4boTVjvIhsELuiz_tVEymJdHzhoCZawQAvD_BwE" TargetMode="External"/><Relationship Id="rId6" Type="http://schemas.openxmlformats.org/officeDocument/2006/relationships/hyperlink" Target="https://www.nature.org/en-us/about-us/where-we-work/united-states/massachusetts/stories-in-massachusetts/data-science-wildlife-photos/?gclsrc=aw.ds&amp;gad_source=1&amp;gclid=CjwKCAjw4ri0BhAvEiwA8oo6F3JA_Eewh0FbgNRTyIocuAmvqcSp4boTVjvIhsELuiz_tVEymJdHzhoCZawQAvD_BwE" TargetMode="External"/><Relationship Id="rId7" Type="http://schemas.openxmlformats.org/officeDocument/2006/relationships/hyperlink" Target="https://aqua.org/stories/2022-12-05-connecting-dots-the-science-of-tracking-wildlife" TargetMode="External"/><Relationship Id="rId8" Type="http://schemas.openxmlformats.org/officeDocument/2006/relationships/hyperlink" Target="https://www.gisforscience.com/chapter10/v2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neotomadb.org" TargetMode="External"/><Relationship Id="rId4" Type="http://schemas.openxmlformats.org/officeDocument/2006/relationships/hyperlink" Target="http://paleobiodb.or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8554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Download this slide show and</a:t>
            </a:r>
            <a:br>
              <a:rPr b="1" lang="en"/>
            </a:br>
            <a:r>
              <a:rPr b="1" lang="en"/>
              <a:t>work on your own copy!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Species distribution maps (Pleistocene through Future)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5535325" y="1152475"/>
            <a:ext cx="329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has the distribution of </a:t>
            </a:r>
            <a:r>
              <a:rPr lang="en" u="sng"/>
              <a:t>suitable habitat</a:t>
            </a:r>
            <a:r>
              <a:rPr lang="en"/>
              <a:t> changed through the three past and present maps?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 will it change by 2070?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(this image is from the tutorial with </a:t>
            </a:r>
            <a:r>
              <a:rPr i="1" lang="en"/>
              <a:t>Microtus pennsylvanicus</a:t>
            </a:r>
            <a:r>
              <a:rPr lang="en"/>
              <a:t>; delete it and use your own)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11" y="1152475"/>
            <a:ext cx="4971614" cy="35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important bioclimatic variables in the model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(from your species distribution model)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about the species’ climate niche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(How do the bioclimatic variables in the model relate to what you read about your species’ ecological niche?)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(What other factors that </a:t>
            </a:r>
            <a:r>
              <a:rPr i="1" lang="en"/>
              <a:t>weren’t</a:t>
            </a:r>
            <a:r>
              <a:rPr lang="en"/>
              <a:t> in your model might be important to habitat suitability? Could they potentially be included?)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Conservation priorities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(Based on your </a:t>
            </a:r>
            <a:r>
              <a:rPr i="1" lang="en" u="sng"/>
              <a:t>species distribution models</a:t>
            </a:r>
            <a:r>
              <a:rPr lang="en"/>
              <a:t>, which places on Earth are likely to be the most important to your species’ survival in the near future?)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(Based on your </a:t>
            </a:r>
            <a:r>
              <a:rPr i="1" lang="en" u="sng"/>
              <a:t>background</a:t>
            </a:r>
            <a:r>
              <a:rPr i="1" lang="en" u="sng"/>
              <a:t> research</a:t>
            </a:r>
            <a:r>
              <a:rPr lang="en"/>
              <a:t>, what kind of condition do those places need to be kept in?)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30825" y="454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(Instructor notes - not included in presentation)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57822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200">
                <a:solidFill>
                  <a:schemeClr val="dk1"/>
                </a:solidFill>
              </a:rPr>
              <a:t>The model you made in this class is called a </a:t>
            </a:r>
            <a:r>
              <a:rPr i="1" lang="en" sz="2200">
                <a:solidFill>
                  <a:schemeClr val="dk1"/>
                </a:solidFill>
              </a:rPr>
              <a:t>species distribution model</a:t>
            </a:r>
            <a:r>
              <a:rPr lang="en" sz="2200">
                <a:solidFill>
                  <a:schemeClr val="dk1"/>
                </a:solidFill>
              </a:rPr>
              <a:t> (SDM). </a:t>
            </a:r>
            <a:endParaRPr sz="2200">
              <a:solidFill>
                <a:schemeClr val="dk1"/>
              </a:solidFill>
            </a:endParaRPr>
          </a:p>
          <a:p>
            <a:pPr indent="-357822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200">
                <a:solidFill>
                  <a:schemeClr val="dk1"/>
                </a:solidFill>
              </a:rPr>
              <a:t>Many studies are published with basically the same approach!</a:t>
            </a:r>
            <a:endParaRPr sz="2200">
              <a:solidFill>
                <a:schemeClr val="dk1"/>
              </a:solidFill>
            </a:endParaRPr>
          </a:p>
          <a:p>
            <a:pPr indent="-340201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900">
                <a:solidFill>
                  <a:schemeClr val="dk1"/>
                </a:solidFill>
              </a:rPr>
              <a:t>Look at this example paper</a:t>
            </a:r>
            <a:r>
              <a:rPr lang="en" sz="1900">
                <a:solidFill>
                  <a:schemeClr val="dk1"/>
                </a:solidFill>
              </a:rPr>
              <a:t>: </a:t>
            </a:r>
            <a:r>
              <a:rPr lang="en" sz="1900" u="sng">
                <a:solidFill>
                  <a:schemeClr val="lt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"Predicting current and future habitat of Indian pangolin (</a:t>
            </a:r>
            <a:r>
              <a:rPr i="1" lang="en" sz="1900" u="sng">
                <a:solidFill>
                  <a:schemeClr val="lt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Manis crassicaudata</a:t>
            </a:r>
            <a:r>
              <a:rPr lang="en" sz="1900" u="sng">
                <a:solidFill>
                  <a:schemeClr val="lt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) under climate change", Qasim et al., 2024.</a:t>
            </a:r>
            <a:r>
              <a:rPr lang="en" sz="1900">
                <a:solidFill>
                  <a:schemeClr val="dk1"/>
                </a:solidFill>
              </a:rPr>
              <a:t> </a:t>
            </a:r>
            <a:endParaRPr sz="1900">
              <a:solidFill>
                <a:schemeClr val="dk1"/>
              </a:solidFill>
            </a:endParaRPr>
          </a:p>
          <a:p>
            <a:pPr indent="-340201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900">
                <a:solidFill>
                  <a:schemeClr val="dk1"/>
                </a:solidFill>
              </a:rPr>
              <a:t>It’ll probably look pretty familiar.</a:t>
            </a:r>
            <a:endParaRPr sz="1900">
              <a:solidFill>
                <a:schemeClr val="dk1"/>
              </a:solidFill>
            </a:endParaRPr>
          </a:p>
          <a:p>
            <a:pPr indent="-357822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200">
                <a:solidFill>
                  <a:schemeClr val="dk1"/>
                </a:solidFill>
              </a:rPr>
              <a:t>SDMs are used to guide official decisions about land management. </a:t>
            </a:r>
            <a:endParaRPr sz="2200">
              <a:solidFill>
                <a:schemeClr val="dk1"/>
              </a:solidFill>
            </a:endParaRPr>
          </a:p>
          <a:p>
            <a:pPr indent="-340201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900">
                <a:solidFill>
                  <a:schemeClr val="dk1"/>
                </a:solidFill>
              </a:rPr>
              <a:t>Look at this website </a:t>
            </a:r>
            <a:r>
              <a:rPr lang="en" sz="1900">
                <a:solidFill>
                  <a:schemeClr val="dk1"/>
                </a:solidFill>
              </a:rPr>
              <a:t>by</a:t>
            </a:r>
            <a:r>
              <a:rPr lang="en" sz="1900">
                <a:solidFill>
                  <a:schemeClr val="dk1"/>
                </a:solidFill>
              </a:rPr>
              <a:t> the New Zealand Dept. of Conservation: </a:t>
            </a:r>
            <a:r>
              <a:rPr lang="en" sz="1900" u="sng">
                <a:solidFill>
                  <a:schemeClr val="lt2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Predicting suitable breeding sites for New Zealand sea lions</a:t>
            </a:r>
            <a:endParaRPr sz="19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(Guidelines for library work - not included in presentation)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Use the </a:t>
            </a:r>
            <a:r>
              <a:rPr lang="en" u="sng">
                <a:solidFill>
                  <a:schemeClr val="lt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library website</a:t>
            </a:r>
            <a:r>
              <a:rPr lang="en">
                <a:solidFill>
                  <a:schemeClr val="dk1"/>
                </a:solidFill>
              </a:rPr>
              <a:t> to look up references.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To reach the full search page, click in the search box &amp; hit enter without typing anything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Then choose “UC Merced Catalog” from the dropdown and enter your search terms.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Suggested search strings: [your species name] + any of the following: “conservation”, “ecology”, “conservation biology”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Find and read at least one of each of the </a:t>
            </a:r>
            <a:r>
              <a:rPr lang="en">
                <a:solidFill>
                  <a:schemeClr val="dk1"/>
                </a:solidFill>
              </a:rPr>
              <a:t>following kinds of resource: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one </a:t>
            </a:r>
            <a:r>
              <a:rPr lang="en" u="sng">
                <a:solidFill>
                  <a:schemeClr val="dk1"/>
                </a:solidFill>
              </a:rPr>
              <a:t>physical book</a:t>
            </a:r>
            <a:r>
              <a:rPr lang="en">
                <a:solidFill>
                  <a:schemeClr val="dk1"/>
                </a:solidFill>
              </a:rPr>
              <a:t> from the collection (use the call number to find it in the stacks)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Call numbers will look like this: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ne </a:t>
            </a:r>
            <a:r>
              <a:rPr lang="en" u="sng">
                <a:solidFill>
                  <a:schemeClr val="dk1"/>
                </a:solidFill>
              </a:rPr>
              <a:t>peer-reviewed </a:t>
            </a:r>
            <a:r>
              <a:rPr lang="en" u="sng">
                <a:solidFill>
                  <a:schemeClr val="dk1"/>
                </a:solidFill>
              </a:rPr>
              <a:t>journal article</a:t>
            </a:r>
            <a:r>
              <a:rPr lang="en">
                <a:solidFill>
                  <a:schemeClr val="dk1"/>
                </a:solidFill>
              </a:rPr>
              <a:t> (look for the                          tag in the results)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Use these resources to fill in your knowledge about your species so you can tell us about your conclusions!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All the slides after this one are offered as a place to start preparing your presentation.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5825" y="3351108"/>
            <a:ext cx="1149968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3800" y="3085953"/>
            <a:ext cx="4805455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related websites (for if you’re done &amp; bored)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7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Many public websites let you explore or add to data sets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Paleoclimate maps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https://www.ncei.noaa.gov/maps/paleo/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Land use changes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https://na.unep.net/atlas/googleEarth.php</a:t>
            </a:r>
            <a:r>
              <a:rPr lang="en">
                <a:solidFill>
                  <a:schemeClr val="dk1"/>
                </a:solidFill>
              </a:rPr>
              <a:t> (instructions for finding the layer in Google Earth)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Visualizations of species occurrence databases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GBIF: 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https://www.gbif.org/species/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Neotoma: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https://apps.neotomadb.org/explorer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Paleobiology Database: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https://paleobiodb.org/navigator/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Participatory biodiversity science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iNaturalist: </a:t>
            </a:r>
            <a:r>
              <a:rPr lang="en" u="sng">
                <a:solidFill>
                  <a:schemeClr val="hlink"/>
                </a:solidFill>
                <a:hlinkClick r:id="rId8"/>
              </a:rPr>
              <a:t>https://www.inaturalist.org/observations?place_id=any&amp;subview=map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D</a:t>
            </a:r>
            <a:r>
              <a:rPr lang="en">
                <a:solidFill>
                  <a:schemeClr val="dk1"/>
                </a:solidFill>
              </a:rPr>
              <a:t>ownload the iNaturalist app to contribute your own observations!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7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</a:t>
            </a:r>
            <a:r>
              <a:rPr lang="en">
                <a:solidFill>
                  <a:schemeClr val="dk1"/>
                </a:solidFill>
              </a:rPr>
              <a:t>ata science &amp; programming resources for biodiversity and conservation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“Geographic Data Science </a:t>
            </a:r>
            <a:r>
              <a:rPr lang="en">
                <a:solidFill>
                  <a:schemeClr val="dk1"/>
                </a:solidFill>
              </a:rPr>
              <a:t>with</a:t>
            </a:r>
            <a:r>
              <a:rPr lang="en">
                <a:solidFill>
                  <a:schemeClr val="dk1"/>
                </a:solidFill>
              </a:rPr>
              <a:t> R” book mentioned in class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https://bookdown.org/mcwimberly/gdswr-book/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ArcGIS </a:t>
            </a:r>
            <a:r>
              <a:rPr lang="en">
                <a:solidFill>
                  <a:schemeClr val="dk1"/>
                </a:solidFill>
              </a:rPr>
              <a:t>is another commonly used language for this kind of work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Intro to GIS: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https://storymaps.arcgis.com/collections/348fbd8b93304411ba8ad3641f192344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Besides habitat conservation and distribution modeling, there are </a:t>
            </a:r>
            <a:r>
              <a:rPr lang="en" u="sng">
                <a:solidFill>
                  <a:schemeClr val="dk1"/>
                </a:solidFill>
              </a:rPr>
              <a:t>many</a:t>
            </a:r>
            <a:r>
              <a:rPr lang="en">
                <a:solidFill>
                  <a:schemeClr val="dk1"/>
                </a:solidFill>
              </a:rPr>
              <a:t> other uses for data science in conservation. For just a few examples: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Using c</a:t>
            </a:r>
            <a:r>
              <a:rPr lang="en" u="sng">
                <a:solidFill>
                  <a:schemeClr val="hlink"/>
                </a:solidFill>
                <a:hlinkClick r:id="rId6"/>
              </a:rPr>
              <a:t>omputer vision with camera traps to ID wildlife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7"/>
              </a:rPr>
              <a:t>Using wildlife tracking software with tags to monitor movement patterns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Environmental quality management using monitoring devices (e.g. </a:t>
            </a:r>
            <a:r>
              <a:rPr lang="en" u="sng">
                <a:solidFill>
                  <a:schemeClr val="hlink"/>
                </a:solidFill>
                <a:hlinkClick r:id="rId8"/>
              </a:rPr>
              <a:t>air quality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9"/>
              </a:rPr>
              <a:t>Climate modeling</a:t>
            </a:r>
            <a:r>
              <a:rPr lang="en">
                <a:solidFill>
                  <a:schemeClr val="dk1"/>
                </a:solidFill>
              </a:rPr>
              <a:t>, of course (someone had to make those models we used!)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</a:t>
            </a:r>
            <a:r>
              <a:rPr lang="en"/>
              <a:t>related resources for further study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your study species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494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Northern Short-Tailed Shrew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Scientific name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Interesting/unique characteristics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Endangered/threatened?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Fossil record: how old is the species?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(check </a:t>
            </a:r>
            <a:r>
              <a:rPr lang="en" u="sng">
                <a:solidFill>
                  <a:schemeClr val="hlink"/>
                </a:solidFill>
                <a:hlinkClick r:id="rId3"/>
              </a:rPr>
              <a:t>neotomadb.org</a:t>
            </a:r>
            <a:r>
              <a:rPr lang="en"/>
              <a:t> and </a:t>
            </a:r>
            <a:r>
              <a:rPr lang="en" u="sng">
                <a:solidFill>
                  <a:schemeClr val="hlink"/>
                </a:solidFill>
                <a:hlinkClick r:id="rId4"/>
              </a:rPr>
              <a:t>paleobiodb.org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closely related species</a:t>
            </a:r>
            <a:endParaRPr/>
          </a:p>
        </p:txBody>
      </p:sp>
      <p:sp>
        <p:nvSpPr>
          <p:cNvPr id="87" name="Google Shape;87;p18"/>
          <p:cNvSpPr/>
          <p:nvPr/>
        </p:nvSpPr>
        <p:spPr>
          <a:xfrm>
            <a:off x="5448475" y="1152575"/>
            <a:ext cx="3325500" cy="341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picture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ecological information about your species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16775"/>
            <a:ext cx="507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Body 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Habitat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Lifespan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Reproductive behavior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Social behavior</a:t>
            </a:r>
            <a:endParaRPr/>
          </a:p>
        </p:txBody>
      </p:sp>
      <p:sp>
        <p:nvSpPr>
          <p:cNvPr id="94" name="Google Shape;94;p19"/>
          <p:cNvSpPr/>
          <p:nvPr/>
        </p:nvSpPr>
        <p:spPr>
          <a:xfrm>
            <a:off x="5448475" y="1152575"/>
            <a:ext cx="3325500" cy="341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</a:t>
            </a:r>
            <a:r>
              <a:rPr lang="en"/>
              <a:t>pictures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conservation challenges to your species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[also name your sources here]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Occurrence data map (Pleistocene </a:t>
            </a:r>
            <a:r>
              <a:rPr lang="en"/>
              <a:t>through</a:t>
            </a:r>
            <a:r>
              <a:rPr lang="en"/>
              <a:t> modern)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5840400" y="1152525"/>
            <a:ext cx="299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has your species’ observed range changed from the last ice age to the present?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(this image is from the tutorial with </a:t>
            </a:r>
            <a:r>
              <a:rPr i="1" lang="en"/>
              <a:t>Microtus pennsylvanicus</a:t>
            </a:r>
            <a:r>
              <a:rPr lang="en"/>
              <a:t>; delete it and use your own)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2" y="1152475"/>
            <a:ext cx="552871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EFEFE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