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04" r:id="rId3"/>
    <p:sldId id="318" r:id="rId4"/>
    <p:sldId id="305" r:id="rId5"/>
    <p:sldId id="313" r:id="rId6"/>
    <p:sldId id="314" r:id="rId7"/>
    <p:sldId id="306" r:id="rId8"/>
    <p:sldId id="316" r:id="rId9"/>
    <p:sldId id="317" r:id="rId10"/>
    <p:sldId id="308" r:id="rId11"/>
    <p:sldId id="311" r:id="rId12"/>
    <p:sldId id="309" r:id="rId13"/>
    <p:sldId id="319" r:id="rId14"/>
    <p:sldId id="32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86643"/>
  </p:normalViewPr>
  <p:slideViewPr>
    <p:cSldViewPr snapToGrid="0">
      <p:cViewPr varScale="1">
        <p:scale>
          <a:sx n="93" d="100"/>
          <a:sy n="93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19:20.359"/>
    </inkml:context>
    <inkml:brush xml:id="br0">
      <inkml:brushProperty name="width" value="0.10583" units="cm"/>
      <inkml:brushProperty name="height" value="0.10583" units="cm"/>
      <inkml:brushProperty name="color" value="#E71224"/>
    </inkml:brush>
  </inkml:definitions>
  <inkml:trace contextRef="#ctx0" brushRef="#br0">1 7043 24575,'85'0'0,"-42"0"0,51 0 0,-2 0 0,-33 0 0,36-4 0,-53 3 0,-11-4 0,-9 5 0,5-4 0,0 3 0,0-7 0,1 7 0,-1-7 0,5 7 0,-3-7 0,8 2 0,-8 1 0,9-4 0,-4 8 0,5-3 0,-5 0 0,4 3 0,-10-3 0,5 0 0,-6 3 0,-5-3 0,4 0 0,-3 3 0,-1-4 0,16 1 0,-18 3 0,18-3 0,-15 4 0,4-4 0,0 3 0,0-3 0,0 0 0,-5 3 0,4-7 0,-8 7 0,8-7 0,-4 7 0,0-3 0,4 0 0,-8 3 0,8-7 0,-4 7 0,5-8 0,0 8 0,0-7 0,0 7 0,-4-6 0,3 6 0,-4-7 0,5 7 0,0-3 0,0 0 0,0 3 0,0-3 0,12 4 0,-3-5 0,4 4 0,-7-3 0,-6 4 0,5-5 0,-3 4 0,3-3 0,-9 4 0,3 0 0,-4 0 0,0-4 0,0 3 0,-1-3 0,1 4 0,0-3 0,4 2 0,-3-3 0,-1 0 0,4 4 0,-4-8 0,5 7 0,8-7 0,-6 7 0,0-6 0,-3 6 0,-8-7 0,8 7 0,-4-6 0,0 6 0,4-3 0,-8 4 0,8-5 0,-9 4 0,9-3 0,-3 4 0,-1 0 0,4-4 0,-4 3 0,5-3 0,-4 4 0,2 0 0,-2 0 0,-1 0 0,16 0 0,-13 0 0,10-3 0,-9 2 0,-4-3 0,5 4 0,0 0 0,0 0 0,6 0 0,-5 0 0,10 0 0,-9 0 0,9 0 0,-10 0 0,10 0 0,-10 0 0,10 0 0,-9 0 0,9-5 0,-10 4 0,10-3 0,-4 4 0,0 0 0,-2 0 0,1-4 0,-5 2 0,5-2 0,-1 4 0,-3-4 0,3 3 0,-5-3 0,6 0 0,-5 2 0,10-2 0,-9 0 0,9 3 0,-10-3 0,10-1 0,8 4 0,-9-3 0,13 0 0,-22 2 0,5-2 0,-6 4 0,0-4 0,0 3 0,0-3 0,0 4 0,0-4 0,0 3 0,6-3 0,-5 0 0,5 3 0,-6-7 0,0 7 0,0-4 0,0 1 0,0 3 0,-5-3 0,4 0 0,-3 3 0,4-3 0,-5 1 0,4 2 0,-4-3 0,1 0 0,3 3 0,-4-2 0,0-1 0,4 3 0,-4-3 0,1 4 0,3-4 0,-4 3 0,5-3 0,-5 4 0,0 0 0,-1-4 0,-4 3 0,9-3 0,-8 4 0,8-4 0,-4 3 0,5-3 0,-4 4 0,2-4 0,-2 3 0,4-3 0,0 4 0,0 0 0,-5 0 0,4 0 0,-3 0 0,4 0 0,-5-4 0,4 3 0,-4-3 0,5 4 0,12 0 0,-9 0 0,9 0 0,-11 0 0,-6-3 0,4 2 0,-4-3 0,5 4 0,-4 0 0,2 0 0,-2 0 0,-1 0 0,4-4 0,-4 3 0,5-3 0,-4 4 0,3 0 0,-4-4 0,5 3 0,0-3 0,-5 0 0,4 3 0,-3-3 0,4 0 0,0 3 0,0-7 0,0 7 0,-5-3 0,4 4 0,-8-4 0,8 3 0,-9-2 0,17-1 0,-15 3 0,14-3 0,-15 0 0,8 3 0,-9-3 0,5 1 0,-1 2 0,1-7 0,0 7 0,4-7 0,-3 7 0,-1-7 0,4 7 0,-4-7 0,5 7 0,0-7 0,0 7 0,0-7 0,1 7 0,-1-7 0,0 7 0,0-7 0,0 7 0,0-7 0,0 7 0,-5-7 0,4 7 0,-4-3 0,6 0 0,-6 3 0,4-7 0,-1 3 0,2 0 0,-2-2 0,-3 6 0,-1-7 0,-4 3 0,9 0 0,-8-2 0,8 2 0,-9 0 0,9-3 0,-8 4 0,3-5 0,0 4 0,-3-2 0,3 2 0,-4-3 0,4 3 0,-4-2 0,5 2 0,-6 0 0,0-2 0,1 2 0,-1-3 0,1 0 0,4-1 0,-3 1 0,3-1 0,-5 1 0,5-1 0,-3 0 0,3 1 0,-4-1 0,4 1 0,9-5 0,-6 4 0,4-4 0,-11 5 0,4-1 0,-4 1 0,9-1 0,-8 0 0,8 0 0,-8 1 0,7-1 0,-2 0 0,-1 0 0,4 0 0,-4 0 0,5-4 0,0 3 0,-4-3 0,3 0 0,-4 3 0,5-3 0,0 0 0,0-1 0,0 0 0,0-3 0,-4 3 0,3 0 0,-4-2 0,5 2 0,0-5 0,-5 2 0,4-1 0,4-7 0,-6 6 0,5-6 0,-13 12 0,1-2 0,-1 2 0,-4 0 0,4-2 0,-4 2 0,1-3 0,3-1 0,-7 0 0,6 1 0,-2-1 0,4-4 0,0 3 0,-4-3 0,3 4 0,-2-4 0,-1 3 0,3-3 0,-3 0 0,0 3 0,4-8 0,-7 8 0,6-3 0,-3 0 0,1-2 0,2 1 0,-7 0 0,8 1 0,-4-1 0,5-1 0,0-3 0,6-4 0,-4 1 0,5 0 0,-7 3 0,-2 8 0,1-3 0,-3-1 0,1 5 0,-1-9 0,3 3 0,1 1 0,0-4 0,-2 8 0,2-8 0,-5 3 0,4 1 0,-8 1 0,3 4 0,-4 0 0,1 1 0,3-5 0,-2 3 0,2-3 0,-3-1 0,-1 5 0,4-5 0,-2 1 0,2 3 0,-4-3 0,1 4 0,-1-4 0,0 3 0,5-15 0,-3 9 0,6-6 0,-7 4 0,3 8 0,-3-8 0,0 8 0,-1-3 0,1 0 0,-1 3 0,1-3 0,-1 4 0,-3 1 0,2-1 0,-3 0 0,5 1 0,-5-5 0,4 3 0,-4-3 0,1-1 0,2 5 0,-2-9 0,4 3 0,0-4 0,0 0 0,0-6 0,0 5 0,0-5 0,0 6 0,1 0 0,-1-6 0,0 4 0,0-3 0,1-1 0,3-7 0,-2-2 0,2 2 0,-4 2 0,1 4 0,4-6 0,-3 1 0,3-1 0,0 1 0,-3-1 0,3 1 0,-4-1 0,0 1 0,-1 5 0,1-4 0,-1 9 0,1-3 0,-1 5 0,0-6 0,0 4 0,1-9 0,-1 10 0,1-10 0,-1 4 0,1 0 0,-1-4 0,0 9 0,1-9 0,0 4 0,-1 0 0,-4 1 0,4 1 0,-4-4 0,4 1 0,-5 5 0,4 4 0,-7 9 0,8-9 0,-8 8 0,7-8 0,-7 8 0,6-3 0,-2 0 0,0 3 0,3-8 0,-4 8 0,1-8 0,3 8 0,-3-8 0,3 4 0,-3-1 0,3-3 0,-3 9 0,0-5 0,3 1 0,-7 3 0,7-8 0,-3 4 0,3-1 0,-3-3 0,3 4 0,-3-5 0,4 0 0,0 0 0,0 4 0,0-3 0,-1-4 0,1 1 0,-1-5 0,1 11 0,0-3 0,0 4 0,0-5 0,-1 4 0,1-3 0,0 4 0,0-6 0,0 1 0,0 5 0,0-4 0,0-2 0,0-1 0,0-3 0,0 5 0,1-6 0,-1 4 0,0-3 0,0-1 0,0 5 0,1-10 0,-1 9 0,1-9 0,-1 9 0,1-3 0,-5-1 0,3 5 0,-3-5 0,0 0 0,3 5 0,-3-5 0,0 1 0,3 3 0,-7-9 0,3 9 0,0-3 0,1-1 0,0 5 0,3-5 0,-7 6 0,3 0 0,0 4 0,-3-3 0,3 8 0,-4-3 0,3 5 0,-2-1 0,3 4 0,-4-2 0,0 6 0,0-2 0,0-1 0,0 4 0,0-4 0,0 4 0,0 1 0,0 0 0,0-1 0,0 1 0,0 0 0,0 0 0,3 3 0,1 0 0,3 4 0,0 0 0,-3 3 0,-1 1 0,0 0 0,0-4 0,1-4 0,6-11 0,-5 2 0,6-6 0,-2 2 0,-5 8 0,0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19:22.971"/>
    </inkml:context>
    <inkml:brush xml:id="br0">
      <inkml:brushProperty name="width" value="0.10583" units="cm"/>
      <inkml:brushProperty name="height" value="0.10583" units="cm"/>
      <inkml:brushProperty name="color" value="#E71224"/>
    </inkml:brush>
  </inkml:definitions>
  <inkml:trace contextRef="#ctx0" brushRef="#br0">1 2436 24575,'0'-11'0,"0"-6"0,0 3 0,0-6 0,0 2 0,3 1 0,1-1 0,0 3 0,3 6 0,-3-6 0,4 3 0,0-4 0,0-5 0,1 3 0,-1-3 0,1 4 0,-2 5 0,2-9 0,0-3 0,-1 1 0,2-9 0,-2 14 0,1-3 0,-1 5 0,0-1 0,1-16 0,0 12 0,0-16 0,0 19 0,-1-3 0,1 4 0,-2 5 0,1 0 0,0 5 0,-4-1 0,-1 1 0,0 2 0,2-5 0,3 1 0,0-8 0,0 1 0,1-1 0,-1 0 0,0 5 0,-1 0 0,1 1 0,4-7 0,-2 1 0,6-5 0,-7 10 0,3-4 0,-5 8 0,1-4 0,-4 5 0,3 2 0,-7-1 0,7 2 0,-3-8 0,4 0 0,0-5 0,0 1 0,1-1 0,-1 1 0,0-1 0,1-10 0,0 8 0,4-12 0,-4 13 0,4-3 0,-5 8 0,-1 2 0,-2 3 0,-2 0 0,-3 1 0,3 3 0,-2-7 0,6 2 0,-2-8 0,3 1 0,0 3 0,0-3 0,0-1 0,0-1 0,1-8 0,0 9 0,-1-1 0,0 3 0,-1 6 0,-2-2 0,-2 3 0,-3 1 0,0 0 0,4-1 0,0-3 0,0-2 0,4-3 0,-4 3 0,4-7 0,1 1 0,-1-3 0,1-4 0,-4 8 0,2 1 0,-6 1 0,2 8 0,1-4 0,-4 5 0,4 0 0,-4-1 0,0-3 0,3-2 0,-2 1 0,7-4 0,-7 8 0,6-8 0,-6 4 0,6-5 0,-6 0 0,6 1 0,-6-1 0,3 5 0,-4 0 0,4 1 0,-4-2 0,4-4 0,-1 5 0,-2-4 0,3 4 0,-1-1 0,-2-2 0,2 2 0,-3 0 0,4-2 0,-3 6 0,2-2 0,-3 3 0,4 1 0,-4-1 0,4 1 0,-4-1 0,0-4 0,0 4 0,0-4 0,3 5 0,-2-1 0,2 1 0,-3-1 0,3 1 0,-2-1 0,3 0 0,-4 1 0,0 0 0,3-1 0,-3 1 0,4 0 0,-4-1 0,0 0 0,3 1 0,-2-1 0,2-3 0,0 2 0,-2-6 0,6 6 0,-6-6 0,2 6 0,-3-3 0,4 1 0,-4 2 0,4-2 0,-4-1 0,4 0 0,-3-1 0,6-3 0,-6 8 0,3-4 0,-4 5 0,3-1 0,-2 1 0,2-1 0,-3 1 0,0 0 0,0 0 0,3 0 0,-2 0 0,5 0 0,-5 6 0,2 2 0,-3 6 0,-3 0 0,-7 15 0,4-14 0,-2 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5BD95-CABD-4445-A691-491D6982C0C5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91192-A339-A740-A553-7520A0373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onlinelibrary.wiley.com</a:t>
            </a:r>
            <a:r>
              <a:rPr lang="en-US" dirty="0"/>
              <a:t>/</a:t>
            </a:r>
            <a:r>
              <a:rPr lang="en-US" dirty="0" err="1"/>
              <a:t>doi</a:t>
            </a:r>
            <a:r>
              <a:rPr lang="en-US" dirty="0"/>
              <a:t>/full/10.1002/ece3.4247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3B135-5331-3444-9DA3-96794F450D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3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www.researchgate.net</a:t>
            </a:r>
            <a:r>
              <a:rPr lang="en-US" dirty="0"/>
              <a:t>/publication/225705894_Is_obligate_siblicidal_aggression_food_sensitive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1E487-0870-8D44-BFE0-56CAAD3275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4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www.researchgate.net</a:t>
            </a:r>
            <a:r>
              <a:rPr lang="en-US" dirty="0"/>
              <a:t>/figure/Age-structure-of-cold-stunned-and-stranded-Green-Turtles-in-south-Texas-estimated-from_fig1_273631876</a:t>
            </a:r>
          </a:p>
          <a:p>
            <a:r>
              <a:rPr lang="en-US" dirty="0"/>
              <a:t>NC box turtles (left) vs white-tailed deer (right)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1E487-0870-8D44-BFE0-56CAAD3275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67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3B135-5331-3444-9DA3-96794F450D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05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www.mdpi.com</a:t>
            </a:r>
            <a:r>
              <a:rPr lang="en-US" dirty="0"/>
              <a:t>/1424-2818/14/7/524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3B135-5331-3444-9DA3-96794F450D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47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www.mdpi.com</a:t>
            </a:r>
            <a:r>
              <a:rPr lang="en-US" dirty="0"/>
              <a:t>/1424-2818/14/7/524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3B135-5331-3444-9DA3-96794F450D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44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E7269-FA89-3B9D-3298-0740B6E84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86F69-89D4-7DF5-ED36-CBA3A45E1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D6953-93D4-E83D-1A91-8B83A8049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14B0-DB74-5F41-86A3-ABE6E3B8B888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43A90-F0EE-BC05-F994-A8FEB4123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6BC4D-F16A-F7E3-4FC4-F611CEC9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C10B-1E85-0F47-A346-6406D3854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6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9355-19B7-631E-162E-97839043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63E47-CC13-92E3-B509-503F2CE3E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9F8ED-D2FE-637C-6779-9F481923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14B0-DB74-5F41-86A3-ABE6E3B8B888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DE01D-8E61-EBB6-1607-94B54F87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6A512-5E26-A65A-0ED5-F28FC1B0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C10B-1E85-0F47-A346-6406D3854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CFD42-902A-9A2A-8149-0C0E8B867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666A4-2F6A-6DB0-062D-E858EE6AD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AB518-380A-BFB4-A19D-D4E9A722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14B0-DB74-5F41-86A3-ABE6E3B8B888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726AA-15EF-B921-71AF-CCFA00E5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45472-2E2E-054E-7E3A-08552B46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C10B-1E85-0F47-A346-6406D3854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3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326F-8612-6CF1-93FC-01FE4027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C5B90-3D35-16E2-5B34-C36628001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3EFDF-6AFC-3B5C-388D-08DA94AA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14B0-DB74-5F41-86A3-ABE6E3B8B888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275F4-9123-9A86-1880-C71ED6EC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7E6B6-57B0-8E42-3B8B-FD1EE34F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C10B-1E85-0F47-A346-6406D3854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8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0FC5F-1881-35A3-7D2F-C63E1427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D270C-F710-6F62-E2AB-93DC8D862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8B12A-D27C-A986-CE46-E0DEF6F0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14B0-DB74-5F41-86A3-ABE6E3B8B888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10FD4-BD38-B967-70B9-CCDF88C9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EBDF8-0DAA-857F-5132-3A863541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C10B-1E85-0F47-A346-6406D3854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2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6F23-513F-661E-60F4-862B9724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208C7-A644-F243-0EBB-5CC7151BB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CE904-4932-4815-B815-1F1630FD5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A2B67-1F95-3912-FA55-7537682C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14B0-DB74-5F41-86A3-ABE6E3B8B888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A8F95-09C4-ADAD-66CF-63B3BC045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18035-10CA-6886-64E4-1E95974EC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C10B-1E85-0F47-A346-6406D3854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5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93D49-8DC0-46E5-2F82-2E6CCCE92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390D8-ED97-FF94-BF7C-CFE9E11D3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7B48B-3980-B407-F202-8E1B7B176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726DA-71B4-8C7A-1522-CFF18E99A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AE239-7976-9480-3435-4447A53E7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7DE711-DBC6-4EAF-3D73-D6F3F43D2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14B0-DB74-5F41-86A3-ABE6E3B8B888}" type="datetimeFigureOut">
              <a:rPr lang="en-US" smtClean="0"/>
              <a:t>9/6/23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F30CA-72E3-191C-15F0-70A00229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EBAF7B-C037-3EB8-F306-8B2A686D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C10B-1E85-0F47-A346-6406D3854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4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FAE4-78DD-516E-F40B-E7E31C1C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241012-47B4-A2A0-2D81-C28C5C2F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14B0-DB74-5F41-86A3-ABE6E3B8B888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AAF92-0A0D-5C76-AEB0-A86441EE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8B6BC-1E52-F4DE-34E3-0D57D7B7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C10B-1E85-0F47-A346-6406D3854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6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B25BF-96DC-C1AF-7C2F-A11760F5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14B0-DB74-5F41-86A3-ABE6E3B8B888}" type="datetimeFigureOut">
              <a:rPr lang="en-US" smtClean="0"/>
              <a:t>9/6/23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F192C-EDDF-8DD7-1E15-D5603125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267BA-C82B-296D-FE6C-CD41FADD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C10B-1E85-0F47-A346-6406D3854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0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01FF-08D2-8AFD-1A70-EFBC2829D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D87FA-EE6A-7CF4-3B56-ACD200F47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62A7D-3908-1CC1-48E5-F1F2A2FEA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E1A46-11F1-EDF2-97A1-5FD32B04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14B0-DB74-5F41-86A3-ABE6E3B8B888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A3B66-3B03-F33A-5C3C-47534D7D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2A0BB-7AA5-4D1A-1D25-38929E83E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C10B-1E85-0F47-A346-6406D3854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4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D7776-67F6-3684-D35D-BC626FB44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A08137-0FA0-DD5E-B093-396BDB246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3E848-4F3E-DC16-0A03-0ED4D8FD4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DC578-85D8-A8F9-71BF-512B9A93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14B0-DB74-5F41-86A3-ABE6E3B8B888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5E921-EEE9-4830-1C04-3DC1D773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E66C5-318C-2B7B-78DF-A06FD54D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C10B-1E85-0F47-A346-6406D3854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5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31362-CA64-CA02-5F3C-B5C68C91D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0AF44-5D16-1A41-0495-9C6C60656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3D515-4C0C-0B67-C2FA-20D9C06A0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314B0-DB74-5F41-86A3-ABE6E3B8B888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D148C-70E5-4E42-0FCC-CB64F7132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91CD2-872B-8ECB-CD24-B5E0CBF89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C10B-1E85-0F47-A346-6406D3854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5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customXml" Target="../ink/ink2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EBE4-9653-F552-7EE0-CD1B3F26E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O&amp;E Lecture 5</a:t>
            </a:r>
            <a:br>
              <a:rPr lang="en-US" dirty="0"/>
            </a:br>
            <a:r>
              <a:rPr lang="en-US" dirty="0"/>
              <a:t>Chapter 53: Population Ecology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1DE28-F836-D899-14FF-4A43692B30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54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 / K Strategies | BioNinja">
            <a:extLst>
              <a:ext uri="{FF2B5EF4-FFF2-40B4-BE49-F238E27FC236}">
                <a16:creationId xmlns:a16="http://schemas.microsoft.com/office/drawing/2014/main" id="{A4C4CE7B-2709-3D36-A9C9-310C0E944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171" y="3706018"/>
            <a:ext cx="9204702" cy="315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C16210-8806-3A5D-7D20-109CEFB2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History Traits of Individuals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2D974-42E0-BFB6-5C15-FA39F71F0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dirty="0"/>
              <a:t>Different types of investments in the young</a:t>
            </a:r>
          </a:p>
          <a:p>
            <a:r>
              <a:rPr lang="en-US" dirty="0"/>
              <a:t>“r” type strategies: expend resources to make more babies</a:t>
            </a:r>
          </a:p>
          <a:p>
            <a:r>
              <a:rPr lang="en-US" dirty="0"/>
              <a:t>“K” type strategies: expend resources to make better babies</a:t>
            </a:r>
          </a:p>
          <a:p>
            <a:r>
              <a:rPr lang="en-US" dirty="0"/>
              <a:t>Fecundity (~offspring born) &amp; Fitness (~offspring that make offspring)</a:t>
            </a:r>
          </a:p>
        </p:txBody>
      </p:sp>
      <p:pic>
        <p:nvPicPr>
          <p:cNvPr id="1028" name="Picture 4" descr="Balance Scale Images - Free Download on Freepik">
            <a:extLst>
              <a:ext uri="{FF2B5EF4-FFF2-40B4-BE49-F238E27FC236}">
                <a16:creationId xmlns:a16="http://schemas.microsoft.com/office/drawing/2014/main" id="{BCC1703C-78E1-51F3-9026-D1C4EEFC1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374" y="136290"/>
            <a:ext cx="3078997" cy="201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85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urvivorship curves">
            <a:extLst>
              <a:ext uri="{FF2B5EF4-FFF2-40B4-BE49-F238E27FC236}">
                <a16:creationId xmlns:a16="http://schemas.microsoft.com/office/drawing/2014/main" id="{3E1D4745-2D9B-2158-4C20-3AA79A2AD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207" y="968642"/>
            <a:ext cx="6909793" cy="537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3CE305-16A8-D519-498D-D3EF49297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When</a:t>
            </a:r>
            <a:r>
              <a:rPr lang="en-US" dirty="0"/>
              <a:t> individuals die varies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E0D99-165D-A992-EBAC-8E2589C14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Survivorship curves</a:t>
            </a:r>
          </a:p>
          <a:p>
            <a:pPr lvl="1"/>
            <a:r>
              <a:rPr lang="en-US" dirty="0"/>
              <a:t>I: Death increases with age</a:t>
            </a:r>
          </a:p>
          <a:p>
            <a:pPr lvl="1"/>
            <a:r>
              <a:rPr lang="en-US" dirty="0"/>
              <a:t>II: Death rate constant</a:t>
            </a:r>
          </a:p>
          <a:p>
            <a:pPr lvl="1"/>
            <a:r>
              <a:rPr lang="en-US" dirty="0"/>
              <a:t>III: Death decreases with age</a:t>
            </a:r>
          </a:p>
          <a:p>
            <a:r>
              <a:rPr lang="en-US" dirty="0"/>
              <a:t>These are stereotypes</a:t>
            </a:r>
          </a:p>
          <a:p>
            <a:r>
              <a:rPr lang="en-US" dirty="0"/>
              <a:t>Curve can change during life</a:t>
            </a:r>
          </a:p>
        </p:txBody>
      </p:sp>
    </p:spTree>
    <p:extLst>
      <p:ext uri="{BB962C8B-B14F-4D97-AF65-F5344CB8AC3E}">
        <p14:creationId xmlns:p14="http://schemas.microsoft.com/office/powerpoint/2010/main" val="2541106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4B9F-FD02-5CA4-3060-9D984C2A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Metapopulations &amp; Dispersal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3059D-4CAD-BA8F-61D7-CD0C57A1C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34733" cy="4820835"/>
          </a:xfrm>
        </p:spPr>
        <p:txBody>
          <a:bodyPr>
            <a:normAutofit/>
          </a:bodyPr>
          <a:lstStyle/>
          <a:p>
            <a:r>
              <a:rPr lang="en-US" dirty="0"/>
              <a:t>Metapopulation: groups of populations</a:t>
            </a:r>
          </a:p>
          <a:p>
            <a:r>
              <a:rPr lang="en-US" dirty="0"/>
              <a:t>Dispersal: movement between populations</a:t>
            </a:r>
          </a:p>
        </p:txBody>
      </p:sp>
      <p:pic>
        <p:nvPicPr>
          <p:cNvPr id="4" name="Picture 2" descr="Island Chain – SeefromtheSky">
            <a:extLst>
              <a:ext uri="{FF2B5EF4-FFF2-40B4-BE49-F238E27FC236}">
                <a16:creationId xmlns:a16="http://schemas.microsoft.com/office/drawing/2014/main" id="{3FC7A1CD-AFDD-90CD-3870-BFAFF3FF1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406" y="3823293"/>
            <a:ext cx="4732962" cy="295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582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4B9F-FD02-5CA4-3060-9D984C2A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Metapopulations &amp; Dispersal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3059D-4CAD-BA8F-61D7-CD0C57A1C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34733" cy="4820835"/>
          </a:xfrm>
        </p:spPr>
        <p:txBody>
          <a:bodyPr>
            <a:normAutofit/>
          </a:bodyPr>
          <a:lstStyle/>
          <a:p>
            <a:r>
              <a:rPr lang="en-US" dirty="0"/>
              <a:t>Metapopulation: groups of populations</a:t>
            </a:r>
          </a:p>
          <a:p>
            <a:r>
              <a:rPr lang="en-US" dirty="0"/>
              <a:t>Dispersal: movement between populations</a:t>
            </a:r>
          </a:p>
          <a:p>
            <a:r>
              <a:rPr lang="en-US" dirty="0"/>
              <a:t>Source population</a:t>
            </a:r>
          </a:p>
          <a:p>
            <a:pPr lvl="1"/>
            <a:r>
              <a:rPr lang="en-US" dirty="0"/>
              <a:t>Too many individuals born, some must leave (emigrate out)</a:t>
            </a:r>
          </a:p>
          <a:p>
            <a:r>
              <a:rPr lang="en-US" dirty="0"/>
              <a:t>Sink population</a:t>
            </a:r>
          </a:p>
          <a:p>
            <a:pPr lvl="1"/>
            <a:r>
              <a:rPr lang="en-US" dirty="0"/>
              <a:t>Too few individuals born, some must arrive from outside (immigrate in) or the population will go extinct</a:t>
            </a:r>
          </a:p>
        </p:txBody>
      </p:sp>
      <p:pic>
        <p:nvPicPr>
          <p:cNvPr id="3074" name="Picture 2" descr="Diversity 14 00524 g002">
            <a:extLst>
              <a:ext uri="{FF2B5EF4-FFF2-40B4-BE49-F238E27FC236}">
                <a16:creationId xmlns:a16="http://schemas.microsoft.com/office/drawing/2014/main" id="{31A15F55-C573-D0B7-4187-48C7963F4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933" y="2608547"/>
            <a:ext cx="5519067" cy="385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arbled Salamander (Ambystoma opacum) » Wild South">
            <a:extLst>
              <a:ext uri="{FF2B5EF4-FFF2-40B4-BE49-F238E27FC236}">
                <a16:creationId xmlns:a16="http://schemas.microsoft.com/office/drawing/2014/main" id="{C1273D58-5D02-8759-AEA8-589A3E20B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721" y="782925"/>
            <a:ext cx="2803936" cy="182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484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FE6C-8AF1-96D3-3B7A-B32891E7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8948A-A56E-D01A-0755-DD83A0ADA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5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779C-1A1E-B3F7-3667-ACAA3178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53: Population Ecology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D89B1-ACF1-DB4F-F830-397DAC5EA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609B18B-0D0C-EC52-30E5-AE690BB34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897" y="1690688"/>
            <a:ext cx="7238602" cy="500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59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79AA-A1DB-69A6-2BC7-27B67A73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Semelparity</a:t>
            </a:r>
            <a:r>
              <a:rPr lang="en-US" dirty="0"/>
              <a:t> &amp; Iteroparity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323AA-FFF4-E025-3155-E8248D2FD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invest in offspring?</a:t>
            </a:r>
          </a:p>
          <a:p>
            <a:r>
              <a:rPr lang="en-US" dirty="0"/>
              <a:t>Give everything to one clutch (</a:t>
            </a:r>
            <a:r>
              <a:rPr lang="en-US" dirty="0" err="1"/>
              <a:t>semelparity</a:t>
            </a:r>
            <a:r>
              <a:rPr lang="en-US" dirty="0"/>
              <a:t>)</a:t>
            </a:r>
          </a:p>
          <a:p>
            <a:r>
              <a:rPr lang="en-US" dirty="0"/>
              <a:t>Give some, but hold back for future clutches (iteroparity)</a:t>
            </a:r>
          </a:p>
        </p:txBody>
      </p:sp>
      <p:pic>
        <p:nvPicPr>
          <p:cNvPr id="2050" name="Picture 2" descr="Sockeye Salmon Frequently Asked Questions - Katmai National Park &amp; Preserve  (U.S. National Park Service)">
            <a:extLst>
              <a:ext uri="{FF2B5EF4-FFF2-40B4-BE49-F238E27FC236}">
                <a16:creationId xmlns:a16="http://schemas.microsoft.com/office/drawing/2014/main" id="{FBBE1CE3-6C78-5C23-7719-FABCA4074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55" y="3516407"/>
            <a:ext cx="5628943" cy="308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locking mom's brain | Cold Spring Harbor Laboratory">
            <a:extLst>
              <a:ext uri="{FF2B5EF4-FFF2-40B4-BE49-F238E27FC236}">
                <a16:creationId xmlns:a16="http://schemas.microsoft.com/office/drawing/2014/main" id="{F99B34B5-5C02-8132-EA9D-0AEF083C2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133" y="3513705"/>
            <a:ext cx="5488296" cy="308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34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15ADD-1A29-742B-B387-9460309D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Populations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62429-2876-52E1-5FC6-DB24F14A0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24259" cy="4351338"/>
          </a:xfrm>
        </p:spPr>
        <p:txBody>
          <a:bodyPr/>
          <a:lstStyle/>
          <a:p>
            <a:r>
              <a:rPr lang="en-US" dirty="0"/>
              <a:t>Density &amp; Dispersion</a:t>
            </a:r>
          </a:p>
          <a:p>
            <a:pPr lvl="1"/>
            <a:r>
              <a:rPr lang="en-US" dirty="0"/>
              <a:t>Uniform: something keeping organisms separate (e.g., organisms repel each other)</a:t>
            </a:r>
          </a:p>
          <a:p>
            <a:pPr lvl="1"/>
            <a:r>
              <a:rPr lang="en-US" dirty="0"/>
              <a:t>Clumped: something keeping organisms together (e.g., organisms grow together)</a:t>
            </a:r>
          </a:p>
          <a:p>
            <a:pPr lvl="1"/>
            <a:r>
              <a:rPr lang="en-US" dirty="0"/>
              <a:t>Random: </a:t>
            </a:r>
            <a:r>
              <a:rPr lang="en-US" altLang="ja-JP" b="0" i="0" dirty="0">
                <a:solidFill>
                  <a:srgbClr val="2E475D"/>
                </a:solidFill>
                <a:effectLst/>
                <a:latin typeface="Lexend Deca"/>
              </a:rPr>
              <a:t>¯\_(</a:t>
            </a:r>
            <a:r>
              <a:rPr lang="ja-JP" altLang="en-US" b="0" i="0">
                <a:solidFill>
                  <a:srgbClr val="2E475D"/>
                </a:solidFill>
                <a:effectLst/>
                <a:latin typeface="Lexend Deca"/>
              </a:rPr>
              <a:t>ツ</a:t>
            </a:r>
            <a:r>
              <a:rPr lang="en-US" altLang="ja-JP" b="0" i="0" dirty="0">
                <a:solidFill>
                  <a:srgbClr val="2E475D"/>
                </a:solidFill>
                <a:effectLst/>
                <a:latin typeface="Lexend Deca"/>
              </a:rPr>
              <a:t>)_/¯</a:t>
            </a:r>
          </a:p>
          <a:p>
            <a:endParaRPr lang="en-US" dirty="0"/>
          </a:p>
        </p:txBody>
      </p:sp>
      <p:pic>
        <p:nvPicPr>
          <p:cNvPr id="3076" name="Picture 4" descr="Steens Mountain Aspen Grove &amp; Winters Approach - Oregon Photography">
            <a:extLst>
              <a:ext uri="{FF2B5EF4-FFF2-40B4-BE49-F238E27FC236}">
                <a16:creationId xmlns:a16="http://schemas.microsoft.com/office/drawing/2014/main" id="{B1951D40-9404-C20B-AF89-2447400A8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26" y="3944983"/>
            <a:ext cx="3997233" cy="26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ield Of Sagebrush Aerial View - North Park, Colorado At Foothills Of  Medicine Bow Mountains Stock Photo, Picture And Royalty Free Image. Image  58967104.">
            <a:extLst>
              <a:ext uri="{FF2B5EF4-FFF2-40B4-BE49-F238E27FC236}">
                <a16:creationId xmlns:a16="http://schemas.microsoft.com/office/drawing/2014/main" id="{E0BAA478-4F31-DAE4-1483-4623C5B1D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1" y="3951671"/>
            <a:ext cx="3556798" cy="266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ow to plant a wildflower meadow">
            <a:extLst>
              <a:ext uri="{FF2B5EF4-FFF2-40B4-BE49-F238E27FC236}">
                <a16:creationId xmlns:a16="http://schemas.microsoft.com/office/drawing/2014/main" id="{96AD191D-F8EF-D60C-FBFE-90D952721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396" y="4149183"/>
            <a:ext cx="4042772" cy="226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078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15ADD-1A29-742B-B387-9460309D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Populations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62429-2876-52E1-5FC6-DB24F14A0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Density &amp; Dispersion</a:t>
            </a:r>
          </a:p>
          <a:p>
            <a:r>
              <a:rPr lang="en-US" dirty="0"/>
              <a:t>Birth &amp; Death rates</a:t>
            </a:r>
          </a:p>
          <a:p>
            <a:endParaRPr lang="en-US" dirty="0"/>
          </a:p>
        </p:txBody>
      </p:sp>
      <p:pic>
        <p:nvPicPr>
          <p:cNvPr id="4098" name="Picture 2" descr="The senior chick of a natural two-chick brown-booby brood evicts its sibling over the nest rim with an expulsion push ">
            <a:extLst>
              <a:ext uri="{FF2B5EF4-FFF2-40B4-BE49-F238E27FC236}">
                <a16:creationId xmlns:a16="http://schemas.microsoft.com/office/drawing/2014/main" id="{6A194B29-7907-F323-E0F4-EC2C62ACD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0" y="2129427"/>
            <a:ext cx="6184900" cy="458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ather than nesting in trees, the Brown Booby creates a simple nest in a  depression on the ground - Living Oceans FoundationLiving Oceans Foundation">
            <a:extLst>
              <a:ext uri="{FF2B5EF4-FFF2-40B4-BE49-F238E27FC236}">
                <a16:creationId xmlns:a16="http://schemas.microsoft.com/office/drawing/2014/main" id="{7D1A0BE0-A2C6-D431-4036-4C88013C5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83" y="3060995"/>
            <a:ext cx="5080000" cy="338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70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15ADD-1A29-742B-B387-9460309D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Populations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62429-2876-52E1-5FC6-DB24F14A0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Density &amp; Dispersion</a:t>
            </a:r>
          </a:p>
          <a:p>
            <a:r>
              <a:rPr lang="en-US" dirty="0"/>
              <a:t>Birth &amp; Death rates</a:t>
            </a:r>
          </a:p>
          <a:p>
            <a:r>
              <a:rPr lang="en-US" dirty="0"/>
              <a:t>Survivorship &amp; Age structure</a:t>
            </a:r>
          </a:p>
        </p:txBody>
      </p:sp>
      <p:pic>
        <p:nvPicPr>
          <p:cNvPr id="5126" name="Picture 6" descr="Ages of female (A) and male (B) Eastern Box Turtles (T. carolina), including only age at first capture for recaptured turtles.">
            <a:extLst>
              <a:ext uri="{FF2B5EF4-FFF2-40B4-BE49-F238E27FC236}">
                <a16:creationId xmlns:a16="http://schemas.microsoft.com/office/drawing/2014/main" id="{138752C6-2873-CA7B-FACC-3CDAB93B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107" y="3273649"/>
            <a:ext cx="4064754" cy="358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Growth and Age Structure in an Introduced and Hunted Cervid Population:  White-Tailed Deer in Finland">
            <a:extLst>
              <a:ext uri="{FF2B5EF4-FFF2-40B4-BE49-F238E27FC236}">
                <a16:creationId xmlns:a16="http://schemas.microsoft.com/office/drawing/2014/main" id="{C3D2DFFD-019D-FCE1-2C6B-DBCB522CE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395" y="2246811"/>
            <a:ext cx="5620809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74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35DF-A7CB-B413-9D5F-D0A485F8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change a population?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0BE64-946F-9079-E8B4-1798D60D6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individuals being born (birth)</a:t>
            </a:r>
          </a:p>
          <a:p>
            <a:r>
              <a:rPr lang="en-US" dirty="0"/>
              <a:t>Old individuals dying (death)</a:t>
            </a:r>
          </a:p>
          <a:p>
            <a:r>
              <a:rPr lang="en-US" dirty="0"/>
              <a:t>Some individuals leaving (emigration)</a:t>
            </a:r>
          </a:p>
          <a:p>
            <a:r>
              <a:rPr lang="en-US" dirty="0"/>
              <a:t>Some individuals arriving (immigration)</a:t>
            </a:r>
          </a:p>
          <a:p>
            <a:r>
              <a:rPr lang="en-US" i="1" dirty="0"/>
              <a:t>Density dependent</a:t>
            </a:r>
            <a:r>
              <a:rPr lang="en-US" dirty="0"/>
              <a:t> and </a:t>
            </a:r>
            <a:r>
              <a:rPr lang="en-US" i="1" dirty="0"/>
              <a:t>density independent</a:t>
            </a:r>
            <a:r>
              <a:rPr lang="en-US" dirty="0"/>
              <a:t> factors</a:t>
            </a:r>
          </a:p>
        </p:txBody>
      </p:sp>
      <p:pic>
        <p:nvPicPr>
          <p:cNvPr id="4" name="Picture 2" descr="Several Dead Fish Spotted at South Bay Pond That's Drying Up – NBC Bay Area">
            <a:extLst>
              <a:ext uri="{FF2B5EF4-FFF2-40B4-BE49-F238E27FC236}">
                <a16:creationId xmlns:a16="http://schemas.microsoft.com/office/drawing/2014/main" id="{52E982A2-A005-E375-0918-54E7AA585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642" y="4329914"/>
            <a:ext cx="4339119" cy="244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nna's Hummingbird in the Arizona Sonoran Desert">
            <a:extLst>
              <a:ext uri="{FF2B5EF4-FFF2-40B4-BE49-F238E27FC236}">
                <a16:creationId xmlns:a16="http://schemas.microsoft.com/office/drawing/2014/main" id="{906049C3-0488-A530-8EF2-2B645BC55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65" y="4329915"/>
            <a:ext cx="2839722" cy="244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70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86D1-598C-FD07-BE8E-A8375F0F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of Population Growth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A5881-259A-E33D-0602-22DB9988C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“J” shape reflects </a:t>
            </a:r>
            <a:r>
              <a:rPr lang="en-US" i="1" dirty="0"/>
              <a:t>intrinsic rate of growth </a:t>
            </a:r>
            <a:r>
              <a:rPr lang="en-US" dirty="0"/>
              <a:t>(r; birth – death)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7C7BF-4AAE-8CA9-96D3-6FF352F9D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518" y="2390325"/>
            <a:ext cx="6913418" cy="44676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AA8858-ECA1-A966-95AE-82171CE6C0B1}"/>
              </a:ext>
            </a:extLst>
          </p:cNvPr>
          <p:cNvSpPr/>
          <p:nvPr/>
        </p:nvSpPr>
        <p:spPr>
          <a:xfrm>
            <a:off x="9933709" y="2867891"/>
            <a:ext cx="2237509" cy="3158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1514158-0379-ED3D-CB86-C4CB30814545}"/>
              </a:ext>
            </a:extLst>
          </p:cNvPr>
          <p:cNvGrpSpPr/>
          <p:nvPr/>
        </p:nvGrpSpPr>
        <p:grpSpPr>
          <a:xfrm>
            <a:off x="5601731" y="2761560"/>
            <a:ext cx="4331160" cy="3412080"/>
            <a:chOff x="5601731" y="2761560"/>
            <a:chExt cx="4331160" cy="341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3F61F7D-337F-1FFC-F8E4-4389D408A1FB}"/>
                    </a:ext>
                  </a:extLst>
                </p14:cNvPr>
                <p14:cNvContentPartPr/>
                <p14:nvPr/>
              </p14:nvContentPartPr>
              <p14:xfrm>
                <a:off x="5601731" y="3638160"/>
                <a:ext cx="4014000" cy="2535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3F61F7D-337F-1FFC-F8E4-4389D408A1F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83011" y="3619440"/>
                  <a:ext cx="4051800" cy="25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180F96F-A62C-9164-F159-29A41B1C0C3E}"/>
                    </a:ext>
                  </a:extLst>
                </p14:cNvPr>
                <p14:cNvContentPartPr/>
                <p14:nvPr/>
              </p14:nvContentPartPr>
              <p14:xfrm>
                <a:off x="9615371" y="2761560"/>
                <a:ext cx="317520" cy="876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180F96F-A62C-9164-F159-29A41B1C0C3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96651" y="2742840"/>
                  <a:ext cx="355320" cy="91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22511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86D1-598C-FD07-BE8E-A8375F0F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of Population Growth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A5881-259A-E33D-0602-22DB9988C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“J” shape reflects </a:t>
            </a:r>
            <a:r>
              <a:rPr lang="en-US" i="1" dirty="0"/>
              <a:t>intrinsic rate of growth </a:t>
            </a:r>
            <a:r>
              <a:rPr lang="en-US" dirty="0"/>
              <a:t>(r; birth – death)</a:t>
            </a:r>
          </a:p>
          <a:p>
            <a:r>
              <a:rPr lang="en-US" dirty="0"/>
              <a:t>”S” shape reflects limits</a:t>
            </a:r>
          </a:p>
          <a:p>
            <a:pPr lvl="1"/>
            <a:r>
              <a:rPr lang="en-US" dirty="0"/>
              <a:t>K = carrying capacity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7C7BF-4AAE-8CA9-96D3-6FF352F9D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518" y="2390325"/>
            <a:ext cx="6913418" cy="44676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E80394-5B8B-243F-5457-EA9571D1EAAB}"/>
              </a:ext>
            </a:extLst>
          </p:cNvPr>
          <p:cNvSpPr txBox="1"/>
          <p:nvPr/>
        </p:nvSpPr>
        <p:spPr>
          <a:xfrm>
            <a:off x="9257206" y="3136394"/>
            <a:ext cx="774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A6F9040-AA33-B55B-ACF1-F636AC6F9AAD}"/>
              </a:ext>
            </a:extLst>
          </p:cNvPr>
          <p:cNvSpPr/>
          <p:nvPr/>
        </p:nvSpPr>
        <p:spPr>
          <a:xfrm>
            <a:off x="5500255" y="3325091"/>
            <a:ext cx="5929745" cy="2923309"/>
          </a:xfrm>
          <a:custGeom>
            <a:avLst/>
            <a:gdLst>
              <a:gd name="connsiteX0" fmla="*/ 0 w 5929745"/>
              <a:gd name="connsiteY0" fmla="*/ 2923309 h 2923309"/>
              <a:gd name="connsiteX1" fmla="*/ 651163 w 5929745"/>
              <a:gd name="connsiteY1" fmla="*/ 2895600 h 2923309"/>
              <a:gd name="connsiteX2" fmla="*/ 1025236 w 5929745"/>
              <a:gd name="connsiteY2" fmla="*/ 2881745 h 2923309"/>
              <a:gd name="connsiteX3" fmla="*/ 1094509 w 5929745"/>
              <a:gd name="connsiteY3" fmla="*/ 2867891 h 2923309"/>
              <a:gd name="connsiteX4" fmla="*/ 1343890 w 5929745"/>
              <a:gd name="connsiteY4" fmla="*/ 2840182 h 2923309"/>
              <a:gd name="connsiteX5" fmla="*/ 1579418 w 5929745"/>
              <a:gd name="connsiteY5" fmla="*/ 2826327 h 2923309"/>
              <a:gd name="connsiteX6" fmla="*/ 1717963 w 5929745"/>
              <a:gd name="connsiteY6" fmla="*/ 2812473 h 2923309"/>
              <a:gd name="connsiteX7" fmla="*/ 1787236 w 5929745"/>
              <a:gd name="connsiteY7" fmla="*/ 2798618 h 2923309"/>
              <a:gd name="connsiteX8" fmla="*/ 1911927 w 5929745"/>
              <a:gd name="connsiteY8" fmla="*/ 2770909 h 2923309"/>
              <a:gd name="connsiteX9" fmla="*/ 2286000 w 5929745"/>
              <a:gd name="connsiteY9" fmla="*/ 2743200 h 2923309"/>
              <a:gd name="connsiteX10" fmla="*/ 2382981 w 5929745"/>
              <a:gd name="connsiteY10" fmla="*/ 2729345 h 2923309"/>
              <a:gd name="connsiteX11" fmla="*/ 2646218 w 5929745"/>
              <a:gd name="connsiteY11" fmla="*/ 2701636 h 2923309"/>
              <a:gd name="connsiteX12" fmla="*/ 2784763 w 5929745"/>
              <a:gd name="connsiteY12" fmla="*/ 2660073 h 2923309"/>
              <a:gd name="connsiteX13" fmla="*/ 2923309 w 5929745"/>
              <a:gd name="connsiteY13" fmla="*/ 2618509 h 2923309"/>
              <a:gd name="connsiteX14" fmla="*/ 2964872 w 5929745"/>
              <a:gd name="connsiteY14" fmla="*/ 2604654 h 2923309"/>
              <a:gd name="connsiteX15" fmla="*/ 3006436 w 5929745"/>
              <a:gd name="connsiteY15" fmla="*/ 2590800 h 2923309"/>
              <a:gd name="connsiteX16" fmla="*/ 3048000 w 5929745"/>
              <a:gd name="connsiteY16" fmla="*/ 2563091 h 2923309"/>
              <a:gd name="connsiteX17" fmla="*/ 3089563 w 5929745"/>
              <a:gd name="connsiteY17" fmla="*/ 2549236 h 2923309"/>
              <a:gd name="connsiteX18" fmla="*/ 3117272 w 5929745"/>
              <a:gd name="connsiteY18" fmla="*/ 2507673 h 2923309"/>
              <a:gd name="connsiteX19" fmla="*/ 3158836 w 5929745"/>
              <a:gd name="connsiteY19" fmla="*/ 2466109 h 2923309"/>
              <a:gd name="connsiteX20" fmla="*/ 3283527 w 5929745"/>
              <a:gd name="connsiteY20" fmla="*/ 2369127 h 2923309"/>
              <a:gd name="connsiteX21" fmla="*/ 3338945 w 5929745"/>
              <a:gd name="connsiteY21" fmla="*/ 2286000 h 2923309"/>
              <a:gd name="connsiteX22" fmla="*/ 3352800 w 5929745"/>
              <a:gd name="connsiteY22" fmla="*/ 2244436 h 2923309"/>
              <a:gd name="connsiteX23" fmla="*/ 3408218 w 5929745"/>
              <a:gd name="connsiteY23" fmla="*/ 2161309 h 2923309"/>
              <a:gd name="connsiteX24" fmla="*/ 3449781 w 5929745"/>
              <a:gd name="connsiteY24" fmla="*/ 2022764 h 2923309"/>
              <a:gd name="connsiteX25" fmla="*/ 3477490 w 5929745"/>
              <a:gd name="connsiteY25" fmla="*/ 1898073 h 2923309"/>
              <a:gd name="connsiteX26" fmla="*/ 3532909 w 5929745"/>
              <a:gd name="connsiteY26" fmla="*/ 1814945 h 2923309"/>
              <a:gd name="connsiteX27" fmla="*/ 3560618 w 5929745"/>
              <a:gd name="connsiteY27" fmla="*/ 1773382 h 2923309"/>
              <a:gd name="connsiteX28" fmla="*/ 3588327 w 5929745"/>
              <a:gd name="connsiteY28" fmla="*/ 1634836 h 2923309"/>
              <a:gd name="connsiteX29" fmla="*/ 3629890 w 5929745"/>
              <a:gd name="connsiteY29" fmla="*/ 1496291 h 2923309"/>
              <a:gd name="connsiteX30" fmla="*/ 3643745 w 5929745"/>
              <a:gd name="connsiteY30" fmla="*/ 1454727 h 2923309"/>
              <a:gd name="connsiteX31" fmla="*/ 3671454 w 5929745"/>
              <a:gd name="connsiteY31" fmla="*/ 1413164 h 2923309"/>
              <a:gd name="connsiteX32" fmla="*/ 3713018 w 5929745"/>
              <a:gd name="connsiteY32" fmla="*/ 1330036 h 2923309"/>
              <a:gd name="connsiteX33" fmla="*/ 3754581 w 5929745"/>
              <a:gd name="connsiteY33" fmla="*/ 1246909 h 2923309"/>
              <a:gd name="connsiteX34" fmla="*/ 3782290 w 5929745"/>
              <a:gd name="connsiteY34" fmla="*/ 1163782 h 2923309"/>
              <a:gd name="connsiteX35" fmla="*/ 3796145 w 5929745"/>
              <a:gd name="connsiteY35" fmla="*/ 1122218 h 2923309"/>
              <a:gd name="connsiteX36" fmla="*/ 3823854 w 5929745"/>
              <a:gd name="connsiteY36" fmla="*/ 1039091 h 2923309"/>
              <a:gd name="connsiteX37" fmla="*/ 3837709 w 5929745"/>
              <a:gd name="connsiteY37" fmla="*/ 997527 h 2923309"/>
              <a:gd name="connsiteX38" fmla="*/ 3851563 w 5929745"/>
              <a:gd name="connsiteY38" fmla="*/ 942109 h 2923309"/>
              <a:gd name="connsiteX39" fmla="*/ 3879272 w 5929745"/>
              <a:gd name="connsiteY39" fmla="*/ 775854 h 2923309"/>
              <a:gd name="connsiteX40" fmla="*/ 3906981 w 5929745"/>
              <a:gd name="connsiteY40" fmla="*/ 692727 h 2923309"/>
              <a:gd name="connsiteX41" fmla="*/ 3920836 w 5929745"/>
              <a:gd name="connsiteY41" fmla="*/ 651164 h 2923309"/>
              <a:gd name="connsiteX42" fmla="*/ 3948545 w 5929745"/>
              <a:gd name="connsiteY42" fmla="*/ 609600 h 2923309"/>
              <a:gd name="connsiteX43" fmla="*/ 3976254 w 5929745"/>
              <a:gd name="connsiteY43" fmla="*/ 526473 h 2923309"/>
              <a:gd name="connsiteX44" fmla="*/ 3990109 w 5929745"/>
              <a:gd name="connsiteY44" fmla="*/ 484909 h 2923309"/>
              <a:gd name="connsiteX45" fmla="*/ 4017818 w 5929745"/>
              <a:gd name="connsiteY45" fmla="*/ 443345 h 2923309"/>
              <a:gd name="connsiteX46" fmla="*/ 4045527 w 5929745"/>
              <a:gd name="connsiteY46" fmla="*/ 360218 h 2923309"/>
              <a:gd name="connsiteX47" fmla="*/ 4059381 w 5929745"/>
              <a:gd name="connsiteY47" fmla="*/ 318654 h 2923309"/>
              <a:gd name="connsiteX48" fmla="*/ 4100945 w 5929745"/>
              <a:gd name="connsiteY48" fmla="*/ 180109 h 2923309"/>
              <a:gd name="connsiteX49" fmla="*/ 4142509 w 5929745"/>
              <a:gd name="connsiteY49" fmla="*/ 96982 h 2923309"/>
              <a:gd name="connsiteX50" fmla="*/ 4308763 w 5929745"/>
              <a:gd name="connsiteY50" fmla="*/ 13854 h 2923309"/>
              <a:gd name="connsiteX51" fmla="*/ 4350327 w 5929745"/>
              <a:gd name="connsiteY51" fmla="*/ 0 h 2923309"/>
              <a:gd name="connsiteX52" fmla="*/ 4752109 w 5929745"/>
              <a:gd name="connsiteY52" fmla="*/ 13854 h 2923309"/>
              <a:gd name="connsiteX53" fmla="*/ 4876800 w 5929745"/>
              <a:gd name="connsiteY53" fmla="*/ 69273 h 2923309"/>
              <a:gd name="connsiteX54" fmla="*/ 4959927 w 5929745"/>
              <a:gd name="connsiteY54" fmla="*/ 96982 h 2923309"/>
              <a:gd name="connsiteX55" fmla="*/ 5223163 w 5929745"/>
              <a:gd name="connsiteY55" fmla="*/ 83127 h 2923309"/>
              <a:gd name="connsiteX56" fmla="*/ 5417127 w 5929745"/>
              <a:gd name="connsiteY56" fmla="*/ 69273 h 2923309"/>
              <a:gd name="connsiteX57" fmla="*/ 5818909 w 5929745"/>
              <a:gd name="connsiteY57" fmla="*/ 83127 h 2923309"/>
              <a:gd name="connsiteX58" fmla="*/ 5929745 w 5929745"/>
              <a:gd name="connsiteY58" fmla="*/ 96982 h 2923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929745" h="2923309">
                <a:moveTo>
                  <a:pt x="0" y="2923309"/>
                </a:moveTo>
                <a:cubicBezTo>
                  <a:pt x="317957" y="2891512"/>
                  <a:pt x="57807" y="2914142"/>
                  <a:pt x="651163" y="2895600"/>
                </a:cubicBezTo>
                <a:lnTo>
                  <a:pt x="1025236" y="2881745"/>
                </a:lnTo>
                <a:cubicBezTo>
                  <a:pt x="1048327" y="2877127"/>
                  <a:pt x="1071235" y="2871472"/>
                  <a:pt x="1094509" y="2867891"/>
                </a:cubicBezTo>
                <a:cubicBezTo>
                  <a:pt x="1148900" y="2859523"/>
                  <a:pt x="1296064" y="2843725"/>
                  <a:pt x="1343890" y="2840182"/>
                </a:cubicBezTo>
                <a:cubicBezTo>
                  <a:pt x="1422320" y="2834372"/>
                  <a:pt x="1500988" y="2832137"/>
                  <a:pt x="1579418" y="2826327"/>
                </a:cubicBezTo>
                <a:cubicBezTo>
                  <a:pt x="1625703" y="2822898"/>
                  <a:pt x="1671781" y="2817091"/>
                  <a:pt x="1717963" y="2812473"/>
                </a:cubicBezTo>
                <a:cubicBezTo>
                  <a:pt x="1741054" y="2807855"/>
                  <a:pt x="1764248" y="2803726"/>
                  <a:pt x="1787236" y="2798618"/>
                </a:cubicBezTo>
                <a:cubicBezTo>
                  <a:pt x="1836613" y="2787645"/>
                  <a:pt x="1859707" y="2777872"/>
                  <a:pt x="1911927" y="2770909"/>
                </a:cubicBezTo>
                <a:cubicBezTo>
                  <a:pt x="2031744" y="2754933"/>
                  <a:pt x="2168477" y="2750113"/>
                  <a:pt x="2286000" y="2743200"/>
                </a:cubicBezTo>
                <a:cubicBezTo>
                  <a:pt x="2318327" y="2738582"/>
                  <a:pt x="2350505" y="2732763"/>
                  <a:pt x="2382981" y="2729345"/>
                </a:cubicBezTo>
                <a:cubicBezTo>
                  <a:pt x="2506988" y="2716292"/>
                  <a:pt x="2538103" y="2721293"/>
                  <a:pt x="2646218" y="2701636"/>
                </a:cubicBezTo>
                <a:cubicBezTo>
                  <a:pt x="2726848" y="2686976"/>
                  <a:pt x="2688364" y="2684174"/>
                  <a:pt x="2784763" y="2660073"/>
                </a:cubicBezTo>
                <a:cubicBezTo>
                  <a:pt x="2868512" y="2639135"/>
                  <a:pt x="2822125" y="2652237"/>
                  <a:pt x="2923309" y="2618509"/>
                </a:cubicBezTo>
                <a:lnTo>
                  <a:pt x="2964872" y="2604654"/>
                </a:lnTo>
                <a:lnTo>
                  <a:pt x="3006436" y="2590800"/>
                </a:lnTo>
                <a:cubicBezTo>
                  <a:pt x="3020291" y="2581564"/>
                  <a:pt x="3033107" y="2570538"/>
                  <a:pt x="3048000" y="2563091"/>
                </a:cubicBezTo>
                <a:cubicBezTo>
                  <a:pt x="3061062" y="2556560"/>
                  <a:pt x="3078159" y="2558359"/>
                  <a:pt x="3089563" y="2549236"/>
                </a:cubicBezTo>
                <a:cubicBezTo>
                  <a:pt x="3102565" y="2538834"/>
                  <a:pt x="3106612" y="2520465"/>
                  <a:pt x="3117272" y="2507673"/>
                </a:cubicBezTo>
                <a:cubicBezTo>
                  <a:pt x="3129815" y="2492621"/>
                  <a:pt x="3143370" y="2478138"/>
                  <a:pt x="3158836" y="2466109"/>
                </a:cubicBezTo>
                <a:cubicBezTo>
                  <a:pt x="3217766" y="2420275"/>
                  <a:pt x="3242243" y="2422206"/>
                  <a:pt x="3283527" y="2369127"/>
                </a:cubicBezTo>
                <a:cubicBezTo>
                  <a:pt x="3303973" y="2342840"/>
                  <a:pt x="3328414" y="2317593"/>
                  <a:pt x="3338945" y="2286000"/>
                </a:cubicBezTo>
                <a:cubicBezTo>
                  <a:pt x="3343563" y="2272145"/>
                  <a:pt x="3345708" y="2257202"/>
                  <a:pt x="3352800" y="2244436"/>
                </a:cubicBezTo>
                <a:cubicBezTo>
                  <a:pt x="3368973" y="2215325"/>
                  <a:pt x="3408218" y="2161309"/>
                  <a:pt x="3408218" y="2161309"/>
                </a:cubicBezTo>
                <a:cubicBezTo>
                  <a:pt x="3431245" y="2092227"/>
                  <a:pt x="3435821" y="2085586"/>
                  <a:pt x="3449781" y="2022764"/>
                </a:cubicBezTo>
                <a:cubicBezTo>
                  <a:pt x="3451529" y="2014899"/>
                  <a:pt x="3470734" y="1911584"/>
                  <a:pt x="3477490" y="1898073"/>
                </a:cubicBezTo>
                <a:cubicBezTo>
                  <a:pt x="3492383" y="1868286"/>
                  <a:pt x="3514436" y="1842654"/>
                  <a:pt x="3532909" y="1814945"/>
                </a:cubicBezTo>
                <a:lnTo>
                  <a:pt x="3560618" y="1773382"/>
                </a:lnTo>
                <a:cubicBezTo>
                  <a:pt x="3589070" y="1688023"/>
                  <a:pt x="3562855" y="1774930"/>
                  <a:pt x="3588327" y="1634836"/>
                </a:cubicBezTo>
                <a:cubicBezTo>
                  <a:pt x="3596703" y="1588767"/>
                  <a:pt x="3615428" y="1539676"/>
                  <a:pt x="3629890" y="1496291"/>
                </a:cubicBezTo>
                <a:cubicBezTo>
                  <a:pt x="3634508" y="1482436"/>
                  <a:pt x="3635644" y="1466878"/>
                  <a:pt x="3643745" y="1454727"/>
                </a:cubicBezTo>
                <a:cubicBezTo>
                  <a:pt x="3652981" y="1440873"/>
                  <a:pt x="3664007" y="1428057"/>
                  <a:pt x="3671454" y="1413164"/>
                </a:cubicBezTo>
                <a:cubicBezTo>
                  <a:pt x="3728817" y="1298439"/>
                  <a:pt x="3633605" y="1449157"/>
                  <a:pt x="3713018" y="1330036"/>
                </a:cubicBezTo>
                <a:cubicBezTo>
                  <a:pt x="3763541" y="1178464"/>
                  <a:pt x="3682965" y="1408045"/>
                  <a:pt x="3754581" y="1246909"/>
                </a:cubicBezTo>
                <a:cubicBezTo>
                  <a:pt x="3766443" y="1220219"/>
                  <a:pt x="3773054" y="1191491"/>
                  <a:pt x="3782290" y="1163782"/>
                </a:cubicBezTo>
                <a:lnTo>
                  <a:pt x="3796145" y="1122218"/>
                </a:lnTo>
                <a:lnTo>
                  <a:pt x="3823854" y="1039091"/>
                </a:lnTo>
                <a:cubicBezTo>
                  <a:pt x="3828472" y="1025236"/>
                  <a:pt x="3834167" y="1011695"/>
                  <a:pt x="3837709" y="997527"/>
                </a:cubicBezTo>
                <a:cubicBezTo>
                  <a:pt x="3842327" y="979054"/>
                  <a:pt x="3848157" y="960843"/>
                  <a:pt x="3851563" y="942109"/>
                </a:cubicBezTo>
                <a:cubicBezTo>
                  <a:pt x="3862373" y="882653"/>
                  <a:pt x="3863611" y="833278"/>
                  <a:pt x="3879272" y="775854"/>
                </a:cubicBezTo>
                <a:cubicBezTo>
                  <a:pt x="3886957" y="747675"/>
                  <a:pt x="3897745" y="720436"/>
                  <a:pt x="3906981" y="692727"/>
                </a:cubicBezTo>
                <a:cubicBezTo>
                  <a:pt x="3911599" y="678873"/>
                  <a:pt x="3912735" y="663315"/>
                  <a:pt x="3920836" y="651164"/>
                </a:cubicBezTo>
                <a:cubicBezTo>
                  <a:pt x="3930072" y="637309"/>
                  <a:pt x="3941782" y="624816"/>
                  <a:pt x="3948545" y="609600"/>
                </a:cubicBezTo>
                <a:cubicBezTo>
                  <a:pt x="3960407" y="582910"/>
                  <a:pt x="3967018" y="554182"/>
                  <a:pt x="3976254" y="526473"/>
                </a:cubicBezTo>
                <a:cubicBezTo>
                  <a:pt x="3980872" y="512618"/>
                  <a:pt x="3982008" y="497060"/>
                  <a:pt x="3990109" y="484909"/>
                </a:cubicBezTo>
                <a:lnTo>
                  <a:pt x="4017818" y="443345"/>
                </a:lnTo>
                <a:lnTo>
                  <a:pt x="4045527" y="360218"/>
                </a:lnTo>
                <a:cubicBezTo>
                  <a:pt x="4050145" y="346363"/>
                  <a:pt x="4055839" y="332822"/>
                  <a:pt x="4059381" y="318654"/>
                </a:cubicBezTo>
                <a:cubicBezTo>
                  <a:pt x="4080320" y="234902"/>
                  <a:pt x="4067215" y="281297"/>
                  <a:pt x="4100945" y="180109"/>
                </a:cubicBezTo>
                <a:cubicBezTo>
                  <a:pt x="4110828" y="150461"/>
                  <a:pt x="4117232" y="119100"/>
                  <a:pt x="4142509" y="96982"/>
                </a:cubicBezTo>
                <a:cubicBezTo>
                  <a:pt x="4208618" y="39137"/>
                  <a:pt x="4230284" y="40014"/>
                  <a:pt x="4308763" y="13854"/>
                </a:cubicBezTo>
                <a:lnTo>
                  <a:pt x="4350327" y="0"/>
                </a:lnTo>
                <a:cubicBezTo>
                  <a:pt x="4484254" y="4618"/>
                  <a:pt x="4618592" y="2410"/>
                  <a:pt x="4752109" y="13854"/>
                </a:cubicBezTo>
                <a:cubicBezTo>
                  <a:pt x="4854316" y="22615"/>
                  <a:pt x="4809062" y="39167"/>
                  <a:pt x="4876800" y="69273"/>
                </a:cubicBezTo>
                <a:cubicBezTo>
                  <a:pt x="4903490" y="81135"/>
                  <a:pt x="4959927" y="96982"/>
                  <a:pt x="4959927" y="96982"/>
                </a:cubicBezTo>
                <a:lnTo>
                  <a:pt x="5223163" y="83127"/>
                </a:lnTo>
                <a:cubicBezTo>
                  <a:pt x="5287864" y="79206"/>
                  <a:pt x="5352308" y="69273"/>
                  <a:pt x="5417127" y="69273"/>
                </a:cubicBezTo>
                <a:cubicBezTo>
                  <a:pt x="5551134" y="69273"/>
                  <a:pt x="5684982" y="78509"/>
                  <a:pt x="5818909" y="83127"/>
                </a:cubicBezTo>
                <a:cubicBezTo>
                  <a:pt x="5882378" y="104284"/>
                  <a:pt x="5845868" y="96982"/>
                  <a:pt x="5929745" y="96982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721F00-D4F1-05D5-55E7-7E0B3E97C81A}"/>
              </a:ext>
            </a:extLst>
          </p:cNvPr>
          <p:cNvCxnSpPr>
            <a:cxnSpLocks/>
          </p:cNvCxnSpPr>
          <p:nvPr/>
        </p:nvCxnSpPr>
        <p:spPr>
          <a:xfrm>
            <a:off x="9615371" y="3398004"/>
            <a:ext cx="2008358" cy="0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24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430</Words>
  <Application>Microsoft Macintosh PowerPoint</Application>
  <PresentationFormat>Widescreen</PresentationFormat>
  <Paragraphs>66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Lexend Deca</vt:lpstr>
      <vt:lpstr>Office Theme</vt:lpstr>
      <vt:lpstr>O&amp;E Lecture 5 Chapter 53: Population Ecology</vt:lpstr>
      <vt:lpstr>Chapter 53: Population Ecology</vt:lpstr>
      <vt:lpstr>Semelparity &amp; Iteroparity</vt:lpstr>
      <vt:lpstr>Describing Populations</vt:lpstr>
      <vt:lpstr>Describing Populations</vt:lpstr>
      <vt:lpstr>Describing Populations</vt:lpstr>
      <vt:lpstr>What can change a population?</vt:lpstr>
      <vt:lpstr>Nature of Population Growth Curves</vt:lpstr>
      <vt:lpstr>Nature of Population Growth Curves</vt:lpstr>
      <vt:lpstr>Life History Traits of Individuals</vt:lpstr>
      <vt:lpstr>When individuals die varies</vt:lpstr>
      <vt:lpstr>Metapopulations &amp; Dispersal</vt:lpstr>
      <vt:lpstr>Metapopulations &amp; Dispersal</vt:lpstr>
      <vt:lpstr>Review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Mitchell</dc:creator>
  <cp:lastModifiedBy>Jon Mitchell</cp:lastModifiedBy>
  <cp:revision>5</cp:revision>
  <dcterms:created xsi:type="dcterms:W3CDTF">2023-09-05T14:53:44Z</dcterms:created>
  <dcterms:modified xsi:type="dcterms:W3CDTF">2023-09-06T14:27:53Z</dcterms:modified>
</cp:coreProperties>
</file>