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CEE4"/>
          </a:solidFill>
        </a:fill>
      </a:tcStyle>
    </a:wholeTbl>
    <a:band2H>
      <a:tcTxStyle b="def" i="def"/>
      <a:tcStyle>
        <a:tcBdr/>
        <a:fill>
          <a:solidFill>
            <a:srgbClr val="EBE8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EC"/>
          </a:solidFill>
        </a:fill>
      </a:tcStyle>
    </a:wholeTbl>
    <a:band2H>
      <a:tcTxStyle b="def" i="def"/>
      <a:tcStyle>
        <a:tcBdr/>
        <a:fill>
          <a:solidFill>
            <a:srgbClr val="EFEF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CEC"/>
          </a:solidFill>
        </a:fill>
      </a:tcStyle>
    </a:wholeTbl>
    <a:band2H>
      <a:tcTxStyle b="def" i="def"/>
      <a:tcStyle>
        <a:tcBdr/>
        <a:fill>
          <a:solidFill>
            <a:srgbClr val="EFF6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>
            <a:off x="4267201" y="6410735"/>
            <a:ext cx="4882118" cy="76227"/>
          </a:xfrm>
          <a:prstGeom prst="rect">
            <a:avLst/>
          </a:prstGeom>
          <a:gradFill>
            <a:gsLst>
              <a:gs pos="50000">
                <a:schemeClr val="accent3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hape 17"/>
          <p:cNvSpPr/>
          <p:nvPr/>
        </p:nvSpPr>
        <p:spPr>
          <a:xfrm rot="10800000">
            <a:off x="4267201" y="6486962"/>
            <a:ext cx="4882118" cy="78671"/>
          </a:xfrm>
          <a:prstGeom prst="rect">
            <a:avLst/>
          </a:prstGeom>
          <a:gradFill>
            <a:gsLst>
              <a:gs pos="50000">
                <a:schemeClr val="accent2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" name="Shape 18"/>
          <p:cNvSpPr/>
          <p:nvPr/>
        </p:nvSpPr>
        <p:spPr>
          <a:xfrm rot="10800000">
            <a:off x="4267200" y="5346431"/>
            <a:ext cx="4882118" cy="1064305"/>
          </a:xfrm>
          <a:prstGeom prst="rect">
            <a:avLst/>
          </a:prstGeom>
          <a:gradFill>
            <a:gsLst>
              <a:gs pos="50000">
                <a:schemeClr val="accent1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1143000" y="5345434"/>
            <a:ext cx="7772400" cy="521966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2514600" y="5930900"/>
            <a:ext cx="6400800" cy="6223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5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r">
              <a:spcBef>
                <a:spcPts val="5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r">
              <a:spcBef>
                <a:spcPts val="5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r">
              <a:spcBef>
                <a:spcPts val="5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r">
              <a:spcBef>
                <a:spcPts val="5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1" name="Shape 91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" y="-1"/>
            <a:ext cx="9144001" cy="2057401"/>
            <a:chOff x="0" y="0"/>
            <a:chExt cx="9144000" cy="2057400"/>
          </a:xfrm>
        </p:grpSpPr>
        <p:sp>
          <p:nvSpPr>
            <p:cNvPr id="2" name="Shape 2"/>
            <p:cNvSpPr/>
            <p:nvPr/>
          </p:nvSpPr>
          <p:spPr>
            <a:xfrm flipH="1">
              <a:off x="-1" y="-1"/>
              <a:ext cx="9144001" cy="2057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543"/>
                  </a:moveTo>
                  <a:cubicBezTo>
                    <a:pt x="2262" y="17719"/>
                    <a:pt x="5216" y="18307"/>
                    <a:pt x="8836" y="16935"/>
                  </a:cubicBezTo>
                  <a:cubicBezTo>
                    <a:pt x="16077" y="14230"/>
                    <a:pt x="19856" y="18268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543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hape 3"/>
            <p:cNvSpPr/>
            <p:nvPr/>
          </p:nvSpPr>
          <p:spPr>
            <a:xfrm flipH="1">
              <a:off x="-1" y="-1"/>
              <a:ext cx="9144001" cy="170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58"/>
                  </a:moveTo>
                  <a:cubicBezTo>
                    <a:pt x="15429" y="0"/>
                    <a:pt x="15429" y="0"/>
                    <a:pt x="154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00"/>
                    <a:pt x="0" y="18000"/>
                    <a:pt x="0" y="18000"/>
                  </a:cubicBezTo>
                  <a:cubicBezTo>
                    <a:pt x="2297" y="19421"/>
                    <a:pt x="5356" y="20084"/>
                    <a:pt x="9108" y="18189"/>
                  </a:cubicBezTo>
                  <a:cubicBezTo>
                    <a:pt x="16235" y="14637"/>
                    <a:pt x="19812" y="18284"/>
                    <a:pt x="21600" y="21600"/>
                  </a:cubicBezTo>
                  <a:lnTo>
                    <a:pt x="21600" y="16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Shape 4"/>
            <p:cNvSpPr/>
            <p:nvPr/>
          </p:nvSpPr>
          <p:spPr>
            <a:xfrm flipH="1">
              <a:off x="-1" y="-1"/>
              <a:ext cx="9144001" cy="1598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66"/>
                  </a:moveTo>
                  <a:cubicBezTo>
                    <a:pt x="15429" y="0"/>
                    <a:pt x="15429" y="0"/>
                    <a:pt x="154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83"/>
                    <a:pt x="0" y="19783"/>
                    <a:pt x="0" y="19783"/>
                  </a:cubicBezTo>
                  <a:cubicBezTo>
                    <a:pt x="2314" y="21045"/>
                    <a:pt x="5374" y="21449"/>
                    <a:pt x="9126" y="19228"/>
                  </a:cubicBezTo>
                  <a:cubicBezTo>
                    <a:pt x="16139" y="15039"/>
                    <a:pt x="19750" y="18320"/>
                    <a:pt x="21600" y="21600"/>
                  </a:cubicBezTo>
                  <a:lnTo>
                    <a:pt x="21600" y="1766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Shape 5"/>
            <p:cNvSpPr/>
            <p:nvPr/>
          </p:nvSpPr>
          <p:spPr>
            <a:xfrm flipH="1">
              <a:off x="-1" y="-1"/>
              <a:ext cx="9144001" cy="1356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9" fill="norm" stroke="1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983"/>
                    <a:pt x="0" y="19983"/>
                    <a:pt x="0" y="19983"/>
                  </a:cubicBezTo>
                  <a:cubicBezTo>
                    <a:pt x="2349" y="21427"/>
                    <a:pt x="5496" y="21600"/>
                    <a:pt x="9853" y="18597"/>
                  </a:cubicBezTo>
                  <a:cubicBezTo>
                    <a:pt x="16147" y="14207"/>
                    <a:pt x="19680" y="16344"/>
                    <a:pt x="21600" y="19232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" name="Shape 7"/>
          <p:cNvSpPr/>
          <p:nvPr>
            <p:ph type="title"/>
          </p:nvPr>
        </p:nvSpPr>
        <p:spPr>
          <a:xfrm>
            <a:off x="457200" y="76200"/>
            <a:ext cx="82296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22376">
              <a:defRPr sz="3081"/>
            </a:lvl1pPr>
          </a:lstStyle>
          <a:p>
            <a:pPr/>
            <a:r>
              <a:t>Smiles</a:t>
            </a:r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22" name="Shape 122"/>
          <p:cNvSpPr/>
          <p:nvPr/>
        </p:nvSpPr>
        <p:spPr>
          <a:xfrm>
            <a:off x="38100" y="5552079"/>
            <a:ext cx="2209800" cy="1158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solidFill>
                  <a:srgbClr val="553786"/>
                </a:solidFill>
              </a:defRPr>
            </a:pPr>
            <a:r>
              <a:t>Wayne Aulner 2</a:t>
            </a:r>
            <a:endParaRPr>
              <a:solidFill>
                <a:srgbClr val="FFFFFF"/>
              </a:solidFill>
            </a:endParaRPr>
          </a:p>
          <a:p>
            <a:pPr>
              <a:defRPr>
                <a:solidFill>
                  <a:srgbClr val="553786"/>
                </a:solidFill>
              </a:defRPr>
            </a:pPr>
            <a:r>
              <a:t>Palep Naren 40</a:t>
            </a:r>
            <a:endParaRPr>
              <a:solidFill>
                <a:srgbClr val="FFFFFF"/>
              </a:solidFill>
            </a:endParaRPr>
          </a:p>
          <a:p>
            <a:pPr>
              <a:defRPr>
                <a:solidFill>
                  <a:srgbClr val="553786"/>
                </a:solidFill>
              </a:defRPr>
            </a:pPr>
            <a:r>
              <a:t>Wei Haung 18</a:t>
            </a:r>
            <a:endParaRPr>
              <a:solidFill>
                <a:srgbClr val="FFFFFF"/>
              </a:solidFill>
            </a:endParaRPr>
          </a:p>
          <a:p>
            <a:pPr>
              <a:defRPr>
                <a:solidFill>
                  <a:srgbClr val="553786"/>
                </a:solidFill>
              </a:defRPr>
            </a:pPr>
            <a:r>
              <a:t>Karthik Vundella 57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457200" y="198437"/>
            <a:ext cx="8229600" cy="868363"/>
          </a:xfrm>
          <a:prstGeom prst="rect">
            <a:avLst/>
          </a:prstGeom>
        </p:spPr>
        <p:txBody>
          <a:bodyPr/>
          <a:lstStyle/>
          <a:p>
            <a:pPr/>
            <a:r>
              <a:t>Technology / APIs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468086" y="1800578"/>
            <a:ext cx="8229601" cy="45259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126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628" y="2603300"/>
            <a:ext cx="1433797" cy="2442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1140" y="1800578"/>
            <a:ext cx="2252817" cy="1199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3455" y="5848475"/>
            <a:ext cx="2934788" cy="703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62400" y="3126227"/>
            <a:ext cx="4013202" cy="1116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7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48400" y="4856067"/>
            <a:ext cx="1423988" cy="1423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8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01881" y="1848640"/>
            <a:ext cx="1562101" cy="1190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9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62200" y="4467673"/>
            <a:ext cx="2286000" cy="1011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135" name="CS 5551 work flow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35" y="1409001"/>
            <a:ext cx="7675930" cy="5346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457200" y="198437"/>
            <a:ext cx="8229600" cy="868363"/>
          </a:xfrm>
          <a:prstGeom prst="rect">
            <a:avLst/>
          </a:prstGeom>
        </p:spPr>
        <p:txBody>
          <a:bodyPr/>
          <a:lstStyle/>
          <a:p>
            <a:pPr/>
            <a:r>
              <a:t>Application Features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457200" y="1981200"/>
            <a:ext cx="8229600" cy="472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User Registration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Template consists of demographic information, current and past medical history, and desired treatment.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Pictures are taken of users facial profile and teeth.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Map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Locate an Orthodontist near users current location.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Radius feature based on users current location.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Contact Orthodontist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Tap map marker to see Orthodontists information (Google ratings, address, phone etc.)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Send email to Orthodontist containing all the users template information including pictures.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49B2"/>
      </a:accent1>
      <a:accent2>
        <a:srgbClr val="CC9999"/>
      </a:accent2>
      <a:accent3>
        <a:srgbClr val="9999CC"/>
      </a:accent3>
      <a:accent4>
        <a:srgbClr val="996666"/>
      </a:accent4>
      <a:accent5>
        <a:srgbClr val="663333"/>
      </a:accent5>
      <a:accent6>
        <a:srgbClr val="99CCCC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49B2"/>
      </a:accent1>
      <a:accent2>
        <a:srgbClr val="CC9999"/>
      </a:accent2>
      <a:accent3>
        <a:srgbClr val="9999CC"/>
      </a:accent3>
      <a:accent4>
        <a:srgbClr val="996666"/>
      </a:accent4>
      <a:accent5>
        <a:srgbClr val="663333"/>
      </a:accent5>
      <a:accent6>
        <a:srgbClr val="99CCCC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