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0" d="100"/>
          <a:sy n="70" d="100"/>
        </p:scale>
        <p:origin x="53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2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19-07-2024</a:t>
            </a:fld>
            <a:endParaRPr lang="en-IN"/>
          </a:p>
        </p:txBody>
      </p:sp>
      <p:sp>
        <p:nvSpPr>
          <p:cNvPr id="104872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2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2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1048582"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ED291B17-9318-49DB-B28B-6E5994AE9581}" type="datetime1">
              <a:rPr lang="en-US" smtClean="0"/>
              <a:t>7/19/2024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67" name="Picture 15" descr="Slate-V2-HD-panoPhotoInset.png"/>
          <p:cNvPicPr>
            <a:picLocks noChangeAspect="1"/>
          </p:cNvPicPr>
          <p:nvPr/>
        </p:nvPicPr>
        <p:blipFill>
          <a:blip r:embed="rId2"/>
          <a:stretch>
            <a:fillRect/>
          </a:stretch>
        </p:blipFill>
        <p:spPr>
          <a:xfrm>
            <a:off x="1013883" y="547807"/>
            <a:ext cx="10141799" cy="3816806"/>
          </a:xfrm>
          <a:prstGeom prst="rect">
            <a:avLst/>
          </a:prstGeom>
        </p:spPr>
      </p:pic>
      <p:sp>
        <p:nvSpPr>
          <p:cNvPr id="1048691"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1048692"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93"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4" name="Date Placeholder 4"/>
          <p:cNvSpPr>
            <a:spLocks noGrp="1"/>
          </p:cNvSpPr>
          <p:nvPr>
            <p:ph type="dt" sz="half" idx="10"/>
          </p:nvPr>
        </p:nvSpPr>
        <p:spPr/>
        <p:txBody>
          <a:bodyPr/>
          <a:lstStyle/>
          <a:p>
            <a:fld id="{ED291B17-9318-49DB-B28B-6E5994AE9581}" type="datetime1">
              <a:rPr lang="en-US" smtClean="0"/>
              <a:t>7/19/2024</a:t>
            </a:fld>
            <a:endParaRPr lang="en-US"/>
          </a:p>
        </p:txBody>
      </p:sp>
      <p:sp>
        <p:nvSpPr>
          <p:cNvPr id="1048695" name="Footer Placeholder 5"/>
          <p:cNvSpPr>
            <a:spLocks noGrp="1"/>
          </p:cNvSpPr>
          <p:nvPr>
            <p:ph type="ftr" sz="quarter" idx="11"/>
          </p:nvPr>
        </p:nvSpPr>
        <p:spPr/>
        <p:txBody>
          <a:bodyPr/>
          <a:lstStyle/>
          <a:p>
            <a:endParaRPr lang="en-US" dirty="0"/>
          </a:p>
        </p:txBody>
      </p:sp>
      <p:sp>
        <p:nvSpPr>
          <p:cNvPr id="104869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1048642"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lstStyle/>
          <a:p>
            <a:fld id="{ED291B17-9318-49DB-B28B-6E5994AE9581}" type="datetime1">
              <a:rPr lang="en-US" smtClean="0"/>
              <a:t>7/19/2024</a:t>
            </a:fld>
            <a:endParaRPr lang="en-US"/>
          </a:p>
        </p:txBody>
      </p:sp>
      <p:sp>
        <p:nvSpPr>
          <p:cNvPr id="1048644" name="Footer Placeholder 5"/>
          <p:cNvSpPr>
            <a:spLocks noGrp="1"/>
          </p:cNvSpPr>
          <p:nvPr>
            <p:ph type="ftr" sz="quarter" idx="11"/>
          </p:nvPr>
        </p:nvSpPr>
        <p:spPr/>
        <p:txBody>
          <a:bodyPr/>
          <a:lstStyle/>
          <a:p>
            <a:endParaRPr lang="en-US" dirty="0"/>
          </a:p>
        </p:txBody>
      </p:sp>
      <p:sp>
        <p:nvSpPr>
          <p:cNvPr id="1048645"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83"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048684"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5"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6" name="Date Placeholder 4"/>
          <p:cNvSpPr>
            <a:spLocks noGrp="1"/>
          </p:cNvSpPr>
          <p:nvPr>
            <p:ph type="dt" sz="half" idx="10"/>
          </p:nvPr>
        </p:nvSpPr>
        <p:spPr/>
        <p:txBody>
          <a:bodyPr/>
          <a:lstStyle/>
          <a:p>
            <a:fld id="{ED291B17-9318-49DB-B28B-6E5994AE9581}" type="datetime1">
              <a:rPr lang="en-US" smtClean="0"/>
              <a:t>7/19/2024</a:t>
            </a:fld>
            <a:endParaRPr lang="en-US"/>
          </a:p>
        </p:txBody>
      </p:sp>
      <p:sp>
        <p:nvSpPr>
          <p:cNvPr id="1048687" name="Footer Placeholder 5"/>
          <p:cNvSpPr>
            <a:spLocks noGrp="1"/>
          </p:cNvSpPr>
          <p:nvPr>
            <p:ph type="ftr" sz="quarter" idx="11"/>
          </p:nvPr>
        </p:nvSpPr>
        <p:spPr/>
        <p:txBody>
          <a:bodyPr/>
          <a:lstStyle/>
          <a:p>
            <a:endParaRPr lang="en-US" dirty="0"/>
          </a:p>
        </p:txBody>
      </p:sp>
      <p:sp>
        <p:nvSpPr>
          <p:cNvPr id="1048688"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048689"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90"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36"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1048637"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8" name="Date Placeholder 4"/>
          <p:cNvSpPr>
            <a:spLocks noGrp="1"/>
          </p:cNvSpPr>
          <p:nvPr>
            <p:ph type="dt" sz="half" idx="10"/>
          </p:nvPr>
        </p:nvSpPr>
        <p:spPr/>
        <p:txBody>
          <a:bodyPr/>
          <a:lstStyle/>
          <a:p>
            <a:fld id="{ED291B17-9318-49DB-B28B-6E5994AE9581}" type="datetime1">
              <a:rPr lang="en-US" smtClean="0"/>
              <a:t>7/19/2024</a:t>
            </a:fld>
            <a:endParaRPr lang="en-US"/>
          </a:p>
        </p:txBody>
      </p:sp>
      <p:sp>
        <p:nvSpPr>
          <p:cNvPr id="1048639" name="Footer Placeholder 5"/>
          <p:cNvSpPr>
            <a:spLocks noGrp="1"/>
          </p:cNvSpPr>
          <p:nvPr>
            <p:ph type="ftr" sz="quarter" idx="11"/>
          </p:nvPr>
        </p:nvSpPr>
        <p:spPr/>
        <p:txBody>
          <a:bodyPr/>
          <a:lstStyle/>
          <a:p>
            <a:endParaRPr lang="en-US" dirty="0"/>
          </a:p>
        </p:txBody>
      </p:sp>
      <p:sp>
        <p:nvSpPr>
          <p:cNvPr id="1048640"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03"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1048704"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5"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6"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7"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8"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9"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0" name="Date Placeholder 2"/>
          <p:cNvSpPr>
            <a:spLocks noGrp="1"/>
          </p:cNvSpPr>
          <p:nvPr>
            <p:ph type="dt" sz="half" idx="10"/>
          </p:nvPr>
        </p:nvSpPr>
        <p:spPr/>
        <p:txBody>
          <a:bodyPr/>
          <a:lstStyle/>
          <a:p>
            <a:fld id="{ED291B17-9318-49DB-B28B-6E5994AE9581}" type="datetime1">
              <a:rPr lang="en-US" smtClean="0"/>
              <a:t>7/19/2024</a:t>
            </a:fld>
            <a:endParaRPr lang="en-US"/>
          </a:p>
        </p:txBody>
      </p:sp>
      <p:sp>
        <p:nvSpPr>
          <p:cNvPr id="1048711" name="Footer Placeholder 3"/>
          <p:cNvSpPr>
            <a:spLocks noGrp="1"/>
          </p:cNvSpPr>
          <p:nvPr>
            <p:ph type="ftr" sz="quarter" idx="11"/>
          </p:nvPr>
        </p:nvSpPr>
        <p:spPr/>
        <p:txBody>
          <a:bodyPr/>
          <a:lstStyle/>
          <a:p>
            <a:endParaRPr lang="en-US" dirty="0"/>
          </a:p>
        </p:txBody>
      </p:sp>
      <p:sp>
        <p:nvSpPr>
          <p:cNvPr id="1048712"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097162" name="Picture 1" descr="Slate-V2-HD-3colPhotoInset.png"/>
          <p:cNvPicPr>
            <a:picLocks noChangeAspect="1"/>
          </p:cNvPicPr>
          <p:nvPr/>
        </p:nvPicPr>
        <p:blipFill>
          <a:blip r:embed="rId2"/>
          <a:stretch>
            <a:fillRect/>
          </a:stretch>
        </p:blipFill>
        <p:spPr>
          <a:xfrm>
            <a:off x="897962" y="1818214"/>
            <a:ext cx="3339972" cy="1847851"/>
          </a:xfrm>
          <a:prstGeom prst="rect">
            <a:avLst/>
          </a:prstGeom>
        </p:spPr>
      </p:pic>
      <p:pic>
        <p:nvPicPr>
          <p:cNvPr id="2097163" name="Picture 35" descr="Slate-V2-HD-3colPhotoInset.png"/>
          <p:cNvPicPr>
            <a:picLocks noChangeAspect="1"/>
          </p:cNvPicPr>
          <p:nvPr/>
        </p:nvPicPr>
        <p:blipFill>
          <a:blip r:embed="rId2"/>
          <a:stretch>
            <a:fillRect/>
          </a:stretch>
        </p:blipFill>
        <p:spPr>
          <a:xfrm>
            <a:off x="4403800" y="1818214"/>
            <a:ext cx="3339972" cy="1847851"/>
          </a:xfrm>
          <a:prstGeom prst="rect">
            <a:avLst/>
          </a:prstGeom>
        </p:spPr>
      </p:pic>
      <p:pic>
        <p:nvPicPr>
          <p:cNvPr id="2097164" name="Picture 36" descr="Slate-V2-HD-3colPhotoInset.png"/>
          <p:cNvPicPr>
            <a:picLocks noChangeAspect="1"/>
          </p:cNvPicPr>
          <p:nvPr/>
        </p:nvPicPr>
        <p:blipFill>
          <a:blip r:embed="rId2"/>
          <a:stretch>
            <a:fillRect/>
          </a:stretch>
        </p:blipFill>
        <p:spPr>
          <a:xfrm>
            <a:off x="7936051" y="1818214"/>
            <a:ext cx="3339972" cy="1847851"/>
          </a:xfrm>
          <a:prstGeom prst="rect">
            <a:avLst/>
          </a:prstGeom>
        </p:spPr>
      </p:pic>
      <p:sp>
        <p:nvSpPr>
          <p:cNvPr id="1048652"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048653"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5"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6"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8"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9"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0"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1"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2" name="Date Placeholder 2"/>
          <p:cNvSpPr>
            <a:spLocks noGrp="1"/>
          </p:cNvSpPr>
          <p:nvPr>
            <p:ph type="dt" sz="half" idx="10"/>
          </p:nvPr>
        </p:nvSpPr>
        <p:spPr/>
        <p:txBody>
          <a:bodyPr/>
          <a:lstStyle/>
          <a:p>
            <a:fld id="{ED291B17-9318-49DB-B28B-6E5994AE9581}" type="datetime1">
              <a:rPr lang="en-US" smtClean="0"/>
              <a:t>7/19/2024</a:t>
            </a:fld>
            <a:endParaRPr lang="en-US"/>
          </a:p>
        </p:txBody>
      </p:sp>
      <p:sp>
        <p:nvSpPr>
          <p:cNvPr id="1048663" name="Footer Placeholder 3"/>
          <p:cNvSpPr>
            <a:spLocks noGrp="1"/>
          </p:cNvSpPr>
          <p:nvPr>
            <p:ph type="ftr" sz="quarter" idx="11"/>
          </p:nvPr>
        </p:nvSpPr>
        <p:spPr/>
        <p:txBody>
          <a:bodyPr/>
          <a:lstStyle/>
          <a:p>
            <a:endParaRPr lang="en-US" dirty="0"/>
          </a:p>
        </p:txBody>
      </p:sp>
      <p:sp>
        <p:nvSpPr>
          <p:cNvPr id="1048664"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a:t>Click to edit Master title style</a:t>
            </a:r>
            <a:endParaRPr lang="en-US" dirty="0"/>
          </a:p>
        </p:txBody>
      </p:sp>
      <p:sp>
        <p:nvSpPr>
          <p:cNvPr id="1048720"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1" name="Date Placeholder 3"/>
          <p:cNvSpPr>
            <a:spLocks noGrp="1"/>
          </p:cNvSpPr>
          <p:nvPr>
            <p:ph type="dt" sz="half" idx="10"/>
          </p:nvPr>
        </p:nvSpPr>
        <p:spPr/>
        <p:txBody>
          <a:bodyPr/>
          <a:lstStyle/>
          <a:p>
            <a:fld id="{2CED4963-E985-44C4-B8C4-FDD613B7C2F8}" type="datetime1">
              <a:rPr lang="en-US" smtClean="0"/>
              <a:t>7/19/2024</a:t>
            </a:fld>
            <a:endParaRPr lang="en-US"/>
          </a:p>
        </p:txBody>
      </p:sp>
      <p:sp>
        <p:nvSpPr>
          <p:cNvPr id="1048722" name="Footer Placeholder 4"/>
          <p:cNvSpPr>
            <a:spLocks noGrp="1"/>
          </p:cNvSpPr>
          <p:nvPr>
            <p:ph type="ftr" sz="quarter" idx="11"/>
          </p:nvPr>
        </p:nvSpPr>
        <p:spPr/>
        <p:txBody>
          <a:bodyPr/>
          <a:lstStyle/>
          <a:p>
            <a:endParaRPr lang="en-US"/>
          </a:p>
        </p:txBody>
      </p:sp>
      <p:sp>
        <p:nvSpPr>
          <p:cNvPr id="1048723"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8" name="Vertical Title 1"/>
          <p:cNvSpPr>
            <a:spLocks noGrp="1"/>
          </p:cNvSpPr>
          <p:nvPr>
            <p:ph type="title" orient="vert"/>
          </p:nvPr>
        </p:nvSpPr>
        <p:spPr>
          <a:xfrm>
            <a:off x="8983068" y="609599"/>
            <a:ext cx="2284487" cy="5181601"/>
          </a:xfrm>
        </p:spPr>
        <p:txBody>
          <a:bodyPr vert="eaVert"/>
          <a:lstStyle>
            <a:lvl1pPr algn="l"/>
          </a:lstStyle>
          <a:p>
            <a:r>
              <a:rPr lang="en-US"/>
              <a:t>Click to edit Master title style</a:t>
            </a:r>
            <a:endParaRPr lang="en-US" dirty="0"/>
          </a:p>
        </p:txBody>
      </p:sp>
      <p:sp>
        <p:nvSpPr>
          <p:cNvPr id="1048679"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Date Placeholder 3"/>
          <p:cNvSpPr>
            <a:spLocks noGrp="1"/>
          </p:cNvSpPr>
          <p:nvPr>
            <p:ph type="dt" sz="half" idx="10"/>
          </p:nvPr>
        </p:nvSpPr>
        <p:spPr/>
        <p:txBody>
          <a:bodyPr/>
          <a:lstStyle/>
          <a:p>
            <a:fld id="{ED291B17-9318-49DB-B28B-6E5994AE9581}" type="datetime1">
              <a:rPr lang="en-US" smtClean="0"/>
              <a:t>7/19/2024</a:t>
            </a:fld>
            <a:endParaRPr lang="en-US"/>
          </a:p>
        </p:txBody>
      </p:sp>
      <p:sp>
        <p:nvSpPr>
          <p:cNvPr id="1048681" name="Footer Placeholder 4"/>
          <p:cNvSpPr>
            <a:spLocks noGrp="1"/>
          </p:cNvSpPr>
          <p:nvPr>
            <p:ph type="ftr" sz="quarter" idx="11"/>
          </p:nvPr>
        </p:nvSpPr>
        <p:spPr/>
        <p:txBody>
          <a:bodyPr/>
          <a:lstStyle/>
          <a:p>
            <a:endParaRPr lang="en-US"/>
          </a:p>
        </p:txBody>
      </p:sp>
      <p:sp>
        <p:nvSpPr>
          <p:cNvPr id="104868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t>Click to edit Master title style</a:t>
            </a:r>
            <a:endParaRPr lang="en-US" dirty="0"/>
          </a:p>
        </p:txBody>
      </p:sp>
      <p:sp>
        <p:nvSpPr>
          <p:cNvPr id="104860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10"/>
          </p:nvPr>
        </p:nvSpPr>
        <p:spPr/>
        <p:txBody>
          <a:bodyPr/>
          <a:lstStyle/>
          <a:p>
            <a:fld id="{78DD82B9-B8EE-4375-B6FF-88FA6ABB15D9}" type="datetime1">
              <a:rPr lang="en-US" smtClean="0"/>
              <a:t>7/19/2024</a:t>
            </a:fld>
            <a:endParaRPr lang="en-US"/>
          </a:p>
        </p:txBody>
      </p:sp>
      <p:sp>
        <p:nvSpPr>
          <p:cNvPr id="1048604" name="Footer Placeholder 4"/>
          <p:cNvSpPr>
            <a:spLocks noGrp="1"/>
          </p:cNvSpPr>
          <p:nvPr>
            <p:ph type="ftr" sz="quarter" idx="11"/>
          </p:nvPr>
        </p:nvSpPr>
        <p:spPr/>
        <p:txBody>
          <a:bodyPr/>
          <a:lstStyle/>
          <a:p>
            <a:endParaRPr lang="en-US" dirty="0"/>
          </a:p>
        </p:txBody>
      </p:sp>
      <p:sp>
        <p:nvSpPr>
          <p:cNvPr id="1048605"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5"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1048666"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7" name="Date Placeholder 3"/>
          <p:cNvSpPr>
            <a:spLocks noGrp="1"/>
          </p:cNvSpPr>
          <p:nvPr>
            <p:ph type="dt" sz="half" idx="10"/>
          </p:nvPr>
        </p:nvSpPr>
        <p:spPr/>
        <p:txBody>
          <a:bodyPr/>
          <a:lstStyle/>
          <a:p>
            <a:fld id="{B2497495-0637-405E-AE64-5CC7506D51F5}" type="datetime1">
              <a:rPr lang="en-US" smtClean="0"/>
              <a:t>7/19/2024</a:t>
            </a:fld>
            <a:endParaRPr lang="en-US"/>
          </a:p>
        </p:txBody>
      </p:sp>
      <p:sp>
        <p:nvSpPr>
          <p:cNvPr id="1048668" name="Footer Placeholder 4"/>
          <p:cNvSpPr>
            <a:spLocks noGrp="1"/>
          </p:cNvSpPr>
          <p:nvPr>
            <p:ph type="ftr" sz="quarter" idx="11"/>
          </p:nvPr>
        </p:nvSpPr>
        <p:spPr/>
        <p:txBody>
          <a:bodyPr/>
          <a:lstStyle/>
          <a:p>
            <a:endParaRPr lang="en-US"/>
          </a:p>
        </p:txBody>
      </p:sp>
      <p:sp>
        <p:nvSpPr>
          <p:cNvPr id="104866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endParaRPr lang="en-US" dirty="0"/>
          </a:p>
        </p:txBody>
      </p:sp>
      <p:sp>
        <p:nvSpPr>
          <p:cNvPr id="1048698"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4"/>
          <p:cNvSpPr>
            <a:spLocks noGrp="1"/>
          </p:cNvSpPr>
          <p:nvPr>
            <p:ph type="dt" sz="half" idx="10"/>
          </p:nvPr>
        </p:nvSpPr>
        <p:spPr/>
        <p:txBody>
          <a:bodyPr/>
          <a:lstStyle/>
          <a:p>
            <a:fld id="{7BFFD690-9426-415D-8B65-26881E07B2D4}" type="datetime1">
              <a:rPr lang="en-US" smtClean="0"/>
              <a:t>7/19/2024</a:t>
            </a:fld>
            <a:endParaRPr lang="en-US"/>
          </a:p>
        </p:txBody>
      </p:sp>
      <p:sp>
        <p:nvSpPr>
          <p:cNvPr id="1048701" name="Footer Placeholder 5"/>
          <p:cNvSpPr>
            <a:spLocks noGrp="1"/>
          </p:cNvSpPr>
          <p:nvPr>
            <p:ph type="ftr" sz="quarter" idx="11"/>
          </p:nvPr>
        </p:nvSpPr>
        <p:spPr/>
        <p:txBody>
          <a:bodyPr/>
          <a:lstStyle/>
          <a:p>
            <a:endParaRPr lang="en-US"/>
          </a:p>
        </p:txBody>
      </p:sp>
      <p:sp>
        <p:nvSpPr>
          <p:cNvPr id="104870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97165" name="Picture 19" descr="Slate-V2-HD-compPhotoInset.png"/>
          <p:cNvPicPr>
            <a:picLocks noChangeAspect="1"/>
          </p:cNvPicPr>
          <p:nvPr/>
        </p:nvPicPr>
        <p:blipFill>
          <a:blip r:embed="rId2"/>
          <a:stretch>
            <a:fillRect/>
          </a:stretch>
        </p:blipFill>
        <p:spPr>
          <a:xfrm>
            <a:off x="913795" y="1734506"/>
            <a:ext cx="5089072" cy="4148769"/>
          </a:xfrm>
          <a:prstGeom prst="rect">
            <a:avLst/>
          </a:prstGeom>
        </p:spPr>
      </p:pic>
      <p:pic>
        <p:nvPicPr>
          <p:cNvPr id="2097166" name="Picture 20" descr="Slate-V2-HD-compPhotoInset.png"/>
          <p:cNvPicPr>
            <a:picLocks noChangeAspect="1"/>
          </p:cNvPicPr>
          <p:nvPr/>
        </p:nvPicPr>
        <p:blipFill>
          <a:blip r:embed="rId2"/>
          <a:stretch>
            <a:fillRect/>
          </a:stretch>
        </p:blipFill>
        <p:spPr>
          <a:xfrm>
            <a:off x="6178485" y="1734506"/>
            <a:ext cx="5089072" cy="4148769"/>
          </a:xfrm>
          <a:prstGeom prst="rect">
            <a:avLst/>
          </a:prstGeom>
        </p:spPr>
      </p:pic>
      <p:sp>
        <p:nvSpPr>
          <p:cNvPr id="1048670" name="Title 1"/>
          <p:cNvSpPr>
            <a:spLocks noGrp="1"/>
          </p:cNvSpPr>
          <p:nvPr>
            <p:ph type="title"/>
          </p:nvPr>
        </p:nvSpPr>
        <p:spPr/>
        <p:txBody>
          <a:bodyPr/>
          <a:lstStyle/>
          <a:p>
            <a:r>
              <a:rPr lang="en-US"/>
              <a:t>Click to edit Master title style</a:t>
            </a:r>
            <a:endParaRPr lang="en-US" dirty="0"/>
          </a:p>
        </p:txBody>
      </p:sp>
      <p:sp>
        <p:nvSpPr>
          <p:cNvPr id="1048671"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2"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4"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5" name="Date Placeholder 6"/>
          <p:cNvSpPr>
            <a:spLocks noGrp="1"/>
          </p:cNvSpPr>
          <p:nvPr>
            <p:ph type="dt" sz="half" idx="10"/>
          </p:nvPr>
        </p:nvSpPr>
        <p:spPr/>
        <p:txBody>
          <a:bodyPr/>
          <a:lstStyle/>
          <a:p>
            <a:fld id="{04C4989A-474C-40DE-95B9-011C28B71673}" type="datetime1">
              <a:rPr lang="en-US" smtClean="0"/>
              <a:t>7/19/2024</a:t>
            </a:fld>
            <a:endParaRPr lang="en-US"/>
          </a:p>
        </p:txBody>
      </p:sp>
      <p:sp>
        <p:nvSpPr>
          <p:cNvPr id="1048676" name="Footer Placeholder 7"/>
          <p:cNvSpPr>
            <a:spLocks noGrp="1"/>
          </p:cNvSpPr>
          <p:nvPr>
            <p:ph type="ftr" sz="quarter" idx="11"/>
          </p:nvPr>
        </p:nvSpPr>
        <p:spPr/>
        <p:txBody>
          <a:bodyPr/>
          <a:lstStyle/>
          <a:p>
            <a:endParaRPr lang="en-US"/>
          </a:p>
        </p:txBody>
      </p:sp>
      <p:sp>
        <p:nvSpPr>
          <p:cNvPr id="104867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US" dirty="0"/>
          </a:p>
        </p:txBody>
      </p:sp>
      <p:sp>
        <p:nvSpPr>
          <p:cNvPr id="1048589" name="Date Placeholder 2"/>
          <p:cNvSpPr>
            <a:spLocks noGrp="1"/>
          </p:cNvSpPr>
          <p:nvPr>
            <p:ph type="dt" sz="half" idx="10"/>
          </p:nvPr>
        </p:nvSpPr>
        <p:spPr/>
        <p:txBody>
          <a:bodyPr/>
          <a:lstStyle/>
          <a:p>
            <a:fld id="{5DB4ED54-5B5E-4A04-93D3-5772E3CE3818}" type="datetime1">
              <a:rPr lang="en-US" smtClean="0"/>
              <a:t>7/19/2024</a:t>
            </a:fld>
            <a:endParaRPr lang="en-US"/>
          </a:p>
        </p:txBody>
      </p:sp>
      <p:sp>
        <p:nvSpPr>
          <p:cNvPr id="1048590" name="Footer Placeholder 3"/>
          <p:cNvSpPr>
            <a:spLocks noGrp="1"/>
          </p:cNvSpPr>
          <p:nvPr>
            <p:ph type="ftr" sz="quarter" idx="11"/>
          </p:nvPr>
        </p:nvSpPr>
        <p:spPr/>
        <p:txBody>
          <a:bodyPr/>
          <a:lstStyle/>
          <a:p>
            <a:endParaRPr lang="en-US"/>
          </a:p>
        </p:txBody>
      </p:sp>
      <p:sp>
        <p:nvSpPr>
          <p:cNvPr id="104859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6" name="Date Placeholder 1"/>
          <p:cNvSpPr>
            <a:spLocks noGrp="1"/>
          </p:cNvSpPr>
          <p:nvPr>
            <p:ph type="dt" sz="half" idx="10"/>
          </p:nvPr>
        </p:nvSpPr>
        <p:spPr/>
        <p:txBody>
          <a:bodyPr/>
          <a:lstStyle/>
          <a:p>
            <a:fld id="{4EDE50D6-574B-40AF-946F-D52A04ADE379}" type="datetime1">
              <a:rPr lang="en-US" smtClean="0"/>
              <a:t>7/19/2024</a:t>
            </a:fld>
            <a:endParaRPr lang="en-US"/>
          </a:p>
        </p:txBody>
      </p:sp>
      <p:sp>
        <p:nvSpPr>
          <p:cNvPr id="1048617" name="Footer Placeholder 2"/>
          <p:cNvSpPr>
            <a:spLocks noGrp="1"/>
          </p:cNvSpPr>
          <p:nvPr>
            <p:ph type="ftr" sz="quarter" idx="11"/>
          </p:nvPr>
        </p:nvSpPr>
        <p:spPr/>
        <p:txBody>
          <a:bodyPr/>
          <a:lstStyle/>
          <a:p>
            <a:endParaRPr lang="en-US"/>
          </a:p>
        </p:txBody>
      </p:sp>
      <p:sp>
        <p:nvSpPr>
          <p:cNvPr id="1048618"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1048714"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5"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6" name="Date Placeholder 4"/>
          <p:cNvSpPr>
            <a:spLocks noGrp="1"/>
          </p:cNvSpPr>
          <p:nvPr>
            <p:ph type="dt" sz="half" idx="10"/>
          </p:nvPr>
        </p:nvSpPr>
        <p:spPr/>
        <p:txBody>
          <a:bodyPr/>
          <a:lstStyle/>
          <a:p>
            <a:fld id="{D82884F1-FFEA-405F-9602-3DCA865EDA4E}" type="datetime1">
              <a:rPr lang="en-US" smtClean="0"/>
              <a:t>7/19/2024</a:t>
            </a:fld>
            <a:endParaRPr lang="en-US"/>
          </a:p>
        </p:txBody>
      </p:sp>
      <p:sp>
        <p:nvSpPr>
          <p:cNvPr id="1048717" name="Footer Placeholder 5"/>
          <p:cNvSpPr>
            <a:spLocks noGrp="1"/>
          </p:cNvSpPr>
          <p:nvPr>
            <p:ph type="ftr" sz="quarter" idx="11"/>
          </p:nvPr>
        </p:nvSpPr>
        <p:spPr/>
        <p:txBody>
          <a:bodyPr/>
          <a:lstStyle/>
          <a:p>
            <a:endParaRPr lang="en-US"/>
          </a:p>
        </p:txBody>
      </p:sp>
      <p:sp>
        <p:nvSpPr>
          <p:cNvPr id="104871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61" name="Picture 21" descr="Slate-V2-HD-vertPhotoInset.png"/>
          <p:cNvPicPr>
            <a:picLocks noChangeAspect="1"/>
          </p:cNvPicPr>
          <p:nvPr/>
        </p:nvPicPr>
        <p:blipFill>
          <a:blip r:embed="rId2"/>
          <a:stretch>
            <a:fillRect/>
          </a:stretch>
        </p:blipFill>
        <p:spPr>
          <a:xfrm>
            <a:off x="7293665" y="609600"/>
            <a:ext cx="3584166" cy="5204832"/>
          </a:xfrm>
          <a:prstGeom prst="rect">
            <a:avLst/>
          </a:prstGeom>
        </p:spPr>
      </p:pic>
      <p:sp>
        <p:nvSpPr>
          <p:cNvPr id="1048646"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1048647"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8"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9" name="Date Placeholder 4"/>
          <p:cNvSpPr>
            <a:spLocks noGrp="1"/>
          </p:cNvSpPr>
          <p:nvPr>
            <p:ph type="dt" sz="half" idx="10"/>
          </p:nvPr>
        </p:nvSpPr>
        <p:spPr/>
        <p:txBody>
          <a:bodyPr/>
          <a:lstStyle/>
          <a:p>
            <a:fld id="{7E18DB4A-8810-4A10-AD5C-D5E2C667F5B3}" type="datetime1">
              <a:rPr lang="en-US" smtClean="0"/>
              <a:t>7/19/2024</a:t>
            </a:fld>
            <a:endParaRPr lang="en-US"/>
          </a:p>
        </p:txBody>
      </p:sp>
      <p:sp>
        <p:nvSpPr>
          <p:cNvPr id="1048650" name="Footer Placeholder 5"/>
          <p:cNvSpPr>
            <a:spLocks noGrp="1"/>
          </p:cNvSpPr>
          <p:nvPr>
            <p:ph type="ftr" sz="quarter" idx="11"/>
          </p:nvPr>
        </p:nvSpPr>
        <p:spPr/>
        <p:txBody>
          <a:bodyPr/>
          <a:lstStyle/>
          <a:p>
            <a:pPr algn="l"/>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291B17-9318-49DB-B28B-6E5994AE9581}" type="datetime1">
              <a:rPr lang="en-US" smtClean="0"/>
              <a:t>7/19/2024</a:t>
            </a:fld>
            <a:endParaRPr lang="en-US"/>
          </a:p>
        </p:txBody>
      </p:sp>
      <p:sp>
        <p:nvSpPr>
          <p:cNvPr id="1048579"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1048580"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r:embed="rId19"/>
          <a:stretch>
            <a:fillRect/>
          </a:stretch>
        </p:blipFill>
        <p:spPr>
          <a:xfrm>
            <a:off x="10485003" y="6437910"/>
            <a:ext cx="1125805" cy="365126"/>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262856" y="1372378"/>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1048587" name="TextBox 2"/>
          <p:cNvSpPr txBox="1"/>
          <p:nvPr/>
        </p:nvSpPr>
        <p:spPr>
          <a:xfrm>
            <a:off x="-359278" y="641031"/>
            <a:ext cx="12726648" cy="584775"/>
          </a:xfrm>
          <a:prstGeom prst="rect">
            <a:avLst/>
          </a:prstGeom>
          <a:noFill/>
        </p:spPr>
        <p:txBody>
          <a:bodyPr wrap="square" lIns="91440" tIns="45720" rIns="91440" bIns="45720" rtlCol="0" anchor="t">
            <a:spAutoFit/>
          </a:bodyPr>
          <a:lstStyle/>
          <a:p>
            <a:pPr algn="ctr"/>
            <a:r>
              <a:rPr lang="en-US" sz="3200" b="1" dirty="0">
                <a:solidFill>
                  <a:schemeClr val="accent1"/>
                </a:solidFill>
                <a:latin typeface="Arial"/>
                <a:cs typeface="Arial"/>
              </a:rPr>
              <a:t>PROJECT ON</a:t>
            </a:r>
          </a:p>
        </p:txBody>
      </p:sp>
      <p:pic>
        <p:nvPicPr>
          <p:cNvPr id="2097153" name="Picture 2" descr="What is Sentiment Analysis? | Travel ..."/>
          <p:cNvPicPr>
            <a:picLocks noChangeAspect="1" noChangeArrowheads="1"/>
          </p:cNvPicPr>
          <p:nvPr/>
        </p:nvPicPr>
        <p:blipFill>
          <a:blip r:embed="rId2"/>
          <a:srcRect/>
          <a:stretch>
            <a:fillRect/>
          </a:stretch>
        </p:blipFill>
        <p:spPr bwMode="auto">
          <a:xfrm>
            <a:off x="2659037" y="2586038"/>
            <a:ext cx="6351638" cy="363093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endParaRPr lang="en-IN"/>
          </a:p>
        </p:txBody>
      </p:sp>
      <p:pic>
        <p:nvPicPr>
          <p:cNvPr id="2097155" name="Content Placeholder 3"/>
          <p:cNvPicPr>
            <a:picLocks noGrp="1"/>
          </p:cNvPicPr>
          <p:nvPr>
            <p:ph idx="1"/>
          </p:nvPr>
        </p:nvPicPr>
        <p:blipFill>
          <a:blip r:embed="rId2"/>
          <a:srcRect l="3614" r="2609"/>
          <a:stretch>
            <a:fillRect/>
          </a:stretch>
        </p:blipFill>
        <p:spPr>
          <a:xfrm rot="21582112">
            <a:off x="17424" y="31768"/>
            <a:ext cx="12156817" cy="68579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4"/>
          <p:cNvSpPr>
            <a:spLocks noGrp="1"/>
          </p:cNvSpPr>
          <p:nvPr>
            <p:ph type="title"/>
          </p:nvPr>
        </p:nvSpPr>
        <p:spPr>
          <a:xfrm>
            <a:off x="284531" y="206477"/>
            <a:ext cx="10353762" cy="970450"/>
          </a:xfrm>
        </p:spPr>
        <p:txBody>
          <a:bodyPr>
            <a:norm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1048624" name="Content Placeholder 1"/>
          <p:cNvSpPr>
            <a:spLocks noGrp="1"/>
          </p:cNvSpPr>
          <p:nvPr>
            <p:ph idx="1"/>
          </p:nvPr>
        </p:nvSpPr>
        <p:spPr>
          <a:xfrm>
            <a:off x="365760" y="1371600"/>
            <a:ext cx="11245047" cy="5029200"/>
          </a:xfrm>
        </p:spPr>
        <p:txBody>
          <a:bodyPr>
            <a:normAutofit/>
          </a:bodyPr>
          <a:lstStyle/>
          <a:p>
            <a:pPr marL="0" indent="0">
              <a:buNone/>
            </a:pPr>
            <a:r>
              <a:rPr lang="en-IN" sz="1400" dirty="0">
                <a:solidFill>
                  <a:schemeClr val="tx1"/>
                </a:solidFill>
                <a:latin typeface="Times New Roman" panose="02020603050405020304" pitchFamily="18" charset="0"/>
                <a:ea typeface="+mn-lt"/>
                <a:cs typeface="Times New Roman" panose="02020603050405020304" pitchFamily="18" charset="0"/>
              </a:rPr>
              <a:t>Present the results of the machine learning model in terms of its accuracy and effectiveness </a:t>
            </a:r>
            <a:r>
              <a:rPr lang="en-US" sz="1400" dirty="0">
                <a:latin typeface="Times New Roman" panose="02020603050405020304" pitchFamily="18" charset="0"/>
                <a:cs typeface="Times New Roman" panose="02020603050405020304" pitchFamily="18" charset="0"/>
              </a:rPr>
              <a:t>the result of sentiment analysis in the context of food reviews is a categorical label indicating the sentiment expressed in the review, helping restaurants understand customer feedback at a glance.</a:t>
            </a:r>
            <a:r>
              <a:rPr lang="en-IN" sz="1400" dirty="0">
                <a:solidFill>
                  <a:srgbClr val="0F0F0F"/>
                </a:solidFill>
                <a:latin typeface="Times New Roman" panose="02020603050405020304" pitchFamily="18" charset="0"/>
                <a:ea typeface="+mn-lt"/>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Given the text of a food review, a sentiment analysis model will process the text and output one of the sentiment categories</a:t>
            </a:r>
          </a:p>
          <a:p>
            <a:r>
              <a:rPr lang="en-US" sz="1400" b="1" dirty="0">
                <a:solidFill>
                  <a:srgbClr val="FF0000"/>
                </a:solidFill>
                <a:latin typeface="Times New Roman" panose="02020603050405020304" pitchFamily="18" charset="0"/>
                <a:cs typeface="Times New Roman" panose="02020603050405020304" pitchFamily="18" charset="0"/>
              </a:rPr>
              <a:t>Positive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amazing! The pasta was perfectly cooked and the sauce was rich and flavorful. Highly recommend this restaurant!"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Positive</a:t>
            </a:r>
          </a:p>
          <a:p>
            <a:r>
              <a:rPr lang="en-US" sz="1400" b="1" dirty="0">
                <a:solidFill>
                  <a:srgbClr val="FF0000"/>
                </a:solidFill>
                <a:latin typeface="Times New Roman" panose="02020603050405020304" pitchFamily="18" charset="0"/>
                <a:cs typeface="Times New Roman" panose="02020603050405020304" pitchFamily="18" charset="0"/>
              </a:rPr>
              <a:t>Negative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"I had a terrible experience. The service was slow, and the food was cold and bland. I won't be coming back."</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Negative</a:t>
            </a:r>
          </a:p>
          <a:p>
            <a:r>
              <a:rPr lang="en-US" sz="1400" b="1" dirty="0">
                <a:solidFill>
                  <a:srgbClr val="FF0000"/>
                </a:solidFill>
                <a:latin typeface="Times New Roman" panose="02020603050405020304" pitchFamily="18" charset="0"/>
                <a:cs typeface="Times New Roman" panose="02020603050405020304" pitchFamily="18" charset="0"/>
              </a:rPr>
              <a:t>Neutral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okay, nothing special. The ambiance was nice, but I’ve had better dining experiences elsewhere."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Neutral</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IN" sz="1200" dirty="0">
              <a:solidFill>
                <a:srgbClr val="0F0F0F"/>
              </a:solidFill>
              <a:latin typeface="Times New Roman" panose="02020603050405020304" pitchFamily="18" charset="0"/>
              <a:ea typeface="+mn-lt"/>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903058" y="177968"/>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&amp;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1048626" name="Content Placeholder 4"/>
          <p:cNvSpPr>
            <a:spLocks noGrp="1"/>
          </p:cNvSpPr>
          <p:nvPr>
            <p:ph idx="1"/>
          </p:nvPr>
        </p:nvSpPr>
        <p:spPr/>
        <p:txBody>
          <a:bodyPr/>
          <a:lstStyle/>
          <a:p>
            <a:endParaRPr lang="en-IN" dirty="0"/>
          </a:p>
        </p:txBody>
      </p:sp>
      <p:pic>
        <p:nvPicPr>
          <p:cNvPr id="2097156" name="Picture 8"/>
          <p:cNvPicPr>
            <a:picLocks noChangeAspect="1"/>
          </p:cNvPicPr>
          <p:nvPr/>
        </p:nvPicPr>
        <p:blipFill>
          <a:blip r:embed="rId2"/>
          <a:stretch>
            <a:fillRect/>
          </a:stretch>
        </p:blipFill>
        <p:spPr>
          <a:xfrm>
            <a:off x="924443" y="1732449"/>
            <a:ext cx="3581400" cy="3876675"/>
          </a:xfrm>
          <a:prstGeom prst="rect">
            <a:avLst/>
          </a:prstGeom>
        </p:spPr>
      </p:pic>
      <p:pic>
        <p:nvPicPr>
          <p:cNvPr id="2097157" name="Picture 10"/>
          <p:cNvPicPr>
            <a:picLocks noChangeAspect="1"/>
          </p:cNvPicPr>
          <p:nvPr/>
        </p:nvPicPr>
        <p:blipFill>
          <a:blip r:embed="rId3"/>
          <a:stretch>
            <a:fillRect/>
          </a:stretch>
        </p:blipFill>
        <p:spPr>
          <a:xfrm>
            <a:off x="5780463" y="1833646"/>
            <a:ext cx="5067517" cy="38766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737552" y="176530"/>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and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1048628" name="Content Placeholder 4"/>
          <p:cNvSpPr>
            <a:spLocks noGrp="1"/>
          </p:cNvSpPr>
          <p:nvPr>
            <p:ph idx="1"/>
          </p:nvPr>
        </p:nvSpPr>
        <p:spPr>
          <a:xfrm>
            <a:off x="162560" y="1146980"/>
            <a:ext cx="11460480" cy="5233499"/>
          </a:xfrm>
        </p:spPr>
        <p:txBody>
          <a:bodyPr/>
          <a:lstStyle/>
          <a:p>
            <a:pPr lvl="1">
              <a:lnSpc>
                <a:spcPct val="150000"/>
              </a:lnSpc>
            </a:pPr>
            <a:r>
              <a:rPr lang="en-US" dirty="0">
                <a:solidFill>
                  <a:srgbClr val="FF0000"/>
                </a:solidFill>
              </a:rPr>
              <a:t>Test preprocessing                                                        Tokenization</a:t>
            </a:r>
            <a:endParaRPr lang="en-IN" dirty="0">
              <a:solidFill>
                <a:srgbClr val="FF0000"/>
              </a:solidFill>
            </a:endParaRPr>
          </a:p>
        </p:txBody>
      </p:sp>
      <p:pic>
        <p:nvPicPr>
          <p:cNvPr id="2097158" name="Picture 5"/>
          <p:cNvPicPr>
            <a:picLocks noChangeAspect="1"/>
          </p:cNvPicPr>
          <p:nvPr/>
        </p:nvPicPr>
        <p:blipFill>
          <a:blip r:embed="rId2"/>
          <a:stretch>
            <a:fillRect/>
          </a:stretch>
        </p:blipFill>
        <p:spPr>
          <a:xfrm>
            <a:off x="402272" y="2005795"/>
            <a:ext cx="4905375" cy="37052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97159" name="Picture 7"/>
          <p:cNvPicPr>
            <a:picLocks noChangeAspect="1"/>
          </p:cNvPicPr>
          <p:nvPr/>
        </p:nvPicPr>
        <p:blipFill>
          <a:blip r:embed="rId3"/>
          <a:stretch>
            <a:fillRect/>
          </a:stretch>
        </p:blipFill>
        <p:spPr>
          <a:xfrm>
            <a:off x="5987354" y="2005795"/>
            <a:ext cx="5706806" cy="36126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4"/>
          <p:cNvSpPr>
            <a:spLocks noGrp="1"/>
          </p:cNvSpPr>
          <p:nvPr>
            <p:ph type="title"/>
          </p:nvPr>
        </p:nvSpPr>
        <p:spPr>
          <a:xfrm>
            <a:off x="581192" y="203200"/>
            <a:ext cx="10353762" cy="97045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30" name="Content Placeholder 1"/>
          <p:cNvSpPr>
            <a:spLocks noGrp="1"/>
          </p:cNvSpPr>
          <p:nvPr>
            <p:ph idx="1"/>
          </p:nvPr>
        </p:nvSpPr>
        <p:spPr>
          <a:xfrm>
            <a:off x="581192" y="1302025"/>
            <a:ext cx="11029615" cy="5216761"/>
          </a:xfrm>
        </p:spPr>
        <p:txBody>
          <a:bodyPr>
            <a:normAutofit fontScale="92857" lnSpcReduction="10000"/>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From the above study, an attempt has been made to classify sentiment analysis for restaurant reviews using machine learning techniques. Two algorithms namely Multinomial Naive Bayes and Bernoulli Naive Bayes are implemented.</a:t>
            </a:r>
          </a:p>
          <a:p>
            <a:pPr algn="l"/>
            <a:r>
              <a:rPr lang="en-US" sz="1400" b="0" i="0" dirty="0">
                <a:solidFill>
                  <a:schemeClr val="tx1"/>
                </a:solidFill>
                <a:effectLst/>
                <a:latin typeface="Times New Roman" panose="02020603050405020304" pitchFamily="18" charset="0"/>
                <a:cs typeface="Times New Roman" panose="02020603050405020304" pitchFamily="18" charset="0"/>
              </a:rPr>
              <a:t>Evaluation metrics used here are accuracy, precision and recall.</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Multinomial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0.77.</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Bernoulli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77.0%.</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0.76.</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0.78.</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Logistic Regression,</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76.67%.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0.71.</a:t>
            </a:r>
          </a:p>
          <a:p>
            <a:pPr algn="l">
              <a:buFont typeface="Arial" panose="020B0604020202020204" pitchFamily="34" charset="0"/>
              <a:buChar char="•"/>
            </a:pPr>
            <a:endParaRPr lang="en-US" sz="1400" b="0" i="0" dirty="0">
              <a:solidFill>
                <a:schemeClr val="tx1"/>
              </a:solidFill>
              <a:effectLst/>
              <a:latin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Content Placeholder 2"/>
          <p:cNvSpPr>
            <a:spLocks noGrp="1"/>
          </p:cNvSpPr>
          <p:nvPr>
            <p:ph idx="1"/>
          </p:nvPr>
        </p:nvSpPr>
        <p:spPr>
          <a:xfrm>
            <a:off x="626714" y="1315453"/>
            <a:ext cx="11029616" cy="4475747"/>
          </a:xfrm>
        </p:spPr>
        <p:txBody>
          <a:bodyPr>
            <a:normAutofit fontScale="75000" lnSpcReduction="20000"/>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nSpc>
                <a:spcPct val="150000"/>
              </a:lnSpc>
            </a:pPr>
            <a:r>
              <a:rPr lang="en-US" sz="2000" b="1" dirty="0">
                <a:solidFill>
                  <a:srgbClr val="92D04F"/>
                </a:solidFill>
                <a:effectLst>
                  <a:outerShdw blurRad="38100" dist="38100" dir="2700000" algn="br" rotWithShape="0">
                    <a:srgbClr val="000000"/>
                  </a:outerShdw>
                </a:effectLst>
              </a:rPr>
              <a:t>Enhanced Personalization: </a:t>
            </a:r>
            <a:r>
              <a:rPr lang="en-US" sz="2000" b="1" dirty="0">
                <a:solidFill>
                  <a:srgbClr val="FFFFFF"/>
                </a:solidFill>
                <a:effectLst>
                  <a:outerShdw blurRad="38100" dist="38100" dir="2700000" algn="br" rotWithShape="0">
                    <a:srgbClr val="000000"/>
                  </a:outerShdw>
                </a:effectLst>
              </a:rPr>
              <a:t>Utilize sentiment analysis to personalize customer interactions and delivery plans based on individual preferences and feedback.</a:t>
            </a:r>
          </a:p>
          <a:p>
            <a:pPr>
              <a:lnSpc>
                <a:spcPct val="150000"/>
              </a:lnSpc>
            </a:pPr>
            <a:r>
              <a:rPr lang="en-US" sz="2000" b="1" dirty="0">
                <a:solidFill>
                  <a:srgbClr val="92D04F"/>
                </a:solidFill>
                <a:effectLst>
                  <a:outerShdw blurRad="38100" dist="38100" dir="2700000" algn="br" rotWithShape="0">
                    <a:srgbClr val="000000"/>
                  </a:outerShdw>
                </a:effectLst>
              </a:rPr>
              <a:t>Real-Time Feedback Mechanisms</a:t>
            </a:r>
            <a:r>
              <a:rPr lang="en-US" sz="2000" b="1" dirty="0">
                <a:solidFill>
                  <a:srgbClr val="FFFFFF"/>
                </a:solidFill>
                <a:effectLst>
                  <a:outerShdw blurRad="38100" dist="38100" dir="2700000" algn="br" rotWithShape="0">
                    <a:srgbClr val="000000"/>
                  </a:outerShdw>
                </a:effectLst>
              </a:rPr>
              <a:t>: Implement real-time feedback systems to capture and analyze customer sentiments instantly, enabling immediate service improvements.</a:t>
            </a:r>
          </a:p>
          <a:p>
            <a:pPr>
              <a:lnSpc>
                <a:spcPct val="150000"/>
              </a:lnSpc>
            </a:pPr>
            <a:r>
              <a:rPr lang="en-US" sz="2000" b="1" dirty="0">
                <a:solidFill>
                  <a:srgbClr val="92D04F"/>
                </a:solidFill>
                <a:effectLst>
                  <a:outerShdw blurRad="38100" dist="38100" dir="2700000" algn="br" rotWithShape="0">
                    <a:srgbClr val="000000"/>
                  </a:outerShdw>
                </a:effectLst>
              </a:rPr>
              <a:t>Integration with AI and IoT</a:t>
            </a:r>
            <a:r>
              <a:rPr lang="en-US" sz="2000" b="1" dirty="0">
                <a:solidFill>
                  <a:srgbClr val="FFFFFF"/>
                </a:solidFill>
                <a:effectLst>
                  <a:outerShdw blurRad="38100" dist="38100" dir="2700000" algn="br" rotWithShape="0">
                    <a:srgbClr val="000000"/>
                  </a:outerShdw>
                </a:effectLst>
              </a:rPr>
              <a:t>: Integrate sentiment analysis with AI and IoT devices to monitor customer emotions and experiences in real-time, enhancing proactive restaurant delivery.</a:t>
            </a:r>
          </a:p>
          <a:p>
            <a:pPr>
              <a:lnSpc>
                <a:spcPct val="150000"/>
              </a:lnSpc>
            </a:pPr>
            <a:r>
              <a:rPr lang="en-US" sz="2000" b="1" dirty="0">
                <a:solidFill>
                  <a:srgbClr val="92D04F"/>
                </a:solidFill>
                <a:effectLst>
                  <a:outerShdw blurRad="38100" dist="38100" dir="2700000" algn="br" rotWithShape="0">
                    <a:srgbClr val="000000"/>
                  </a:outerShdw>
                </a:effectLst>
              </a:rPr>
              <a:t>Predictive Analytics: </a:t>
            </a:r>
            <a:r>
              <a:rPr lang="en-US" sz="2000" b="1" dirty="0">
                <a:solidFill>
                  <a:srgbClr val="FFFFFF"/>
                </a:solidFill>
                <a:effectLst>
                  <a:outerShdw blurRad="38100" dist="38100" dir="2700000" algn="br" rotWithShape="0">
                    <a:srgbClr val="000000"/>
                  </a:outerShdw>
                </a:effectLst>
              </a:rPr>
              <a:t>Develop predictive models using historical sentiment data to anticipate patient needs and optimize resource allocation and service planning</a:t>
            </a:r>
            <a:r>
              <a:rPr lang="en-US" sz="2000" b="1" dirty="0">
                <a:solidFill>
                  <a:srgbClr val="92D04F"/>
                </a:solidFill>
                <a:effectLst>
                  <a:outerShdw blurRad="38100" dist="38100" dir="2700000" algn="br" rotWithShape="0">
                    <a:srgbClr val="000000"/>
                  </a:outerShdw>
                </a:effectLst>
              </a:rPr>
              <a:t>.</a:t>
            </a:r>
          </a:p>
          <a:p>
            <a:pPr>
              <a:lnSpc>
                <a:spcPct val="150000"/>
              </a:lnSpc>
            </a:pPr>
            <a:r>
              <a:rPr lang="en-US" sz="2000" b="1" dirty="0">
                <a:solidFill>
                  <a:srgbClr val="92D04F"/>
                </a:solidFill>
                <a:effectLst>
                  <a:outerShdw blurRad="38100" dist="38100" dir="2700000" algn="br" rotWithShape="0">
                    <a:srgbClr val="000000"/>
                  </a:outerShdw>
                </a:effectLst>
              </a:rPr>
              <a:t>Cross-Institutional Benchmarking: </a:t>
            </a:r>
            <a:r>
              <a:rPr lang="en-US" sz="2000" b="1" dirty="0">
                <a:solidFill>
                  <a:srgbClr val="FFFFFF"/>
                </a:solidFill>
                <a:effectLst>
                  <a:outerShdw blurRad="38100" dist="38100" dir="2700000" algn="br" rotWithShape="0">
                    <a:srgbClr val="000000"/>
                  </a:outerShdw>
                </a:effectLst>
              </a:rPr>
              <a:t>Establish benchmarks for sentiment analysis across customer institutions to compare performance and identify best practices for continuous improvement.</a:t>
            </a:r>
          </a:p>
          <a:p>
            <a:pPr marL="305435" indent="-305435"/>
            <a:endParaRPr lang="en-US" sz="2000" dirty="0"/>
          </a:p>
          <a:p>
            <a:pPr marL="305435" indent="-305435"/>
            <a:endParaRPr lang="en-US" dirty="0"/>
          </a:p>
        </p:txBody>
      </p:sp>
      <p:sp>
        <p:nvSpPr>
          <p:cNvPr id="1048632" name="Title 4"/>
          <p:cNvSpPr txBox="1"/>
          <p:nvPr/>
        </p:nvSpPr>
        <p:spPr>
          <a:xfrm>
            <a:off x="770253" y="379438"/>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4"/>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34" name="Content Placeholder 1"/>
          <p:cNvSpPr>
            <a:spLocks noGrp="1"/>
          </p:cNvSpPr>
          <p:nvPr>
            <p:ph idx="1"/>
          </p:nvPr>
        </p:nvSpPr>
        <p:spPr/>
        <p:txBody>
          <a:bodyPr>
            <a:normAutofit fontScale="62500" lnSpcReduction="20000"/>
          </a:bodyPr>
          <a:lstStyle/>
          <a:p>
            <a:pPr>
              <a:lnSpc>
                <a:spcPct val="150000"/>
              </a:lnSpc>
            </a:pPr>
            <a:r>
              <a:rPr lang="en-US" sz="2400" b="1" dirty="0">
                <a:solidFill>
                  <a:srgbClr val="FFFFFF"/>
                </a:solidFill>
                <a:effectLst>
                  <a:outerShdw blurRad="38100" dist="38100" dir="2700000" algn="br" rotWithShape="0">
                    <a:srgbClr val="000000"/>
                  </a:outerShdw>
                </a:effectLst>
              </a:rPr>
              <a:t>[1] M. Govindarajan, “Sentiment Analysis of Restaurant Reviews Using Hybrid Classification Model,” IRF International Conference, 2014. [ D. V. N. Devi, C.K. Kumar and S. </a:t>
            </a:r>
            <a:r>
              <a:rPr lang="en-US" sz="2400" b="1" dirty="0" err="1">
                <a:solidFill>
                  <a:srgbClr val="FFFFFF"/>
                </a:solidFill>
                <a:effectLst>
                  <a:outerShdw blurRad="38100" dist="38100" dir="2700000" algn="br" rotWithShape="0">
                    <a:srgbClr val="000000"/>
                  </a:outerShdw>
                </a:effectLst>
              </a:rPr>
              <a:t>Prasasd</a:t>
            </a:r>
            <a:r>
              <a:rPr lang="en-US" sz="2400" b="1" dirty="0">
                <a:solidFill>
                  <a:srgbClr val="FFFFFF"/>
                </a:solidFill>
                <a:effectLst>
                  <a:outerShdw blurRad="38100" dist="38100" dir="2700000" algn="br" rotWithShape="0">
                    <a:srgbClr val="000000"/>
                  </a:outerShdw>
                </a:effectLst>
              </a:rPr>
              <a:t> “A feature Based Approach for Sentiment Analysis by Using Support Vector Machine”.</a:t>
            </a:r>
          </a:p>
          <a:p>
            <a:pPr>
              <a:lnSpc>
                <a:spcPct val="150000"/>
              </a:lnSpc>
            </a:pPr>
            <a:r>
              <a:rPr lang="en-US" sz="2400" b="1" dirty="0">
                <a:solidFill>
                  <a:srgbClr val="FFFFFF"/>
                </a:solidFill>
                <a:effectLst>
                  <a:outerShdw blurRad="38100" dist="38100" dir="2700000" algn="br" rotWithShape="0">
                    <a:srgbClr val="000000"/>
                  </a:outerShdw>
                </a:effectLst>
              </a:rPr>
              <a:t>Y. </a:t>
            </a:r>
            <a:r>
              <a:rPr lang="en-US" sz="2400" b="1" dirty="0" err="1">
                <a:solidFill>
                  <a:srgbClr val="FFFFFF"/>
                </a:solidFill>
                <a:effectLst>
                  <a:outerShdw blurRad="38100" dist="38100" dir="2700000" algn="br" rotWithShape="0">
                    <a:srgbClr val="000000"/>
                  </a:outerShdw>
                </a:effectLst>
              </a:rPr>
              <a:t>Woldemariam</a:t>
            </a:r>
            <a:r>
              <a:rPr lang="en-US" sz="2400" b="1" dirty="0">
                <a:solidFill>
                  <a:srgbClr val="FFFFFF"/>
                </a:solidFill>
                <a:effectLst>
                  <a:outerShdw blurRad="38100" dist="38100" dir="2700000" algn="br" rotWithShape="0">
                    <a:srgbClr val="000000"/>
                  </a:outerShdw>
                </a:effectLst>
              </a:rPr>
              <a:t>, “Sentiment analysis in a cross-media analysis framework,” Hangzhou, 2016. [4] E. </a:t>
            </a:r>
            <a:r>
              <a:rPr lang="en-US" sz="2400" b="1" dirty="0" err="1">
                <a:solidFill>
                  <a:srgbClr val="FFFFFF"/>
                </a:solidFill>
                <a:effectLst>
                  <a:outerShdw blurRad="38100" dist="38100" dir="2700000" algn="br" rotWithShape="0">
                    <a:srgbClr val="000000"/>
                  </a:outerShdw>
                </a:effectLst>
              </a:rPr>
              <a:t>Boiv</a:t>
            </a:r>
            <a:r>
              <a:rPr lang="en-US" sz="2400" b="1" dirty="0">
                <a:solidFill>
                  <a:srgbClr val="FFFFFF"/>
                </a:solidFill>
                <a:effectLst>
                  <a:outerShdw blurRad="38100" dist="38100" dir="2700000" algn="br" rotWithShape="0">
                    <a:srgbClr val="000000"/>
                  </a:outerShdw>
                </a:effectLst>
              </a:rPr>
              <a:t> and M. F. </a:t>
            </a:r>
            <a:r>
              <a:rPr lang="en-US" sz="2400" b="1" dirty="0" err="1">
                <a:solidFill>
                  <a:srgbClr val="FFFFFF"/>
                </a:solidFill>
                <a:effectLst>
                  <a:outerShdw blurRad="38100" dist="38100" dir="2700000" algn="br" rotWithShape="0">
                    <a:srgbClr val="000000"/>
                  </a:outerShdw>
                </a:effectLst>
              </a:rPr>
              <a:t>Moens</a:t>
            </a:r>
            <a:r>
              <a:rPr lang="en-US" sz="2400" b="1" dirty="0">
                <a:solidFill>
                  <a:srgbClr val="FFFFFF"/>
                </a:solidFill>
                <a:effectLst>
                  <a:outerShdw blurRad="38100" dist="38100" dir="2700000" algn="br" rotWithShape="0">
                    <a:srgbClr val="000000"/>
                  </a:outerShdw>
                </a:effectLst>
              </a:rPr>
              <a:t>, “A machine learning approach to sentiment analysis in multilingual Web texts,” Belgium: Springer- Information Retrieval Journals, 2008.[5] A.B. Pawar, M.A. </a:t>
            </a:r>
            <a:r>
              <a:rPr lang="en-US" sz="2400" b="1" dirty="0" err="1">
                <a:solidFill>
                  <a:srgbClr val="FFFFFF"/>
                </a:solidFill>
                <a:effectLst>
                  <a:outerShdw blurRad="38100" dist="38100" dir="2700000" algn="br" rotWithShape="0">
                    <a:srgbClr val="000000"/>
                  </a:outerShdw>
                </a:effectLst>
              </a:rPr>
              <a:t>Jawale</a:t>
            </a:r>
            <a:r>
              <a:rPr lang="en-US" sz="2400" b="1" dirty="0">
                <a:solidFill>
                  <a:srgbClr val="FFFFFF"/>
                </a:solidFill>
                <a:effectLst>
                  <a:outerShdw blurRad="38100" dist="38100" dir="2700000" algn="br" rotWithShape="0">
                    <a:srgbClr val="000000"/>
                  </a:outerShdw>
                </a:effectLst>
              </a:rPr>
              <a:t> and D.N. </a:t>
            </a:r>
            <a:r>
              <a:rPr lang="en-US" sz="2400" b="1" dirty="0" err="1">
                <a:solidFill>
                  <a:srgbClr val="FFFFFF"/>
                </a:solidFill>
                <a:effectLst>
                  <a:outerShdw blurRad="38100" dist="38100" dir="2700000" algn="br" rotWithShape="0">
                    <a:srgbClr val="000000"/>
                  </a:outerShdw>
                </a:effectLst>
              </a:rPr>
              <a:t>Kyatanavar</a:t>
            </a:r>
            <a:r>
              <a:rPr lang="en-US" sz="2400" b="1" dirty="0">
                <a:solidFill>
                  <a:srgbClr val="FFFFFF"/>
                </a:solidFill>
                <a:effectLst>
                  <a:outerShdw blurRad="38100" dist="38100" dir="2700000" algn="br" rotWithShape="0">
                    <a:srgbClr val="000000"/>
                  </a:outerShdw>
                </a:effectLst>
              </a:rPr>
              <a:t>, “Fundamentals of Sentiment Analysis: Concepts and Methodology”, An Environment of Computation Intelligence, Springer International Publishing Switzerland 2016, pp. 25-35.[6] Peter </a:t>
            </a:r>
            <a:r>
              <a:rPr lang="en-US" sz="2400" b="1" dirty="0" err="1">
                <a:solidFill>
                  <a:srgbClr val="FFFFFF"/>
                </a:solidFill>
                <a:effectLst>
                  <a:outerShdw blurRad="38100" dist="38100" dir="2700000" algn="br" rotWithShape="0">
                    <a:srgbClr val="000000"/>
                  </a:outerShdw>
                </a:effectLst>
              </a:rPr>
              <a:t>Koncz</a:t>
            </a:r>
            <a:r>
              <a:rPr lang="en-US" sz="2400" b="1" dirty="0">
                <a:solidFill>
                  <a:srgbClr val="FFFFFF"/>
                </a:solidFill>
                <a:effectLst>
                  <a:outerShdw blurRad="38100" dist="38100" dir="2700000" algn="br" rotWithShape="0">
                    <a:srgbClr val="000000"/>
                  </a:outerShdw>
                </a:effectLst>
              </a:rPr>
              <a:t> and Jan Paralic, “An approach to feature selection for sentiment analysis”, 15th International Conference on Intelligent Engineering Systems, June 23 –25, 2011, </a:t>
            </a:r>
            <a:r>
              <a:rPr lang="en-US" sz="2400" b="1" dirty="0" err="1">
                <a:solidFill>
                  <a:srgbClr val="FFFFFF"/>
                </a:solidFill>
                <a:effectLst>
                  <a:outerShdw blurRad="38100" dist="38100" dir="2700000" algn="br" rotWithShape="0">
                    <a:srgbClr val="000000"/>
                  </a:outerShdw>
                </a:effectLst>
              </a:rPr>
              <a:t>Poprad</a:t>
            </a:r>
            <a:r>
              <a:rPr lang="en-US" sz="2400" b="1" dirty="0">
                <a:solidFill>
                  <a:srgbClr val="FFFFFF"/>
                </a:solidFill>
                <a:effectLst>
                  <a:outerShdw blurRad="38100" dist="38100" dir="2700000" algn="br" rotWithShape="0">
                    <a:srgbClr val="000000"/>
                  </a:outerShdw>
                </a:effectLst>
              </a:rPr>
              <a:t>, Slovakia.[7] </a:t>
            </a:r>
            <a:r>
              <a:rPr lang="en-US" sz="2400" b="1" dirty="0" err="1">
                <a:solidFill>
                  <a:srgbClr val="FFFFFF"/>
                </a:solidFill>
                <a:effectLst>
                  <a:outerShdw blurRad="38100" dist="38100" dir="2700000" algn="br" rotWithShape="0">
                    <a:srgbClr val="000000"/>
                  </a:outerShdw>
                </a:effectLst>
              </a:rPr>
              <a:t>S.Vidhya</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D.Asir</a:t>
            </a:r>
            <a:r>
              <a:rPr lang="en-US" sz="2400" b="1" dirty="0">
                <a:solidFill>
                  <a:srgbClr val="FFFFFF"/>
                </a:solidFill>
                <a:effectLst>
                  <a:outerShdw blurRad="38100" dist="38100" dir="2700000" algn="br" rotWithShape="0">
                    <a:srgbClr val="000000"/>
                  </a:outerShdw>
                </a:effectLst>
              </a:rPr>
              <a:t> Antony Gnana Singh and </a:t>
            </a:r>
            <a:r>
              <a:rPr lang="en-US" sz="2400" b="1" dirty="0" err="1">
                <a:solidFill>
                  <a:srgbClr val="FFFFFF"/>
                </a:solidFill>
                <a:effectLst>
                  <a:outerShdw blurRad="38100" dist="38100" dir="2700000" algn="br" rotWithShape="0">
                    <a:srgbClr val="000000"/>
                  </a:outerShdw>
                </a:effectLst>
              </a:rPr>
              <a:t>E.Jebamalar</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Leavline</a:t>
            </a:r>
            <a:r>
              <a:rPr lang="en-US" sz="2400" b="1" dirty="0">
                <a:solidFill>
                  <a:srgbClr val="FFFFFF"/>
                </a:solidFill>
                <a:effectLst>
                  <a:outerShdw blurRad="38100" dist="38100" dir="2700000" algn="br" rotWithShape="0">
                    <a:srgbClr val="000000"/>
                  </a:outerShdw>
                </a:effectLst>
              </a:rPr>
              <a:t>, “Feature Extraction for Document Classification”, International Journal of Innovative Research in Science, Engineering and Technology, Vol. 4, Special Issue 6[8] </a:t>
            </a:r>
            <a:r>
              <a:rPr lang="en-US" sz="2400" b="1" dirty="0" err="1">
                <a:solidFill>
                  <a:srgbClr val="FFFFFF"/>
                </a:solidFill>
                <a:effectLst>
                  <a:outerShdw blurRad="38100" dist="38100" dir="2700000" algn="br" rotWithShape="0">
                    <a:srgbClr val="000000"/>
                  </a:outerShdw>
                </a:effectLst>
              </a:rPr>
              <a:t>B.Pang</a:t>
            </a:r>
            <a:r>
              <a:rPr lang="en-US" sz="2400" b="1" dirty="0">
                <a:solidFill>
                  <a:srgbClr val="FFFFFF"/>
                </a:solidFill>
                <a:effectLst>
                  <a:outerShdw blurRad="38100" dist="38100" dir="2700000" algn="br" rotWithShape="0">
                    <a:srgbClr val="000000"/>
                  </a:outerShdw>
                </a:effectLst>
              </a:rPr>
              <a:t> and </a:t>
            </a:r>
            <a:r>
              <a:rPr lang="en-US" sz="2400" b="1" dirty="0" err="1">
                <a:solidFill>
                  <a:srgbClr val="FFFFFF"/>
                </a:solidFill>
                <a:effectLst>
                  <a:outerShdw blurRad="38100" dist="38100" dir="2700000" algn="br" rotWithShape="0">
                    <a:srgbClr val="000000"/>
                  </a:outerShdw>
                </a:effectLst>
              </a:rPr>
              <a:t>L.Lee</a:t>
            </a:r>
            <a:r>
              <a:rPr lang="en-US" sz="2400" b="1" dirty="0">
                <a:solidFill>
                  <a:srgbClr val="FFFFFF"/>
                </a:solidFill>
                <a:effectLst>
                  <a:outerShdw blurRad="38100" dist="38100" dir="2700000" algn="br" rotWithShape="0">
                    <a:srgbClr val="000000"/>
                  </a:outerShdw>
                </a:effectLst>
              </a:rPr>
              <a:t>, “Opinion mining and sentiment analysis,” vol. 3, no. 1-2, 2008.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4"/>
          <p:cNvSpPr>
            <a:spLocks noGrp="1"/>
          </p:cNvSpPr>
          <p:nvPr>
            <p:ph type="title"/>
          </p:nvPr>
        </p:nvSpPr>
        <p:spPr>
          <a:xfrm>
            <a:off x="1463041" y="2766218"/>
            <a:ext cx="9298744" cy="1325563"/>
          </a:xfrm>
        </p:spPr>
        <p:txBody>
          <a:bodyPr/>
          <a:lstStyle/>
          <a:p>
            <a:pPr algn="ctr"/>
            <a:endParaRPr lang="en-US" b="1" dirty="0">
              <a:solidFill>
                <a:srgbClr val="002060"/>
              </a:solidFill>
              <a:latin typeface="Arial" panose="020B0604020202020204" pitchFamily="34" charset="0"/>
              <a:cs typeface="Arial" panose="020B0604020202020204" pitchFamily="34" charset="0"/>
            </a:endParaRPr>
          </a:p>
        </p:txBody>
      </p:sp>
      <p:pic>
        <p:nvPicPr>
          <p:cNvPr id="2097160" name="Picture 3"/>
          <p:cNvPicPr>
            <a:picLocks noChangeAspect="1"/>
          </p:cNvPicPr>
          <p:nvPr/>
        </p:nvPicPr>
        <p:blipFill>
          <a:blip r:embed="rId2"/>
          <a:stretch>
            <a:fillRect/>
          </a:stretch>
        </p:blipFill>
        <p:spPr>
          <a:xfrm>
            <a:off x="137653" y="68826"/>
            <a:ext cx="11887200" cy="67154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63910" y="-437536"/>
            <a:ext cx="12128090" cy="7379098"/>
          </a:xfrm>
        </p:spPr>
        <p:txBody>
          <a:bodyPr>
            <a:normAutofit/>
          </a:bodyPr>
          <a:lstStyle/>
          <a:p>
            <a:pPr algn="l"/>
            <a:r>
              <a:rPr lang="en-US" sz="2400" dirty="0"/>
              <a:t>      </a:t>
            </a:r>
            <a:r>
              <a:rPr lang="en-US" sz="2400" dirty="0">
                <a:solidFill>
                  <a:srgbClr val="FF0000"/>
                </a:solidFill>
              </a:rPr>
              <a:t>            PROJECT TITLE:</a:t>
            </a:r>
            <a:br>
              <a:rPr lang="en-US" sz="1600" dirty="0">
                <a:solidFill>
                  <a:srgbClr val="FF0000"/>
                </a:solidFill>
              </a:rPr>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1600" dirty="0"/>
              <a:t>   </a:t>
            </a:r>
            <a:br>
              <a:rPr lang="en-US" sz="1600" dirty="0"/>
            </a:br>
            <a:br>
              <a:rPr lang="en-US" sz="1600" dirty="0"/>
            </a:br>
            <a:r>
              <a:rPr lang="en-US" sz="2400" dirty="0">
                <a:solidFill>
                  <a:srgbClr val="FF0000"/>
                </a:solidFill>
              </a:rPr>
              <a:t>PRESENTED BY:</a:t>
            </a:r>
            <a:br>
              <a:rPr lang="en-US" sz="1600" dirty="0"/>
            </a:br>
            <a:r>
              <a:rPr lang="en-US" sz="1600" dirty="0"/>
              <a:t>                             </a:t>
            </a:r>
            <a:r>
              <a:rPr lang="en-US" sz="1600" dirty="0">
                <a:solidFill>
                  <a:srgbClr val="FF0000"/>
                </a:solidFill>
              </a:rPr>
              <a:t>NAME                                    : </a:t>
            </a:r>
            <a:r>
              <a:rPr lang="en-US" sz="1600" dirty="0">
                <a:solidFill>
                  <a:srgbClr val="FFC000"/>
                </a:solidFill>
              </a:rPr>
              <a:t>PALEPU SIVA GANGADHAR</a:t>
            </a:r>
            <a:br>
              <a:rPr lang="en-US" sz="1600" dirty="0"/>
            </a:br>
            <a:r>
              <a:rPr lang="en-US" sz="1600" dirty="0"/>
              <a:t>                             </a:t>
            </a:r>
            <a:r>
              <a:rPr lang="en-US" sz="1600" dirty="0">
                <a:solidFill>
                  <a:srgbClr val="FF0000"/>
                </a:solidFill>
              </a:rPr>
              <a:t>COLLEGE  NAME               : </a:t>
            </a:r>
            <a:r>
              <a:rPr lang="en-US" sz="1600" dirty="0">
                <a:solidFill>
                  <a:srgbClr val="FFC000"/>
                </a:solidFill>
              </a:rPr>
              <a:t>ADITYA COLLEGE OF ENGINEERING,SURAMPALEM,ANDHARA PRADESH.</a:t>
            </a:r>
            <a:br>
              <a:rPr lang="en-US" sz="1600" dirty="0">
                <a:solidFill>
                  <a:srgbClr val="FFC000"/>
                </a:solidFill>
              </a:rPr>
            </a:br>
            <a:r>
              <a:rPr lang="en-US" sz="1600" dirty="0"/>
              <a:t>                             </a:t>
            </a:r>
            <a:r>
              <a:rPr lang="en-US" sz="1600" dirty="0">
                <a:solidFill>
                  <a:srgbClr val="FF0000"/>
                </a:solidFill>
              </a:rPr>
              <a:t>INTERNSHIP DOMAIN     :</a:t>
            </a:r>
            <a:r>
              <a:rPr lang="en-US" sz="1600" dirty="0"/>
              <a:t> </a:t>
            </a:r>
            <a:r>
              <a:rPr lang="en-US" sz="1600" dirty="0">
                <a:solidFill>
                  <a:srgbClr val="FFC000"/>
                </a:solidFill>
              </a:rPr>
              <a:t>ARTIFICIAL INTELLIGENCE &amp; MACHINE LEARNING.</a:t>
            </a:r>
            <a:br>
              <a:rPr lang="en-US" sz="1600" dirty="0"/>
            </a:br>
            <a:r>
              <a:rPr lang="en-US" sz="1600" dirty="0">
                <a:solidFill>
                  <a:srgbClr val="FF0000"/>
                </a:solidFill>
              </a:rPr>
              <a:t>                        </a:t>
            </a:r>
            <a:br>
              <a:rPr lang="en-US" sz="1600" dirty="0"/>
            </a:br>
            <a:endParaRPr lang="en-IN" sz="1600" dirty="0"/>
          </a:p>
        </p:txBody>
      </p:sp>
      <p:sp>
        <p:nvSpPr>
          <p:cNvPr id="1048593" name="Rectangle 1"/>
          <p:cNvSpPr>
            <a:spLocks noChangeArrowheads="1"/>
          </p:cNvSpPr>
          <p:nvPr/>
        </p:nvSpPr>
        <p:spPr bwMode="auto">
          <a:xfrm>
            <a:off x="0" y="-17907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4" name="Rectangle 8"/>
          <p:cNvSpPr>
            <a:spLocks noChangeArrowheads="1"/>
          </p:cNvSpPr>
          <p:nvPr/>
        </p:nvSpPr>
        <p:spPr bwMode="auto">
          <a:xfrm>
            <a:off x="152400" y="-2667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5" name="Rectangle 9"/>
          <p:cNvSpPr>
            <a:spLocks noChangeArrowheads="1"/>
          </p:cNvSpPr>
          <p:nvPr/>
        </p:nvSpPr>
        <p:spPr bwMode="auto">
          <a:xfrm>
            <a:off x="304800" y="1257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6" name="Rectangle 10"/>
          <p:cNvSpPr>
            <a:spLocks noChangeArrowheads="1"/>
          </p:cNvSpPr>
          <p:nvPr/>
        </p:nvSpPr>
        <p:spPr bwMode="auto">
          <a:xfrm>
            <a:off x="457200" y="2781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7" name="Rectangle 11"/>
          <p:cNvSpPr>
            <a:spLocks noChangeArrowheads="1"/>
          </p:cNvSpPr>
          <p:nvPr/>
        </p:nvSpPr>
        <p:spPr bwMode="auto">
          <a:xfrm>
            <a:off x="609600" y="4305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8" name="Rectangle 12"/>
          <p:cNvSpPr>
            <a:spLocks noChangeArrowheads="1"/>
          </p:cNvSpPr>
          <p:nvPr/>
        </p:nvSpPr>
        <p:spPr bwMode="auto">
          <a:xfrm>
            <a:off x="762000" y="5829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99" name="Rectangle 13"/>
          <p:cNvSpPr>
            <a:spLocks noChangeArrowheads="1"/>
          </p:cNvSpPr>
          <p:nvPr/>
        </p:nvSpPr>
        <p:spPr bwMode="auto">
          <a:xfrm>
            <a:off x="914400" y="7353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600" name="Rectangle 14"/>
          <p:cNvSpPr>
            <a:spLocks noChangeArrowheads="1"/>
          </p:cNvSpPr>
          <p:nvPr/>
        </p:nvSpPr>
        <p:spPr bwMode="auto">
          <a:xfrm>
            <a:off x="1066800" y="887730"/>
            <a:ext cx="182880" cy="3581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pic>
        <p:nvPicPr>
          <p:cNvPr id="2097154" name="Picture 37"/>
          <p:cNvPicPr>
            <a:picLocks noChangeAspect="1"/>
          </p:cNvPicPr>
          <p:nvPr/>
        </p:nvPicPr>
        <p:blipFill>
          <a:blip r:embed="rId2">
            <a:alphaModFix amt="50000"/>
          </a:blip>
          <a:stretch>
            <a:fillRect/>
          </a:stretch>
        </p:blipFill>
        <p:spPr>
          <a:xfrm>
            <a:off x="0" y="231604"/>
            <a:ext cx="12152671" cy="37368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966667" y="430648"/>
            <a:ext cx="9680752" cy="1325563"/>
          </a:xfrm>
        </p:spPr>
        <p:txBody>
          <a:bodyPr/>
          <a:lstStyle/>
          <a:p>
            <a:r>
              <a:rPr lang="en-US" b="1" dirty="0">
                <a:solidFill>
                  <a:srgbClr val="FF0000"/>
                </a:solidFill>
                <a:latin typeface="Arial" panose="020B0604020202020204" pitchFamily="34" charset="0"/>
                <a:cs typeface="Arial" panose="020B0604020202020204" pitchFamily="34" charset="0"/>
              </a:rPr>
              <a:t>OUTLINE</a:t>
            </a:r>
          </a:p>
        </p:txBody>
      </p:sp>
      <p:sp>
        <p:nvSpPr>
          <p:cNvPr id="1048607"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Codes and outputs</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a:xfrm>
            <a:off x="746647" y="216310"/>
            <a:ext cx="10353762" cy="97045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609" name="Content Placeholder 1"/>
          <p:cNvSpPr>
            <a:spLocks noGrp="1"/>
          </p:cNvSpPr>
          <p:nvPr>
            <p:ph idx="1"/>
          </p:nvPr>
        </p:nvSpPr>
        <p:spPr>
          <a:xfrm>
            <a:off x="869498" y="1299029"/>
            <a:ext cx="11322502" cy="4673324"/>
          </a:xfrm>
        </p:spPr>
        <p:txBody>
          <a:bodyPr>
            <a:normAutofit/>
          </a:bodyPr>
          <a:lstStyle/>
          <a:p>
            <a:pPr marL="0" indent="0">
              <a:buNone/>
            </a:pPr>
            <a:r>
              <a:rPr lang="en-IN" dirty="0">
                <a:solidFill>
                  <a:srgbClr val="FF0000"/>
                </a:solidFill>
                <a:latin typeface="Times New Roman" panose="02020603050405020304" pitchFamily="18" charset="0"/>
                <a:ea typeface="+mn-lt"/>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Restaurants face a significant challenge in manually sifting through vast amounts of online reviews to extract meaningful insights. This manual process is not only time-consuming but also prone to human error and subjectivity. There is a need for an automated solution that can efficiently analyze these reviews and categorize them into sentiments (positive, negative, or neutral). Such a solution would allow restaurant managers to quickly and accurately gauge customer satisfaction levels and address issues proactively.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0000"/>
                </a:solidFill>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This project aims to develop a sentiment analysis model to classify food reviews as positive, negative, or neutral. This will help restaurants gain actionable insights from customer feedback, enabling them to improve their services and address issues effectively.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11" name="Content Placeholder 1"/>
          <p:cNvSpPr>
            <a:spLocks noGrp="1"/>
          </p:cNvSpPr>
          <p:nvPr>
            <p:ph idx="1"/>
          </p:nvPr>
        </p:nvSpPr>
        <p:spPr>
          <a:xfrm>
            <a:off x="188977" y="969264"/>
            <a:ext cx="11866180" cy="5682087"/>
          </a:xfrm>
        </p:spPr>
        <p:txBody>
          <a:bodyPr vert="horz" lIns="91440" tIns="45720" rIns="91440" bIns="45720" rtlCol="0" anchor="ctr">
            <a:noAutofit/>
          </a:bodyPr>
          <a:lstStyle/>
          <a:p>
            <a:pPr marL="305435" indent="-305435"/>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The proposed system aims to address the challenge of </a:t>
            </a:r>
            <a:r>
              <a:rPr lang="en-IN" sz="1400" b="1" dirty="0">
                <a:latin typeface="Times New Roman" panose="02020603050405020304" pitchFamily="18" charset="0"/>
                <a:cs typeface="Times New Roman" panose="02020603050405020304" pitchFamily="18" charset="0"/>
              </a:rPr>
              <a:t>Different food reviews that which are given by the customers </a:t>
            </a:r>
            <a:r>
              <a:rPr lang="en-US" sz="1400" b="1" dirty="0">
                <a:latin typeface="Times New Roman" panose="02020603050405020304" pitchFamily="18" charset="0"/>
                <a:cs typeface="Times New Roman" panose="02020603050405020304" pitchFamily="18" charset="0"/>
              </a:rPr>
              <a:t>so goal is to design and implement a machine learning-based sentiment analysis system that can analyze textual data from food reviews. The system should be capable of:</a:t>
            </a:r>
            <a:r>
              <a:rPr lang="en-IN" sz="1400" b="1" dirty="0">
                <a:latin typeface="Times New Roman" panose="02020603050405020304" pitchFamily="18" charset="0"/>
                <a:ea typeface="+mn-lt"/>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Collection:</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400" b="1" dirty="0">
                <a:latin typeface="Times New Roman" panose="02020603050405020304" pitchFamily="18" charset="0"/>
                <a:cs typeface="Times New Roman" panose="02020603050405020304" pitchFamily="18" charset="0"/>
              </a:rPr>
              <a:t>A dataset of food reviews from online platforms, containing the review text and corresponding sentiment labels (positive, negative, neutral).</a:t>
            </a:r>
          </a:p>
          <a:p>
            <a:pPr marL="629920" lvl="1" indent="-305435"/>
            <a:r>
              <a:rPr lang="en-US" sz="1400" b="1" dirty="0">
                <a:latin typeface="Times New Roman" panose="02020603050405020304" pitchFamily="18" charset="0"/>
                <a:cs typeface="Times New Roman" panose="02020603050405020304" pitchFamily="18" charset="0"/>
              </a:rPr>
              <a:t>gather additional metadata such as the date of the review, reviewer's username or profile information (if available), restaurant name, location, and rating given by the reviewer.</a:t>
            </a: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Preprocessing:</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Clean and preprocess the collected data to handle missing values, outliers, and inconsistencies.</a:t>
            </a:r>
            <a:r>
              <a:rPr lang="en-US" sz="1400" b="1" dirty="0">
                <a:latin typeface="Times New Roman" panose="02020603050405020304" pitchFamily="18" charset="0"/>
                <a:cs typeface="Times New Roman" panose="02020603050405020304" pitchFamily="18" charset="0"/>
              </a:rPr>
              <a:t> </a:t>
            </a:r>
          </a:p>
          <a:p>
            <a:pPr marL="629920" lvl="1" indent="-305435"/>
            <a:r>
              <a:rPr lang="en-US" sz="1400" b="1" dirty="0">
                <a:latin typeface="Times New Roman" panose="02020603050405020304" pitchFamily="18" charset="0"/>
                <a:cs typeface="Times New Roman" panose="02020603050405020304" pitchFamily="18" charset="0"/>
              </a:rPr>
              <a:t>Handling misspellings, slang, and diverse writing styles in review texts.</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Machine Learning Algorithm:</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Implement a naïve bayes to </a:t>
            </a:r>
            <a:r>
              <a:rPr lang="en-US" sz="1400" b="1" dirty="0">
                <a:latin typeface="Times New Roman" panose="02020603050405020304" pitchFamily="18" charset="0"/>
                <a:cs typeface="Times New Roman" panose="02020603050405020304" pitchFamily="18" charset="0"/>
              </a:rPr>
              <a:t> food reviews to Improve Restaurant Customer Satisfaction</a:t>
            </a:r>
          </a:p>
          <a:p>
            <a:pPr marL="629920" lvl="1" indent="-305435"/>
            <a:r>
              <a:rPr lang="en-US" sz="1400" b="1" dirty="0">
                <a:latin typeface="Times New Roman" panose="02020603050405020304" pitchFamily="18" charset="0"/>
                <a:cs typeface="Times New Roman" panose="02020603050405020304" pitchFamily="18" charset="0"/>
              </a:rPr>
              <a:t>Use techniques like TF-IDF, word embeddings, or sentiment lexicons to extract features from the text.</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endParaRPr lang="en-IN"/>
          </a:p>
        </p:txBody>
      </p:sp>
      <p:sp>
        <p:nvSpPr>
          <p:cNvPr id="1048613" name="Content Placeholder 2"/>
          <p:cNvSpPr>
            <a:spLocks noGrp="1"/>
          </p:cNvSpPr>
          <p:nvPr>
            <p:ph idx="1"/>
          </p:nvPr>
        </p:nvSpPr>
        <p:spPr>
          <a:xfrm>
            <a:off x="953729" y="1514168"/>
            <a:ext cx="10550883" cy="4876800"/>
          </a:xfrm>
        </p:spPr>
        <p:txBody>
          <a:bodyPr>
            <a:normAutofit/>
          </a:bodyPr>
          <a:lstStyle/>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Deployment:</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800" b="1" dirty="0">
                <a:latin typeface="Times New Roman" panose="02020603050405020304" pitchFamily="18" charset="0"/>
                <a:cs typeface="Times New Roman" panose="02020603050405020304" pitchFamily="18" charset="0"/>
              </a:rPr>
              <a:t>Develop a user-friendly interface for restaurant managers to input reviews and get sentiment analysis results.</a:t>
            </a:r>
          </a:p>
          <a:p>
            <a:pPr marL="629920" lvl="1" indent="-305435"/>
            <a:r>
              <a:rPr lang="en-US" sz="1800" b="1" dirty="0">
                <a:latin typeface="Times New Roman" panose="02020603050405020304" pitchFamily="18" charset="0"/>
                <a:cs typeface="Times New Roman" panose="02020603050405020304" pitchFamily="18" charset="0"/>
              </a:rPr>
              <a:t>Choose the best-performing model from your experiments, ensuring it balances accuracy, speed, and interpretability.</a:t>
            </a:r>
            <a:endParaRPr lang="en-IN" sz="1800" b="1" dirty="0">
              <a:latin typeface="Times New Roman" panose="02020603050405020304" pitchFamily="18" charset="0"/>
              <a:cs typeface="Times New Roman" panose="02020603050405020304" pitchFamily="18" charset="0"/>
            </a:endParaRPr>
          </a:p>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Evaluation:</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Assess the model's performance using appropriate metrics such as </a:t>
            </a:r>
            <a:r>
              <a:rPr lang="en-IN" b="1" dirty="0">
                <a:latin typeface="Times New Roman" panose="02020603050405020304" pitchFamily="18" charset="0"/>
                <a:ea typeface="+mn-lt"/>
                <a:cs typeface="Times New Roman" panose="02020603050405020304" pitchFamily="18" charset="0"/>
              </a:rPr>
              <a:t> accuracy.</a:t>
            </a:r>
            <a:endParaRPr lang="en-IN" sz="1800" b="1" dirty="0">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Result: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a:xfrm>
            <a:off x="386080" y="352354"/>
            <a:ext cx="11029616" cy="530296"/>
          </a:xfrm>
        </p:spPr>
        <p:txBody>
          <a:bodyPr>
            <a:normAutofit/>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15" name="Content Placeholder 1"/>
          <p:cNvSpPr>
            <a:spLocks noGrp="1"/>
          </p:cNvSpPr>
          <p:nvPr>
            <p:ph idx="1"/>
          </p:nvPr>
        </p:nvSpPr>
        <p:spPr>
          <a:xfrm>
            <a:off x="314632" y="983226"/>
            <a:ext cx="11296175" cy="4992124"/>
          </a:xfrm>
        </p:spPr>
        <p:txBody>
          <a:bodyPr>
            <a:noAutofit/>
          </a:bodyPr>
          <a:lstStyle/>
          <a:p>
            <a:pPr marL="0" indent="0">
              <a:buNone/>
            </a:pPr>
            <a:r>
              <a:rPr lang="en-IN" sz="1200" b="1" dirty="0">
                <a:solidFill>
                  <a:schemeClr val="tx1"/>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sentiment analysis on reviews as positive or negative. Here's a suggested structure for this section:</a:t>
            </a:r>
          </a:p>
          <a:p>
            <a:pPr>
              <a:lnSpc>
                <a:spcPct val="150000"/>
              </a:lnSpc>
            </a:pPr>
            <a:r>
              <a:rPr lang="en-US" sz="1200" b="1" dirty="0">
                <a:solidFill>
                  <a:srgbClr val="FFFFFF"/>
                </a:solidFill>
                <a:effectLst>
                  <a:outerShdw blurRad="38100" dist="38100" dir="2700000" algn="br" rotWithShape="0">
                    <a:srgbClr val="000000"/>
                  </a:outerShdw>
                </a:effectLst>
              </a:rPr>
              <a:t>In Restaurant, understanding customer sentiment is crucial for improving food delivery. A tech-powered approach unlocks valuable insights from various sources. Open-ended survey responses, online reviews, and social media discussions within customer support groups all offer a wealth of data.</a:t>
            </a:r>
          </a:p>
          <a:p>
            <a:pPr>
              <a:lnSpc>
                <a:spcPct val="150000"/>
              </a:lnSpc>
            </a:pPr>
            <a:r>
              <a:rPr lang="en-US" sz="1200" b="1" dirty="0">
                <a:solidFill>
                  <a:srgbClr val="FFFFFF"/>
                </a:solidFill>
                <a:effectLst>
                  <a:outerShdw blurRad="38100" dist="38100" dir="2700000" algn="br" rotWithShape="0">
                    <a:srgbClr val="000000"/>
                  </a:outerShdw>
                </a:effectLst>
              </a:rPr>
              <a:t>Natural Language Processing (NLP) plays a key role. This technology breaks down text, removes irrelevant information like typos, and identifies key phrases. Machine learning then takes center stage. By analyzing vast amounts of processed text, trained algorithms can classify sentiment – positive, negative, or neutral.</a:t>
            </a:r>
          </a:p>
          <a:p>
            <a:pPr>
              <a:lnSpc>
                <a:spcPct val="150000"/>
              </a:lnSpc>
            </a:pPr>
            <a:r>
              <a:rPr lang="en-US" sz="1200" b="1" dirty="0">
                <a:solidFill>
                  <a:srgbClr val="FFFFFF"/>
                </a:solidFill>
                <a:effectLst>
                  <a:outerShdw blurRad="38100" dist="38100" dir="2700000" algn="br" rotWithShape="0">
                    <a:srgbClr val="000000"/>
                  </a:outerShdw>
                </a:effectLst>
              </a:rPr>
              <a:t>This analysis provides Restaurant providers with a deeper understanding of customer satisfaction with care. It reveals areas for improvement, allowing them to address specific concerns and prioritize resources effectively. Ultimately, by harnessing technology to understand customer voices, restaurant institutions can foster better patient engagement and deliver a more positive experience.</a:t>
            </a:r>
          </a:p>
          <a:p>
            <a:pPr>
              <a:lnSpc>
                <a:spcPct val="150000"/>
              </a:lnSpc>
            </a:pPr>
            <a:r>
              <a:rPr lang="en-US" sz="1200" b="1" dirty="0">
                <a:solidFill>
                  <a:srgbClr val="FFFFFF"/>
                </a:solidFill>
                <a:effectLst>
                  <a:outerShdw blurRad="38100" dist="38100" dir="2700000" algn="br" rotWithShape="0">
                    <a:srgbClr val="000000"/>
                  </a:outerShdw>
                </a:effectLst>
              </a:rPr>
              <a:t>However, Restaurant sentiment analysis presents unique challenges. Food </a:t>
            </a:r>
            <a:r>
              <a:rPr lang="en-US" sz="1200" b="1" dirty="0" err="1">
                <a:solidFill>
                  <a:srgbClr val="FFFFFF"/>
                </a:solidFill>
                <a:effectLst>
                  <a:outerShdw blurRad="38100" dist="38100" dir="2700000" algn="br" rotWithShape="0">
                    <a:srgbClr val="000000"/>
                  </a:outerShdw>
                </a:effectLst>
              </a:rPr>
              <a:t>erminology</a:t>
            </a:r>
            <a:r>
              <a:rPr lang="en-US" sz="1200" b="1" dirty="0">
                <a:solidFill>
                  <a:srgbClr val="FFFFFF"/>
                </a:solidFill>
                <a:effectLst>
                  <a:outerShdw blurRad="38100" dist="38100" dir="2700000" algn="br" rotWithShape="0">
                    <a:srgbClr val="000000"/>
                  </a:outerShdw>
                </a:effectLst>
              </a:rPr>
              <a:t> and the sensitive nature of food experiences require specialized techniques. NLP algorithms must be trained on Restaurant-specific datasets to accurately understand the context and nuances of customer language. Additionally, ethical considerations are paramount. Data anonymization and customer privacy must be strictly adhered to throughout the entire process.</a:t>
            </a:r>
          </a:p>
          <a:p>
            <a:pPr>
              <a:lnSpc>
                <a:spcPct val="150000"/>
              </a:lnSpc>
            </a:pPr>
            <a:r>
              <a:rPr lang="en-US" sz="1200" b="1" dirty="0">
                <a:solidFill>
                  <a:srgbClr val="FFFFFF"/>
                </a:solidFill>
                <a:effectLst>
                  <a:outerShdw blurRad="38100" dist="38100" dir="2700000" algn="br" rotWithShape="0">
                    <a:srgbClr val="000000"/>
                  </a:outerShdw>
                </a:effectLst>
              </a:rPr>
              <a:t>Despite these challenges, the potential benefits of restaurant sentiment analysis are undeniable. By leveraging technology to understand customer voices, restaurant providers can build stronger relationships with their customers, improve the quality of care delivery, and ultimately contribute to a more positive experience for everyone involved.</a:t>
            </a:r>
          </a:p>
          <a:p>
            <a:pPr>
              <a:lnSpc>
                <a:spcPct val="150000"/>
              </a:lnSpc>
            </a:pPr>
            <a:endParaRPr lang="en-US" sz="1200" b="1" dirty="0">
              <a:solidFill>
                <a:srgbClr val="FFFFFF"/>
              </a:solidFill>
              <a:effectLst>
                <a:outerShdw blurRad="38100" dist="38100" dir="2700000" algn="br" rotWithShape="0">
                  <a:srgbClr val="000000"/>
                </a:outerShdw>
              </a:effectLst>
            </a:endParaRPr>
          </a:p>
          <a:p>
            <a:pPr>
              <a:lnSpc>
                <a:spcPct val="150000"/>
              </a:lnSpc>
            </a:pPr>
            <a:endParaRPr lang="zh-CN" altLang="en-US" sz="1200" b="1" dirty="0">
              <a:solidFill>
                <a:srgbClr val="FFFFFF"/>
              </a:solidFill>
            </a:endParaRP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extBox 2"/>
          <p:cNvSpPr txBox="1"/>
          <p:nvPr/>
        </p:nvSpPr>
        <p:spPr>
          <a:xfrm>
            <a:off x="639097" y="668593"/>
            <a:ext cx="10687664" cy="2745740"/>
          </a:xfrm>
          <a:prstGeom prst="rect">
            <a:avLst/>
          </a:prstGeom>
          <a:noFill/>
        </p:spPr>
        <p:txBody>
          <a:bodyPr wrap="square">
            <a:spAutoFit/>
          </a:bodyPr>
          <a:lstStyle/>
          <a:p>
            <a:pPr marL="305435" indent="-305435"/>
            <a:r>
              <a:rPr lang="en-IN" sz="1600" b="1" dirty="0">
                <a:solidFill>
                  <a:srgbClr val="FF0000"/>
                </a:solidFill>
                <a:latin typeface="Times New Roman" panose="02020603050405020304" pitchFamily="18" charset="0"/>
                <a:cs typeface="Times New Roman" panose="02020603050405020304" pitchFamily="18" charset="0"/>
              </a:rPr>
              <a:t>System requirements:</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899435" lvl="2" indent="-305435"/>
            <a:r>
              <a:rPr lang="en-IN" sz="1600" b="1" dirty="0">
                <a:solidFill>
                  <a:schemeClr val="tx1"/>
                </a:solidFill>
                <a:latin typeface="Times New Roman" panose="02020603050405020304" pitchFamily="18" charset="0"/>
                <a:cs typeface="Times New Roman" panose="02020603050405020304" pitchFamily="18" charset="0"/>
              </a:rPr>
              <a:t> Processor: 12th Gen Intel(R) Core(TM), i7</a:t>
            </a:r>
            <a:r>
              <a:rPr lang="en-IN" sz="1600" b="1" dirty="0">
                <a:latin typeface="Times New Roman" panose="02020603050405020304" pitchFamily="18" charset="0"/>
                <a:cs typeface="Times New Roman" panose="02020603050405020304" pitchFamily="18" charset="0"/>
              </a:rPr>
              <a:t> Generation.</a:t>
            </a:r>
            <a:endParaRPr lang="en-IN"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305435" indent="-305435"/>
            <a:r>
              <a:rPr lang="en-IN" sz="1600" b="1" dirty="0">
                <a:solidFill>
                  <a:srgbClr val="FF0000"/>
                </a:solidFill>
                <a:latin typeface="Times New Roman" panose="02020603050405020304" pitchFamily="18" charset="0"/>
                <a:cs typeface="Times New Roman" panose="02020603050405020304" pitchFamily="18" charset="0"/>
              </a:rPr>
              <a:t>Library required to build the model:</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629435" lvl="1" indent="-305435"/>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word_tokenize</a:t>
            </a:r>
            <a:r>
              <a:rPr lang="en-IN" sz="1600" b="1" dirty="0">
                <a:solidFill>
                  <a:schemeClr val="tx1"/>
                </a:solidFill>
                <a:latin typeface="Times New Roman" panose="02020603050405020304" pitchFamily="18" charset="0"/>
                <a:cs typeface="Times New Roman" panose="02020603050405020304" pitchFamily="18" charset="0"/>
              </a:rPr>
              <a:t>, pandas ,matplotlib, seaborn, </a:t>
            </a:r>
            <a:r>
              <a:rPr lang="en-IN" sz="1600" b="1" dirty="0" err="1">
                <a:solidFill>
                  <a:schemeClr val="tx1"/>
                </a:solidFill>
                <a:latin typeface="Times New Roman" panose="02020603050405020304" pitchFamily="18" charset="0"/>
                <a:cs typeface="Times New Roman" panose="02020603050405020304" pitchFamily="18" charset="0"/>
              </a:rPr>
              <a:t>numpy</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stopwords</a:t>
            </a:r>
            <a:r>
              <a:rPr lang="en-IN" sz="1600" b="1" dirty="0">
                <a:solidFill>
                  <a:schemeClr val="tx1"/>
                </a:solidFill>
                <a:latin typeface="Times New Roman" panose="02020603050405020304" pitchFamily="18" charset="0"/>
                <a:cs typeface="Times New Roman" panose="02020603050405020304" pitchFamily="18" charset="0"/>
              </a:rPr>
              <a:t> , </a:t>
            </a:r>
            <a:r>
              <a:rPr lang="en-IN" sz="1600" b="1" dirty="0" err="1">
                <a:solidFill>
                  <a:schemeClr val="tx1"/>
                </a:solidFill>
                <a:latin typeface="Times New Roman" panose="02020603050405020304" pitchFamily="18" charset="0"/>
                <a:cs typeface="Times New Roman" panose="02020603050405020304" pitchFamily="18" charset="0"/>
              </a:rPr>
              <a:t>WordNetLemmatizer</a:t>
            </a:r>
            <a:r>
              <a:rPr lang="en-IN" sz="1600" b="1" dirty="0">
                <a:solidFill>
                  <a:schemeClr val="tx1"/>
                </a:solidFill>
                <a:latin typeface="Times New Roman" panose="02020603050405020304" pitchFamily="18" charset="0"/>
                <a:cs typeface="Times New Roman" panose="02020603050405020304" pitchFamily="18" charset="0"/>
              </a:rPr>
              <a:t>, emoji such library functions are used in the sentiment analysis.</a:t>
            </a: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4"/>
          <p:cNvSpPr>
            <a:spLocks noGrp="1"/>
          </p:cNvSpPr>
          <p:nvPr>
            <p:ph type="title"/>
          </p:nvPr>
        </p:nvSpPr>
        <p:spPr>
          <a:xfrm>
            <a:off x="581192" y="186813"/>
            <a:ext cx="10353762" cy="97045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21" name="Content Placeholder 1"/>
          <p:cNvSpPr>
            <a:spLocks noGrp="1"/>
          </p:cNvSpPr>
          <p:nvPr>
            <p:ph idx="1"/>
          </p:nvPr>
        </p:nvSpPr>
        <p:spPr>
          <a:xfrm>
            <a:off x="581192" y="1232452"/>
            <a:ext cx="11029615" cy="5178508"/>
          </a:xfrm>
        </p:spPr>
        <p:txBody>
          <a:bodyPr>
            <a:normAutofit/>
          </a:bodyPr>
          <a:lstStyle/>
          <a:p>
            <a:pPr marL="305435" indent="-305435"/>
            <a:r>
              <a:rPr lang="en-IN" sz="1200" dirty="0">
                <a:latin typeface="Times New Roman" panose="02020603050405020304" pitchFamily="18" charset="0"/>
                <a:ea typeface="+mn-lt"/>
                <a:cs typeface="Times New Roman" panose="02020603050405020304" pitchFamily="18" charset="0"/>
              </a:rPr>
              <a:t>In the Algorithm section, describe the machine learning algorithm chosen for to </a:t>
            </a:r>
            <a:r>
              <a:rPr lang="en-US" sz="1200" dirty="0">
                <a:latin typeface="Times New Roman" panose="02020603050405020304" pitchFamily="18" charset="0"/>
                <a:cs typeface="Times New Roman" panose="02020603050405020304" pitchFamily="18" charset="0"/>
              </a:rPr>
              <a:t> food reviews to Improve Restaurant Customer Satisfaction</a:t>
            </a:r>
          </a:p>
          <a:p>
            <a:pPr marL="305435" indent="-305435"/>
            <a:r>
              <a:rPr lang="en-IN" sz="1200" dirty="0">
                <a:latin typeface="Times New Roman" panose="02020603050405020304" pitchFamily="18" charset="0"/>
                <a:ea typeface="+mn-lt"/>
                <a:cs typeface="Times New Roman" panose="02020603050405020304" pitchFamily="18" charset="0"/>
              </a:rPr>
              <a:t>  Here's an example structure for this section:</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Algorithm Selection</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The Naive Bayes algorithm can be highly useful for sentiment analysis of food reviews due to its simplicity, efficiency, and effectiveness in text classification tasks.</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Data Input:</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Use techniques such as TF-IDF (Term Frequency-Inverse Document Frequency) or bag-of-words to convert textual data into numerical features that can be fed into the Naive Bayes classifier.</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Training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cs typeface="Times New Roman" panose="02020603050405020304" pitchFamily="18" charset="0"/>
              </a:rPr>
              <a:t>Training Data:</a:t>
            </a:r>
            <a:r>
              <a:rPr lang="en-US" sz="1200" dirty="0">
                <a:latin typeface="Times New Roman" panose="02020603050405020304" pitchFamily="18" charset="0"/>
                <a:cs typeface="Times New Roman" panose="02020603050405020304" pitchFamily="18" charset="0"/>
              </a:rPr>
              <a:t> Split the data into training and testing sets.</a:t>
            </a:r>
          </a:p>
          <a:p>
            <a:pPr marL="629920" lvl="1" indent="-305435"/>
            <a:r>
              <a:rPr lang="en-US" sz="1200" b="1" dirty="0">
                <a:latin typeface="Times New Roman" panose="02020603050405020304" pitchFamily="18" charset="0"/>
                <a:cs typeface="Times New Roman" panose="02020603050405020304" pitchFamily="18" charset="0"/>
              </a:rPr>
              <a:t>Model Selection:</a:t>
            </a:r>
            <a:r>
              <a:rPr lang="en-US" sz="1200" dirty="0">
                <a:latin typeface="Times New Roman" panose="02020603050405020304" pitchFamily="18" charset="0"/>
                <a:cs typeface="Times New Roman" panose="02020603050405020304" pitchFamily="18" charset="0"/>
              </a:rPr>
              <a:t> Use the Multinomial Naive Bayes classifier, which is well-suited for text data.</a:t>
            </a:r>
          </a:p>
          <a:p>
            <a:pPr marL="629920" lvl="1" indent="-305435"/>
            <a:r>
              <a:rPr lang="en-US" sz="1200" b="1" dirty="0">
                <a:latin typeface="Times New Roman" panose="02020603050405020304" pitchFamily="18" charset="0"/>
                <a:cs typeface="Times New Roman" panose="02020603050405020304" pitchFamily="18" charset="0"/>
              </a:rPr>
              <a:t>Training:</a:t>
            </a:r>
            <a:r>
              <a:rPr lang="en-US" sz="1200" dirty="0">
                <a:latin typeface="Times New Roman" panose="02020603050405020304" pitchFamily="18" charset="0"/>
                <a:cs typeface="Times New Roman" panose="02020603050405020304" pitchFamily="18" charset="0"/>
              </a:rPr>
              <a:t> Fit the Naive Bayes model on the training data.</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Prediction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Using Naive Bayes for sentiment analysis of food reviews is advantageous due to its simplicity, efficiency, and effectiveness with text data. It can quickly provide valuable insights into customer sentiments, helping restaurants to improve their services and enhance customer satisfaction.</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4D0A97-23C8-460D-B282-E8F2A8ED50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1725</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Calisto MT</vt:lpstr>
      <vt:lpstr>Inter</vt:lpstr>
      <vt:lpstr>Times New Roman</vt:lpstr>
      <vt:lpstr>Wingdings 2</vt:lpstr>
      <vt:lpstr>Slate</vt:lpstr>
      <vt:lpstr>SENTIMENT ANALYSIS</vt:lpstr>
      <vt:lpstr>                  PROJECT TITLE:                  PRESENTED BY:                              NAME                                    : PALEPU SIVA GANGADHAR                              COLLEGE  NAME               : ADITYA COLLEGE OF ENGINEERING,SURAMPALEM,ANDHARA PRADESH.                              INTERNSHIP DOMAIN     : ARTIFICIAL INTELLIGENCE &amp; MACHINE LEARNING.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CODES &amp; OUTPUTS</vt:lpstr>
      <vt:lpstr>Codes and outputs</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palepusivagangadhar143@gmail.com</cp:lastModifiedBy>
  <cp:revision>1</cp:revision>
  <dcterms:created xsi:type="dcterms:W3CDTF">2021-05-26T05:50:10Z</dcterms:created>
  <dcterms:modified xsi:type="dcterms:W3CDTF">2024-07-19T16:14:36Z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8eb14cab320a4dfaab68696cab95115c</vt:lpwstr>
  </property>
</Properties>
</file>