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5.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20"/>
  </p:notesMasterIdLst>
  <p:sldIdLst>
    <p:sldId id="297" r:id="rId8"/>
    <p:sldId id="301" r:id="rId9"/>
    <p:sldId id="298" r:id="rId10"/>
    <p:sldId id="302" r:id="rId11"/>
    <p:sldId id="300" r:id="rId12"/>
    <p:sldId id="270" r:id="rId13"/>
    <p:sldId id="271" r:id="rId14"/>
    <p:sldId id="272" r:id="rId15"/>
    <p:sldId id="273" r:id="rId16"/>
    <p:sldId id="276" r:id="rId17"/>
    <p:sldId id="289" r:id="rId18"/>
    <p:sldId id="26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518E"/>
    <a:srgbClr val="1D4380"/>
    <a:srgbClr val="7F498F"/>
    <a:srgbClr val="289FD7"/>
    <a:srgbClr val="48BAE7"/>
    <a:srgbClr val="E34F24"/>
    <a:srgbClr val="3C454F"/>
    <a:srgbClr val="BDCD2C"/>
    <a:srgbClr val="6170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74" autoAdjust="0"/>
    <p:restoredTop sz="80453" autoAdjust="0"/>
  </p:normalViewPr>
  <p:slideViewPr>
    <p:cSldViewPr snapToGrid="0">
      <p:cViewPr varScale="1">
        <p:scale>
          <a:sx n="67" d="100"/>
          <a:sy n="67" d="100"/>
        </p:scale>
        <p:origin x="62" y="274"/>
      </p:cViewPr>
      <p:guideLst/>
    </p:cSldViewPr>
  </p:slideViewPr>
  <p:notesTextViewPr>
    <p:cViewPr>
      <p:scale>
        <a:sx n="3" d="2"/>
        <a:sy n="3" d="2"/>
      </p:scale>
      <p:origin x="0" y="0"/>
    </p:cViewPr>
  </p:notesTextViewPr>
  <p:notesViewPr>
    <p:cSldViewPr snapToGrid="0">
      <p:cViewPr varScale="1">
        <p:scale>
          <a:sx n="101" d="100"/>
          <a:sy n="101" d="100"/>
        </p:scale>
        <p:origin x="355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2/11/2015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r>
              <a:rPr lang="en-US" dirty="0" smtClean="0"/>
              <a:t>We'll start out by explaining the One ASP.NET experience in Visual Studio 2013, showing how to create hybrid web applications. Next, we'll introduce new features for web developers in Visual Studio 2013 and Web Essentials, explaining how Visual Studio is the best editor for HTML, CSS and JavaScript as well as your back end code. We'll also look at some new features across the ASP.NET platform including new Bootstrap templates, the new scaffolding system, and the new membership and identity system.</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925097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2</a:t>
            </a:fld>
            <a:endParaRPr lang="en-US"/>
          </a:p>
        </p:txBody>
      </p:sp>
    </p:spTree>
    <p:extLst>
      <p:ext uri="{BB962C8B-B14F-4D97-AF65-F5344CB8AC3E}">
        <p14:creationId xmlns:p14="http://schemas.microsoft.com/office/powerpoint/2010/main" val="3162492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815380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5</a:t>
            </a:fld>
            <a:endParaRPr lang="en-US"/>
          </a:p>
        </p:txBody>
      </p:sp>
    </p:spTree>
    <p:extLst>
      <p:ext uri="{BB962C8B-B14F-4D97-AF65-F5344CB8AC3E}">
        <p14:creationId xmlns:p14="http://schemas.microsoft.com/office/powerpoint/2010/main" val="4276728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3501333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2124379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609851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575732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3046759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a:t>
            </a:r>
            <a:r>
              <a:rPr lang="en-US" sz="686" dirty="0" smtClean="0">
                <a:gradFill>
                  <a:gsLst>
                    <a:gs pos="0">
                      <a:srgbClr val="FFFFFF"/>
                    </a:gs>
                    <a:gs pos="100000">
                      <a:srgbClr val="FFFFFF"/>
                    </a:gs>
                  </a:gsLst>
                  <a:lin ang="5400000" scaled="0"/>
                </a:gradFill>
                <a:cs typeface="Segoe UI" pitchFamily="34" charset="0"/>
              </a:rPr>
              <a:t>Microsoft, Microsoft </a:t>
            </a:r>
            <a:r>
              <a:rPr lang="en-US" sz="686" dirty="0">
                <a:gradFill>
                  <a:gsLst>
                    <a:gs pos="0">
                      <a:srgbClr val="FFFFFF"/>
                    </a:gs>
                    <a:gs pos="100000">
                      <a:srgbClr val="FFFFFF"/>
                    </a:gs>
                  </a:gsLst>
                  <a:lin ang="5400000" scaled="0"/>
                </a:gradFill>
                <a:cs typeface="Segoe UI" pitchFamily="34" charset="0"/>
              </a:rPr>
              <a:t>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897073100"/>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5574285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0137698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97908179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64830993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6" Type="http://schemas.openxmlformats.org/officeDocument/2006/relationships/image" Target="../media/image1.emf"/><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theme" Target="../theme/theme2.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10" Type="http://schemas.openxmlformats.org/officeDocument/2006/relationships/image" Target="../media/image1.emf"/><Relationship Id="rId4" Type="http://schemas.openxmlformats.org/officeDocument/2006/relationships/slideLayout" Target="../slideLayouts/slideLayout23.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5" Type="http://schemas.openxmlformats.org/officeDocument/2006/relationships/slideLayout" Target="../slideLayouts/slideLayout32.xml"/><Relationship Id="rId10" Type="http://schemas.openxmlformats.org/officeDocument/2006/relationships/image" Target="../media/image1.emf"/><Relationship Id="rId4" Type="http://schemas.openxmlformats.org/officeDocument/2006/relationships/slideLayout" Target="../slideLayouts/slideLayout31.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10" Type="http://schemas.openxmlformats.org/officeDocument/2006/relationships/image" Target="../media/image1.emf"/><Relationship Id="rId4" Type="http://schemas.openxmlformats.org/officeDocument/2006/relationships/slideLayout" Target="../slideLayouts/slideLayout39.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5" Type="http://schemas.openxmlformats.org/officeDocument/2006/relationships/slideLayout" Target="../slideLayouts/slideLayout48.xml"/><Relationship Id="rId10" Type="http://schemas.openxmlformats.org/officeDocument/2006/relationships/image" Target="../media/image1.emf"/><Relationship Id="rId4" Type="http://schemas.openxmlformats.org/officeDocument/2006/relationships/slideLayout" Target="../slideLayouts/slideLayout47.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4.xml"/><Relationship Id="rId7" Type="http://schemas.openxmlformats.org/officeDocument/2006/relationships/slideLayout" Target="../slideLayouts/slideLayout58.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5" Type="http://schemas.openxmlformats.org/officeDocument/2006/relationships/slideLayout" Target="../slideLayouts/slideLayout56.xml"/><Relationship Id="rId4" Type="http://schemas.openxmlformats.org/officeDocument/2006/relationships/slideLayout" Target="../slideLayouts/slideLayout55.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84" r:id="rId10"/>
    <p:sldLayoutId id="2147483785" r:id="rId11"/>
    <p:sldLayoutId id="2147483786" r:id="rId12"/>
    <p:sldLayoutId id="2147483789" r:id="rId13"/>
    <p:sldLayoutId id="2147483794" r:id="rId14"/>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BDCD2C"/>
                </a:solidFill>
              </a:rPr>
              <a:t>Microsoft Azure</a:t>
            </a:r>
            <a:endParaRPr lang="en-US" dirty="0">
              <a:solidFill>
                <a:srgbClr val="BDCD2C"/>
              </a:solidFill>
            </a:endParaRPr>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171B0"/>
                </a:solidFill>
              </a:rPr>
              <a:t>Microsoft Azure</a:t>
            </a:r>
            <a:endParaRPr lang="en-US" dirty="0">
              <a:solidFill>
                <a:srgbClr val="0171B0"/>
              </a:solidFill>
            </a:endParaRPr>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289FD7"/>
                </a:solidFill>
              </a:rPr>
              <a:t>Microsoft Azure</a:t>
            </a:r>
            <a:endParaRPr lang="en-US" dirty="0">
              <a:solidFill>
                <a:srgbClr val="289FD7"/>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9.xml"/><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z="6600" dirty="0" smtClean="0"/>
              <a:t>Web Camp Keynote</a:t>
            </a:r>
            <a:endParaRPr lang="en-US" sz="6600"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3200" dirty="0" smtClean="0"/>
              <a:t>Michael Palermo</a:t>
            </a:r>
            <a:endParaRPr lang="en-US" sz="3200" dirty="0"/>
          </a:p>
          <a:p>
            <a:r>
              <a:rPr lang="en-US" sz="2400" b="1" dirty="0" smtClean="0">
                <a:solidFill>
                  <a:srgbClr val="00518E">
                    <a:alpha val="98000"/>
                  </a:srgbClr>
                </a:solidFill>
                <a:effectLst>
                  <a:outerShdw blurRad="38100" dist="38100" dir="2700000" algn="tl">
                    <a:srgbClr val="000000">
                      <a:alpha val="43137"/>
                    </a:srgbClr>
                  </a:outerShdw>
                </a:effectLst>
              </a:rPr>
              <a:t>Microsoft</a:t>
            </a:r>
            <a:endParaRPr lang="en-US" sz="2400" b="1" dirty="0">
              <a:solidFill>
                <a:srgbClr val="00518E">
                  <a:alpha val="98000"/>
                </a:srgbClr>
              </a:solidFill>
              <a:effectLst>
                <a:outerShdw blurRad="38100" dist="38100" dir="2700000" algn="tl">
                  <a:srgbClr val="000000">
                    <a:alpha val="43137"/>
                  </a:srgbClr>
                </a:outerShdw>
              </a:effectLst>
            </a:endParaRPr>
          </a:p>
          <a:p>
            <a:endParaRPr lang="en-US" dirty="0">
              <a:solidFill>
                <a:schemeClr val="accent6">
                  <a:lumMod val="40000"/>
                  <a:lumOff val="60000"/>
                  <a:alpha val="98000"/>
                </a:schemeClr>
              </a:solidFill>
            </a:endParaRPr>
          </a:p>
          <a:p>
            <a:r>
              <a:rPr lang="en-US" sz="2000" b="1" dirty="0" smtClean="0">
                <a:solidFill>
                  <a:schemeClr val="accent6">
                    <a:lumMod val="40000"/>
                    <a:lumOff val="60000"/>
                    <a:alpha val="98000"/>
                  </a:schemeClr>
                </a:solidFill>
              </a:rPr>
              <a:t>mpalermo@microsoft.com</a:t>
            </a:r>
            <a:endParaRPr lang="en-US" sz="2000" b="1" dirty="0">
              <a:solidFill>
                <a:schemeClr val="accent6">
                  <a:lumMod val="40000"/>
                  <a:lumOff val="60000"/>
                  <a:alpha val="98000"/>
                </a:schemeClr>
              </a:solidFill>
            </a:endParaRPr>
          </a:p>
          <a:p>
            <a:r>
              <a:rPr lang="en-US" sz="2000" b="1" dirty="0" smtClean="0">
                <a:solidFill>
                  <a:schemeClr val="accent6">
                    <a:lumMod val="40000"/>
                    <a:lumOff val="60000"/>
                    <a:alpha val="98000"/>
                  </a:schemeClr>
                </a:solidFill>
              </a:rPr>
              <a:t>@palermo4</a:t>
            </a:r>
            <a:endParaRPr lang="en-US" sz="2000" b="1" dirty="0">
              <a:solidFill>
                <a:schemeClr val="accent6">
                  <a:lumMod val="40000"/>
                  <a:lumOff val="60000"/>
                  <a:alpha val="98000"/>
                </a:schemeClr>
              </a:solidFill>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34759" t="26611" r="33477" b="16659"/>
          <a:stretch/>
        </p:blipFill>
        <p:spPr>
          <a:xfrm>
            <a:off x="4957306" y="3381167"/>
            <a:ext cx="3195022" cy="3205779"/>
          </a:xfrm>
          <a:prstGeom prst="ellipse">
            <a:avLst/>
          </a:prstGeom>
          <a:ln>
            <a:noFill/>
          </a:ln>
          <a:effectLst>
            <a:softEdge rad="317500"/>
          </a:effectLst>
        </p:spPr>
      </p:pic>
      <p:sp>
        <p:nvSpPr>
          <p:cNvPr id="2" name="Rectangle 1"/>
          <p:cNvSpPr/>
          <p:nvPr/>
        </p:nvSpPr>
        <p:spPr>
          <a:xfrm>
            <a:off x="5178244" y="1593939"/>
            <a:ext cx="5948167" cy="923330"/>
          </a:xfrm>
          <a:prstGeom prst="rect">
            <a:avLst/>
          </a:prstGeom>
          <a:noFill/>
        </p:spPr>
        <p:txBody>
          <a:bodyPr wrap="none" lIns="91440" tIns="45720" rIns="91440" bIns="45720">
            <a:spAutoFit/>
          </a:bodyPr>
          <a:lstStyle/>
          <a:p>
            <a:pPr algn="ctr"/>
            <a:r>
              <a:rPr lang="en-US" sz="5400" b="1" cap="none" spc="50" dirty="0" smtClean="0">
                <a:ln w="0"/>
                <a:solidFill>
                  <a:srgbClr val="FFFF00"/>
                </a:solidFill>
                <a:effectLst>
                  <a:innerShdw blurRad="63500" dist="50800" dir="13500000">
                    <a:srgbClr val="000000">
                      <a:alpha val="50000"/>
                    </a:srgbClr>
                  </a:innerShdw>
                </a:effectLst>
              </a:rPr>
              <a:t>#</a:t>
            </a:r>
            <a:r>
              <a:rPr lang="en-US" sz="5400" b="1" cap="none" spc="50" dirty="0" err="1" smtClean="0">
                <a:ln w="0"/>
                <a:solidFill>
                  <a:srgbClr val="FFFF00"/>
                </a:solidFill>
                <a:effectLst>
                  <a:innerShdw blurRad="63500" dist="50800" dir="13500000">
                    <a:srgbClr val="000000">
                      <a:alpha val="50000"/>
                    </a:srgbClr>
                  </a:innerShdw>
                </a:effectLst>
              </a:rPr>
              <a:t>DENVERWebCamp</a:t>
            </a:r>
            <a:endParaRPr lang="en-US" sz="5400" b="1" cap="none" spc="50" dirty="0">
              <a:ln w="0"/>
              <a:solidFill>
                <a:srgbClr val="FFFF00"/>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80409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 calcmode="lin" valueType="num">
                                      <p:cBhvr>
                                        <p:cTn id="14" dur="1000" fill="hold"/>
                                        <p:tgtEl>
                                          <p:spTgt spid="2"/>
                                        </p:tgtEl>
                                        <p:attrNameLst>
                                          <p:attrName>style.rotation</p:attrName>
                                        </p:attrNameLst>
                                      </p:cBhvr>
                                      <p:tavLst>
                                        <p:tav tm="0">
                                          <p:val>
                                            <p:fltVal val="90"/>
                                          </p:val>
                                        </p:tav>
                                        <p:tav tm="100000">
                                          <p:val>
                                            <p:fltVal val="0"/>
                                          </p:val>
                                        </p:tav>
                                      </p:tavLst>
                                    </p:anim>
                                    <p:animEffect transition="in" filter="fade">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a:t>Deploying ASP.NET Apps to the Cloud</a:t>
            </a:r>
          </a:p>
        </p:txBody>
      </p:sp>
      <p:sp>
        <p:nvSpPr>
          <p:cNvPr id="5" name="Text Placeholder 4"/>
          <p:cNvSpPr>
            <a:spLocks noGrp="1"/>
          </p:cNvSpPr>
          <p:nvPr>
            <p:ph type="body" sz="quarter" idx="10"/>
          </p:nvPr>
        </p:nvSpPr>
        <p:spPr>
          <a:xfrm>
            <a:off x="520701" y="1820579"/>
            <a:ext cx="5404810" cy="2554545"/>
          </a:xfrm>
        </p:spPr>
        <p:txBody>
          <a:bodyPr>
            <a:normAutofit/>
          </a:bodyPr>
          <a:lstStyle/>
          <a:p>
            <a:pPr>
              <a:spcBef>
                <a:spcPts val="1200"/>
              </a:spcBef>
              <a:spcAft>
                <a:spcPts val="0"/>
              </a:spcAft>
            </a:pPr>
            <a:r>
              <a:rPr lang="en-US" sz="2800" dirty="0" smtClean="0">
                <a:solidFill>
                  <a:schemeClr val="bg1"/>
                </a:solidFill>
              </a:rPr>
              <a:t>Microsoft </a:t>
            </a:r>
            <a:r>
              <a:rPr lang="en-US" sz="2800" dirty="0">
                <a:solidFill>
                  <a:schemeClr val="bg1"/>
                </a:solidFill>
              </a:rPr>
              <a:t>Azure Web Sites (10 free!)</a:t>
            </a:r>
          </a:p>
          <a:p>
            <a:pPr>
              <a:spcBef>
                <a:spcPts val="1200"/>
              </a:spcBef>
              <a:spcAft>
                <a:spcPts val="0"/>
              </a:spcAft>
            </a:pPr>
            <a:r>
              <a:rPr lang="en-US" sz="2800" dirty="0">
                <a:solidFill>
                  <a:schemeClr val="bg1"/>
                </a:solidFill>
              </a:rPr>
              <a:t>Fast site creation and deployment</a:t>
            </a:r>
          </a:p>
          <a:p>
            <a:pPr>
              <a:spcBef>
                <a:spcPts val="1200"/>
              </a:spcBef>
              <a:spcAft>
                <a:spcPts val="0"/>
              </a:spcAft>
            </a:pPr>
            <a:r>
              <a:rPr lang="en-US" sz="2800" dirty="0">
                <a:solidFill>
                  <a:schemeClr val="bg1"/>
                </a:solidFill>
              </a:rPr>
              <a:t>Nothing new to learn</a:t>
            </a:r>
          </a:p>
          <a:p>
            <a:pPr>
              <a:spcBef>
                <a:spcPts val="1200"/>
              </a:spcBef>
              <a:spcAft>
                <a:spcPts val="0"/>
              </a:spcAft>
            </a:pPr>
            <a:r>
              <a:rPr lang="en-US" sz="2800" dirty="0">
                <a:solidFill>
                  <a:schemeClr val="bg1"/>
                </a:solidFill>
              </a:rPr>
              <a:t>Easy to </a:t>
            </a:r>
            <a:r>
              <a:rPr lang="en-US" sz="2800" dirty="0" smtClean="0">
                <a:solidFill>
                  <a:schemeClr val="bg1"/>
                </a:solidFill>
              </a:rPr>
              <a:t>scale</a:t>
            </a:r>
            <a:endParaRPr lang="en-US" sz="2800" dirty="0">
              <a:solidFill>
                <a:schemeClr val="bg1"/>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9316" y="101600"/>
            <a:ext cx="10598728" cy="6858000"/>
          </a:xfrm>
          <a:prstGeom prst="rect">
            <a:avLst/>
          </a:prstGeom>
        </p:spPr>
      </p:pic>
    </p:spTree>
    <p:extLst>
      <p:ext uri="{BB962C8B-B14F-4D97-AF65-F5344CB8AC3E}">
        <p14:creationId xmlns:p14="http://schemas.microsoft.com/office/powerpoint/2010/main" val="157961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1+#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mtClean="0"/>
              <a:t>Resources</a:t>
            </a:r>
            <a:endParaRPr lang="en-US" dirty="0"/>
          </a:p>
        </p:txBody>
      </p:sp>
      <p:sp>
        <p:nvSpPr>
          <p:cNvPr id="3" name="Text Placeholder 2"/>
          <p:cNvSpPr>
            <a:spLocks noGrp="1"/>
          </p:cNvSpPr>
          <p:nvPr>
            <p:ph type="body" sz="quarter" idx="10"/>
            <p:custDataLst>
              <p:tags r:id="rId1"/>
            </p:custDataLst>
          </p:nvPr>
        </p:nvSpPr>
        <p:spPr>
          <a:xfrm>
            <a:off x="520701" y="1447800"/>
            <a:ext cx="11149013" cy="4038029"/>
          </a:xfrm>
        </p:spPr>
        <p:txBody>
          <a:bodyPr>
            <a:normAutofit fontScale="92500" lnSpcReduction="10000"/>
          </a:bodyPr>
          <a:lstStyle/>
          <a:p>
            <a:pPr>
              <a:spcAft>
                <a:spcPts val="1200"/>
              </a:spcAft>
            </a:pPr>
            <a:r>
              <a:rPr lang="en-US" sz="4400" dirty="0">
                <a:ln w="3175">
                  <a:noFill/>
                </a:ln>
                <a:solidFill>
                  <a:schemeClr val="bg1"/>
                </a:solidFill>
                <a:cs typeface="Arial" charset="0"/>
              </a:rPr>
              <a:t>Feedback and questions </a:t>
            </a:r>
            <a:r>
              <a:rPr lang="en-US" sz="4400" dirty="0" smtClean="0">
                <a:ln w="3175">
                  <a:noFill/>
                </a:ln>
                <a:solidFill>
                  <a:schemeClr val="bg1"/>
                </a:solidFill>
                <a:cs typeface="Arial" charset="0"/>
              </a:rPr>
              <a:t/>
            </a:r>
            <a:br>
              <a:rPr lang="en-US" sz="4400" dirty="0" smtClean="0">
                <a:ln w="3175">
                  <a:noFill/>
                </a:ln>
                <a:solidFill>
                  <a:schemeClr val="bg1"/>
                </a:solidFill>
                <a:cs typeface="Arial" charset="0"/>
              </a:rPr>
            </a:br>
            <a:r>
              <a:rPr lang="en-US" dirty="0" smtClean="0">
                <a:solidFill>
                  <a:schemeClr val="bg1"/>
                </a:solidFill>
              </a:rPr>
              <a:t/>
            </a:r>
            <a:br>
              <a:rPr lang="en-US" dirty="0" smtClean="0">
                <a:solidFill>
                  <a:schemeClr val="bg1"/>
                </a:solidFill>
              </a:rPr>
            </a:br>
            <a:r>
              <a:rPr lang="en-US" sz="3200" dirty="0">
                <a:solidFill>
                  <a:schemeClr val="bg1"/>
                </a:solidFill>
                <a:latin typeface="+mn-lt"/>
              </a:rPr>
              <a:t>http://asp.net</a:t>
            </a:r>
          </a:p>
          <a:p>
            <a:pPr>
              <a:spcAft>
                <a:spcPts val="1200"/>
              </a:spcAft>
            </a:pPr>
            <a:r>
              <a:rPr lang="en-US" sz="3200" dirty="0">
                <a:solidFill>
                  <a:schemeClr val="bg1"/>
                </a:solidFill>
                <a:latin typeface="+mn-lt"/>
              </a:rPr>
              <a:t>http://asp.net/vnext</a:t>
            </a:r>
          </a:p>
          <a:p>
            <a:pPr>
              <a:spcAft>
                <a:spcPts val="1200"/>
              </a:spcAft>
            </a:pPr>
            <a:r>
              <a:rPr lang="en-US" sz="3200" b="1">
                <a:solidFill>
                  <a:schemeClr val="bg1"/>
                </a:solidFill>
              </a:rPr>
              <a:t>http</a:t>
            </a:r>
            <a:r>
              <a:rPr lang="en-US" sz="3200" b="1" smtClean="0">
                <a:solidFill>
                  <a:schemeClr val="bg1"/>
                </a:solidFill>
              </a:rPr>
              <a:t>://azure.microsoft.com</a:t>
            </a:r>
            <a:endParaRPr lang="en-US" sz="3200" b="1" dirty="0" smtClean="0">
              <a:solidFill>
                <a:schemeClr val="bg1"/>
              </a:solidFill>
              <a:latin typeface="+mn-lt"/>
            </a:endParaRPr>
          </a:p>
          <a:p>
            <a:pPr>
              <a:spcAft>
                <a:spcPts val="1200"/>
              </a:spcAft>
            </a:pPr>
            <a:r>
              <a:rPr lang="en-US" sz="3200" dirty="0" smtClean="0">
                <a:solidFill>
                  <a:schemeClr val="bg1"/>
                </a:solidFill>
                <a:latin typeface="+mn-lt"/>
              </a:rPr>
              <a:t>http</a:t>
            </a:r>
            <a:r>
              <a:rPr lang="en-US" sz="3200" dirty="0">
                <a:solidFill>
                  <a:schemeClr val="bg1"/>
                </a:solidFill>
                <a:latin typeface="+mn-lt"/>
              </a:rPr>
              <a:t>://www.devcamps.ms/web </a:t>
            </a:r>
          </a:p>
          <a:p>
            <a:pPr>
              <a:spcAft>
                <a:spcPts val="1200"/>
              </a:spcAft>
            </a:pPr>
            <a:r>
              <a:rPr lang="en-US" sz="3200" dirty="0" smtClean="0">
                <a:solidFill>
                  <a:schemeClr val="bg1"/>
                </a:solidFill>
                <a:latin typeface="+mn-lt"/>
              </a:rPr>
              <a:t>http</a:t>
            </a:r>
            <a:r>
              <a:rPr lang="en-US" sz="3200" dirty="0">
                <a:solidFill>
                  <a:schemeClr val="bg1"/>
                </a:solidFill>
                <a:latin typeface="+mn-lt"/>
              </a:rPr>
              <a:t>://aka.ms/webcamps-training-kit </a:t>
            </a:r>
          </a:p>
          <a:p>
            <a:pPr>
              <a:spcAft>
                <a:spcPts val="1200"/>
              </a:spcAft>
            </a:pPr>
            <a:r>
              <a:rPr lang="en-US" sz="3200" dirty="0">
                <a:solidFill>
                  <a:schemeClr val="bg1"/>
                </a:solidFill>
                <a:latin typeface="+mn-lt"/>
              </a:rPr>
              <a:t>http://aka.ms/webcamps-azure </a:t>
            </a:r>
            <a:r>
              <a:rPr lang="en-US" sz="3200" dirty="0">
                <a:solidFill>
                  <a:schemeClr val="bg1"/>
                </a:solidFill>
              </a:rPr>
              <a:t>(free trial)</a:t>
            </a:r>
            <a:endParaRPr lang="en-US" sz="3200" dirty="0">
              <a:solidFill>
                <a:schemeClr val="bg1"/>
              </a:solidFill>
              <a:latin typeface="+mn-lt"/>
            </a:endParaRPr>
          </a:p>
        </p:txBody>
      </p:sp>
      <p:sp>
        <p:nvSpPr>
          <p:cNvPr id="8" name="Freeform 58"/>
          <p:cNvSpPr>
            <a:spLocks noEditPoints="1"/>
          </p:cNvSpPr>
          <p:nvPr/>
        </p:nvSpPr>
        <p:spPr bwMode="black">
          <a:xfrm>
            <a:off x="7197998"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3604056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3103" y="559314"/>
            <a:ext cx="6893170" cy="6298687"/>
          </a:xfrm>
          <a:prstGeom prst="rect">
            <a:avLst/>
          </a:prstGeom>
        </p:spPr>
      </p:pic>
      <p:sp>
        <p:nvSpPr>
          <p:cNvPr id="7" name="TextBox 6"/>
          <p:cNvSpPr txBox="1"/>
          <p:nvPr/>
        </p:nvSpPr>
        <p:spPr>
          <a:xfrm>
            <a:off x="777240" y="1074420"/>
            <a:ext cx="2041713" cy="646331"/>
          </a:xfrm>
          <a:prstGeom prst="rect">
            <a:avLst/>
          </a:prstGeom>
          <a:noFill/>
        </p:spPr>
        <p:txBody>
          <a:bodyPr wrap="none" rtlCol="0">
            <a:spAutoFit/>
          </a:bodyPr>
          <a:lstStyle/>
          <a:p>
            <a:r>
              <a:rPr lang="en-US" b="1" dirty="0" smtClean="0">
                <a:solidFill>
                  <a:schemeClr val="tx2"/>
                </a:solidFill>
              </a:rPr>
              <a:t>Web developer,</a:t>
            </a:r>
            <a:br>
              <a:rPr lang="en-US" b="1" dirty="0" smtClean="0">
                <a:solidFill>
                  <a:schemeClr val="tx2"/>
                </a:solidFill>
              </a:rPr>
            </a:br>
            <a:r>
              <a:rPr lang="en-US" b="1" dirty="0" smtClean="0">
                <a:solidFill>
                  <a:schemeClr val="tx2"/>
                </a:solidFill>
              </a:rPr>
              <a:t>new to Microsoft</a:t>
            </a:r>
            <a:endParaRPr lang="en-US" b="1" dirty="0">
              <a:solidFill>
                <a:schemeClr val="tx2"/>
              </a:solidFill>
            </a:endParaRPr>
          </a:p>
        </p:txBody>
      </p:sp>
      <p:sp>
        <p:nvSpPr>
          <p:cNvPr id="8" name="TextBox 7"/>
          <p:cNvSpPr txBox="1"/>
          <p:nvPr/>
        </p:nvSpPr>
        <p:spPr>
          <a:xfrm>
            <a:off x="9616273" y="1074419"/>
            <a:ext cx="2424253" cy="646331"/>
          </a:xfrm>
          <a:prstGeom prst="rect">
            <a:avLst/>
          </a:prstGeom>
          <a:noFill/>
        </p:spPr>
        <p:txBody>
          <a:bodyPr wrap="none" rtlCol="0">
            <a:spAutoFit/>
          </a:bodyPr>
          <a:lstStyle/>
          <a:p>
            <a:r>
              <a:rPr lang="en-US" b="1" dirty="0" smtClean="0">
                <a:solidFill>
                  <a:schemeClr val="tx2"/>
                </a:solidFill>
              </a:rPr>
              <a:t>Microsoft developer,</a:t>
            </a:r>
          </a:p>
          <a:p>
            <a:r>
              <a:rPr lang="en-US" b="1" dirty="0" smtClean="0">
                <a:solidFill>
                  <a:schemeClr val="tx2"/>
                </a:solidFill>
              </a:rPr>
              <a:t>new to web</a:t>
            </a:r>
            <a:endParaRPr lang="en-US" b="1" dirty="0">
              <a:solidFill>
                <a:schemeClr val="tx2"/>
              </a:solidFill>
            </a:endParaRPr>
          </a:p>
        </p:txBody>
      </p:sp>
      <p:sp>
        <p:nvSpPr>
          <p:cNvPr id="9" name="TextBox 8"/>
          <p:cNvSpPr txBox="1"/>
          <p:nvPr/>
        </p:nvSpPr>
        <p:spPr>
          <a:xfrm>
            <a:off x="777798" y="3966210"/>
            <a:ext cx="2277803" cy="646331"/>
          </a:xfrm>
          <a:prstGeom prst="rect">
            <a:avLst/>
          </a:prstGeom>
          <a:noFill/>
        </p:spPr>
        <p:txBody>
          <a:bodyPr wrap="none" rtlCol="0">
            <a:spAutoFit/>
          </a:bodyPr>
          <a:lstStyle/>
          <a:p>
            <a:r>
              <a:rPr lang="en-US" b="1" dirty="0" smtClean="0">
                <a:solidFill>
                  <a:schemeClr val="tx2"/>
                </a:solidFill>
              </a:rPr>
              <a:t>ASP.NET developer,</a:t>
            </a:r>
            <a:br>
              <a:rPr lang="en-US" b="1" dirty="0" smtClean="0">
                <a:solidFill>
                  <a:schemeClr val="tx2"/>
                </a:solidFill>
              </a:rPr>
            </a:br>
            <a:r>
              <a:rPr lang="en-US" b="1" dirty="0" smtClean="0">
                <a:solidFill>
                  <a:schemeClr val="tx2"/>
                </a:solidFill>
              </a:rPr>
              <a:t>new to MVC</a:t>
            </a:r>
            <a:endParaRPr lang="en-US" b="1" dirty="0">
              <a:solidFill>
                <a:schemeClr val="tx2"/>
              </a:solidFill>
            </a:endParaRPr>
          </a:p>
        </p:txBody>
      </p:sp>
      <p:sp>
        <p:nvSpPr>
          <p:cNvPr id="10" name="TextBox 9"/>
          <p:cNvSpPr txBox="1"/>
          <p:nvPr/>
        </p:nvSpPr>
        <p:spPr>
          <a:xfrm>
            <a:off x="9616273" y="3966210"/>
            <a:ext cx="1974323" cy="646331"/>
          </a:xfrm>
          <a:prstGeom prst="rect">
            <a:avLst/>
          </a:prstGeom>
          <a:noFill/>
        </p:spPr>
        <p:txBody>
          <a:bodyPr wrap="none" rtlCol="0">
            <a:spAutoFit/>
          </a:bodyPr>
          <a:lstStyle/>
          <a:p>
            <a:r>
              <a:rPr lang="en-US" b="1" dirty="0">
                <a:solidFill>
                  <a:schemeClr val="tx2"/>
                </a:solidFill>
              </a:rPr>
              <a:t>A</a:t>
            </a:r>
            <a:r>
              <a:rPr lang="en-US" b="1" dirty="0" smtClean="0">
                <a:solidFill>
                  <a:schemeClr val="tx2"/>
                </a:solidFill>
              </a:rPr>
              <a:t> developer,</a:t>
            </a:r>
            <a:br>
              <a:rPr lang="en-US" b="1" dirty="0" smtClean="0">
                <a:solidFill>
                  <a:schemeClr val="tx2"/>
                </a:solidFill>
              </a:rPr>
            </a:br>
            <a:r>
              <a:rPr lang="en-US" b="1" dirty="0" smtClean="0">
                <a:solidFill>
                  <a:schemeClr val="tx2"/>
                </a:solidFill>
              </a:rPr>
              <a:t>wants free lunch</a:t>
            </a:r>
            <a:endParaRPr lang="en-US" b="1" dirty="0">
              <a:solidFill>
                <a:schemeClr val="tx2"/>
              </a:solidFill>
            </a:endParaRPr>
          </a:p>
        </p:txBody>
      </p:sp>
    </p:spTree>
    <p:extLst>
      <p:ext uri="{BB962C8B-B14F-4D97-AF65-F5344CB8AC3E}">
        <p14:creationId xmlns:p14="http://schemas.microsoft.com/office/powerpoint/2010/main" val="76530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206991660"/>
              </p:ext>
            </p:extLst>
          </p:nvPr>
        </p:nvGraphicFramePr>
        <p:xfrm>
          <a:off x="503098" y="769505"/>
          <a:ext cx="11185804" cy="5318991"/>
        </p:xfrm>
        <a:graphic>
          <a:graphicData uri="http://schemas.openxmlformats.org/drawingml/2006/table">
            <a:tbl>
              <a:tblPr firstRow="1" bandRow="1">
                <a:tableStyleId>{6E25E649-3F16-4E02-A733-19D2CDBF48F0}</a:tableStyleId>
              </a:tblPr>
              <a:tblGrid>
                <a:gridCol w="8312666"/>
                <a:gridCol w="2873138"/>
              </a:tblGrid>
              <a:tr h="409188">
                <a:tc>
                  <a:txBody>
                    <a:bodyPr/>
                    <a:lstStyle/>
                    <a:p>
                      <a:r>
                        <a:rPr lang="en-US" sz="2000" dirty="0" smtClean="0"/>
                        <a:t>Session</a:t>
                      </a:r>
                      <a:endParaRPr lang="en-US" sz="2000" dirty="0"/>
                    </a:p>
                  </a:txBody>
                  <a:tcPr marL="45720" marR="45720"/>
                </a:tc>
                <a:tc>
                  <a:txBody>
                    <a:bodyPr/>
                    <a:lstStyle/>
                    <a:p>
                      <a:r>
                        <a:rPr lang="en-US" sz="2000" dirty="0" smtClean="0"/>
                        <a:t>9AM Start</a:t>
                      </a:r>
                      <a:endParaRPr lang="en-US" sz="2000" dirty="0"/>
                    </a:p>
                  </a:txBody>
                  <a:tcPr marL="45720" marR="45720"/>
                </a:tc>
              </a:tr>
              <a:tr h="409188">
                <a:tc>
                  <a:txBody>
                    <a:bodyPr/>
                    <a:lstStyle/>
                    <a:p>
                      <a:r>
                        <a:rPr lang="en-US" sz="2000" dirty="0" smtClean="0">
                          <a:solidFill>
                            <a:srgbClr val="000000"/>
                          </a:solidFill>
                        </a:rPr>
                        <a:t>Keynote</a:t>
                      </a:r>
                      <a:endParaRPr lang="en-US" sz="2000" dirty="0">
                        <a:solidFill>
                          <a:srgbClr val="000000"/>
                        </a:solidFill>
                      </a:endParaRPr>
                    </a:p>
                  </a:txBody>
                  <a:tcPr marL="45720" marR="45720"/>
                </a:tc>
                <a:tc>
                  <a:txBody>
                    <a:bodyPr/>
                    <a:lstStyle/>
                    <a:p>
                      <a:endParaRPr lang="en-US" sz="2000" dirty="0">
                        <a:solidFill>
                          <a:srgbClr val="000000"/>
                        </a:solidFill>
                      </a:endParaRPr>
                    </a:p>
                  </a:txBody>
                  <a:tcPr marL="45720" marR="45720"/>
                </a:tc>
              </a:tr>
              <a:tr h="409188">
                <a:tc>
                  <a:txBody>
                    <a:bodyPr/>
                    <a:lstStyle/>
                    <a:p>
                      <a:r>
                        <a:rPr lang="en-US" sz="2000" dirty="0" smtClean="0">
                          <a:solidFill>
                            <a:srgbClr val="000000"/>
                          </a:solidFill>
                        </a:rPr>
                        <a:t>Introduction to ASP.NET and Visual Studio 2013</a:t>
                      </a:r>
                      <a:endParaRPr lang="en-US" sz="2000" dirty="0">
                        <a:solidFill>
                          <a:srgbClr val="000000"/>
                        </a:solidFill>
                      </a:endParaRPr>
                    </a:p>
                  </a:txBody>
                  <a:tcPr marL="45720" marR="45720"/>
                </a:tc>
                <a:tc>
                  <a:txBody>
                    <a:bodyPr/>
                    <a:lstStyle/>
                    <a:p>
                      <a:endParaRPr lang="en-US" sz="2000" dirty="0">
                        <a:solidFill>
                          <a:srgbClr val="000000"/>
                        </a:solidFill>
                      </a:endParaRPr>
                    </a:p>
                  </a:txBody>
                  <a:tcPr marL="45720" marR="45720"/>
                </a:tc>
              </a:tr>
              <a:tr h="409188">
                <a:tc>
                  <a:txBody>
                    <a:bodyPr/>
                    <a:lstStyle/>
                    <a:p>
                      <a:r>
                        <a:rPr lang="en-US" sz="2000" dirty="0" smtClean="0">
                          <a:solidFill>
                            <a:srgbClr val="000000"/>
                          </a:solidFill>
                        </a:rPr>
                        <a:t>Building web applications using the latest ASP.NET technologies</a:t>
                      </a:r>
                      <a:endParaRPr lang="en-US" sz="2000" dirty="0">
                        <a:solidFill>
                          <a:srgbClr val="000000"/>
                        </a:solidFill>
                      </a:endParaRPr>
                    </a:p>
                  </a:txBody>
                  <a:tcPr marL="45720" marR="45720"/>
                </a:tc>
                <a:tc>
                  <a:txBody>
                    <a:bodyPr/>
                    <a:lstStyle/>
                    <a:p>
                      <a:endParaRPr lang="en-US" sz="2000" dirty="0">
                        <a:solidFill>
                          <a:srgbClr val="000000"/>
                        </a:solidFill>
                      </a:endParaRPr>
                    </a:p>
                  </a:txBody>
                  <a:tcPr marL="45720" marR="45720"/>
                </a:tc>
              </a:tr>
              <a:tr h="408735">
                <a:tc>
                  <a:txBody>
                    <a:bodyPr/>
                    <a:lstStyle/>
                    <a:p>
                      <a:r>
                        <a:rPr lang="en-US" sz="2000" b="1" dirty="0" smtClean="0">
                          <a:solidFill>
                            <a:srgbClr val="00B050"/>
                          </a:solidFill>
                          <a:effectLst>
                            <a:outerShdw blurRad="38100" dist="38100" dir="2700000" algn="tl">
                              <a:srgbClr val="000000">
                                <a:alpha val="43137"/>
                              </a:srgbClr>
                            </a:outerShdw>
                          </a:effectLst>
                        </a:rPr>
                        <a:t>Break</a:t>
                      </a:r>
                      <a:endParaRPr lang="en-US" sz="2000" b="1" dirty="0">
                        <a:solidFill>
                          <a:srgbClr val="00B050"/>
                        </a:solidFill>
                        <a:effectLst>
                          <a:outerShdw blurRad="38100" dist="38100" dir="2700000" algn="tl">
                            <a:srgbClr val="000000">
                              <a:alpha val="43137"/>
                            </a:srgbClr>
                          </a:outerShdw>
                        </a:effectLst>
                      </a:endParaRPr>
                    </a:p>
                  </a:txBody>
                  <a:tcPr marL="45720" marR="45720"/>
                </a:tc>
                <a:tc>
                  <a:txBody>
                    <a:bodyPr/>
                    <a:lstStyle/>
                    <a:p>
                      <a:r>
                        <a:rPr lang="en-US" sz="2000" b="0" i="1" dirty="0" smtClean="0">
                          <a:solidFill>
                            <a:srgbClr val="00B050"/>
                          </a:solidFill>
                          <a:effectLst/>
                        </a:rPr>
                        <a:t>15 minutes</a:t>
                      </a:r>
                      <a:endParaRPr lang="en-US" sz="2000" b="0" i="1" dirty="0">
                        <a:solidFill>
                          <a:srgbClr val="00B050"/>
                        </a:solidFill>
                        <a:effectLst/>
                      </a:endParaRPr>
                    </a:p>
                  </a:txBody>
                  <a:tcPr marL="45720" marR="45720"/>
                </a:tc>
              </a:tr>
              <a:tr h="409188">
                <a:tc>
                  <a:txBody>
                    <a:bodyPr/>
                    <a:lstStyle/>
                    <a:p>
                      <a:r>
                        <a:rPr lang="en-US" sz="2000" dirty="0" smtClean="0">
                          <a:solidFill>
                            <a:srgbClr val="000000"/>
                          </a:solidFill>
                        </a:rPr>
                        <a:t>Client-side</a:t>
                      </a:r>
                      <a:r>
                        <a:rPr lang="en-US" sz="2000" baseline="0" dirty="0" smtClean="0">
                          <a:solidFill>
                            <a:srgbClr val="000000"/>
                          </a:solidFill>
                        </a:rPr>
                        <a:t> development for modern web</a:t>
                      </a:r>
                      <a:endParaRPr lang="en-US" sz="2000" dirty="0">
                        <a:solidFill>
                          <a:srgbClr val="000000"/>
                        </a:solidFill>
                      </a:endParaRPr>
                    </a:p>
                  </a:txBody>
                  <a:tcPr marL="45720" marR="45720"/>
                </a:tc>
                <a:tc>
                  <a:txBody>
                    <a:bodyPr/>
                    <a:lstStyle/>
                    <a:p>
                      <a:endParaRPr lang="en-US" sz="2000" dirty="0">
                        <a:solidFill>
                          <a:srgbClr val="000000"/>
                        </a:solidFill>
                      </a:endParaRPr>
                    </a:p>
                  </a:txBody>
                  <a:tcPr marL="45720" marR="45720"/>
                </a:tc>
              </a:tr>
              <a:tr h="409188">
                <a:tc>
                  <a:txBody>
                    <a:bodyPr/>
                    <a:lstStyle/>
                    <a:p>
                      <a:r>
                        <a:rPr lang="en-US" sz="2000" b="1" dirty="0" smtClean="0">
                          <a:solidFill>
                            <a:srgbClr val="00B050"/>
                          </a:solidFill>
                          <a:effectLst>
                            <a:outerShdw blurRad="38100" dist="38100" dir="2700000" algn="tl">
                              <a:srgbClr val="000000">
                                <a:alpha val="43137"/>
                              </a:srgbClr>
                            </a:outerShdw>
                          </a:effectLst>
                        </a:rPr>
                        <a:t>Lunch</a:t>
                      </a:r>
                      <a:endParaRPr lang="en-US" sz="2000" b="1" dirty="0">
                        <a:solidFill>
                          <a:srgbClr val="00B050"/>
                        </a:solidFill>
                        <a:effectLst>
                          <a:outerShdw blurRad="38100" dist="38100" dir="2700000" algn="tl">
                            <a:srgbClr val="000000">
                              <a:alpha val="43137"/>
                            </a:srgbClr>
                          </a:outerShdw>
                        </a:effectLst>
                      </a:endParaRPr>
                    </a:p>
                  </a:txBody>
                  <a:tcPr marL="45720" marR="45720"/>
                </a:tc>
                <a:tc>
                  <a:txBody>
                    <a:bodyPr/>
                    <a:lstStyle/>
                    <a:p>
                      <a:r>
                        <a:rPr lang="en-US" sz="2000" b="0" i="1" dirty="0" smtClean="0">
                          <a:solidFill>
                            <a:srgbClr val="00B050"/>
                          </a:solidFill>
                          <a:effectLst/>
                        </a:rPr>
                        <a:t>1 hour</a:t>
                      </a:r>
                      <a:endParaRPr lang="en-US" sz="2000" b="0" i="1" dirty="0">
                        <a:solidFill>
                          <a:srgbClr val="00B050"/>
                        </a:solidFill>
                        <a:effectLst/>
                      </a:endParaRPr>
                    </a:p>
                  </a:txBody>
                  <a:tcPr marL="45720" marR="45720"/>
                </a:tc>
              </a:tr>
              <a:tr h="409188">
                <a:tc>
                  <a:txBody>
                    <a:bodyPr/>
                    <a:lstStyle/>
                    <a:p>
                      <a:r>
                        <a:rPr lang="en-US" sz="2000" dirty="0" smtClean="0">
                          <a:solidFill>
                            <a:srgbClr val="000000"/>
                          </a:solidFill>
                        </a:rPr>
                        <a:t>API services for both web and devices</a:t>
                      </a:r>
                      <a:endParaRPr lang="en-US" sz="2000" dirty="0">
                        <a:solidFill>
                          <a:srgbClr val="000000"/>
                        </a:solidFill>
                      </a:endParaRPr>
                    </a:p>
                  </a:txBody>
                  <a:tcPr marL="45720" marR="45720"/>
                </a:tc>
                <a:tc>
                  <a:txBody>
                    <a:bodyPr/>
                    <a:lstStyle/>
                    <a:p>
                      <a:endParaRPr lang="en-US" sz="2000" dirty="0">
                        <a:solidFill>
                          <a:srgbClr val="000000"/>
                        </a:solidFill>
                      </a:endParaRPr>
                    </a:p>
                  </a:txBody>
                  <a:tcPr marL="45720" marR="45720"/>
                </a:tc>
              </a:tr>
              <a:tr h="409188">
                <a:tc>
                  <a:txBody>
                    <a:bodyPr/>
                    <a:lstStyle/>
                    <a:p>
                      <a:r>
                        <a:rPr lang="en-US" sz="2000" dirty="0" smtClean="0">
                          <a:solidFill>
                            <a:srgbClr val="000000"/>
                          </a:solidFill>
                        </a:rPr>
                        <a:t>Running, improving and maintaining a site in the real world</a:t>
                      </a:r>
                      <a:endParaRPr lang="en-US" sz="2000" dirty="0">
                        <a:solidFill>
                          <a:srgbClr val="000000"/>
                        </a:solidFill>
                      </a:endParaRPr>
                    </a:p>
                  </a:txBody>
                  <a:tcPr marL="45720" marR="45720"/>
                </a:tc>
                <a:tc>
                  <a:txBody>
                    <a:bodyPr/>
                    <a:lstStyle/>
                    <a:p>
                      <a:endParaRPr lang="en-US" sz="2000" dirty="0">
                        <a:solidFill>
                          <a:srgbClr val="000000"/>
                        </a:solidFill>
                      </a:endParaRPr>
                    </a:p>
                  </a:txBody>
                  <a:tcPr marL="45720" marR="45720"/>
                </a:tc>
              </a:tr>
              <a:tr h="409188">
                <a:tc>
                  <a:txBody>
                    <a:bodyPr/>
                    <a:lstStyle/>
                    <a:p>
                      <a:r>
                        <a:rPr lang="en-US" sz="2000" b="1" dirty="0" smtClean="0">
                          <a:solidFill>
                            <a:srgbClr val="00B050"/>
                          </a:solidFill>
                          <a:effectLst>
                            <a:outerShdw blurRad="38100" dist="38100" dir="2700000" algn="tl">
                              <a:srgbClr val="000000">
                                <a:alpha val="43137"/>
                              </a:srgbClr>
                            </a:outerShdw>
                          </a:effectLst>
                        </a:rPr>
                        <a:t>Break</a:t>
                      </a:r>
                      <a:endParaRPr lang="en-US" sz="2000" b="1" dirty="0">
                        <a:solidFill>
                          <a:srgbClr val="00B050"/>
                        </a:solidFill>
                        <a:effectLst>
                          <a:outerShdw blurRad="38100" dist="38100" dir="2700000" algn="tl">
                            <a:srgbClr val="000000">
                              <a:alpha val="43137"/>
                            </a:srgbClr>
                          </a:outerShdw>
                        </a:effectLst>
                      </a:endParaRPr>
                    </a:p>
                  </a:txBody>
                  <a:tcPr marL="45720" marR="45720"/>
                </a:tc>
                <a:tc>
                  <a:txBody>
                    <a:bodyPr/>
                    <a:lstStyle/>
                    <a:p>
                      <a:r>
                        <a:rPr lang="en-US" sz="2000" b="0" i="1" dirty="0" smtClean="0">
                          <a:solidFill>
                            <a:srgbClr val="00B050"/>
                          </a:solidFill>
                          <a:effectLst/>
                        </a:rPr>
                        <a:t>15 minutes</a:t>
                      </a:r>
                      <a:endParaRPr lang="en-US" sz="2000" b="0" i="1" dirty="0">
                        <a:solidFill>
                          <a:srgbClr val="00B050"/>
                        </a:solidFill>
                        <a:effectLst/>
                      </a:endParaRPr>
                    </a:p>
                  </a:txBody>
                  <a:tcPr marL="45720" marR="45720"/>
                </a:tc>
              </a:tr>
              <a:tr h="409188">
                <a:tc>
                  <a:txBody>
                    <a:bodyPr/>
                    <a:lstStyle/>
                    <a:p>
                      <a:r>
                        <a:rPr lang="en-US" sz="2000" dirty="0" smtClean="0">
                          <a:solidFill>
                            <a:srgbClr val="000000"/>
                          </a:solidFill>
                        </a:rPr>
                        <a:t>Real-time communications</a:t>
                      </a:r>
                      <a:r>
                        <a:rPr lang="en-US" sz="2000" baseline="0" dirty="0" smtClean="0">
                          <a:solidFill>
                            <a:srgbClr val="000000"/>
                          </a:solidFill>
                        </a:rPr>
                        <a:t> with </a:t>
                      </a:r>
                      <a:r>
                        <a:rPr lang="en-US" sz="2000" dirty="0" smtClean="0">
                          <a:solidFill>
                            <a:srgbClr val="000000"/>
                          </a:solidFill>
                        </a:rPr>
                        <a:t>SignalR</a:t>
                      </a:r>
                      <a:endParaRPr lang="en-US" sz="2000" dirty="0">
                        <a:solidFill>
                          <a:srgbClr val="000000"/>
                        </a:solidFill>
                      </a:endParaRPr>
                    </a:p>
                  </a:txBody>
                  <a:tcPr marL="45720" marR="45720"/>
                </a:tc>
                <a:tc>
                  <a:txBody>
                    <a:bodyPr/>
                    <a:lstStyle/>
                    <a:p>
                      <a:endParaRPr lang="en-US" sz="2000" dirty="0">
                        <a:solidFill>
                          <a:srgbClr val="000000"/>
                        </a:solidFill>
                      </a:endParaRPr>
                    </a:p>
                  </a:txBody>
                  <a:tcPr marL="45720" marR="45720"/>
                </a:tc>
              </a:tr>
              <a:tr h="409188">
                <a:tc>
                  <a:txBody>
                    <a:bodyPr/>
                    <a:lstStyle/>
                    <a:p>
                      <a:r>
                        <a:rPr lang="en-US" sz="2000" dirty="0" smtClean="0">
                          <a:solidFill>
                            <a:srgbClr val="000000"/>
                          </a:solidFill>
                        </a:rPr>
                        <a:t>What’s </a:t>
                      </a:r>
                      <a:r>
                        <a:rPr lang="en-US" sz="2000" dirty="0" err="1" smtClean="0">
                          <a:solidFill>
                            <a:srgbClr val="000000"/>
                          </a:solidFill>
                        </a:rPr>
                        <a:t>vNext</a:t>
                      </a:r>
                      <a:r>
                        <a:rPr lang="en-US" sz="2000" dirty="0" smtClean="0">
                          <a:solidFill>
                            <a:srgbClr val="000000"/>
                          </a:solidFill>
                        </a:rPr>
                        <a:t>?  | Workshop time…</a:t>
                      </a:r>
                      <a:endParaRPr lang="en-US" sz="2000" dirty="0">
                        <a:solidFill>
                          <a:srgbClr val="000000"/>
                        </a:solidFill>
                      </a:endParaRPr>
                    </a:p>
                  </a:txBody>
                  <a:tcPr marL="45720" marR="45720"/>
                </a:tc>
                <a:tc>
                  <a:txBody>
                    <a:bodyPr/>
                    <a:lstStyle/>
                    <a:p>
                      <a:endParaRPr lang="en-US" sz="2000" dirty="0">
                        <a:solidFill>
                          <a:srgbClr val="000000"/>
                        </a:solidFill>
                      </a:endParaRPr>
                    </a:p>
                  </a:txBody>
                  <a:tcPr marL="45720" marR="45720"/>
                </a:tc>
              </a:tr>
              <a:tr h="409188">
                <a:tc gridSpan="2">
                  <a:txBody>
                    <a:bodyPr/>
                    <a:lstStyle/>
                    <a:p>
                      <a:r>
                        <a:rPr lang="en-US" sz="2000" b="1" dirty="0" err="1" smtClean="0">
                          <a:solidFill>
                            <a:schemeClr val="bg1"/>
                          </a:solidFill>
                        </a:rPr>
                        <a:t>WebCamp</a:t>
                      </a:r>
                      <a:r>
                        <a:rPr lang="en-US" sz="2000" b="1" baseline="0" dirty="0" smtClean="0">
                          <a:solidFill>
                            <a:schemeClr val="bg1"/>
                          </a:solidFill>
                        </a:rPr>
                        <a:t> wrap-up, evaluations, and $100 online store give-a-way before 4PM</a:t>
                      </a:r>
                      <a:endParaRPr lang="en-US" sz="2000" b="1" dirty="0">
                        <a:solidFill>
                          <a:schemeClr val="bg1"/>
                        </a:solidFill>
                      </a:endParaRPr>
                    </a:p>
                  </a:txBody>
                  <a:tcPr marL="45720" marR="45720">
                    <a:solidFill>
                      <a:schemeClr val="tx1"/>
                    </a:solidFill>
                  </a:tcPr>
                </a:tc>
                <a:tc hMerge="1">
                  <a:txBody>
                    <a:bodyPr/>
                    <a:lstStyle/>
                    <a:p>
                      <a:endParaRPr lang="en-US" sz="2000" b="1" dirty="0">
                        <a:solidFill>
                          <a:schemeClr val="bg1"/>
                        </a:solidFill>
                      </a:endParaRPr>
                    </a:p>
                  </a:txBody>
                  <a:tcPr marL="45720" marR="45720">
                    <a:solidFill>
                      <a:schemeClr val="tx1"/>
                    </a:solidFill>
                  </a:tcPr>
                </a:tc>
              </a:tr>
            </a:tbl>
          </a:graphicData>
        </a:graphic>
      </p:graphicFrame>
      <p:sp>
        <p:nvSpPr>
          <p:cNvPr id="2" name="Frame 1"/>
          <p:cNvSpPr/>
          <p:nvPr/>
        </p:nvSpPr>
        <p:spPr>
          <a:xfrm>
            <a:off x="451530" y="1171025"/>
            <a:ext cx="11283269" cy="446314"/>
          </a:xfrm>
          <a:prstGeom prst="fram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21542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164282-434E-41D4-9582-783D542A7B68}" type="slidenum">
              <a:rPr lang="en-US" smtClean="0"/>
              <a:t>4</a:t>
            </a:fld>
            <a:endParaRPr lang="en-US"/>
          </a:p>
        </p:txBody>
      </p:sp>
      <p:sp>
        <p:nvSpPr>
          <p:cNvPr id="3" name="Rectangle 2"/>
          <p:cNvSpPr/>
          <p:nvPr/>
        </p:nvSpPr>
        <p:spPr>
          <a:xfrm>
            <a:off x="589973" y="2875002"/>
            <a:ext cx="11012054" cy="1107996"/>
          </a:xfrm>
          <a:prstGeom prst="rect">
            <a:avLst/>
          </a:prstGeom>
        </p:spPr>
        <p:txBody>
          <a:bodyPr wrap="none">
            <a:spAutoFit/>
          </a:bodyPr>
          <a:lstStyle/>
          <a:p>
            <a:r>
              <a:rPr lang="en-US" sz="6600" dirty="0"/>
              <a:t>http://</a:t>
            </a:r>
            <a:r>
              <a:rPr lang="en-US" sz="6600" b="1" dirty="0">
                <a:effectLst>
                  <a:outerShdw blurRad="38100" dist="38100" dir="2700000" algn="tl">
                    <a:srgbClr val="000000">
                      <a:alpha val="43137"/>
                    </a:srgbClr>
                  </a:outerShdw>
                </a:effectLst>
              </a:rPr>
              <a:t>bit.ly/webcamp2015</a:t>
            </a:r>
          </a:p>
        </p:txBody>
      </p:sp>
    </p:spTree>
    <p:extLst>
      <p:ext uri="{BB962C8B-B14F-4D97-AF65-F5344CB8AC3E}">
        <p14:creationId xmlns:p14="http://schemas.microsoft.com/office/powerpoint/2010/main" val="2013433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srcRect t="1" b="3140"/>
          <a:stretch/>
        </p:blipFill>
        <p:spPr>
          <a:xfrm>
            <a:off x="3076575" y="1624013"/>
            <a:ext cx="6038850" cy="3496627"/>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2052378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a:t>The foundation: tools &amp; frameworks</a:t>
            </a:r>
          </a:p>
        </p:txBody>
      </p:sp>
      <p:grpSp>
        <p:nvGrpSpPr>
          <p:cNvPr id="10" name="Group 9"/>
          <p:cNvGrpSpPr/>
          <p:nvPr/>
        </p:nvGrpSpPr>
        <p:grpSpPr>
          <a:xfrm>
            <a:off x="650718" y="2672815"/>
            <a:ext cx="10890564" cy="2514600"/>
            <a:chOff x="343735" y="2807568"/>
            <a:chExt cx="10890564" cy="2514600"/>
          </a:xfrm>
        </p:grpSpPr>
        <p:sp>
          <p:nvSpPr>
            <p:cNvPr id="5" name="Freeform 4"/>
            <p:cNvSpPr/>
            <p:nvPr/>
          </p:nvSpPr>
          <p:spPr>
            <a:xfrm>
              <a:off x="343735"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p:txBody>
        </p:sp>
        <p:sp>
          <p:nvSpPr>
            <p:cNvPr id="6" name="Freeform 5"/>
            <p:cNvSpPr/>
            <p:nvPr/>
          </p:nvSpPr>
          <p:spPr>
            <a:xfrm>
              <a:off x="3135723"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3465231"/>
                <a:satOff val="-15989"/>
                <a:lumOff val="588"/>
                <a:alphaOff val="0"/>
              </a:schemeClr>
            </a:fillRef>
            <a:effectRef idx="0">
              <a:schemeClr val="accent4">
                <a:hueOff val="3465231"/>
                <a:satOff val="-15989"/>
                <a:lumOff val="588"/>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NuGet</a:t>
              </a:r>
              <a:endParaRPr lang="en-US" sz="4000" kern="1200" dirty="0"/>
            </a:p>
          </p:txBody>
        </p:sp>
        <p:sp>
          <p:nvSpPr>
            <p:cNvPr id="8" name="Freeform 7"/>
            <p:cNvSpPr/>
            <p:nvPr/>
          </p:nvSpPr>
          <p:spPr>
            <a:xfrm>
              <a:off x="5927711"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6930461"/>
                <a:satOff val="-31979"/>
                <a:lumOff val="1177"/>
                <a:alphaOff val="0"/>
              </a:schemeClr>
            </a:fillRef>
            <a:effectRef idx="0">
              <a:schemeClr val="accent4">
                <a:hueOff val="6930461"/>
                <a:satOff val="-31979"/>
                <a:lumOff val="1177"/>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p:txBody>
        </p:sp>
        <p:sp>
          <p:nvSpPr>
            <p:cNvPr id="9" name="Freeform 8"/>
            <p:cNvSpPr/>
            <p:nvPr/>
          </p:nvSpPr>
          <p:spPr>
            <a:xfrm>
              <a:off x="8719699"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10395692"/>
                <a:satOff val="-47968"/>
                <a:lumOff val="1765"/>
                <a:alphaOff val="0"/>
              </a:schemeClr>
            </a:fillRef>
            <a:effectRef idx="0">
              <a:schemeClr val="accent4">
                <a:hueOff val="10395692"/>
                <a:satOff val="-47968"/>
                <a:lumOff val="1765"/>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Microsoft Azure</a:t>
              </a:r>
              <a:endParaRPr lang="en-US" sz="4000" kern="1200" dirty="0"/>
            </a:p>
          </p:txBody>
        </p:sp>
      </p:grpSp>
    </p:spTree>
    <p:extLst>
      <p:ext uri="{BB962C8B-B14F-4D97-AF65-F5344CB8AC3E}">
        <p14:creationId xmlns:p14="http://schemas.microsoft.com/office/powerpoint/2010/main" val="2939293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19114" y="586142"/>
            <a:ext cx="11158536" cy="553998"/>
          </a:xfrm>
          <a:prstGeom prst="rect">
            <a:avLst/>
          </a:prstGeom>
        </p:spPr>
        <p:txBody>
          <a:bodyPr>
            <a:normAutofit fontScale="90000"/>
          </a:bodyPr>
          <a:lstStyle/>
          <a:p>
            <a:r>
              <a:rPr lang="en-US" sz="4000" dirty="0"/>
              <a:t>Visual Studio </a:t>
            </a:r>
            <a:r>
              <a:rPr lang="en-US" sz="4000" dirty="0" smtClean="0"/>
              <a:t>2013: </a:t>
            </a:r>
            <a:r>
              <a:rPr lang="en-US" sz="4000" i="1" dirty="0"/>
              <a:t>The</a:t>
            </a:r>
            <a:r>
              <a:rPr lang="en-US" sz="4000" dirty="0"/>
              <a:t> editor for serious web </a:t>
            </a:r>
            <a:r>
              <a:rPr lang="en-US" sz="4000" dirty="0" err="1"/>
              <a:t>dev</a:t>
            </a:r>
            <a:endParaRPr lang="en-US" sz="4000" dirty="0"/>
          </a:p>
        </p:txBody>
      </p:sp>
      <p:sp>
        <p:nvSpPr>
          <p:cNvPr id="5" name="Text Placeholder 4"/>
          <p:cNvSpPr>
            <a:spLocks noGrp="1"/>
          </p:cNvSpPr>
          <p:nvPr>
            <p:ph type="body" sz="quarter" idx="10"/>
          </p:nvPr>
        </p:nvSpPr>
        <p:spPr>
          <a:xfrm>
            <a:off x="519114" y="2154962"/>
            <a:ext cx="5404810" cy="3170099"/>
          </a:xfrm>
        </p:spPr>
        <p:txBody>
          <a:bodyPr>
            <a:normAutofit lnSpcReduction="10000"/>
          </a:bodyPr>
          <a:lstStyle/>
          <a:p>
            <a:pPr>
              <a:spcBef>
                <a:spcPts val="2400"/>
              </a:spcBef>
              <a:spcAft>
                <a:spcPts val="0"/>
              </a:spcAft>
            </a:pPr>
            <a:r>
              <a:rPr lang="en-US" sz="2800" dirty="0">
                <a:solidFill>
                  <a:schemeClr val="bg2"/>
                </a:solidFill>
              </a:rPr>
              <a:t>HTML5 / CSS3 standards and smarts</a:t>
            </a:r>
          </a:p>
          <a:p>
            <a:pPr>
              <a:spcBef>
                <a:spcPts val="2400"/>
              </a:spcBef>
              <a:spcAft>
                <a:spcPts val="0"/>
              </a:spcAft>
            </a:pPr>
            <a:r>
              <a:rPr lang="en-US" sz="2800" dirty="0">
                <a:solidFill>
                  <a:schemeClr val="bg2"/>
                </a:solidFill>
              </a:rPr>
              <a:t>JavaScript language features</a:t>
            </a:r>
          </a:p>
          <a:p>
            <a:pPr>
              <a:spcBef>
                <a:spcPts val="2400"/>
              </a:spcBef>
              <a:spcAft>
                <a:spcPts val="0"/>
              </a:spcAft>
            </a:pPr>
            <a:r>
              <a:rPr lang="en-US" sz="2800" dirty="0">
                <a:solidFill>
                  <a:schemeClr val="bg2"/>
                </a:solidFill>
              </a:rPr>
              <a:t>Page </a:t>
            </a:r>
            <a:r>
              <a:rPr lang="en-US" sz="2800" dirty="0" smtClean="0">
                <a:solidFill>
                  <a:schemeClr val="bg2"/>
                </a:solidFill>
              </a:rPr>
              <a:t>Inspector + Browser Link</a:t>
            </a:r>
          </a:p>
          <a:p>
            <a:pPr>
              <a:spcBef>
                <a:spcPts val="2400"/>
              </a:spcBef>
              <a:spcAft>
                <a:spcPts val="0"/>
              </a:spcAft>
            </a:pPr>
            <a:r>
              <a:rPr lang="en-US" sz="2800" dirty="0" smtClean="0">
                <a:solidFill>
                  <a:schemeClr val="bg2"/>
                </a:solidFill>
              </a:rPr>
              <a:t>One code editor for client and server</a:t>
            </a:r>
          </a:p>
          <a:p>
            <a:pPr>
              <a:spcBef>
                <a:spcPts val="2400"/>
              </a:spcBef>
              <a:spcAft>
                <a:spcPts val="0"/>
              </a:spcAft>
            </a:pPr>
            <a:r>
              <a:rPr lang="en-US" sz="2800" dirty="0" smtClean="0">
                <a:solidFill>
                  <a:schemeClr val="bg2"/>
                </a:solidFill>
              </a:rPr>
              <a:t>Web </a:t>
            </a:r>
            <a:r>
              <a:rPr lang="en-US" sz="2800" dirty="0">
                <a:solidFill>
                  <a:schemeClr val="bg2"/>
                </a:solidFill>
              </a:rPr>
              <a:t>Essentials extension</a:t>
            </a:r>
          </a:p>
        </p:txBody>
      </p:sp>
      <p:grpSp>
        <p:nvGrpSpPr>
          <p:cNvPr id="3" name="Group 2"/>
          <p:cNvGrpSpPr/>
          <p:nvPr/>
        </p:nvGrpSpPr>
        <p:grpSpPr>
          <a:xfrm>
            <a:off x="6080126" y="1695450"/>
            <a:ext cx="5597525" cy="4089124"/>
            <a:chOff x="6080126" y="1695450"/>
            <a:chExt cx="5597525" cy="4089124"/>
          </a:xfrm>
        </p:grpSpPr>
        <p:sp>
          <p:nvSpPr>
            <p:cNvPr id="10" name="Rectangle 9"/>
            <p:cNvSpPr/>
            <p:nvPr/>
          </p:nvSpPr>
          <p:spPr bwMode="auto">
            <a:xfrm>
              <a:off x="6080126" y="1695450"/>
              <a:ext cx="5597525" cy="408912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61472" name="Picture 32" descr="http://upload.wikimedia.org/wikipedia/en/thumb/b/ba/Visual-Studio-2012-logo.svg/2000px-Visual-Studio-2012-logo.svg.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7646571" y="2255122"/>
              <a:ext cx="2464633" cy="2438554"/>
            </a:xfrm>
            <a:prstGeom prst="rect">
              <a:avLst/>
            </a:prstGeom>
            <a:noFill/>
            <a:extLst>
              <a:ext uri="{909E8E84-426E-40DD-AFC4-6F175D3DCCD1}">
                <a14:hiddenFill xmlns:a14="http://schemas.microsoft.com/office/drawing/2010/main">
                  <a:solidFill>
                    <a:srgbClr val="FFFFFF"/>
                  </a:solidFill>
                </a14:hiddenFill>
              </a:ext>
            </a:extLst>
          </p:spPr>
        </p:pic>
        <p:pic>
          <p:nvPicPr>
            <p:cNvPr id="61475" name="Picture 35" descr="http://upload.wikimedia.org/wikipedia/en/thumb/b/ba/Visual-Studio-2012-logo.svg/2000px-Visual-Studio-2012-logo.svg.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6649131" y="4693676"/>
              <a:ext cx="4440464" cy="93619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9201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a:t>NuGet: The smart, easy way to manage dependencies</a:t>
            </a:r>
          </a:p>
        </p:txBody>
      </p:sp>
      <p:sp>
        <p:nvSpPr>
          <p:cNvPr id="5" name="Text Placeholder 4"/>
          <p:cNvSpPr>
            <a:spLocks noGrp="1"/>
          </p:cNvSpPr>
          <p:nvPr>
            <p:ph type="body" sz="quarter" idx="10"/>
          </p:nvPr>
        </p:nvSpPr>
        <p:spPr>
          <a:xfrm>
            <a:off x="519113" y="1695450"/>
            <a:ext cx="5404810" cy="4173450"/>
          </a:xfrm>
        </p:spPr>
        <p:txBody>
          <a:bodyPr>
            <a:normAutofit fontScale="92500"/>
          </a:bodyPr>
          <a:lstStyle/>
          <a:p>
            <a:pPr>
              <a:spcBef>
                <a:spcPts val="2400"/>
              </a:spcBef>
              <a:spcAft>
                <a:spcPts val="0"/>
              </a:spcAft>
            </a:pPr>
            <a:r>
              <a:rPr lang="en-US" sz="2400" dirty="0">
                <a:solidFill>
                  <a:schemeClr val="bg2"/>
                </a:solidFill>
              </a:rPr>
              <a:t>Find the latest release</a:t>
            </a:r>
          </a:p>
          <a:p>
            <a:pPr>
              <a:spcBef>
                <a:spcPts val="2400"/>
              </a:spcBef>
              <a:spcAft>
                <a:spcPts val="0"/>
              </a:spcAft>
            </a:pPr>
            <a:r>
              <a:rPr lang="en-US" sz="2400" dirty="0">
                <a:solidFill>
                  <a:schemeClr val="bg2"/>
                </a:solidFill>
              </a:rPr>
              <a:t>Install and configure in your project</a:t>
            </a:r>
          </a:p>
          <a:p>
            <a:pPr>
              <a:spcBef>
                <a:spcPts val="2400"/>
              </a:spcBef>
              <a:spcAft>
                <a:spcPts val="0"/>
              </a:spcAft>
            </a:pPr>
            <a:r>
              <a:rPr lang="en-US" sz="2400" dirty="0">
                <a:solidFill>
                  <a:schemeClr val="bg2"/>
                </a:solidFill>
              </a:rPr>
              <a:t>Handle dependencies and versions</a:t>
            </a:r>
          </a:p>
          <a:p>
            <a:pPr>
              <a:spcBef>
                <a:spcPts val="2400"/>
              </a:spcBef>
              <a:spcAft>
                <a:spcPts val="0"/>
              </a:spcAft>
            </a:pPr>
            <a:r>
              <a:rPr lang="en-US" sz="2400" dirty="0">
                <a:solidFill>
                  <a:schemeClr val="bg2"/>
                </a:solidFill>
              </a:rPr>
              <a:t>Updates with dependency checking</a:t>
            </a:r>
          </a:p>
          <a:p>
            <a:pPr>
              <a:spcBef>
                <a:spcPts val="2400"/>
              </a:spcBef>
              <a:spcAft>
                <a:spcPts val="0"/>
              </a:spcAft>
            </a:pPr>
            <a:r>
              <a:rPr lang="en-US" sz="2400" dirty="0">
                <a:solidFill>
                  <a:schemeClr val="bg2"/>
                </a:solidFill>
              </a:rPr>
              <a:t>Common list of installed packages</a:t>
            </a:r>
          </a:p>
          <a:p>
            <a:pPr>
              <a:spcBef>
                <a:spcPts val="2400"/>
              </a:spcBef>
              <a:spcAft>
                <a:spcPts val="0"/>
              </a:spcAft>
            </a:pPr>
            <a:r>
              <a:rPr lang="en-US" sz="2400" dirty="0">
                <a:solidFill>
                  <a:schemeClr val="bg2"/>
                </a:solidFill>
              </a:rPr>
              <a:t>Simplified uninstalls</a:t>
            </a:r>
          </a:p>
          <a:p>
            <a:pPr>
              <a:spcBef>
                <a:spcPts val="2400"/>
              </a:spcBef>
              <a:spcAft>
                <a:spcPts val="0"/>
              </a:spcAft>
            </a:pPr>
            <a:r>
              <a:rPr lang="en-US" sz="2400" dirty="0">
                <a:solidFill>
                  <a:schemeClr val="bg2"/>
                </a:solidFill>
              </a:rPr>
              <a:t>Streamlined deployment with Package Restore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1500" y="1892595"/>
            <a:ext cx="3694834" cy="3694834"/>
          </a:xfrm>
          <a:prstGeom prst="rect">
            <a:avLst/>
          </a:prstGeom>
        </p:spPr>
      </p:pic>
    </p:spTree>
    <p:extLst>
      <p:ext uri="{BB962C8B-B14F-4D97-AF65-F5344CB8AC3E}">
        <p14:creationId xmlns:p14="http://schemas.microsoft.com/office/powerpoint/2010/main" val="1986623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065" y="181959"/>
            <a:ext cx="11079822" cy="1325563"/>
          </a:xfrm>
        </p:spPr>
        <p:txBody>
          <a:bodyPr/>
          <a:lstStyle/>
          <a:p>
            <a:r>
              <a:rPr lang="en-US" dirty="0" smtClean="0"/>
              <a:t>One ASP.NET: A Framework for us all</a:t>
            </a:r>
            <a:endParaRPr lang="en-US" dirty="0"/>
          </a:p>
        </p:txBody>
      </p:sp>
      <p:sp>
        <p:nvSpPr>
          <p:cNvPr id="34" name="Rectangle 33"/>
          <p:cNvSpPr/>
          <p:nvPr/>
        </p:nvSpPr>
        <p:spPr bwMode="gray">
          <a:xfrm>
            <a:off x="736603" y="4696903"/>
            <a:ext cx="10405530" cy="1466765"/>
          </a:xfrm>
          <a:prstGeom prst="rect">
            <a:avLst/>
          </a:prstGeom>
          <a:solidFill>
            <a:srgbClr val="7F498F"/>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736601"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7" name="Rectangle 36"/>
          <p:cNvSpPr/>
          <p:nvPr/>
        </p:nvSpPr>
        <p:spPr bwMode="gray">
          <a:xfrm>
            <a:off x="736600" y="1507522"/>
            <a:ext cx="6587067" cy="1528363"/>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8" name="Rectangle 37"/>
          <p:cNvSpPr/>
          <p:nvPr/>
        </p:nvSpPr>
        <p:spPr bwMode="gray">
          <a:xfrm>
            <a:off x="2493327"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9" name="Rectangle 38"/>
          <p:cNvSpPr/>
          <p:nvPr/>
        </p:nvSpPr>
        <p:spPr bwMode="gray">
          <a:xfrm>
            <a:off x="4250051" y="3143425"/>
            <a:ext cx="5135353" cy="608978"/>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 Page Apps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0" name="Rectangle 39"/>
          <p:cNvSpPr/>
          <p:nvPr/>
        </p:nvSpPr>
        <p:spPr bwMode="gray">
          <a:xfrm>
            <a:off x="4250052" y="3859945"/>
            <a:ext cx="3073615" cy="72941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1" name="Rectangle 40"/>
          <p:cNvSpPr/>
          <p:nvPr/>
        </p:nvSpPr>
        <p:spPr bwMode="gray">
          <a:xfrm>
            <a:off x="7458490" y="3859945"/>
            <a:ext cx="1926916" cy="72941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2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 API</a:t>
            </a:r>
            <a:endParaRPr lang="en-US" sz="32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2" name="Rectangle 41"/>
          <p:cNvSpPr/>
          <p:nvPr/>
        </p:nvSpPr>
        <p:spPr bwMode="gray">
          <a:xfrm>
            <a:off x="9520230"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3" name="Rectangle 42"/>
          <p:cNvSpPr/>
          <p:nvPr/>
        </p:nvSpPr>
        <p:spPr bwMode="gray">
          <a:xfrm>
            <a:off x="7458491" y="1507523"/>
            <a:ext cx="3683642" cy="1528363"/>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Tree>
    <p:extLst>
      <p:ext uri="{BB962C8B-B14F-4D97-AF65-F5344CB8AC3E}">
        <p14:creationId xmlns:p14="http://schemas.microsoft.com/office/powerpoint/2010/main" val="2195419122"/>
      </p:ext>
    </p:extLst>
  </p:cSld>
  <p:clrMapOvr>
    <a:masterClrMapping/>
  </p:clrMapOvr>
  <p:transition>
    <p:wip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343</Words>
  <Application>Microsoft Office PowerPoint</Application>
  <PresentationFormat>Widescreen</PresentationFormat>
  <Paragraphs>85</Paragraphs>
  <Slides>12</Slides>
  <Notes>9</Notes>
  <HiddenSlides>1</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12</vt:i4>
      </vt:variant>
    </vt:vector>
  </HeadingPairs>
  <TitlesOfParts>
    <vt:vector size="24" baseType="lpstr">
      <vt:lpstr>Arial</vt:lpstr>
      <vt:lpstr>Calibri</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Web Camp Keynote</vt:lpstr>
      <vt:lpstr>PowerPoint Presentation</vt:lpstr>
      <vt:lpstr>PowerPoint Presentation</vt:lpstr>
      <vt:lpstr>PowerPoint Presentation</vt:lpstr>
      <vt:lpstr>PowerPoint Presentation</vt:lpstr>
      <vt:lpstr>The foundation: tools &amp; frameworks</vt:lpstr>
      <vt:lpstr>Visual Studio 2013: The editor for serious web dev</vt:lpstr>
      <vt:lpstr>NuGet: The smart, easy way to manage dependencies</vt:lpstr>
      <vt:lpstr>One ASP.NET: A Framework for us all</vt:lpstr>
      <vt:lpstr>Deploying ASP.NET Apps to the Cloud</vt:lpstr>
      <vt:lpstr>Resources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2014-06-19T07:13:47Z</dcterms:created>
  <dcterms:modified xsi:type="dcterms:W3CDTF">2015-02-12T01:49:59Z</dcterms:modified>
</cp:coreProperties>
</file>