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9" r:id="rId3"/>
    <p:sldId id="297" r:id="rId4"/>
    <p:sldId id="261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89" r:id="rId13"/>
    <p:sldId id="290" r:id="rId14"/>
    <p:sldId id="305" r:id="rId15"/>
    <p:sldId id="292" r:id="rId16"/>
    <p:sldId id="306" r:id="rId17"/>
    <p:sldId id="307" r:id="rId18"/>
    <p:sldId id="308" r:id="rId19"/>
    <p:sldId id="309" r:id="rId20"/>
    <p:sldId id="293" r:id="rId21"/>
    <p:sldId id="310" r:id="rId22"/>
    <p:sldId id="311" r:id="rId23"/>
    <p:sldId id="312" r:id="rId24"/>
    <p:sldId id="313" r:id="rId25"/>
    <p:sldId id="294" r:id="rId26"/>
    <p:sldId id="314" r:id="rId27"/>
    <p:sldId id="315" r:id="rId28"/>
    <p:sldId id="295" r:id="rId29"/>
    <p:sldId id="296" r:id="rId30"/>
    <p:sldId id="316" r:id="rId31"/>
    <p:sldId id="288" r:id="rId3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B3D1D8-52E6-4329-9CD2-094ACF2AA34A}">
  <a:tblStyle styleId="{A0B3D1D8-52E6-4329-9CD2-094ACF2AA3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35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070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60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6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456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959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391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75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61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0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31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36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038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155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972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557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872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663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207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0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19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1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28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59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77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47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6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works.com/products/ye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143000" y="1172225"/>
            <a:ext cx="727155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Komputer dan </a:t>
            </a:r>
            <a:r>
              <a:rPr lang="en-US" sz="2400" dirty="0" err="1">
                <a:solidFill>
                  <a:schemeClr val="accent1"/>
                </a:solidFill>
              </a:rPr>
              <a:t>Pemrograman</a:t>
            </a:r>
            <a:r>
              <a:rPr lang="en-US" sz="2400" dirty="0">
                <a:solidFill>
                  <a:schemeClr val="accent1"/>
                </a:solidFill>
              </a:rPr>
              <a:t> (MKU-106)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</a:rPr>
              <a:t>Basis Data I</a:t>
            </a:r>
            <a:endParaRPr lang="en-US" sz="3600"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Valleryan Virgil Zuliuskandar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25455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Basis Data Relasional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49281" y="1010250"/>
            <a:ext cx="6194393" cy="3683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Basis data </a:t>
            </a:r>
            <a:r>
              <a:rPr lang="en-US" dirty="0" err="1"/>
              <a:t>relasional</a:t>
            </a:r>
            <a:r>
              <a:rPr lang="en-US" dirty="0"/>
              <a:t> adalah basis data yang </a:t>
            </a:r>
            <a:r>
              <a:rPr lang="en-US" dirty="0" err="1"/>
              <a:t>menyimpan</a:t>
            </a:r>
            <a:r>
              <a:rPr lang="en-US" dirty="0"/>
              <a:t> data-data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. Dimana </a:t>
            </a:r>
            <a:r>
              <a:rPr lang="en-US" dirty="0" err="1"/>
              <a:t>antar</a:t>
            </a:r>
            <a:r>
              <a:rPr lang="en-US" dirty="0"/>
              <a:t> data dan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/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ABDD5-BFCF-B4A9-E599-BE25904F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5" y="1935956"/>
            <a:ext cx="8725870" cy="199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3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25455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Basis Data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537732" y="2677543"/>
            <a:ext cx="7077506" cy="2211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database tidak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Kolom, Kolom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Field,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kode_buku</a:t>
            </a:r>
            <a:r>
              <a:rPr lang="en-US" dirty="0"/>
              <a:t>, </a:t>
            </a:r>
            <a:r>
              <a:rPr lang="en-US" dirty="0" err="1"/>
              <a:t>kode_anggota</a:t>
            </a:r>
            <a:r>
              <a:rPr lang="en-US" dirty="0"/>
              <a:t>. Nama </a:t>
            </a:r>
            <a:r>
              <a:rPr lang="en-US" dirty="0" err="1"/>
              <a:t>kolom</a:t>
            </a:r>
            <a:r>
              <a:rPr lang="en-US" dirty="0"/>
              <a:t> tidak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 Dan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Baris, </a:t>
            </a:r>
            <a:r>
              <a:rPr lang="en-US" dirty="0" err="1"/>
              <a:t>disebut</a:t>
            </a:r>
            <a:r>
              <a:rPr lang="en-US" dirty="0"/>
              <a:t> record,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per baris.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Domain, adalah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data pada </a:t>
            </a:r>
            <a:r>
              <a:rPr lang="en-US" dirty="0" err="1"/>
              <a:t>suatu</a:t>
            </a:r>
            <a:r>
              <a:rPr lang="en-US" dirty="0"/>
              <a:t> field. </a:t>
            </a:r>
            <a:r>
              <a:rPr lang="en-US" dirty="0" err="1"/>
              <a:t>Contoh</a:t>
            </a:r>
            <a:r>
              <a:rPr lang="en-US" dirty="0"/>
              <a:t> field </a:t>
            </a:r>
            <a:r>
              <a:rPr lang="en-US" dirty="0" err="1"/>
              <a:t>kode_anggota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F86D86-EAA3-80EA-5069-7201CC24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2" y="1078706"/>
            <a:ext cx="6983520" cy="15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2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345655"/>
            <a:ext cx="59650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Relational Keys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840957"/>
            <a:ext cx="620791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Relational keys adalah </a:t>
            </a:r>
            <a:r>
              <a:rPr lang="en-US" dirty="0" err="1"/>
              <a:t>kunci-kunci</a:t>
            </a:r>
            <a:r>
              <a:rPr lang="en-US" dirty="0"/>
              <a:t> yang </a:t>
            </a:r>
            <a:r>
              <a:rPr lang="en-US" dirty="0" err="1"/>
              <a:t>merelasikan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 Relation keys </a:t>
            </a:r>
            <a:r>
              <a:rPr lang="en-US" dirty="0" err="1"/>
              <a:t>terdapat</a:t>
            </a:r>
            <a:r>
              <a:rPr lang="en-US" dirty="0"/>
              <a:t> lima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Super Key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Candidate key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Primary key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Alternate key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Foreign key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EC5B3-EA28-B229-E16D-E388581C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71" y="2603095"/>
            <a:ext cx="6439458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1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86473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630879"/>
            <a:ext cx="6207918" cy="99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Bayangkan</a:t>
            </a:r>
            <a:r>
              <a:rPr lang="en-US" dirty="0"/>
              <a:t> Anda adalah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datang</a:t>
            </a:r>
            <a:r>
              <a:rPr lang="en-US" dirty="0"/>
              <a:t> untuk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pinjam</a:t>
            </a:r>
            <a:r>
              <a:rPr lang="en-US" dirty="0"/>
              <a:t>. Anda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Karena Anda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b="1" dirty="0" err="1"/>
              <a:t>buku</a:t>
            </a:r>
            <a:r>
              <a:rPr lang="en-US" b="1" dirty="0"/>
              <a:t>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dipinjam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dirty="0"/>
              <a:t>, </a:t>
            </a:r>
            <a:r>
              <a:rPr lang="en-US" b="1" dirty="0" err="1"/>
              <a:t>siapa</a:t>
            </a:r>
            <a:r>
              <a:rPr lang="en-US" b="1" dirty="0"/>
              <a:t> yang </a:t>
            </a:r>
            <a:r>
              <a:rPr lang="en-US" b="1" dirty="0" err="1"/>
              <a:t>meminjam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dirty="0"/>
              <a:t>, dan </a:t>
            </a:r>
            <a:r>
              <a:rPr lang="en-US" b="1" dirty="0" err="1"/>
              <a:t>kapan</a:t>
            </a:r>
            <a:r>
              <a:rPr lang="en-US" b="1" dirty="0"/>
              <a:t> 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meminjamnya</a:t>
            </a:r>
            <a:r>
              <a:rPr lang="en-US" b="1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membingungkan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Anda </a:t>
            </a:r>
            <a:r>
              <a:rPr lang="en-US" dirty="0" err="1"/>
              <a:t>lakukan</a:t>
            </a:r>
            <a:r>
              <a:rPr lang="en-US" dirty="0"/>
              <a:t>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6D76E-B062-5BC2-8BBA-CC405C6A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776" y="1627125"/>
            <a:ext cx="4623645" cy="19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8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159376" y="0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2089269"/>
            <a:ext cx="6207918" cy="2234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bertanya</a:t>
            </a:r>
            <a:r>
              <a:rPr lang="en-US" b="1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b="1" dirty="0" err="1"/>
              <a:t>Fitri</a:t>
            </a:r>
            <a:r>
              <a:rPr lang="en-US" b="1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mendapati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Fitri</a:t>
            </a:r>
            <a:r>
              <a:rPr lang="en-US" dirty="0"/>
              <a:t> </a:t>
            </a:r>
            <a:r>
              <a:rPr lang="en-US" dirty="0" err="1"/>
              <a:t>berkode</a:t>
            </a:r>
            <a:r>
              <a:rPr lang="en-US" dirty="0"/>
              <a:t> </a:t>
            </a:r>
            <a:r>
              <a:rPr lang="en-US" b="1" dirty="0"/>
              <a:t>A02.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A02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kali, untuk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buku</a:t>
            </a:r>
            <a:r>
              <a:rPr lang="en-US" b="1" dirty="0"/>
              <a:t> yang </a:t>
            </a:r>
            <a:r>
              <a:rPr lang="en-US" b="1" dirty="0" err="1"/>
              <a:t>berbeda</a:t>
            </a:r>
            <a:r>
              <a:rPr lang="en-US" b="1" dirty="0"/>
              <a:t>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?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. Anda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dirty="0" err="1"/>
              <a:t>Judul</a:t>
            </a:r>
            <a:r>
              <a:rPr lang="en-US" b="1" dirty="0"/>
              <a:t> Buku </a:t>
            </a:r>
            <a:r>
              <a:rPr lang="en-US" dirty="0"/>
              <a:t>yang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pinjam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Fitri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b="1" dirty="0"/>
              <a:t>Cooking is Easy </a:t>
            </a:r>
            <a:r>
              <a:rPr lang="en-US" dirty="0"/>
              <a:t>, nah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dengan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b="1" dirty="0"/>
              <a:t>B03.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yang </a:t>
            </a:r>
            <a:r>
              <a:rPr lang="en-US" dirty="0" err="1"/>
              <a:t>sesuai</a:t>
            </a:r>
            <a:r>
              <a:rPr lang="en-US" dirty="0"/>
              <a:t> dengan yang Anda </a:t>
            </a:r>
            <a:r>
              <a:rPr lang="en-US" dirty="0" err="1"/>
              <a:t>inginkan</a:t>
            </a:r>
            <a:r>
              <a:rPr lang="en-US" dirty="0"/>
              <a:t> dan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Fitri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tidak </a:t>
            </a:r>
            <a:r>
              <a:rPr lang="en-US" b="1" dirty="0"/>
              <a:t>dengan </a:t>
            </a:r>
            <a:r>
              <a:rPr lang="en-US" b="1" dirty="0" err="1"/>
              <a:t>menambahkan</a:t>
            </a:r>
            <a:r>
              <a:rPr lang="en-US" b="1" dirty="0"/>
              <a:t> </a:t>
            </a:r>
            <a:r>
              <a:rPr lang="en-US" dirty="0" err="1"/>
              <a:t>tgl</a:t>
            </a:r>
            <a:r>
              <a:rPr lang="en-US" dirty="0"/>
              <a:t> </a:t>
            </a:r>
            <a:r>
              <a:rPr lang="en-US" dirty="0" err="1"/>
              <a:t>kembalinya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ini.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472B84-91E6-5EBF-FA8C-8C2F3215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20" y="89382"/>
            <a:ext cx="4623645" cy="19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638549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Super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1133851"/>
            <a:ext cx="6207918" cy="3466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Dari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, Anda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beberapa </a:t>
            </a:r>
            <a:r>
              <a:rPr lang="en-US" dirty="0" err="1"/>
              <a:t>jenis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Anda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b="1" dirty="0"/>
              <a:t>Kode </a:t>
            </a:r>
            <a:r>
              <a:rPr lang="en-US" b="1" dirty="0" err="1"/>
              <a:t>Anggota</a:t>
            </a:r>
            <a:endParaRPr lang="en-US" b="1" dirty="0"/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Anda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b="1" dirty="0"/>
              <a:t>Kode Buku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Kode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adalah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punya.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Super Key. </a:t>
            </a:r>
            <a:r>
              <a:rPr lang="en-US" dirty="0"/>
              <a:t>Karena </a:t>
            </a:r>
            <a:r>
              <a:rPr lang="en-US" dirty="0" err="1"/>
              <a:t>dapat</a:t>
            </a:r>
            <a:r>
              <a:rPr lang="en-US" dirty="0"/>
              <a:t> dengan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data yang </a:t>
            </a:r>
            <a:r>
              <a:rPr lang="en-US" dirty="0" err="1"/>
              <a:t>mirip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Super Key adalah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record dengan record yang lain.</a:t>
            </a:r>
          </a:p>
        </p:txBody>
      </p:sp>
    </p:spTree>
    <p:extLst>
      <p:ext uri="{BB962C8B-B14F-4D97-AF65-F5344CB8AC3E}">
        <p14:creationId xmlns:p14="http://schemas.microsoft.com/office/powerpoint/2010/main" val="209483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86473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Candidate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630879"/>
            <a:ext cx="6207918" cy="99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Anda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ini,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Anda </a:t>
            </a:r>
            <a:r>
              <a:rPr lang="en-US" dirty="0" err="1"/>
              <a:t>lontarkan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Kode Buku yang mana mas?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Judul</a:t>
            </a:r>
            <a:r>
              <a:rPr lang="en-US" dirty="0"/>
              <a:t> Buku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mas?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Candidate Key,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dengan </a:t>
            </a:r>
            <a:r>
              <a:rPr lang="en-US" dirty="0" err="1"/>
              <a:t>jelas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8F42A-9823-94C9-D7AE-7D1F0477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20" y="1006732"/>
            <a:ext cx="5837636" cy="18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5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86473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Primary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630879"/>
            <a:ext cx="6207918" cy="99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Cek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ini,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Anda </a:t>
            </a:r>
            <a:r>
              <a:rPr lang="en-US" dirty="0" err="1"/>
              <a:t>ingat</a:t>
            </a:r>
            <a:r>
              <a:rPr lang="en-US" dirty="0"/>
              <a:t> Candidate Key </a:t>
            </a:r>
            <a:r>
              <a:rPr lang="en-US" dirty="0" err="1"/>
              <a:t>tabel</a:t>
            </a:r>
            <a:r>
              <a:rPr lang="en-US" dirty="0"/>
              <a:t> ini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kode_buku</a:t>
            </a:r>
            <a:r>
              <a:rPr lang="en-US" dirty="0"/>
              <a:t> dan </a:t>
            </a:r>
            <a:r>
              <a:rPr lang="en-US" dirty="0" err="1"/>
              <a:t>judul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dengan </a:t>
            </a:r>
            <a:r>
              <a:rPr lang="en-US" b="1" dirty="0" err="1"/>
              <a:t>judul</a:t>
            </a:r>
            <a:r>
              <a:rPr lang="en-US" b="1" dirty="0"/>
              <a:t> yang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membingungkan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kode_buku</a:t>
            </a:r>
            <a:r>
              <a:rPr lang="en-US" dirty="0"/>
              <a:t> </a:t>
            </a:r>
            <a:r>
              <a:rPr lang="en-US" b="1" dirty="0"/>
              <a:t>yang </a:t>
            </a:r>
            <a:r>
              <a:rPr lang="en-US" b="1" dirty="0" err="1"/>
              <a:t>pasti</a:t>
            </a:r>
            <a:r>
              <a:rPr lang="en-US" b="1" dirty="0"/>
              <a:t> </a:t>
            </a:r>
            <a:r>
              <a:rPr lang="en-US" b="1" dirty="0" err="1"/>
              <a:t>walau</a:t>
            </a:r>
            <a:r>
              <a:rPr lang="en-US" b="1" dirty="0"/>
              <a:t> </a:t>
            </a:r>
            <a:r>
              <a:rPr lang="en-US" b="1" dirty="0" err="1"/>
              <a:t>judulnya</a:t>
            </a:r>
            <a:r>
              <a:rPr lang="en-US" b="1" dirty="0"/>
              <a:t>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b="1" dirty="0" err="1"/>
              <a:t>pasti</a:t>
            </a:r>
            <a:r>
              <a:rPr lang="en-US" b="1" dirty="0"/>
              <a:t> </a:t>
            </a:r>
            <a:r>
              <a:rPr lang="en-US" b="1" dirty="0" err="1"/>
              <a:t>kodenya</a:t>
            </a:r>
            <a:r>
              <a:rPr lang="en-US" b="1" dirty="0"/>
              <a:t> </a:t>
            </a:r>
            <a:r>
              <a:rPr lang="en-US" b="1" dirty="0" err="1"/>
              <a:t>beda</a:t>
            </a:r>
            <a:r>
              <a:rPr lang="en-US" b="1" dirty="0"/>
              <a:t> (</a:t>
            </a:r>
            <a:r>
              <a:rPr lang="en-US" b="1" dirty="0" err="1"/>
              <a:t>unik</a:t>
            </a:r>
            <a:r>
              <a:rPr lang="en-US" b="1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Kode_buku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Primary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8F42A-9823-94C9-D7AE-7D1F0477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20" y="1006732"/>
            <a:ext cx="5837636" cy="18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6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86473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Alternate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630879"/>
            <a:ext cx="6207918" cy="99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Cek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ini,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Anda </a:t>
            </a:r>
            <a:r>
              <a:rPr lang="en-US" dirty="0" err="1"/>
              <a:t>ingat</a:t>
            </a:r>
            <a:r>
              <a:rPr lang="en-US" dirty="0"/>
              <a:t> Primary Key </a:t>
            </a:r>
            <a:r>
              <a:rPr lang="en-US" dirty="0" err="1"/>
              <a:t>tabel</a:t>
            </a:r>
            <a:r>
              <a:rPr lang="en-US" dirty="0"/>
              <a:t> ini adalah </a:t>
            </a:r>
            <a:r>
              <a:rPr lang="en-US" dirty="0" err="1"/>
              <a:t>Kode_buku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Simpelnya</a:t>
            </a:r>
            <a:r>
              <a:rPr lang="en-US" dirty="0"/>
              <a:t> adalah, JIKA PRIMARY KEY </a:t>
            </a:r>
            <a:r>
              <a:rPr lang="en-US" dirty="0" err="1"/>
              <a:t>nya</a:t>
            </a:r>
            <a:r>
              <a:rPr lang="en-US" dirty="0"/>
              <a:t> adalah </a:t>
            </a:r>
            <a:r>
              <a:rPr lang="en-US" dirty="0" err="1"/>
              <a:t>kode_buku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Alternate Key </a:t>
            </a:r>
            <a:r>
              <a:rPr lang="en-US" dirty="0" err="1"/>
              <a:t>nya</a:t>
            </a:r>
            <a:r>
              <a:rPr lang="en-US" dirty="0"/>
              <a:t> adalah </a:t>
            </a:r>
            <a:r>
              <a:rPr lang="en-US" dirty="0" err="1"/>
              <a:t>Judul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Alternate Key adalah Candidate Key yang tidak </a:t>
            </a:r>
            <a:r>
              <a:rPr lang="en-US" dirty="0" err="1"/>
              <a:t>menjadi</a:t>
            </a:r>
            <a:r>
              <a:rPr lang="en-US" dirty="0"/>
              <a:t> Primary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8F42A-9823-94C9-D7AE-7D1F0477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20" y="1006732"/>
            <a:ext cx="5837636" cy="18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4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86473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Foreign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630879"/>
            <a:ext cx="6207918" cy="99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Cek </a:t>
            </a:r>
            <a:r>
              <a:rPr lang="en-US" dirty="0" err="1"/>
              <a:t>tabel</a:t>
            </a:r>
            <a:r>
              <a:rPr lang="en-US" dirty="0"/>
              <a:t> ini,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Pilihlah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Primary Key.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Anda </a:t>
            </a: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kode_buku</a:t>
            </a:r>
            <a:r>
              <a:rPr lang="en-US" dirty="0"/>
              <a:t> adalah Primary Key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kode_buku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ini,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Foreign Key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Foreign Key = Primary Key yang </a:t>
            </a:r>
            <a:r>
              <a:rPr lang="en-US" dirty="0" err="1"/>
              <a:t>dibawa</a:t>
            </a:r>
            <a:r>
              <a:rPr lang="en-US" dirty="0"/>
              <a:t> ke </a:t>
            </a:r>
            <a:r>
              <a:rPr lang="en-US" dirty="0" err="1"/>
              <a:t>tabel</a:t>
            </a:r>
            <a:r>
              <a:rPr lang="en-US" dirty="0"/>
              <a:t> lain.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B7435-5221-A5D6-0005-0F533C59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20" y="952664"/>
            <a:ext cx="5761866" cy="20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25455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Basis Data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49281" y="1010250"/>
            <a:ext cx="6194393" cy="3683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Basis Data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kata, </a:t>
            </a:r>
            <a:r>
              <a:rPr lang="en-US" dirty="0" err="1"/>
              <a:t>yaitu</a:t>
            </a:r>
            <a:r>
              <a:rPr lang="en-US" dirty="0"/>
              <a:t> BASIS dan DATA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Basis</a:t>
            </a:r>
            <a:r>
              <a:rPr lang="en-US" dirty="0"/>
              <a:t> = </a:t>
            </a:r>
            <a:r>
              <a:rPr lang="en-US" dirty="0" err="1"/>
              <a:t>Markas</a:t>
            </a:r>
            <a:r>
              <a:rPr lang="en-US" dirty="0"/>
              <a:t>, </a:t>
            </a:r>
            <a:r>
              <a:rPr lang="en-US" dirty="0" err="1"/>
              <a:t>gudang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Data</a:t>
            </a:r>
            <a:r>
              <a:rPr lang="en-US" dirty="0"/>
              <a:t> = Fakta,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, symbol, </a:t>
            </a:r>
            <a:r>
              <a:rPr lang="en-US" dirty="0" err="1"/>
              <a:t>teks</a:t>
            </a:r>
            <a:r>
              <a:rPr lang="en-US" dirty="0"/>
              <a:t> dan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Misalkan</a:t>
            </a:r>
            <a:r>
              <a:rPr lang="en-US" dirty="0"/>
              <a:t>, Anda punya 100 data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SMP 5 Kota Bengkulu.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Maka</a:t>
            </a:r>
            <a:r>
              <a:rPr lang="en-US" dirty="0"/>
              <a:t> data-data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simpan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BASIS.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id-ID" dirty="0"/>
              <a:t>BASIS DATA </a:t>
            </a:r>
            <a:r>
              <a:rPr lang="id-ID" i="1" dirty="0"/>
              <a:t>(DATABASE) </a:t>
            </a:r>
            <a:r>
              <a:rPr lang="id-ID" dirty="0"/>
              <a:t>adalah himpunan kelompok data/ kumpulan data yang saling berhubungan secara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id-ID" dirty="0"/>
              <a:t>yang disimpan secara bersama sedemikian rupa dan dirancang untuk memenuhi kebutuhan informasi organisasi.</a:t>
            </a:r>
            <a:endParaRPr lang="en-US"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319988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Perancangan Basis Data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621758" y="1864518"/>
            <a:ext cx="6207918" cy="2856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basis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Entity Relationship Diagram (ERD).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ERD adalah diagram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pada basis data, field-</a:t>
            </a:r>
            <a:r>
              <a:rPr lang="en-US" dirty="0" err="1"/>
              <a:t>fieldnya</a:t>
            </a:r>
            <a:r>
              <a:rPr lang="en-US" dirty="0"/>
              <a:t> (</a:t>
            </a:r>
            <a:r>
              <a:rPr lang="en-US" dirty="0" err="1"/>
              <a:t>atribut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), dan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tabelnya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20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319988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Perancangan Basis Data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621758" y="1864518"/>
            <a:ext cx="6207918" cy="2856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basis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Entity Relationship Diagram (ERD).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ERD adalah diagram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pada basis data, field-</a:t>
            </a:r>
            <a:r>
              <a:rPr lang="en-US" dirty="0" err="1"/>
              <a:t>fieldnya</a:t>
            </a:r>
            <a:r>
              <a:rPr lang="en-US" dirty="0"/>
              <a:t> (</a:t>
            </a:r>
            <a:r>
              <a:rPr lang="en-US" dirty="0" err="1"/>
              <a:t>atribut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), dan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tabelnya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Picture 2" descr="15 Contoh ERD Conceptual Data Model - Teknovidia">
            <a:extLst>
              <a:ext uri="{FF2B5EF4-FFF2-40B4-BE49-F238E27FC236}">
                <a16:creationId xmlns:a16="http://schemas.microsoft.com/office/drawing/2014/main" id="{7A5D3B90-95E5-D5C0-8665-FDA514A8A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819"/>
            <a:ext cx="91440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4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319988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Simbol</a:t>
            </a:r>
            <a:r>
              <a:rPr lang="en-US" dirty="0"/>
              <a:t> ERD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621758" y="2886075"/>
            <a:ext cx="6207918" cy="1834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0D329-51A3-FBE7-161D-7CD33BEB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857"/>
            <a:ext cx="9060912" cy="18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319988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Kardinalitas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621758" y="1042988"/>
            <a:ext cx="6207918" cy="367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terpenting</a:t>
            </a:r>
            <a:r>
              <a:rPr lang="en-US" dirty="0"/>
              <a:t> pada ERD adalah </a:t>
            </a:r>
            <a:r>
              <a:rPr lang="en-US" dirty="0" err="1"/>
              <a:t>kardinalitas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Kardinalitas</a:t>
            </a:r>
            <a:r>
              <a:rPr lang="en-US" dirty="0"/>
              <a:t> adalah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entitas-entitas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Misal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SATU ANGGOTA PERPUSTAKAN BISA MEMILIKI BANYAK DENDA.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(1 ke N)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DENDA-DENDA YANG BANYAK BISA SAJA DIMILIKI OLEH SATU ANGGOTA. (N ke 1)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SATU JENIS BUKU YANG BANYAK JUMLAHNYA TENTU BISA DIPINJAM OLEH BANYAK ORANG SEKALIGUS. (N KE N)</a:t>
            </a:r>
          </a:p>
        </p:txBody>
      </p:sp>
    </p:spTree>
    <p:extLst>
      <p:ext uri="{BB962C8B-B14F-4D97-AF65-F5344CB8AC3E}">
        <p14:creationId xmlns:p14="http://schemas.microsoft.com/office/powerpoint/2010/main" val="405598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319988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Kardinalitas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621758" y="1042988"/>
            <a:ext cx="6207918" cy="367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</p:txBody>
      </p:sp>
      <p:pic>
        <p:nvPicPr>
          <p:cNvPr id="2050" name="Picture 2" descr="contoh erd perpustakaan">
            <a:extLst>
              <a:ext uri="{FF2B5EF4-FFF2-40B4-BE49-F238E27FC236}">
                <a16:creationId xmlns:a16="http://schemas.microsoft.com/office/drawing/2014/main" id="{67A0B051-EC7D-3282-F023-D62247CC2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0"/>
            <a:ext cx="7581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5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134250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Entitas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636696"/>
            <a:ext cx="620791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Strong Entity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Weak Entity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B38A-5525-89C9-2B04-328DD547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211959"/>
            <a:ext cx="7343775" cy="35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134250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636696"/>
            <a:ext cx="620791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Key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Atribut</a:t>
            </a:r>
            <a:r>
              <a:rPr lang="en-US" dirty="0"/>
              <a:t> Simple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Atribut</a:t>
            </a:r>
            <a:r>
              <a:rPr lang="en-US" dirty="0"/>
              <a:t> Multi Value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E3427-08B1-9634-AE54-8F6FC791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81" y="1677723"/>
            <a:ext cx="8077900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76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134250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636696"/>
            <a:ext cx="620791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4.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Komposit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5.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Derivatif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82263-85D3-D1C8-E20E-DFC3873D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" y="1935965"/>
            <a:ext cx="4691636" cy="213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0B62E-F0DF-C165-A149-3F0818BAC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26" y="1935965"/>
            <a:ext cx="3977985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3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20" y="748612"/>
            <a:ext cx="527923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Membuat</a:t>
            </a:r>
            <a:r>
              <a:rPr lang="en-US" dirty="0"/>
              <a:t> ERD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1320855"/>
            <a:ext cx="6207918" cy="2858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atribut-atributnya</a:t>
            </a:r>
            <a:r>
              <a:rPr lang="en-US" dirty="0"/>
              <a:t>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Tunjuk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Primary Key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kardinalitas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, </a:t>
            </a:r>
            <a:r>
              <a:rPr lang="en-US" dirty="0" err="1"/>
              <a:t>lengkapi</a:t>
            </a:r>
            <a:r>
              <a:rPr lang="en-US" dirty="0"/>
              <a:t> dengan Foreign Key.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Caranya</a:t>
            </a:r>
            <a:r>
              <a:rPr lang="en-US" dirty="0"/>
              <a:t> adalah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Buat </a:t>
            </a:r>
            <a:r>
              <a:rPr lang="en-US" dirty="0" err="1"/>
              <a:t>tabel-tabel</a:t>
            </a:r>
            <a:r>
              <a:rPr lang="en-US" dirty="0"/>
              <a:t> </a:t>
            </a:r>
            <a:r>
              <a:rPr lang="en-US" dirty="0" err="1"/>
              <a:t>rancangannya</a:t>
            </a:r>
            <a:r>
              <a:rPr lang="en-US" dirty="0"/>
              <a:t> di Microsoft Excel.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Lalu </a:t>
            </a:r>
            <a:r>
              <a:rPr lang="en-US" dirty="0" err="1"/>
              <a:t>buat</a:t>
            </a:r>
            <a:r>
              <a:rPr lang="en-US" dirty="0"/>
              <a:t> ERD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indent="0" algn="just">
              <a:buSzPts val="1100"/>
            </a:pPr>
            <a:r>
              <a:rPr lang="en-US" dirty="0"/>
              <a:t>ERD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di </a:t>
            </a:r>
            <a:r>
              <a:rPr lang="id-ID" b="1" i="0" dirty="0">
                <a:solidFill>
                  <a:srgbClr val="242265"/>
                </a:solidFill>
                <a:effectLst/>
                <a:latin typeface="Montserrat" panose="00000500000000000000" pitchFamily="2" charset="0"/>
                <a:hlinkClick r:id="rId3"/>
              </a:rPr>
              <a:t>yEd Graph Editor 3.22</a:t>
            </a:r>
            <a:endParaRPr lang="id-ID" b="1" i="0" dirty="0">
              <a:solidFill>
                <a:srgbClr val="242265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2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50319" y="1255819"/>
            <a:ext cx="6122193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Membuat</a:t>
            </a:r>
            <a:r>
              <a:rPr lang="en-US" dirty="0"/>
              <a:t> ERD. (+100 pts)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50320" y="1751121"/>
            <a:ext cx="620791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Buatlah</a:t>
            </a:r>
            <a:r>
              <a:rPr lang="en-US" dirty="0"/>
              <a:t> 1 ERD dengan </a:t>
            </a:r>
            <a:r>
              <a:rPr lang="en-US" dirty="0" err="1"/>
              <a:t>tema</a:t>
            </a:r>
            <a:endParaRPr lang="en-US" dirty="0"/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NPM </a:t>
            </a:r>
            <a:r>
              <a:rPr lang="en-US" dirty="0" err="1"/>
              <a:t>Ganjil</a:t>
            </a:r>
            <a:r>
              <a:rPr lang="en-US" dirty="0"/>
              <a:t> “Pendidikan”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NPM </a:t>
            </a:r>
            <a:r>
              <a:rPr lang="en-US" dirty="0" err="1"/>
              <a:t>Genap</a:t>
            </a:r>
            <a:r>
              <a:rPr lang="en-US" dirty="0"/>
              <a:t> “Kesehatan”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Kumpul</a:t>
            </a:r>
            <a:r>
              <a:rPr lang="en-US" dirty="0"/>
              <a:t> ke Classroom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ERD dan </a:t>
            </a:r>
            <a:r>
              <a:rPr lang="en-US" dirty="0" err="1"/>
              <a:t>tabel</a:t>
            </a:r>
            <a:r>
              <a:rPr lang="en-US" dirty="0"/>
              <a:t> database (Excel)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20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25455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Lanjutan…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49281" y="1010250"/>
            <a:ext cx="6194393" cy="38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Basis data yang </a:t>
            </a:r>
            <a:r>
              <a:rPr lang="en-US" dirty="0" err="1"/>
              <a:t>disusun</a:t>
            </a:r>
            <a:r>
              <a:rPr lang="en-US" dirty="0"/>
              <a:t> dengan 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teratur</a:t>
            </a:r>
            <a:r>
              <a:rPr lang="en-US" dirty="0"/>
              <a:t>, </a:t>
            </a:r>
            <a:r>
              <a:rPr lang="en-US" dirty="0" err="1"/>
              <a:t>berkategori</a:t>
            </a:r>
            <a:r>
              <a:rPr lang="en-US" dirty="0"/>
              <a:t>, </a:t>
            </a:r>
            <a:r>
              <a:rPr lang="en-US" dirty="0" err="1"/>
              <a:t>dipilah</a:t>
            </a:r>
            <a:r>
              <a:rPr lang="en-US" dirty="0"/>
              <a:t> dengan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basis data dan </a:t>
            </a:r>
            <a:r>
              <a:rPr lang="en-US" dirty="0" err="1"/>
              <a:t>bertujuan</a:t>
            </a:r>
            <a:r>
              <a:rPr lang="en-US" dirty="0"/>
              <a:t> untuk </a:t>
            </a:r>
            <a:r>
              <a:rPr lang="en-US" dirty="0" err="1"/>
              <a:t>pengarsipan</a:t>
            </a:r>
            <a:r>
              <a:rPr lang="en-US" dirty="0"/>
              <a:t> data </a:t>
            </a:r>
            <a:r>
              <a:rPr lang="en-US" dirty="0" err="1"/>
              <a:t>disebut</a:t>
            </a:r>
            <a:r>
              <a:rPr lang="en-US" dirty="0"/>
              <a:t> SISTEM BASIS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Sistem basis data </a:t>
            </a:r>
            <a:r>
              <a:rPr lang="en-US" b="1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/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Sistem basis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pengarsip</a:t>
            </a:r>
            <a:r>
              <a:rPr lang="en-US" dirty="0"/>
              <a:t> data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menampilkannya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Pernahkah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 Shopee? Daftar </a:t>
            </a:r>
            <a:r>
              <a:rPr lang="en-US" dirty="0" err="1"/>
              <a:t>keranjang</a:t>
            </a:r>
            <a:r>
              <a:rPr lang="en-US" dirty="0"/>
              <a:t> Anda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basis data.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keranjang</a:t>
            </a:r>
            <a:r>
              <a:rPr lang="en-US" dirty="0"/>
              <a:t>, </a:t>
            </a:r>
            <a:r>
              <a:rPr lang="en-US" dirty="0" err="1"/>
              <a:t>menguranginya</a:t>
            </a:r>
            <a:r>
              <a:rPr lang="en-US" dirty="0"/>
              <a:t> dan </a:t>
            </a:r>
            <a:r>
              <a:rPr lang="en-US" dirty="0" err="1"/>
              <a:t>merubahnya</a:t>
            </a:r>
            <a:r>
              <a:rPr lang="en-US" dirty="0"/>
              <a:t> . Ketika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Shopee </a:t>
            </a:r>
            <a:r>
              <a:rPr lang="en-US" dirty="0" err="1"/>
              <a:t>dari</a:t>
            </a:r>
            <a:r>
              <a:rPr lang="en-US" dirty="0"/>
              <a:t> hp Anda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keranjang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Anda </a:t>
            </a:r>
            <a:r>
              <a:rPr lang="en-US" dirty="0" err="1"/>
              <a:t>menghapus</a:t>
            </a:r>
            <a:r>
              <a:rPr lang="en-US" dirty="0"/>
              <a:t> Shopee.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35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45393" y="1134375"/>
            <a:ext cx="6654641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Soal</a:t>
            </a:r>
            <a:r>
              <a:rPr lang="en-US" dirty="0"/>
              <a:t> Laporan ke-6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45393" y="1635918"/>
            <a:ext cx="6207918" cy="3264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Review </a:t>
            </a:r>
            <a:r>
              <a:rPr lang="en-US" dirty="0" err="1">
                <a:solidFill>
                  <a:schemeClr val="tx1"/>
                </a:solidFill>
              </a:rPr>
              <a:t>praktikum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r>
              <a:rPr lang="en-US" dirty="0">
                <a:solidFill>
                  <a:schemeClr val="tx1"/>
                </a:solidFill>
              </a:rPr>
              <a:t> ini.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Review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Normalisasi</a:t>
            </a:r>
            <a:r>
              <a:rPr lang="en-US" dirty="0">
                <a:solidFill>
                  <a:schemeClr val="tx1"/>
                </a:solidFill>
              </a:rPr>
              <a:t> Data dan SQL.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Buatlah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</a:t>
            </a:r>
            <a:r>
              <a:rPr lang="en-US" dirty="0">
                <a:solidFill>
                  <a:schemeClr val="tx1"/>
                </a:solidFill>
              </a:rPr>
              <a:t> data, ERD dan basis data dengan </a:t>
            </a:r>
            <a:r>
              <a:rPr lang="en-US" dirty="0" err="1">
                <a:solidFill>
                  <a:schemeClr val="tx1"/>
                </a:solidFill>
              </a:rPr>
              <a:t>ketentuan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800100" lvl="1">
              <a:buClr>
                <a:schemeClr val="dk1"/>
              </a:buClr>
              <a:buSzPts val="11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NPM </a:t>
            </a:r>
            <a:r>
              <a:rPr lang="en-US" dirty="0" err="1">
                <a:solidFill>
                  <a:schemeClr val="tx1"/>
                </a:solidFill>
              </a:rPr>
              <a:t>Ganjil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pemerintahan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800100" lvl="1">
              <a:buClr>
                <a:schemeClr val="dk1"/>
              </a:buClr>
              <a:buSzPts val="11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NPM </a:t>
            </a:r>
            <a:r>
              <a:rPr lang="en-US" dirty="0" err="1">
                <a:solidFill>
                  <a:schemeClr val="tx1"/>
                </a:solidFill>
              </a:rPr>
              <a:t>Genap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industri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16238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Terima kasih</a:t>
            </a:r>
            <a:endParaRPr dirty="0"/>
          </a:p>
        </p:txBody>
      </p:sp>
      <p:sp>
        <p:nvSpPr>
          <p:cNvPr id="661" name="Google Shape;661;p62"/>
          <p:cNvSpPr txBox="1"/>
          <p:nvPr/>
        </p:nvSpPr>
        <p:spPr>
          <a:xfrm>
            <a:off x="713225" y="4249600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83;p55">
            <a:extLst>
              <a:ext uri="{FF2B5EF4-FFF2-40B4-BE49-F238E27FC236}">
                <a16:creationId xmlns:a16="http://schemas.microsoft.com/office/drawing/2014/main" id="{8EB845F4-D609-E1DF-C81B-15B7CC3A7013}"/>
              </a:ext>
            </a:extLst>
          </p:cNvPr>
          <p:cNvSpPr txBox="1">
            <a:spLocks/>
          </p:cNvSpPr>
          <p:nvPr/>
        </p:nvSpPr>
        <p:spPr>
          <a:xfrm flipH="1">
            <a:off x="823351" y="1926979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pt-BR"/>
              <a:t>0896-3204-6116</a:t>
            </a:r>
          </a:p>
          <a:p>
            <a:pPr>
              <a:buClr>
                <a:schemeClr val="lt1"/>
              </a:buClr>
              <a:buSzPts val="1100"/>
            </a:pPr>
            <a:r>
              <a:rPr lang="pt-BR"/>
              <a:t>@vallezulius_</a:t>
            </a:r>
          </a:p>
          <a:p>
            <a:pPr>
              <a:buClr>
                <a:schemeClr val="lt1"/>
              </a:buClr>
              <a:buSzPts val="1100"/>
            </a:pPr>
            <a:r>
              <a:rPr lang="pt-BR"/>
              <a:t>@valley_feeds (Instagram portofolio)</a:t>
            </a:r>
          </a:p>
          <a:p>
            <a:pPr>
              <a:buClr>
                <a:schemeClr val="lt1"/>
              </a:buClr>
              <a:buSzPts val="1100"/>
            </a:pPr>
            <a:r>
              <a:rPr lang="pt-BR"/>
              <a:t>ValleyFeeds (Youtube Portofolio)</a:t>
            </a:r>
            <a:endParaRPr lang="pt-BR" dirty="0"/>
          </a:p>
        </p:txBody>
      </p:sp>
      <p:sp>
        <p:nvSpPr>
          <p:cNvPr id="3" name="Google Shape;885;p55">
            <a:extLst>
              <a:ext uri="{FF2B5EF4-FFF2-40B4-BE49-F238E27FC236}">
                <a16:creationId xmlns:a16="http://schemas.microsoft.com/office/drawing/2014/main" id="{F893352E-1842-983E-E118-EE506715F17C}"/>
              </a:ext>
            </a:extLst>
          </p:cNvPr>
          <p:cNvSpPr txBox="1">
            <a:spLocks/>
          </p:cNvSpPr>
          <p:nvPr/>
        </p:nvSpPr>
        <p:spPr>
          <a:xfrm flipH="1">
            <a:off x="823351" y="1518054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/>
              <a:t>Lebih lanjut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30013" y="1252912"/>
            <a:ext cx="5035218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Basis Data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36033" y="1812507"/>
            <a:ext cx="620791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basis data yang </a:t>
            </a:r>
            <a:r>
              <a:rPr lang="en-US" dirty="0" err="1"/>
              <a:t>teratur</a:t>
            </a:r>
            <a:r>
              <a:rPr lang="en-US" dirty="0"/>
              <a:t>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pengatur</a:t>
            </a:r>
            <a:r>
              <a:rPr lang="en-US" dirty="0"/>
              <a:t> basis data </a:t>
            </a:r>
            <a:r>
              <a:rPr lang="en-US" dirty="0" err="1"/>
              <a:t>disebut</a:t>
            </a:r>
            <a:r>
              <a:rPr lang="en-US" dirty="0"/>
              <a:t> dengan Sistem Basis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Sistem basis data adalah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dan </a:t>
            </a:r>
            <a:r>
              <a:rPr lang="en-US" dirty="0" err="1"/>
              <a:t>memiliki</a:t>
            </a:r>
            <a:r>
              <a:rPr lang="en-US" dirty="0"/>
              <a:t> program DBMS yang </a:t>
            </a:r>
            <a:r>
              <a:rPr lang="en-US" dirty="0" err="1"/>
              <a:t>memungkinan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untuk </a:t>
            </a:r>
            <a:r>
              <a:rPr lang="en-US" b="1" dirty="0" err="1"/>
              <a:t>mengakses</a:t>
            </a:r>
            <a:r>
              <a:rPr lang="en-US" b="1" dirty="0"/>
              <a:t> dan </a:t>
            </a:r>
            <a:r>
              <a:rPr lang="en-US" b="1" dirty="0" err="1"/>
              <a:t>memanipulasi</a:t>
            </a:r>
            <a:r>
              <a:rPr lang="en-US" b="1" dirty="0"/>
              <a:t> </a:t>
            </a:r>
            <a:r>
              <a:rPr lang="en-US" dirty="0"/>
              <a:t>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30013" y="1252912"/>
            <a:ext cx="5035218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DBMS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36033" y="1812507"/>
            <a:ext cx="620791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DBMS adalah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/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basis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Contoh</a:t>
            </a:r>
            <a:r>
              <a:rPr lang="en-US" dirty="0"/>
              <a:t> DBMS : XAMPP, MySQL Workbench, Microsoft Access </a:t>
            </a:r>
            <a:r>
              <a:rPr lang="en-US" dirty="0" err="1"/>
              <a:t>dll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8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691102-3537-BD88-E3FD-3FCBD208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3" y="0"/>
            <a:ext cx="5961936" cy="5143500"/>
          </a:xfrm>
          <a:prstGeom prst="rect">
            <a:avLst/>
          </a:prstGeom>
        </p:spPr>
      </p:pic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5401801" y="1653334"/>
            <a:ext cx="3637966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Apabila</a:t>
            </a:r>
            <a:r>
              <a:rPr lang="en-US" dirty="0"/>
              <a:t> Anda </a:t>
            </a:r>
            <a:r>
              <a:rPr lang="en-US" dirty="0" err="1"/>
              <a:t>amati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DBMS, database dan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pada Sistem Basis Data.</a:t>
            </a:r>
            <a:endParaRPr dirty="0"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5023181" y="167062"/>
            <a:ext cx="3899363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Bagaimana</a:t>
            </a:r>
            <a:br>
              <a:rPr lang="en" dirty="0"/>
            </a:br>
            <a:r>
              <a:rPr lang="en" dirty="0"/>
              <a:t>Sistem Basis Data</a:t>
            </a:r>
            <a:br>
              <a:rPr lang="en" dirty="0"/>
            </a:br>
            <a:r>
              <a:rPr lang="en" dirty="0"/>
              <a:t>Bekerja?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4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30012" y="213150"/>
            <a:ext cx="6385387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Sistem Basis Data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36033" y="2861958"/>
            <a:ext cx="6207918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Hardware, adalah </a:t>
            </a:r>
            <a:r>
              <a:rPr lang="en-US" dirty="0" err="1"/>
              <a:t>komputer</a:t>
            </a:r>
            <a:r>
              <a:rPr lang="en-US" dirty="0"/>
              <a:t>/laptop </a:t>
            </a:r>
            <a:r>
              <a:rPr lang="en-US" dirty="0" err="1"/>
              <a:t>tempat</a:t>
            </a:r>
            <a:r>
              <a:rPr lang="en-US" dirty="0"/>
              <a:t> basis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Software, </a:t>
            </a:r>
            <a:r>
              <a:rPr lang="en-US" dirty="0" err="1"/>
              <a:t>ialah</a:t>
            </a:r>
            <a:r>
              <a:rPr lang="en-US" dirty="0"/>
              <a:t> DBMS.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Data, adalah inti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ini. Data ini yang </a:t>
            </a:r>
            <a:r>
              <a:rPr lang="en-US" dirty="0" err="1"/>
              <a:t>diolah</a:t>
            </a:r>
            <a:r>
              <a:rPr lang="en-US" dirty="0"/>
              <a:t> oleh People.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Procedures, adalah </a:t>
            </a:r>
            <a:r>
              <a:rPr lang="en-US" dirty="0" err="1"/>
              <a:t>perintah</a:t>
            </a:r>
            <a:r>
              <a:rPr lang="en-US" dirty="0"/>
              <a:t>/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People untuk </a:t>
            </a:r>
            <a:r>
              <a:rPr lang="en-US" dirty="0" err="1"/>
              <a:t>mengolah</a:t>
            </a:r>
            <a:r>
              <a:rPr lang="en-US" dirty="0"/>
              <a:t> Data.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People,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ini.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34492-ED5A-C23C-282B-9C144E6A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12" y="776443"/>
            <a:ext cx="6335025" cy="15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30012" y="213150"/>
            <a:ext cx="6385387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Klasifikasi People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36033" y="750094"/>
            <a:ext cx="6207918" cy="3616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data </a:t>
            </a:r>
            <a:r>
              <a:rPr lang="en-US" dirty="0" err="1"/>
              <a:t>memiliki</a:t>
            </a:r>
            <a:r>
              <a:rPr lang="en-US" dirty="0"/>
              <a:t> beberapa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dirty="0"/>
              <a:t>Database Administrator</a:t>
            </a:r>
            <a:r>
              <a:rPr lang="en-US" dirty="0"/>
              <a:t> (DBA)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d-ID" dirty="0"/>
              <a:t>Data Administrator (D</a:t>
            </a:r>
            <a:r>
              <a:rPr lang="en-US" dirty="0"/>
              <a:t>B</a:t>
            </a:r>
            <a:r>
              <a:rPr lang="id-ID" dirty="0"/>
              <a:t>A) bertanggung jawab atas pengelolaan sumber daya data, termasuk perencanaan basis data; pengembangan dan pemeliharaan standar, kebijakan dan prosedur; dan desain basis data konseptual / logis</a:t>
            </a:r>
            <a:r>
              <a:rPr lang="en-US" dirty="0"/>
              <a:t>. R</a:t>
            </a:r>
            <a:r>
              <a:rPr lang="id-ID" dirty="0"/>
              <a:t>ealisasi fisik database, termasuk desain dan implementasi basis data fisik, keamanan dan kontrol integritas, pemeliharaan sistem operasional, dan memastikan kinerja aplikasi memuaskan untuk pengguna.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530012" y="213150"/>
            <a:ext cx="6385387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Klasifikasi People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536033" y="750094"/>
            <a:ext cx="6207918" cy="3616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data </a:t>
            </a:r>
            <a:r>
              <a:rPr lang="en-US" dirty="0" err="1"/>
              <a:t>memiliki</a:t>
            </a:r>
            <a:r>
              <a:rPr lang="en-US" dirty="0"/>
              <a:t> beberapa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3. </a:t>
            </a:r>
            <a:r>
              <a:rPr lang="id-ID" dirty="0"/>
              <a:t>Application Developers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Developer </a:t>
            </a:r>
            <a:r>
              <a:rPr lang="en-US" dirty="0" err="1"/>
              <a:t>aplikasi</a:t>
            </a:r>
            <a:r>
              <a:rPr lang="en-US" dirty="0"/>
              <a:t> adalah orang yang </a:t>
            </a:r>
            <a:r>
              <a:rPr lang="en-US" dirty="0" err="1"/>
              <a:t>membuat</a:t>
            </a:r>
            <a:r>
              <a:rPr lang="en-US" dirty="0"/>
              <a:t> program/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mahir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4. End-User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Pengguna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maksudnya</a:t>
            </a:r>
            <a:r>
              <a:rPr lang="en-US" dirty="0"/>
              <a:t> adalah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adalah Anda </a:t>
            </a:r>
            <a:r>
              <a:rPr lang="en-US" dirty="0" err="1"/>
              <a:t>pengguna</a:t>
            </a:r>
            <a:r>
              <a:rPr lang="en-US" dirty="0"/>
              <a:t> Shopee, </a:t>
            </a:r>
            <a:r>
              <a:rPr lang="en-US" dirty="0" err="1"/>
              <a:t>pengguna</a:t>
            </a:r>
            <a:r>
              <a:rPr lang="en-US" dirty="0"/>
              <a:t> Google, </a:t>
            </a:r>
            <a:r>
              <a:rPr lang="en-US" dirty="0" err="1"/>
              <a:t>pengguna</a:t>
            </a:r>
            <a:r>
              <a:rPr lang="en-US" dirty="0"/>
              <a:t> Maps </a:t>
            </a:r>
            <a:r>
              <a:rPr lang="en-US" dirty="0" err="1"/>
              <a:t>dll</a:t>
            </a:r>
            <a:r>
              <a:rPr lang="en-US" dirty="0"/>
              <a:t>. Anda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data yang </a:t>
            </a:r>
            <a:r>
              <a:rPr lang="en-US" dirty="0" err="1"/>
              <a:t>kompleks</a:t>
            </a:r>
            <a:r>
              <a:rPr lang="en-US" dirty="0"/>
              <a:t> ini.</a:t>
            </a:r>
          </a:p>
        </p:txBody>
      </p:sp>
    </p:spTree>
    <p:extLst>
      <p:ext uri="{BB962C8B-B14F-4D97-AF65-F5344CB8AC3E}">
        <p14:creationId xmlns:p14="http://schemas.microsoft.com/office/powerpoint/2010/main" val="1204656650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1547</Words>
  <Application>Microsoft Office PowerPoint</Application>
  <PresentationFormat>On-screen Show (16:9)</PresentationFormat>
  <Paragraphs>227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Montserrat</vt:lpstr>
      <vt:lpstr>Management Consulting Toolkit by Slidesgo</vt:lpstr>
      <vt:lpstr>Komputer dan Pemrograman (MKU-106) Basis Data I</vt:lpstr>
      <vt:lpstr>Konsep Basis Data</vt:lpstr>
      <vt:lpstr>Lanjutan…</vt:lpstr>
      <vt:lpstr>Sistem Basis Data</vt:lpstr>
      <vt:lpstr>DBMS</vt:lpstr>
      <vt:lpstr>Bagaimana Sistem Basis Data Bekerja?</vt:lpstr>
      <vt:lpstr>Komponen Sistem Basis Data</vt:lpstr>
      <vt:lpstr>Klasifikasi People</vt:lpstr>
      <vt:lpstr>Klasifikasi People</vt:lpstr>
      <vt:lpstr>Basis Data Relasional</vt:lpstr>
      <vt:lpstr>Komponen Basis Data</vt:lpstr>
      <vt:lpstr>Relational Keys</vt:lpstr>
      <vt:lpstr>Super Key</vt:lpstr>
      <vt:lpstr>Super Key</vt:lpstr>
      <vt:lpstr>Konsep Super Key</vt:lpstr>
      <vt:lpstr>Candidate Key</vt:lpstr>
      <vt:lpstr>Primary Key</vt:lpstr>
      <vt:lpstr>Alternate Key</vt:lpstr>
      <vt:lpstr>Foreign Key</vt:lpstr>
      <vt:lpstr>Perancangan Basis Data</vt:lpstr>
      <vt:lpstr>Perancangan Basis Data</vt:lpstr>
      <vt:lpstr>Simbol ERD</vt:lpstr>
      <vt:lpstr>Kardinalitas</vt:lpstr>
      <vt:lpstr>Kardinalitas</vt:lpstr>
      <vt:lpstr>Jenis-Jenis Entitas</vt:lpstr>
      <vt:lpstr>Jenis-Jenis Atribut</vt:lpstr>
      <vt:lpstr>Jenis-Jenis Atribut</vt:lpstr>
      <vt:lpstr>Membuat ERD</vt:lpstr>
      <vt:lpstr>Membuat ERD. (+100 pts)</vt:lpstr>
      <vt:lpstr>Soal Laporan ke-6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ValleyFeeds</dc:creator>
  <cp:lastModifiedBy>ValleyFeeds</cp:lastModifiedBy>
  <cp:revision>79</cp:revision>
  <dcterms:modified xsi:type="dcterms:W3CDTF">2022-11-20T18:39:25Z</dcterms:modified>
</cp:coreProperties>
</file>