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4"/>
  </p:notesMasterIdLst>
  <p:sldIdLst>
    <p:sldId id="256" r:id="rId2"/>
    <p:sldId id="259" r:id="rId3"/>
    <p:sldId id="261" r:id="rId4"/>
    <p:sldId id="289" r:id="rId5"/>
    <p:sldId id="290" r:id="rId6"/>
    <p:sldId id="291" r:id="rId7"/>
    <p:sldId id="292" r:id="rId8"/>
    <p:sldId id="293" r:id="rId9"/>
    <p:sldId id="294" r:id="rId10"/>
    <p:sldId id="295" r:id="rId11"/>
    <p:sldId id="296" r:id="rId12"/>
    <p:sldId id="297" r:id="rId13"/>
  </p:sldIdLst>
  <p:sldSz cx="9144000" cy="5143500" type="screen16x9"/>
  <p:notesSz cx="6858000" cy="9144000"/>
  <p:embeddedFontLst>
    <p:embeddedFont>
      <p:font typeface="Montserrat" panose="000005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B3D1D8-52E6-4329-9CD2-094ACF2AA34A}">
  <a:tblStyle styleId="{A0B3D1D8-52E6-4329-9CD2-094ACF2AA3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7601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1162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a9fa94098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a9fa94098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60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9468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0494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003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7149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3649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1156525" y="2096100"/>
            <a:ext cx="4232100" cy="2011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solidFill>
                  <a:schemeClr val="accent2"/>
                </a:solidFill>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1">
  <p:cSld name="CUSTOM_6">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984975" y="1495800"/>
            <a:ext cx="4055400" cy="723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20"/>
          <p:cNvSpPr txBox="1">
            <a:spLocks noGrp="1"/>
          </p:cNvSpPr>
          <p:nvPr>
            <p:ph type="subTitle" idx="1"/>
          </p:nvPr>
        </p:nvSpPr>
        <p:spPr>
          <a:xfrm>
            <a:off x="3994375" y="2142600"/>
            <a:ext cx="4055400" cy="15051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9" name="Google Shape;129;p20"/>
          <p:cNvSpPr/>
          <p:nvPr/>
        </p:nvSpPr>
        <p:spPr>
          <a:xfrm rot="10800000" flipH="1">
            <a:off x="0" y="2571825"/>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rot="10800000" flipH="1">
            <a:off x="1219200" y="1247175"/>
            <a:ext cx="1216200" cy="132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713225" y="445025"/>
            <a:ext cx="3858900" cy="13383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800"/>
              <a:buNone/>
              <a:defRPr sz="7200">
                <a:solidFill>
                  <a:schemeClr val="accent1"/>
                </a:solidFill>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a:endParaRPr/>
          </a:p>
        </p:txBody>
      </p:sp>
      <p:sp>
        <p:nvSpPr>
          <p:cNvPr id="174" name="Google Shape;174;p27"/>
          <p:cNvSpPr txBox="1"/>
          <p:nvPr/>
        </p:nvSpPr>
        <p:spPr>
          <a:xfrm>
            <a:off x="713225" y="3485675"/>
            <a:ext cx="39561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n" sz="1100">
                <a:solidFill>
                  <a:schemeClr val="accent2"/>
                </a:solidFill>
                <a:latin typeface="Montserrat"/>
                <a:ea typeface="Montserrat"/>
                <a:cs typeface="Montserrat"/>
                <a:sym typeface="Montserrat"/>
              </a:rPr>
              <a:t>CREDITS: This presentation template was created by </a:t>
            </a:r>
            <a:r>
              <a:rPr lang="en" sz="1100" b="1">
                <a:solidFill>
                  <a:schemeClr val="accent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100">
                <a:solidFill>
                  <a:schemeClr val="accent2"/>
                </a:solidFill>
                <a:latin typeface="Montserrat"/>
                <a:ea typeface="Montserrat"/>
                <a:cs typeface="Montserrat"/>
                <a:sym typeface="Montserrat"/>
              </a:rPr>
              <a:t>, including icons by </a:t>
            </a:r>
            <a:r>
              <a:rPr lang="en" sz="1100" b="1">
                <a:solidFill>
                  <a:schemeClr val="accent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100">
                <a:solidFill>
                  <a:schemeClr val="accent2"/>
                </a:solidFill>
                <a:latin typeface="Montserrat"/>
                <a:ea typeface="Montserrat"/>
                <a:cs typeface="Montserrat"/>
                <a:sym typeface="Montserrat"/>
              </a:rPr>
              <a:t>, and infographics &amp; images by </a:t>
            </a:r>
            <a:r>
              <a:rPr lang="en" sz="1100" b="1">
                <a:solidFill>
                  <a:schemeClr val="accent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100" b="1">
              <a:solidFill>
                <a:schemeClr val="accent2"/>
              </a:solidFill>
              <a:latin typeface="Montserrat"/>
              <a:ea typeface="Montserrat"/>
              <a:cs typeface="Montserrat"/>
              <a:sym typeface="Montserrat"/>
            </a:endParaRPr>
          </a:p>
        </p:txBody>
      </p:sp>
      <p:sp>
        <p:nvSpPr>
          <p:cNvPr id="175" name="Google Shape;175;p27"/>
          <p:cNvSpPr/>
          <p:nvPr/>
        </p:nvSpPr>
        <p:spPr>
          <a:xfrm>
            <a:off x="6711600" y="25716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7927800" y="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66" r:id="rId4"/>
    <p:sldLayoutId id="214748367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143000" y="1172225"/>
            <a:ext cx="7271558"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a:solidFill>
                  <a:schemeClr val="accent1"/>
                </a:solidFill>
              </a:rPr>
              <a:t>Komputer dan </a:t>
            </a:r>
            <a:r>
              <a:rPr lang="en-US" sz="2400" dirty="0" err="1">
                <a:solidFill>
                  <a:schemeClr val="accent1"/>
                </a:solidFill>
              </a:rPr>
              <a:t>Pemrograman</a:t>
            </a:r>
            <a:r>
              <a:rPr lang="en-US" sz="2400" dirty="0">
                <a:solidFill>
                  <a:schemeClr val="accent1"/>
                </a:solidFill>
              </a:rPr>
              <a:t> (MKU-106)</a:t>
            </a:r>
          </a:p>
          <a:p>
            <a:pPr marL="0" lvl="0" indent="0" algn="r" rtl="0">
              <a:spcBef>
                <a:spcPts val="0"/>
              </a:spcBef>
              <a:spcAft>
                <a:spcPts val="0"/>
              </a:spcAft>
              <a:buNone/>
            </a:pPr>
            <a:r>
              <a:rPr lang="en-US" sz="3600" dirty="0">
                <a:solidFill>
                  <a:schemeClr val="accent1"/>
                </a:solidFill>
              </a:rPr>
              <a:t>Komputer dan </a:t>
            </a:r>
            <a:r>
              <a:rPr lang="en-US" sz="3600" dirty="0" err="1">
                <a:solidFill>
                  <a:schemeClr val="accent1"/>
                </a:solidFill>
              </a:rPr>
              <a:t>Perkembangannya</a:t>
            </a:r>
            <a:r>
              <a:rPr lang="en-US" sz="3600" dirty="0">
                <a:solidFill>
                  <a:schemeClr val="accent1"/>
                </a:solidFill>
              </a:rPr>
              <a:t> </a:t>
            </a:r>
            <a:endParaRPr lang="en-US" sz="3600" dirty="0">
              <a:solidFill>
                <a:srgbClr val="4A8CFF"/>
              </a:solidFill>
            </a:endParaRPr>
          </a:p>
        </p:txBody>
      </p:sp>
      <p:sp>
        <p:nvSpPr>
          <p:cNvPr id="186" name="Google Shape;186;p30"/>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Valleryan Virgil Zuliuskandar</a:t>
            </a:r>
            <a:endParaRPr dirty="0"/>
          </a:p>
          <a:p>
            <a:pPr marL="0" lvl="0" indent="0" algn="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2550320" y="1231481"/>
            <a:ext cx="5500686" cy="72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Berdasarkan Generasi</a:t>
            </a:r>
            <a:endParaRPr dirty="0"/>
          </a:p>
        </p:txBody>
      </p:sp>
      <p:sp>
        <p:nvSpPr>
          <p:cNvPr id="230" name="Google Shape;230;p35"/>
          <p:cNvSpPr txBox="1">
            <a:spLocks noGrp="1"/>
          </p:cNvSpPr>
          <p:nvPr>
            <p:ph type="subTitle" idx="1"/>
          </p:nvPr>
        </p:nvSpPr>
        <p:spPr>
          <a:xfrm>
            <a:off x="2550320" y="1726783"/>
            <a:ext cx="6207918" cy="1505100"/>
          </a:xfrm>
          <a:prstGeom prst="rect">
            <a:avLst/>
          </a:prstGeom>
        </p:spPr>
        <p:txBody>
          <a:bodyPr spcFirstLastPara="1" wrap="square" lIns="91425" tIns="91425" rIns="91425" bIns="91425" anchor="t" anchorCtr="0">
            <a:noAutofit/>
          </a:bodyPr>
          <a:lstStyle/>
          <a:p>
            <a:pPr marL="342900" lvl="0" algn="just" rtl="0">
              <a:spcBef>
                <a:spcPts val="0"/>
              </a:spcBef>
              <a:spcAft>
                <a:spcPts val="0"/>
              </a:spcAft>
              <a:buClr>
                <a:schemeClr val="dk1"/>
              </a:buClr>
              <a:buSzPts val="1100"/>
              <a:buFont typeface="Arial"/>
              <a:buAutoNum type="arabicPeriod"/>
            </a:pPr>
            <a:r>
              <a:rPr lang="id-ID" dirty="0"/>
              <a:t>Generasi I, tahun 1946-1959, menggunakan tabung</a:t>
            </a:r>
            <a:r>
              <a:rPr lang="en-US" dirty="0"/>
              <a:t> </a:t>
            </a:r>
            <a:r>
              <a:rPr lang="en-US" dirty="0" err="1"/>
              <a:t>hampa</a:t>
            </a:r>
            <a:r>
              <a:rPr lang="en-US" dirty="0"/>
              <a:t>.</a:t>
            </a:r>
          </a:p>
          <a:p>
            <a:pPr marL="342900" lvl="0" algn="just" rtl="0">
              <a:spcBef>
                <a:spcPts val="0"/>
              </a:spcBef>
              <a:spcAft>
                <a:spcPts val="0"/>
              </a:spcAft>
              <a:buClr>
                <a:schemeClr val="dk1"/>
              </a:buClr>
              <a:buSzPts val="1100"/>
              <a:buFont typeface="Arial"/>
              <a:buAutoNum type="arabicPeriod"/>
            </a:pPr>
            <a:r>
              <a:rPr lang="id-ID" dirty="0"/>
              <a:t>Generasi II, tahun 1959-1965, menggunakan transistor</a:t>
            </a:r>
            <a:endParaRPr lang="en-US" dirty="0"/>
          </a:p>
          <a:p>
            <a:pPr marL="342900" lvl="0" algn="just" rtl="0">
              <a:spcBef>
                <a:spcPts val="0"/>
              </a:spcBef>
              <a:spcAft>
                <a:spcPts val="0"/>
              </a:spcAft>
              <a:buClr>
                <a:schemeClr val="dk1"/>
              </a:buClr>
              <a:buSzPts val="1100"/>
              <a:buFont typeface="Arial"/>
              <a:buAutoNum type="arabicPeriod"/>
            </a:pPr>
            <a:r>
              <a:rPr lang="id-ID" dirty="0"/>
              <a:t>Generasi III, tahun 1965-1970, menggunakan IC (Integrated Circuit)</a:t>
            </a:r>
            <a:endParaRPr lang="en-US" dirty="0"/>
          </a:p>
          <a:p>
            <a:pPr marL="342900" lvl="0" algn="just" rtl="0">
              <a:spcBef>
                <a:spcPts val="0"/>
              </a:spcBef>
              <a:spcAft>
                <a:spcPts val="0"/>
              </a:spcAft>
              <a:buClr>
                <a:schemeClr val="dk1"/>
              </a:buClr>
              <a:buSzPts val="1100"/>
              <a:buFont typeface="Arial"/>
              <a:buAutoNum type="arabicPeriod"/>
            </a:pPr>
            <a:r>
              <a:rPr lang="nb-NO" dirty="0"/>
              <a:t>Generasi IV, tahun 1970-sekarang, menggunakan VLSI (Very Large Scale IC)</a:t>
            </a:r>
            <a:endParaRPr dirty="0"/>
          </a:p>
        </p:txBody>
      </p:sp>
    </p:spTree>
    <p:extLst>
      <p:ext uri="{BB962C8B-B14F-4D97-AF65-F5344CB8AC3E}">
        <p14:creationId xmlns:p14="http://schemas.microsoft.com/office/powerpoint/2010/main" val="424972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2550320" y="1231481"/>
            <a:ext cx="6143624" cy="72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Berdasarkan Tujuan Pembuatan</a:t>
            </a:r>
            <a:endParaRPr dirty="0"/>
          </a:p>
        </p:txBody>
      </p:sp>
      <p:sp>
        <p:nvSpPr>
          <p:cNvPr id="230" name="Google Shape;230;p35"/>
          <p:cNvSpPr txBox="1">
            <a:spLocks noGrp="1"/>
          </p:cNvSpPr>
          <p:nvPr>
            <p:ph type="subTitle" idx="1"/>
          </p:nvPr>
        </p:nvSpPr>
        <p:spPr>
          <a:xfrm>
            <a:off x="2550320" y="1726783"/>
            <a:ext cx="6207918" cy="1505100"/>
          </a:xfrm>
          <a:prstGeom prst="rect">
            <a:avLst/>
          </a:prstGeom>
        </p:spPr>
        <p:txBody>
          <a:bodyPr spcFirstLastPara="1" wrap="square" lIns="91425" tIns="91425" rIns="91425" bIns="91425" anchor="t" anchorCtr="0">
            <a:noAutofit/>
          </a:bodyPr>
          <a:lstStyle/>
          <a:p>
            <a:pPr marL="342900" lvl="0" algn="just" rtl="0">
              <a:spcBef>
                <a:spcPts val="0"/>
              </a:spcBef>
              <a:spcAft>
                <a:spcPts val="0"/>
              </a:spcAft>
              <a:buClr>
                <a:schemeClr val="dk1"/>
              </a:buClr>
              <a:buSzPts val="1100"/>
              <a:buFont typeface="Arial"/>
              <a:buAutoNum type="arabicPeriod"/>
            </a:pPr>
            <a:r>
              <a:rPr lang="id-ID" dirty="0"/>
              <a:t>General Purpose, merupakan komputer yang dikembangkan untuk kebutuhan umum. Contoh : PC, Notebook, dll</a:t>
            </a:r>
            <a:endParaRPr lang="en-US" dirty="0"/>
          </a:p>
          <a:p>
            <a:pPr marL="342900" lvl="0" algn="just" rtl="0">
              <a:spcBef>
                <a:spcPts val="0"/>
              </a:spcBef>
              <a:spcAft>
                <a:spcPts val="0"/>
              </a:spcAft>
              <a:buClr>
                <a:schemeClr val="dk1"/>
              </a:buClr>
              <a:buSzPts val="1100"/>
              <a:buFont typeface="Arial"/>
              <a:buAutoNum type="arabicPeriod"/>
            </a:pPr>
            <a:r>
              <a:rPr lang="id-ID" dirty="0"/>
              <a:t>Special Purpose, merupakan komputer yang dikembangkan untuk kebutuhan khusus. Contoh : komputer khusus untuk ATM. </a:t>
            </a:r>
            <a:endParaRPr dirty="0"/>
          </a:p>
        </p:txBody>
      </p:sp>
    </p:spTree>
    <p:extLst>
      <p:ext uri="{BB962C8B-B14F-4D97-AF65-F5344CB8AC3E}">
        <p14:creationId xmlns:p14="http://schemas.microsoft.com/office/powerpoint/2010/main" val="837004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62"/>
          <p:cNvSpPr txBox="1">
            <a:spLocks noGrp="1"/>
          </p:cNvSpPr>
          <p:nvPr>
            <p:ph type="title"/>
          </p:nvPr>
        </p:nvSpPr>
        <p:spPr>
          <a:xfrm>
            <a:off x="713225" y="445025"/>
            <a:ext cx="6416238" cy="13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dirty="0"/>
              <a:t>Terima kasih</a:t>
            </a:r>
            <a:endParaRPr dirty="0"/>
          </a:p>
        </p:txBody>
      </p:sp>
      <p:sp>
        <p:nvSpPr>
          <p:cNvPr id="661" name="Google Shape;661;p62"/>
          <p:cNvSpPr txBox="1"/>
          <p:nvPr/>
        </p:nvSpPr>
        <p:spPr>
          <a:xfrm>
            <a:off x="713225" y="4249600"/>
            <a:ext cx="3710400" cy="25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chemeClr val="accent2"/>
                </a:solidFill>
                <a:latin typeface="Montserrat"/>
                <a:ea typeface="Montserrat"/>
                <a:cs typeface="Montserrat"/>
                <a:sym typeface="Montserrat"/>
              </a:rPr>
              <a:t>Please keep this slide for attribution</a:t>
            </a:r>
            <a:endParaRPr sz="1200">
              <a:solidFill>
                <a:schemeClr val="accent2"/>
              </a:solidFill>
              <a:latin typeface="Montserrat"/>
              <a:ea typeface="Montserrat"/>
              <a:cs typeface="Montserrat"/>
              <a:sym typeface="Montserrat"/>
            </a:endParaRPr>
          </a:p>
        </p:txBody>
      </p:sp>
      <p:sp>
        <p:nvSpPr>
          <p:cNvPr id="2" name="Google Shape;883;p55">
            <a:extLst>
              <a:ext uri="{FF2B5EF4-FFF2-40B4-BE49-F238E27FC236}">
                <a16:creationId xmlns:a16="http://schemas.microsoft.com/office/drawing/2014/main" id="{8EB845F4-D609-E1DF-C81B-15B7CC3A7013}"/>
              </a:ext>
            </a:extLst>
          </p:cNvPr>
          <p:cNvSpPr txBox="1">
            <a:spLocks/>
          </p:cNvSpPr>
          <p:nvPr/>
        </p:nvSpPr>
        <p:spPr>
          <a:xfrm flipH="1">
            <a:off x="823351" y="1926979"/>
            <a:ext cx="3434700" cy="768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lt1"/>
              </a:buClr>
              <a:buSzPts val="1100"/>
            </a:pPr>
            <a:r>
              <a:rPr lang="pt-BR"/>
              <a:t>0896-3204-6116</a:t>
            </a:r>
          </a:p>
          <a:p>
            <a:pPr>
              <a:buClr>
                <a:schemeClr val="lt1"/>
              </a:buClr>
              <a:buSzPts val="1100"/>
            </a:pPr>
            <a:r>
              <a:rPr lang="pt-BR"/>
              <a:t>@vallezulius_</a:t>
            </a:r>
          </a:p>
          <a:p>
            <a:pPr>
              <a:buClr>
                <a:schemeClr val="lt1"/>
              </a:buClr>
              <a:buSzPts val="1100"/>
            </a:pPr>
            <a:r>
              <a:rPr lang="pt-BR"/>
              <a:t>@valley_feeds (Instagram portofolio)</a:t>
            </a:r>
          </a:p>
          <a:p>
            <a:pPr>
              <a:buClr>
                <a:schemeClr val="lt1"/>
              </a:buClr>
              <a:buSzPts val="1100"/>
            </a:pPr>
            <a:r>
              <a:rPr lang="pt-BR"/>
              <a:t>ValleyFeeds (Youtube Portofolio)</a:t>
            </a:r>
            <a:endParaRPr lang="pt-BR" dirty="0"/>
          </a:p>
        </p:txBody>
      </p:sp>
      <p:sp>
        <p:nvSpPr>
          <p:cNvPr id="3" name="Google Shape;885;p55">
            <a:extLst>
              <a:ext uri="{FF2B5EF4-FFF2-40B4-BE49-F238E27FC236}">
                <a16:creationId xmlns:a16="http://schemas.microsoft.com/office/drawing/2014/main" id="{F893352E-1842-983E-E118-EE506715F17C}"/>
              </a:ext>
            </a:extLst>
          </p:cNvPr>
          <p:cNvSpPr txBox="1">
            <a:spLocks/>
          </p:cNvSpPr>
          <p:nvPr/>
        </p:nvSpPr>
        <p:spPr>
          <a:xfrm flipH="1">
            <a:off x="823351" y="1518054"/>
            <a:ext cx="3434700" cy="408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d-ID" dirty="0"/>
              <a:t>Lebih lanjut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Definisi</a:t>
            </a:r>
            <a:endParaRPr dirty="0"/>
          </a:p>
        </p:txBody>
      </p:sp>
      <p:sp>
        <p:nvSpPr>
          <p:cNvPr id="215" name="Google Shape;215;p33"/>
          <p:cNvSpPr txBox="1">
            <a:spLocks noGrp="1"/>
          </p:cNvSpPr>
          <p:nvPr>
            <p:ph type="body" idx="1"/>
          </p:nvPr>
        </p:nvSpPr>
        <p:spPr>
          <a:xfrm>
            <a:off x="1156525" y="2096100"/>
            <a:ext cx="4232100" cy="201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d-ID" dirty="0"/>
              <a:t>Menurut buku “Introduction to the computer, the tool of business” karya dari William M. Fuori, mendefinisikan computer adalah suatu pemroses data yang dapat melakukan perhitungan yang besar dan cepat. Termasuk perhitungan aritmatika yang besar atau operasi logika.</a:t>
            </a:r>
            <a:endParaRPr dirty="0"/>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2530013" y="1481512"/>
            <a:ext cx="4055400" cy="72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Elemen Sistem Komputer</a:t>
            </a:r>
            <a:endParaRPr dirty="0"/>
          </a:p>
        </p:txBody>
      </p:sp>
      <p:sp>
        <p:nvSpPr>
          <p:cNvPr id="230" name="Google Shape;230;p35"/>
          <p:cNvSpPr txBox="1">
            <a:spLocks noGrp="1"/>
          </p:cNvSpPr>
          <p:nvPr>
            <p:ph type="subTitle" idx="1"/>
          </p:nvPr>
        </p:nvSpPr>
        <p:spPr>
          <a:xfrm>
            <a:off x="2536033" y="2391151"/>
            <a:ext cx="6207918" cy="1505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id-ID" dirty="0"/>
              <a:t>Sistem computer terdiri atas tiga elemen yaitu:</a:t>
            </a:r>
            <a:endParaRPr lang="en-US" dirty="0"/>
          </a:p>
          <a:p>
            <a:pPr marL="342900" lvl="0" algn="just" rtl="0">
              <a:spcBef>
                <a:spcPts val="0"/>
              </a:spcBef>
              <a:spcAft>
                <a:spcPts val="0"/>
              </a:spcAft>
              <a:buClr>
                <a:schemeClr val="dk1"/>
              </a:buClr>
              <a:buSzPts val="1100"/>
              <a:buFont typeface="Arial"/>
              <a:buAutoNum type="arabicPeriod"/>
            </a:pPr>
            <a:r>
              <a:rPr lang="id-ID" dirty="0"/>
              <a:t>Hardware (perangkat keras)</a:t>
            </a:r>
            <a:endParaRPr lang="en-US" dirty="0"/>
          </a:p>
          <a:p>
            <a:pPr marL="342900" lvl="0" algn="just" rtl="0">
              <a:spcBef>
                <a:spcPts val="0"/>
              </a:spcBef>
              <a:spcAft>
                <a:spcPts val="0"/>
              </a:spcAft>
              <a:buClr>
                <a:schemeClr val="dk1"/>
              </a:buClr>
              <a:buSzPts val="1100"/>
              <a:buFont typeface="Arial"/>
              <a:buAutoNum type="arabicPeriod"/>
            </a:pPr>
            <a:r>
              <a:rPr lang="id-ID" dirty="0"/>
              <a:t>Software (perangkat lunak)</a:t>
            </a:r>
            <a:endParaRPr lang="en-US" dirty="0"/>
          </a:p>
          <a:p>
            <a:pPr marL="342900" lvl="0" algn="just" rtl="0">
              <a:spcBef>
                <a:spcPts val="0"/>
              </a:spcBef>
              <a:spcAft>
                <a:spcPts val="0"/>
              </a:spcAft>
              <a:buClr>
                <a:schemeClr val="dk1"/>
              </a:buClr>
              <a:buSzPts val="1100"/>
              <a:buFont typeface="Arial"/>
              <a:buAutoNum type="arabicPeriod"/>
            </a:pPr>
            <a:r>
              <a:rPr lang="id-ID" dirty="0"/>
              <a:t>Brainware (sumber daya manusia).</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2550320" y="1452937"/>
            <a:ext cx="4055400" cy="72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Hardware</a:t>
            </a:r>
            <a:endParaRPr dirty="0"/>
          </a:p>
        </p:txBody>
      </p:sp>
      <p:sp>
        <p:nvSpPr>
          <p:cNvPr id="230" name="Google Shape;230;p35"/>
          <p:cNvSpPr txBox="1">
            <a:spLocks noGrp="1"/>
          </p:cNvSpPr>
          <p:nvPr>
            <p:ph type="subTitle" idx="1"/>
          </p:nvPr>
        </p:nvSpPr>
        <p:spPr>
          <a:xfrm>
            <a:off x="2550320" y="1948239"/>
            <a:ext cx="6207918" cy="1505100"/>
          </a:xfrm>
          <a:prstGeom prst="rect">
            <a:avLst/>
          </a:prstGeom>
        </p:spPr>
        <p:txBody>
          <a:bodyPr spcFirstLastPara="1" wrap="square" lIns="91425" tIns="91425" rIns="91425" bIns="91425" anchor="t" anchorCtr="0">
            <a:noAutofit/>
          </a:bodyPr>
          <a:lstStyle/>
          <a:p>
            <a:pPr marL="342900" lvl="0" algn="just" rtl="0">
              <a:spcBef>
                <a:spcPts val="0"/>
              </a:spcBef>
              <a:spcAft>
                <a:spcPts val="0"/>
              </a:spcAft>
              <a:buClr>
                <a:schemeClr val="dk1"/>
              </a:buClr>
              <a:buSzPts val="1100"/>
              <a:buFont typeface="Arial"/>
              <a:buAutoNum type="arabicPeriod"/>
            </a:pPr>
            <a:r>
              <a:rPr lang="id-ID" dirty="0"/>
              <a:t>Processor, merupakan bagian dari perangkat keras komputer yang melakukan pemprosesan aritmatika dan logika serta pengendalian operasi komputer secara keseluruhan.</a:t>
            </a:r>
            <a:endParaRPr lang="en-US" dirty="0"/>
          </a:p>
          <a:p>
            <a:pPr marL="342900" lvl="0" algn="just" rtl="0">
              <a:spcBef>
                <a:spcPts val="0"/>
              </a:spcBef>
              <a:spcAft>
                <a:spcPts val="0"/>
              </a:spcAft>
              <a:buClr>
                <a:schemeClr val="dk1"/>
              </a:buClr>
              <a:buSzPts val="1100"/>
              <a:buFont typeface="Arial"/>
              <a:buAutoNum type="arabicPeriod"/>
            </a:pPr>
            <a:r>
              <a:rPr lang="en-US" dirty="0" err="1"/>
              <a:t>Memori</a:t>
            </a:r>
            <a:r>
              <a:rPr lang="en-US" dirty="0"/>
              <a:t>, </a:t>
            </a:r>
            <a:r>
              <a:rPr lang="en-US" dirty="0" err="1"/>
              <a:t>berdasrkan</a:t>
            </a:r>
            <a:r>
              <a:rPr lang="en-US" dirty="0"/>
              <a:t> </a:t>
            </a:r>
            <a:r>
              <a:rPr lang="en-US" dirty="0" err="1"/>
              <a:t>fungsinya</a:t>
            </a:r>
            <a:r>
              <a:rPr lang="en-US" dirty="0"/>
              <a:t> </a:t>
            </a:r>
            <a:r>
              <a:rPr lang="en-US" dirty="0" err="1"/>
              <a:t>dibagi</a:t>
            </a:r>
            <a:r>
              <a:rPr lang="en-US" dirty="0"/>
              <a:t> </a:t>
            </a:r>
            <a:r>
              <a:rPr lang="en-US" dirty="0" err="1"/>
              <a:t>menjadi</a:t>
            </a:r>
            <a:r>
              <a:rPr lang="en-US" dirty="0"/>
              <a:t> </a:t>
            </a:r>
            <a:r>
              <a:rPr lang="en-US" dirty="0" err="1"/>
              <a:t>dua</a:t>
            </a:r>
            <a:r>
              <a:rPr lang="en-US" dirty="0"/>
              <a:t> </a:t>
            </a:r>
            <a:r>
              <a:rPr lang="en-US" dirty="0" err="1"/>
              <a:t>yaitu</a:t>
            </a:r>
            <a:r>
              <a:rPr lang="en-US" dirty="0"/>
              <a:t> primary memory dan secondary memory.</a:t>
            </a:r>
          </a:p>
          <a:p>
            <a:pPr marL="342900" lvl="0" algn="just" rtl="0">
              <a:spcBef>
                <a:spcPts val="0"/>
              </a:spcBef>
              <a:spcAft>
                <a:spcPts val="0"/>
              </a:spcAft>
              <a:buClr>
                <a:schemeClr val="dk1"/>
              </a:buClr>
              <a:buSzPts val="1100"/>
              <a:buFont typeface="Arial"/>
              <a:buAutoNum type="arabicPeriod"/>
            </a:pPr>
            <a:r>
              <a:rPr lang="id-ID" dirty="0"/>
              <a:t>Input-Output Device, merupakan bagian yang berfungsi sebagai penghubung antara komputer dengan lingkungan di luarnya.</a:t>
            </a:r>
            <a:endParaRPr dirty="0"/>
          </a:p>
        </p:txBody>
      </p:sp>
    </p:spTree>
    <p:extLst>
      <p:ext uri="{BB962C8B-B14F-4D97-AF65-F5344CB8AC3E}">
        <p14:creationId xmlns:p14="http://schemas.microsoft.com/office/powerpoint/2010/main" val="352211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2550320" y="1231481"/>
            <a:ext cx="4055400" cy="72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Software</a:t>
            </a:r>
            <a:endParaRPr dirty="0"/>
          </a:p>
        </p:txBody>
      </p:sp>
      <p:sp>
        <p:nvSpPr>
          <p:cNvPr id="230" name="Google Shape;230;p35"/>
          <p:cNvSpPr txBox="1">
            <a:spLocks noGrp="1"/>
          </p:cNvSpPr>
          <p:nvPr>
            <p:ph type="subTitle" idx="1"/>
          </p:nvPr>
        </p:nvSpPr>
        <p:spPr>
          <a:xfrm>
            <a:off x="2550320" y="1726783"/>
            <a:ext cx="6207918" cy="1505100"/>
          </a:xfrm>
          <a:prstGeom prst="rect">
            <a:avLst/>
          </a:prstGeom>
        </p:spPr>
        <p:txBody>
          <a:bodyPr spcFirstLastPara="1" wrap="square" lIns="91425" tIns="91425" rIns="91425" bIns="91425" anchor="t" anchorCtr="0">
            <a:noAutofit/>
          </a:bodyPr>
          <a:lstStyle/>
          <a:p>
            <a:pPr marL="342900" lvl="0" algn="just" rtl="0">
              <a:spcBef>
                <a:spcPts val="0"/>
              </a:spcBef>
              <a:spcAft>
                <a:spcPts val="0"/>
              </a:spcAft>
              <a:buClr>
                <a:schemeClr val="dk1"/>
              </a:buClr>
              <a:buSzPts val="1100"/>
              <a:buFont typeface="Arial"/>
              <a:buAutoNum type="arabicPeriod"/>
            </a:pPr>
            <a:r>
              <a:rPr lang="id-ID" dirty="0"/>
              <a:t>Sistem Operasi, merupakan perangkat lunak yang mengoperasikan komputer serta menyediakan antarmuka dengan perangkat lunak lain atau dengan pengguna.</a:t>
            </a:r>
            <a:endParaRPr lang="en-US" dirty="0"/>
          </a:p>
          <a:p>
            <a:pPr marL="342900" lvl="0" algn="just" rtl="0">
              <a:spcBef>
                <a:spcPts val="0"/>
              </a:spcBef>
              <a:spcAft>
                <a:spcPts val="0"/>
              </a:spcAft>
              <a:buClr>
                <a:schemeClr val="dk1"/>
              </a:buClr>
              <a:buSzPts val="1100"/>
              <a:buFont typeface="Arial"/>
              <a:buAutoNum type="arabicPeriod"/>
            </a:pPr>
            <a:r>
              <a:rPr lang="id-ID" dirty="0"/>
              <a:t>Program Utilitas, merupakan program khusus yang berfungsi sebagai perangkat pemeliharaan komputer, seperti anti virus</a:t>
            </a:r>
            <a:r>
              <a:rPr lang="en-US" dirty="0"/>
              <a:t>.</a:t>
            </a:r>
          </a:p>
          <a:p>
            <a:pPr marL="342900" lvl="0" algn="just" rtl="0">
              <a:spcBef>
                <a:spcPts val="0"/>
              </a:spcBef>
              <a:spcAft>
                <a:spcPts val="0"/>
              </a:spcAft>
              <a:buClr>
                <a:schemeClr val="dk1"/>
              </a:buClr>
              <a:buSzPts val="1100"/>
              <a:buFont typeface="Arial"/>
              <a:buAutoNum type="arabicPeriod"/>
            </a:pPr>
            <a:r>
              <a:rPr lang="id-ID" dirty="0"/>
              <a:t>Program Aplikasi, merupakan program yang dikembangkan untuk memenuhi kebutuhan yang spesifik. Contoh : aplikasi Akuntansi</a:t>
            </a:r>
            <a:r>
              <a:rPr lang="en-US" dirty="0"/>
              <a:t>.</a:t>
            </a:r>
          </a:p>
          <a:p>
            <a:pPr marL="342900" lvl="0" algn="just" rtl="0">
              <a:spcBef>
                <a:spcPts val="0"/>
              </a:spcBef>
              <a:spcAft>
                <a:spcPts val="0"/>
              </a:spcAft>
              <a:buClr>
                <a:schemeClr val="dk1"/>
              </a:buClr>
              <a:buSzPts val="1100"/>
              <a:buFont typeface="Arial"/>
              <a:buAutoNum type="arabicPeriod"/>
            </a:pPr>
            <a:r>
              <a:rPr lang="id-ID" dirty="0"/>
              <a:t>Program Paket, merupakan program yang dikembangkan untuk kebutuhan umum</a:t>
            </a:r>
            <a:r>
              <a:rPr lang="en-US" dirty="0"/>
              <a:t>, </a:t>
            </a:r>
            <a:r>
              <a:rPr lang="en-US" dirty="0" err="1"/>
              <a:t>seperti</a:t>
            </a:r>
            <a:r>
              <a:rPr lang="en-US" dirty="0"/>
              <a:t> </a:t>
            </a:r>
            <a:r>
              <a:rPr lang="id-ID" dirty="0"/>
              <a:t>pengolah kata /editor naskah : MS Word, Sublime Text, LateX, dll</a:t>
            </a:r>
            <a:endParaRPr dirty="0"/>
          </a:p>
        </p:txBody>
      </p:sp>
    </p:spTree>
    <p:extLst>
      <p:ext uri="{BB962C8B-B14F-4D97-AF65-F5344CB8AC3E}">
        <p14:creationId xmlns:p14="http://schemas.microsoft.com/office/powerpoint/2010/main" val="101758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2550320" y="1231481"/>
            <a:ext cx="4055400" cy="72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Brainware</a:t>
            </a:r>
            <a:endParaRPr dirty="0"/>
          </a:p>
        </p:txBody>
      </p:sp>
      <p:sp>
        <p:nvSpPr>
          <p:cNvPr id="230" name="Google Shape;230;p35"/>
          <p:cNvSpPr txBox="1">
            <a:spLocks noGrp="1"/>
          </p:cNvSpPr>
          <p:nvPr>
            <p:ph type="subTitle" idx="1"/>
          </p:nvPr>
        </p:nvSpPr>
        <p:spPr>
          <a:xfrm>
            <a:off x="2550320" y="1726783"/>
            <a:ext cx="6207918" cy="1505100"/>
          </a:xfrm>
          <a:prstGeom prst="rect">
            <a:avLst/>
          </a:prstGeom>
        </p:spPr>
        <p:txBody>
          <a:bodyPr spcFirstLastPara="1" wrap="square" lIns="91425" tIns="91425" rIns="91425" bIns="91425" anchor="t" anchorCtr="0">
            <a:noAutofit/>
          </a:bodyPr>
          <a:lstStyle/>
          <a:p>
            <a:pPr marL="342900" lvl="0" algn="just" rtl="0">
              <a:spcBef>
                <a:spcPts val="0"/>
              </a:spcBef>
              <a:spcAft>
                <a:spcPts val="0"/>
              </a:spcAft>
              <a:buClr>
                <a:schemeClr val="dk1"/>
              </a:buClr>
              <a:buSzPts val="1100"/>
              <a:buFont typeface="Arial"/>
              <a:buAutoNum type="arabicPeriod"/>
            </a:pPr>
            <a:r>
              <a:rPr lang="id-ID" dirty="0"/>
              <a:t>Analis Sistem, berperan melakukan analisis terhadap permasalahan yang dihadapi, serta merancang solusi pemecahannya dalam bentuk program komputer.</a:t>
            </a:r>
            <a:endParaRPr lang="en-US" dirty="0"/>
          </a:p>
          <a:p>
            <a:pPr marL="342900" lvl="0" algn="just" rtl="0">
              <a:spcBef>
                <a:spcPts val="0"/>
              </a:spcBef>
              <a:spcAft>
                <a:spcPts val="0"/>
              </a:spcAft>
              <a:buClr>
                <a:schemeClr val="dk1"/>
              </a:buClr>
              <a:buSzPts val="1100"/>
              <a:buFont typeface="Arial"/>
              <a:buAutoNum type="arabicPeriod"/>
            </a:pPr>
            <a:r>
              <a:rPr lang="id-ID" dirty="0"/>
              <a:t>Programmer, berperan menerjemahkan rancangan yang dibuat analis kedalam bahasa pemprograman sehingga solusi dapat dijalankan oleh komputer</a:t>
            </a:r>
            <a:endParaRPr lang="en-US" dirty="0"/>
          </a:p>
          <a:p>
            <a:pPr marL="342900" lvl="0" algn="just" rtl="0">
              <a:spcBef>
                <a:spcPts val="0"/>
              </a:spcBef>
              <a:spcAft>
                <a:spcPts val="0"/>
              </a:spcAft>
              <a:buClr>
                <a:schemeClr val="dk1"/>
              </a:buClr>
              <a:buSzPts val="1100"/>
              <a:buFont typeface="Arial"/>
              <a:buAutoNum type="arabicPeriod"/>
            </a:pPr>
            <a:r>
              <a:rPr lang="sv-SE" dirty="0"/>
              <a:t>Operator, bertugas menjalankan komputer berdasarkan instruksi yang diberikan</a:t>
            </a:r>
            <a:endParaRPr lang="en-US" dirty="0"/>
          </a:p>
          <a:p>
            <a:pPr marL="342900" lvl="0" algn="just" rtl="0">
              <a:spcBef>
                <a:spcPts val="0"/>
              </a:spcBef>
              <a:spcAft>
                <a:spcPts val="0"/>
              </a:spcAft>
              <a:buClr>
                <a:schemeClr val="dk1"/>
              </a:buClr>
              <a:buSzPts val="1100"/>
              <a:buFont typeface="Arial"/>
              <a:buAutoNum type="arabicPeriod"/>
            </a:pPr>
            <a:r>
              <a:rPr lang="sv-SE" dirty="0"/>
              <a:t>Teknisi, bertugas merakit atau memelihara perangkat keras computer</a:t>
            </a:r>
            <a:endParaRPr dirty="0"/>
          </a:p>
        </p:txBody>
      </p:sp>
    </p:spTree>
    <p:extLst>
      <p:ext uri="{BB962C8B-B14F-4D97-AF65-F5344CB8AC3E}">
        <p14:creationId xmlns:p14="http://schemas.microsoft.com/office/powerpoint/2010/main" val="981864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Klasifikasi Komputer</a:t>
            </a:r>
            <a:endParaRPr dirty="0"/>
          </a:p>
        </p:txBody>
      </p:sp>
      <p:sp>
        <p:nvSpPr>
          <p:cNvPr id="215" name="Google Shape;215;p33"/>
          <p:cNvSpPr txBox="1">
            <a:spLocks noGrp="1"/>
          </p:cNvSpPr>
          <p:nvPr>
            <p:ph type="body" idx="1"/>
          </p:nvPr>
        </p:nvSpPr>
        <p:spPr>
          <a:xfrm>
            <a:off x="1156525" y="2096100"/>
            <a:ext cx="4232100" cy="20118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Clr>
                <a:schemeClr val="dk1"/>
              </a:buClr>
              <a:buSzPts val="1100"/>
              <a:buFont typeface="Arial"/>
              <a:buAutoNum type="arabicPeriod"/>
            </a:pPr>
            <a:r>
              <a:rPr lang="id-ID" dirty="0"/>
              <a:t>Berdasarkan Sinyal Masukan</a:t>
            </a:r>
            <a:endParaRPr lang="en-US" dirty="0"/>
          </a:p>
          <a:p>
            <a:pPr marL="342900" lvl="0" indent="-342900" algn="l" rtl="0">
              <a:spcBef>
                <a:spcPts val="0"/>
              </a:spcBef>
              <a:spcAft>
                <a:spcPts val="0"/>
              </a:spcAft>
              <a:buClr>
                <a:schemeClr val="dk1"/>
              </a:buClr>
              <a:buSzPts val="1100"/>
              <a:buFont typeface="Arial"/>
              <a:buAutoNum type="arabicPeriod"/>
            </a:pPr>
            <a:r>
              <a:rPr lang="en-US" dirty="0" err="1"/>
              <a:t>Berdasarkan</a:t>
            </a:r>
            <a:r>
              <a:rPr lang="en-US" dirty="0"/>
              <a:t> </a:t>
            </a:r>
            <a:r>
              <a:rPr lang="en-US" dirty="0" err="1"/>
              <a:t>Ukuran</a:t>
            </a:r>
            <a:endParaRPr lang="en-US" dirty="0"/>
          </a:p>
          <a:p>
            <a:pPr marL="342900" lvl="0" indent="-342900" algn="l" rtl="0">
              <a:spcBef>
                <a:spcPts val="0"/>
              </a:spcBef>
              <a:spcAft>
                <a:spcPts val="0"/>
              </a:spcAft>
              <a:buClr>
                <a:schemeClr val="dk1"/>
              </a:buClr>
              <a:buSzPts val="1100"/>
              <a:buFont typeface="Arial"/>
              <a:buAutoNum type="arabicPeriod"/>
            </a:pPr>
            <a:r>
              <a:rPr lang="en-US" dirty="0" err="1"/>
              <a:t>Berdasarkan</a:t>
            </a:r>
            <a:r>
              <a:rPr lang="en-US" dirty="0"/>
              <a:t> </a:t>
            </a:r>
            <a:r>
              <a:rPr lang="en-US" dirty="0" err="1"/>
              <a:t>Generasi</a:t>
            </a:r>
            <a:endParaRPr lang="en-US" dirty="0"/>
          </a:p>
          <a:p>
            <a:pPr marL="342900" lvl="0" indent="-342900" algn="l" rtl="0">
              <a:spcBef>
                <a:spcPts val="0"/>
              </a:spcBef>
              <a:spcAft>
                <a:spcPts val="0"/>
              </a:spcAft>
              <a:buClr>
                <a:schemeClr val="dk1"/>
              </a:buClr>
              <a:buSzPts val="1100"/>
              <a:buFont typeface="Arial"/>
              <a:buAutoNum type="arabicPeriod"/>
            </a:pPr>
            <a:r>
              <a:rPr lang="en-US" dirty="0" err="1"/>
              <a:t>Berdasarkan</a:t>
            </a:r>
            <a:r>
              <a:rPr lang="en-US" dirty="0"/>
              <a:t> </a:t>
            </a:r>
            <a:r>
              <a:rPr lang="en-US" dirty="0" err="1"/>
              <a:t>Tujuan</a:t>
            </a:r>
            <a:r>
              <a:rPr lang="en-US" dirty="0"/>
              <a:t> </a:t>
            </a:r>
            <a:r>
              <a:rPr lang="en-US" dirty="0" err="1"/>
              <a:t>Pembuatan</a:t>
            </a:r>
            <a:endParaRPr lang="en-US" dirty="0"/>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8786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2550320" y="1231481"/>
            <a:ext cx="5500686" cy="72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Berdasarkan Sinyal Masukan</a:t>
            </a:r>
            <a:endParaRPr dirty="0"/>
          </a:p>
        </p:txBody>
      </p:sp>
      <p:sp>
        <p:nvSpPr>
          <p:cNvPr id="230" name="Google Shape;230;p35"/>
          <p:cNvSpPr txBox="1">
            <a:spLocks noGrp="1"/>
          </p:cNvSpPr>
          <p:nvPr>
            <p:ph type="subTitle" idx="1"/>
          </p:nvPr>
        </p:nvSpPr>
        <p:spPr>
          <a:xfrm>
            <a:off x="2550320" y="1726783"/>
            <a:ext cx="6207918" cy="1505100"/>
          </a:xfrm>
          <a:prstGeom prst="rect">
            <a:avLst/>
          </a:prstGeom>
        </p:spPr>
        <p:txBody>
          <a:bodyPr spcFirstLastPara="1" wrap="square" lIns="91425" tIns="91425" rIns="91425" bIns="91425" anchor="t" anchorCtr="0">
            <a:noAutofit/>
          </a:bodyPr>
          <a:lstStyle/>
          <a:p>
            <a:pPr marL="342900" lvl="0" algn="just" rtl="0">
              <a:spcBef>
                <a:spcPts val="0"/>
              </a:spcBef>
              <a:spcAft>
                <a:spcPts val="0"/>
              </a:spcAft>
              <a:buClr>
                <a:schemeClr val="dk1"/>
              </a:buClr>
              <a:buSzPts val="1100"/>
              <a:buFont typeface="Arial"/>
              <a:buAutoNum type="arabicPeriod"/>
            </a:pPr>
            <a:r>
              <a:rPr lang="id-ID" dirty="0"/>
              <a:t>Komputer Analog, menerima sinyal masukan berupa data analog. Contoh : komputer penghitung aliran BBM dalam SPBU</a:t>
            </a:r>
            <a:r>
              <a:rPr lang="en-US" dirty="0"/>
              <a:t>.</a:t>
            </a:r>
          </a:p>
          <a:p>
            <a:pPr marL="342900" lvl="0" algn="just" rtl="0">
              <a:spcBef>
                <a:spcPts val="0"/>
              </a:spcBef>
              <a:spcAft>
                <a:spcPts val="0"/>
              </a:spcAft>
              <a:buClr>
                <a:schemeClr val="dk1"/>
              </a:buClr>
              <a:buSzPts val="1100"/>
              <a:buFont typeface="Arial"/>
              <a:buAutoNum type="arabicPeriod"/>
            </a:pPr>
            <a:r>
              <a:rPr lang="id-ID" dirty="0"/>
              <a:t>Komputer Analog, menerima sinyal masukan berupa data analog. Contoh : komputer penghitung aliran BBM dalam SPBU</a:t>
            </a:r>
            <a:r>
              <a:rPr lang="en-US" dirty="0"/>
              <a:t>.</a:t>
            </a:r>
          </a:p>
          <a:p>
            <a:pPr marL="342900" lvl="0" algn="just" rtl="0">
              <a:spcBef>
                <a:spcPts val="0"/>
              </a:spcBef>
              <a:spcAft>
                <a:spcPts val="0"/>
              </a:spcAft>
              <a:buClr>
                <a:schemeClr val="dk1"/>
              </a:buClr>
              <a:buSzPts val="1100"/>
              <a:buFont typeface="Arial"/>
              <a:buAutoNum type="arabicPeriod"/>
            </a:pPr>
            <a:r>
              <a:rPr lang="id-ID" dirty="0"/>
              <a:t>Komputer hibrid, menerima masukan analog dan digital</a:t>
            </a:r>
            <a:endParaRPr lang="en-US" dirty="0"/>
          </a:p>
          <a:p>
            <a:pPr marL="342900" lvl="0" algn="just" rtl="0">
              <a:spcBef>
                <a:spcPts val="0"/>
              </a:spcBef>
              <a:spcAft>
                <a:spcPts val="0"/>
              </a:spcAft>
              <a:buClr>
                <a:schemeClr val="dk1"/>
              </a:buClr>
              <a:buSzPts val="1100"/>
              <a:buFont typeface="Arial"/>
              <a:buAutoNum type="arabicPeriod"/>
            </a:pPr>
            <a:endParaRPr dirty="0"/>
          </a:p>
        </p:txBody>
      </p:sp>
    </p:spTree>
    <p:extLst>
      <p:ext uri="{BB962C8B-B14F-4D97-AF65-F5344CB8AC3E}">
        <p14:creationId xmlns:p14="http://schemas.microsoft.com/office/powerpoint/2010/main" val="788088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2550320" y="1231481"/>
            <a:ext cx="5500686" cy="72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Berdasarkan Ukuran</a:t>
            </a:r>
            <a:endParaRPr dirty="0"/>
          </a:p>
        </p:txBody>
      </p:sp>
      <p:sp>
        <p:nvSpPr>
          <p:cNvPr id="230" name="Google Shape;230;p35"/>
          <p:cNvSpPr txBox="1">
            <a:spLocks noGrp="1"/>
          </p:cNvSpPr>
          <p:nvPr>
            <p:ph type="subTitle" idx="1"/>
          </p:nvPr>
        </p:nvSpPr>
        <p:spPr>
          <a:xfrm>
            <a:off x="2550320" y="1726783"/>
            <a:ext cx="6207918" cy="1505100"/>
          </a:xfrm>
          <a:prstGeom prst="rect">
            <a:avLst/>
          </a:prstGeom>
        </p:spPr>
        <p:txBody>
          <a:bodyPr spcFirstLastPara="1" wrap="square" lIns="91425" tIns="91425" rIns="91425" bIns="91425" anchor="t" anchorCtr="0">
            <a:noAutofit/>
          </a:bodyPr>
          <a:lstStyle/>
          <a:p>
            <a:pPr marL="342900" lvl="0" algn="just" rtl="0">
              <a:spcBef>
                <a:spcPts val="0"/>
              </a:spcBef>
              <a:spcAft>
                <a:spcPts val="0"/>
              </a:spcAft>
              <a:buClr>
                <a:schemeClr val="dk1"/>
              </a:buClr>
              <a:buSzPts val="1100"/>
              <a:buFont typeface="Arial"/>
              <a:buAutoNum type="arabicPeriod"/>
            </a:pPr>
            <a:r>
              <a:rPr lang="id-ID" dirty="0"/>
              <a:t>Komputer mikro, berukuran kecil, biasanya dipergunakan oleh satu orang. Contoh : PC, Notebook, Tablet, PDA, Smartphone, dll.</a:t>
            </a:r>
            <a:endParaRPr lang="en-US" dirty="0"/>
          </a:p>
          <a:p>
            <a:pPr marL="342900" lvl="0" algn="just" rtl="0">
              <a:spcBef>
                <a:spcPts val="0"/>
              </a:spcBef>
              <a:spcAft>
                <a:spcPts val="0"/>
              </a:spcAft>
              <a:buClr>
                <a:schemeClr val="dk1"/>
              </a:buClr>
              <a:buSzPts val="1100"/>
              <a:buFont typeface="Arial"/>
              <a:buAutoNum type="arabicPeriod"/>
            </a:pPr>
            <a:r>
              <a:rPr lang="id-ID" dirty="0"/>
              <a:t>Komputer Mini, berukuran lebih besar, biasa digunakan untuk kebutuhan pekerjaan yang lebih besar juga. Contoh : Komputer Alfa, dll</a:t>
            </a:r>
            <a:endParaRPr lang="en-US" dirty="0"/>
          </a:p>
          <a:p>
            <a:pPr marL="342900" lvl="0" algn="just" rtl="0">
              <a:spcBef>
                <a:spcPts val="0"/>
              </a:spcBef>
              <a:spcAft>
                <a:spcPts val="0"/>
              </a:spcAft>
              <a:buClr>
                <a:schemeClr val="dk1"/>
              </a:buClr>
              <a:buSzPts val="1100"/>
              <a:buFont typeface="Arial"/>
              <a:buAutoNum type="arabicPeriod"/>
            </a:pPr>
            <a:r>
              <a:rPr lang="id-ID" dirty="0"/>
              <a:t>Supercomputer, merupakan komputer berkinerja amat tinggi, biasanya untuk memenuhi kebutuhan pemprosesan yang amat besar. Contoh : Cray, DeepBlue, EarthSimulator, dll</a:t>
            </a:r>
            <a:endParaRPr lang="en-US" dirty="0"/>
          </a:p>
          <a:p>
            <a:pPr marL="342900" lvl="0" algn="just" rtl="0">
              <a:spcBef>
                <a:spcPts val="0"/>
              </a:spcBef>
              <a:spcAft>
                <a:spcPts val="0"/>
              </a:spcAft>
              <a:buClr>
                <a:schemeClr val="dk1"/>
              </a:buClr>
              <a:buSzPts val="1100"/>
              <a:buFont typeface="Arial"/>
              <a:buAutoNum type="arabicPeriod"/>
            </a:pPr>
            <a:r>
              <a:rPr lang="en-US" dirty="0"/>
              <a:t>Mainframe</a:t>
            </a:r>
            <a:endParaRPr dirty="0"/>
          </a:p>
        </p:txBody>
      </p:sp>
    </p:spTree>
    <p:extLst>
      <p:ext uri="{BB962C8B-B14F-4D97-AF65-F5344CB8AC3E}">
        <p14:creationId xmlns:p14="http://schemas.microsoft.com/office/powerpoint/2010/main" val="1339899446"/>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526</Words>
  <Application>Microsoft Office PowerPoint</Application>
  <PresentationFormat>On-screen Show (16:9)</PresentationFormat>
  <Paragraphs>53</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Montserrat</vt:lpstr>
      <vt:lpstr>Arial</vt:lpstr>
      <vt:lpstr>Management Consulting Toolkit by Slidesgo</vt:lpstr>
      <vt:lpstr>Komputer dan Pemrograman (MKU-106) Komputer dan Perkembangannya </vt:lpstr>
      <vt:lpstr>Definisi</vt:lpstr>
      <vt:lpstr>Elemen Sistem Komputer</vt:lpstr>
      <vt:lpstr>Hardware</vt:lpstr>
      <vt:lpstr>Software</vt:lpstr>
      <vt:lpstr>Brainware</vt:lpstr>
      <vt:lpstr>Klasifikasi Komputer</vt:lpstr>
      <vt:lpstr>Berdasarkan Sinyal Masukan</vt:lpstr>
      <vt:lpstr>Berdasarkan Ukuran</vt:lpstr>
      <vt:lpstr>Berdasarkan Generasi</vt:lpstr>
      <vt:lpstr>Berdasarkan Tujuan Pembuatan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Consulting Toolkit</dc:title>
  <dc:creator>ValleyFeeds</dc:creator>
  <cp:lastModifiedBy>ValleyFeeds</cp:lastModifiedBy>
  <cp:revision>18</cp:revision>
  <dcterms:modified xsi:type="dcterms:W3CDTF">2022-10-04T07:01:01Z</dcterms:modified>
</cp:coreProperties>
</file>