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0" r:id="rId1"/>
    <p:sldMasterId id="2147483722" r:id="rId2"/>
  </p:sldMasterIdLst>
  <p:notesMasterIdLst>
    <p:notesMasterId r:id="rId21"/>
  </p:notesMasterIdLst>
  <p:sldIdLst>
    <p:sldId id="256" r:id="rId3"/>
    <p:sldId id="272" r:id="rId4"/>
    <p:sldId id="271" r:id="rId5"/>
    <p:sldId id="280" r:id="rId6"/>
    <p:sldId id="283" r:id="rId7"/>
    <p:sldId id="286" r:id="rId8"/>
    <p:sldId id="287" r:id="rId9"/>
    <p:sldId id="289" r:id="rId10"/>
    <p:sldId id="288" r:id="rId11"/>
    <p:sldId id="299" r:id="rId12"/>
    <p:sldId id="293" r:id="rId13"/>
    <p:sldId id="291" r:id="rId14"/>
    <p:sldId id="292" r:id="rId15"/>
    <p:sldId id="294" r:id="rId16"/>
    <p:sldId id="295" r:id="rId17"/>
    <p:sldId id="296" r:id="rId18"/>
    <p:sldId id="297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DM Sans" pitchFamily="2" charset="77"/>
      <p:regular r:id="rId26"/>
      <p:bold r:id="rId27"/>
      <p:italic r:id="rId28"/>
      <p:boldItalic r:id="rId29"/>
    </p:embeddedFont>
    <p:embeddedFont>
      <p:font typeface="Muli" panose="02000503000000000000" pitchFamily="2" charset="77"/>
      <p:regular r:id="rId30"/>
      <p:bold r:id="rId31"/>
      <p:italic r:id="rId32"/>
      <p:boldItalic r:id="rId33"/>
    </p:embeddedFont>
    <p:embeddedFont>
      <p:font typeface="Muli Extra Light Bold" panose="020F0502020204030204" pitchFamily="34" charset="0"/>
      <p:regular r:id="rId34"/>
      <p:bold r:id="rId35"/>
      <p:italic r:id="rId36"/>
      <p:boldItalic r:id="rId37"/>
    </p:embeddedFont>
    <p:embeddedFont>
      <p:font typeface="MULI EXTRALIGHT" panose="02000303000000000000" pitchFamily="2" charset="77"/>
      <p:regular r:id="rId38"/>
    </p:embeddedFont>
    <p:embeddedFont>
      <p:font typeface="Muli SemiBold" panose="02000503000000000000" pitchFamily="2" charset="77"/>
      <p:regular r:id="rId39"/>
      <p:bold r:id="rId40"/>
    </p:embeddedFont>
    <p:embeddedFont>
      <p:font typeface="SYSTEMATIC NEW J" pitchFamily="2" charset="0"/>
      <p:regular r:id="rId41"/>
    </p:embeddedFont>
    <p:embeddedFont>
      <p:font typeface="Viga" panose="020B0800030000020004" pitchFamily="34" charset="77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75" userDrawn="1">
          <p15:clr>
            <a:srgbClr val="9AA0A6"/>
          </p15:clr>
        </p15:guide>
        <p15:guide id="2" orient="horz" pos="1620" userDrawn="1">
          <p15:clr>
            <a:srgbClr val="9AA0A6"/>
          </p15:clr>
        </p15:guide>
        <p15:guide id="4" orient="horz" pos="441" userDrawn="1">
          <p15:clr>
            <a:srgbClr val="9AA0A6"/>
          </p15:clr>
        </p15:guide>
        <p15:guide id="5" pos="2903" userDrawn="1">
          <p15:clr>
            <a:srgbClr val="9AA0A6"/>
          </p15:clr>
        </p15:guide>
        <p15:guide id="6" pos="385" userDrawn="1">
          <p15:clr>
            <a:srgbClr val="A4A3A4"/>
          </p15:clr>
        </p15:guide>
        <p15:guide id="7" pos="42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A91"/>
    <a:srgbClr val="E5F0FF"/>
    <a:srgbClr val="D6A419"/>
    <a:srgbClr val="323B5E"/>
    <a:srgbClr val="2A3B5E"/>
    <a:srgbClr val="D8F3FF"/>
    <a:srgbClr val="222B36"/>
    <a:srgbClr val="252F3A"/>
    <a:srgbClr val="4FAAFF"/>
    <a:srgbClr val="FFF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76"/>
  </p:normalViewPr>
  <p:slideViewPr>
    <p:cSldViewPr snapToGrid="0">
      <p:cViewPr varScale="1">
        <p:scale>
          <a:sx n="141" d="100"/>
          <a:sy n="141" d="100"/>
        </p:scale>
        <p:origin x="592" y="152"/>
      </p:cViewPr>
      <p:guideLst>
        <p:guide pos="5375"/>
        <p:guide orient="horz" pos="1620"/>
        <p:guide orient="horz" pos="441"/>
        <p:guide pos="2903"/>
        <p:guide pos="385"/>
        <p:guide pos="4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3502f39c6_0_2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3502f39c6_0_2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610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DHCP è un protocollo di livello applicativo basato dul modello client - server</a:t>
            </a:r>
          </a:p>
          <a:p>
            <a:endParaRPr lang="en-IT" dirty="0"/>
          </a:p>
          <a:p>
            <a:r>
              <a:rPr lang="en-IT" dirty="0"/>
              <a:t>Client e server interagiscono per fare in modo che il client ottenga un indirizzo IP.</a:t>
            </a:r>
          </a:p>
          <a:p>
            <a:endParaRPr lang="en-IT" dirty="0"/>
          </a:p>
          <a:p>
            <a:r>
              <a:rPr lang="en-IT" dirty="0"/>
              <a:t>Utilizza come livello transfer il protocollo udp</a:t>
            </a:r>
          </a:p>
          <a:p>
            <a:endParaRPr lang="en-IT" dirty="0"/>
          </a:p>
          <a:p>
            <a:r>
              <a:rPr lang="en-IT" dirty="0"/>
              <a:t>E le porte sono note e sono la 68 per il client e la 67 per il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659DC-E902-0E4F-9442-10894A74FE1F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969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Ma come funziona il protocollo nello specifico?</a:t>
            </a:r>
          </a:p>
          <a:p>
            <a:endParaRPr lang="en-IT" dirty="0"/>
          </a:p>
          <a:p>
            <a:r>
              <a:rPr lang="en-IT" dirty="0"/>
              <a:t>Il protocollo per un nuovo host sulla rete si articola in 4 fasi:</a:t>
            </a:r>
          </a:p>
          <a:p>
            <a:endParaRPr lang="en-IT" dirty="0"/>
          </a:p>
          <a:p>
            <a:r>
              <a:rPr lang="en-IT" dirty="0"/>
              <a:t>Abbiamo una fase di discover dove il client cerca di identificare dei dhcp server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659DC-E902-0E4F-9442-10894A74FE1F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919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developer.microsoft.com</a:t>
            </a:r>
            <a:r>
              <a:rPr lang="en-GB" dirty="0"/>
              <a:t>/it-it/</a:t>
            </a:r>
            <a:r>
              <a:rPr lang="en-GB" dirty="0" err="1"/>
              <a:t>microsoft</a:t>
            </a:r>
            <a:r>
              <a:rPr lang="en-GB" dirty="0"/>
              <a:t>-edge/tools/</a:t>
            </a:r>
            <a:r>
              <a:rPr lang="en-GB" dirty="0" err="1"/>
              <a:t>vms</a:t>
            </a:r>
            <a:r>
              <a:rPr lang="en-GB" dirty="0"/>
              <a:t>/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5975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009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e393f061b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e393f061b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34" name="Google Shape;234;p4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40" name="Google Shape;240;p43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4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5" name="Google Shape;245;p4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4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45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48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3" name="Google Shape;263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6" name="Google Shape;266;p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5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5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5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51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8" name="Google Shape;278;p51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79" name="Google Shape;279;p51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0" name="Google Shape;280;p51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1" name="Google Shape;281;p51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2" name="Google Shape;282;p51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3" name="Google Shape;283;p5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5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5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5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5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2" name="Google Shape;292;p5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52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5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7" name="Google Shape;297;p5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53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9" name="Google Shape;299;p53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5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1" name="Google Shape;311;p5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5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1" name="Google Shape;321;p5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2" name="Google Shape;322;p56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4" name="Google Shape;324;p56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p5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4" name="Google Shape;334;p5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5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8" name="Google Shape;338;p5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9" name="Google Shape;339;p59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0" name="Google Shape;340;p59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6" name="Google Shape;346;p59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52" name="Google Shape;352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6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55" name="Google Shape;355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8" name="Google Shape;358;p61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9" name="Google Shape;359;p61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0" name="Google Shape;360;p61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61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2" name="Google Shape;362;p61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61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4" name="Google Shape;364;p61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61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6" name="Google Shape;366;p61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7" name="Google Shape;367;p61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p6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1" name="Google Shape;371;p6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2" name="Google Shape;372;p62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62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4" name="Google Shape;374;p62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5" name="Google Shape;375;p62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62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7" name="Google Shape;377;p62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8" name="Google Shape;378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1" name="Google Shape;381;p63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63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86" name="Google Shape;386;p64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7" name="Google Shape;387;p64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8" name="Google Shape;388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B5E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>
            <a:spLocks noGrp="1"/>
          </p:cNvSpPr>
          <p:nvPr>
            <p:ph type="ctrTitle"/>
          </p:nvPr>
        </p:nvSpPr>
        <p:spPr>
          <a:xfrm>
            <a:off x="1580324" y="1759225"/>
            <a:ext cx="5943600" cy="1103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>
              <a:solidFill>
                <a:schemeClr val="bg1"/>
              </a:solidFill>
              <a:latin typeface="SYSTEMATIC NEW J" pitchFamily="2" charset="0"/>
            </a:endParaRPr>
          </a:p>
        </p:txBody>
      </p:sp>
      <p:sp>
        <p:nvSpPr>
          <p:cNvPr id="439" name="Google Shape;439;p77"/>
          <p:cNvSpPr txBox="1"/>
          <p:nvPr/>
        </p:nvSpPr>
        <p:spPr>
          <a:xfrm>
            <a:off x="6163225" y="3305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2" name="Google Shape;442;p77"/>
          <p:cNvSpPr txBox="1"/>
          <p:nvPr/>
        </p:nvSpPr>
        <p:spPr>
          <a:xfrm>
            <a:off x="224300" y="422121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Paolo Fagioli	</a:t>
            </a:r>
            <a:endParaRPr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3D2EED6-9A97-3061-7E91-B900C101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524" y="2802507"/>
            <a:ext cx="1981200" cy="96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D435B-7C4D-66B5-E9F2-D7A157F39DB1}"/>
              </a:ext>
            </a:extLst>
          </p:cNvPr>
          <p:cNvSpPr txBox="1"/>
          <p:nvPr/>
        </p:nvSpPr>
        <p:spPr>
          <a:xfrm>
            <a:off x="611188" y="1319274"/>
            <a:ext cx="7921625" cy="3323987"/>
          </a:xfrm>
          <a:prstGeom prst="rect">
            <a:avLst/>
          </a:prstGeom>
          <a:solidFill>
            <a:srgbClr val="2A3B5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GB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MS17-010 changed the type from short to long SrvOs2FeaListSizeToNt()</a:t>
            </a:r>
          </a:p>
          <a:p>
            <a:endParaRPr lang="en-GB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r>
              <a:rPr lang="en-GB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BEFORE:</a:t>
            </a:r>
          </a:p>
          <a:p>
            <a:endParaRPr lang="en-GB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>
                <a:solidFill>
                  <a:srgbClr val="21D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SmbPut</a:t>
            </a:r>
            <a:r>
              <a:rPr lang="en-GB">
                <a:solidFill>
                  <a:srgbClr val="FFC000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GB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FeaList</a:t>
            </a:r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-&gt;cbList, </a:t>
            </a:r>
            <a:r>
              <a:rPr lang="en-GB">
                <a:solidFill>
                  <a:srgbClr val="21D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PTR_DIFF_</a:t>
            </a:r>
            <a:r>
              <a:rPr lang="en-GB">
                <a:solidFill>
                  <a:srgbClr val="FFC000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(fea, FeaList));</a:t>
            </a:r>
          </a:p>
          <a:p>
            <a:endParaRPr lang="en-GB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r>
              <a:rPr lang="en-GB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AFTER:</a:t>
            </a:r>
          </a:p>
          <a:p>
            <a:endParaRPr lang="en-GB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>
                <a:solidFill>
                  <a:srgbClr val="21D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SmbPut</a:t>
            </a:r>
            <a:r>
              <a:rPr lang="en-GB">
                <a:solidFill>
                  <a:srgbClr val="FFC000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ULong</a:t>
            </a:r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GB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FeaList</a:t>
            </a:r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-&gt;cbList, </a:t>
            </a:r>
            <a:r>
              <a:rPr lang="en-GB">
                <a:solidFill>
                  <a:srgbClr val="21D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PTR_DIFF_</a:t>
            </a:r>
            <a:r>
              <a:rPr lang="en-GB">
                <a:solidFill>
                  <a:srgbClr val="FFC000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(fea, FeaList));</a:t>
            </a:r>
          </a:p>
          <a:p>
            <a:endParaRPr lang="en-GB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720D8-2FDF-C361-066E-342C16B41E37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DC0C1E6-F293-2793-9BB7-8EC3D5A3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8C71B4-1F15-EEFD-B90F-92D01FC781D6}"/>
              </a:ext>
            </a:extLst>
          </p:cNvPr>
          <p:cNvSpPr txBox="1"/>
          <p:nvPr/>
        </p:nvSpPr>
        <p:spPr>
          <a:xfrm>
            <a:off x="611188" y="294627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chemeClr val="bg1"/>
                </a:solidFill>
                <a:latin typeface="Viga" panose="020B0800030000020004" pitchFamily="34" charset="77"/>
              </a:rPr>
              <a:t>Patch MS17-010 </a:t>
            </a:r>
          </a:p>
        </p:txBody>
      </p:sp>
    </p:spTree>
    <p:extLst>
      <p:ext uri="{BB962C8B-B14F-4D97-AF65-F5344CB8AC3E}">
        <p14:creationId xmlns:p14="http://schemas.microsoft.com/office/powerpoint/2010/main" val="83392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46F3A-AB46-BBB0-3617-800C8D4D05DC}"/>
              </a:ext>
            </a:extLst>
          </p:cNvPr>
          <p:cNvCxnSpPr/>
          <p:nvPr/>
        </p:nvCxnSpPr>
        <p:spPr>
          <a:xfrm>
            <a:off x="2610852" y="2719232"/>
            <a:ext cx="3780617" cy="0"/>
          </a:xfrm>
          <a:prstGeom prst="line">
            <a:avLst/>
          </a:prstGeom>
          <a:ln w="25400">
            <a:solidFill>
              <a:srgbClr val="D6A4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electronics, screen, computer&#10;&#10;Description automatically generated">
            <a:extLst>
              <a:ext uri="{FF2B5EF4-FFF2-40B4-BE49-F238E27FC236}">
                <a16:creationId xmlns:a16="http://schemas.microsoft.com/office/drawing/2014/main" id="{F1062E42-CCBC-0C8B-5496-2FAF1D92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3" t="5777" r="1895" b="7650"/>
          <a:stretch/>
        </p:blipFill>
        <p:spPr>
          <a:xfrm>
            <a:off x="1240970" y="1423995"/>
            <a:ext cx="6851573" cy="2242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EE2BD-95DB-42B4-1FA2-69D388FC6230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2A3B5E"/>
                </a:solidFill>
                <a:latin typeface="Viga" panose="020B0800030000020004" pitchFamily="34" charset="77"/>
              </a:rPr>
              <a:t>Configurazione di Laboratorio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69101-8B61-DBD5-5988-1B6BF55AA7B5}"/>
              </a:ext>
            </a:extLst>
          </p:cNvPr>
          <p:cNvSpPr txBox="1"/>
          <p:nvPr/>
        </p:nvSpPr>
        <p:spPr>
          <a:xfrm>
            <a:off x="1383631" y="1917725"/>
            <a:ext cx="122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252F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IT">
                <a:solidFill>
                  <a:srgbClr val="252F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 linux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1CA5A-9425-1148-E17E-90AF3D192A36}"/>
              </a:ext>
            </a:extLst>
          </p:cNvPr>
          <p:cNvSpPr txBox="1"/>
          <p:nvPr/>
        </p:nvSpPr>
        <p:spPr>
          <a:xfrm>
            <a:off x="1459771" y="3666932"/>
            <a:ext cx="99788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>
                <a:solidFill>
                  <a:srgbClr val="E5F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10.0.2.8</a:t>
            </a:r>
          </a:p>
        </p:txBody>
      </p:sp>
      <p:pic>
        <p:nvPicPr>
          <p:cNvPr id="14" name="Picture 13" descr="A close-up of a planet&#10;&#10;Description automatically generated with low confidence">
            <a:extLst>
              <a:ext uri="{FF2B5EF4-FFF2-40B4-BE49-F238E27FC236}">
                <a16:creationId xmlns:a16="http://schemas.microsoft.com/office/drawing/2014/main" id="{6CAF8C19-BAC2-55E5-1B52-4DACCAE29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3" t="13495" r="12346" b="4652"/>
          <a:stretch/>
        </p:blipFill>
        <p:spPr>
          <a:xfrm>
            <a:off x="1646229" y="2225502"/>
            <a:ext cx="702023" cy="7471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488C5F-DF94-EA87-06DD-F9BB760C3774}"/>
              </a:ext>
            </a:extLst>
          </p:cNvPr>
          <p:cNvSpPr txBox="1"/>
          <p:nvPr/>
        </p:nvSpPr>
        <p:spPr>
          <a:xfrm>
            <a:off x="6609286" y="3715235"/>
            <a:ext cx="107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>
                <a:solidFill>
                  <a:srgbClr val="E5F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10.0.2.9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A2F06598-3F6D-3B1C-3925-3723D21FA0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 rot="474690">
            <a:off x="7726317" y="2644047"/>
            <a:ext cx="659620" cy="657159"/>
          </a:xfrm>
          <a:prstGeom prst="rect">
            <a:avLst/>
          </a:prstGeom>
          <a:solidFill>
            <a:srgbClr val="5B6A91"/>
          </a:solidFill>
          <a:effectLst>
            <a:reflection endPos="0" dist="508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E3233A-37C0-9BF0-F833-8BD2BB0482FE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AE066A3-F47B-2ED8-236B-E9A1883A7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B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9C556-F4A6-B9EC-01B9-F252D4BD53B5}"/>
              </a:ext>
            </a:extLst>
          </p:cNvPr>
          <p:cNvSpPr txBox="1"/>
          <p:nvPr/>
        </p:nvSpPr>
        <p:spPr>
          <a:xfrm>
            <a:off x="611188" y="264242"/>
            <a:ext cx="6944644" cy="551433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E5F0FF"/>
                </a:solidFill>
                <a:latin typeface="Viga" panose="020B0800030000020004" pitchFamily="34" charset="77"/>
              </a:rPr>
              <a:t>Configurazione SMB vulnerabile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EF1197-AFE4-2AB2-59C5-7460EEA4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1" y="1076414"/>
            <a:ext cx="4085445" cy="240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CB809F-DD13-7C4A-0089-6CB0299D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792" y="1076414"/>
            <a:ext cx="3489992" cy="274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071B2D-FB0E-9AFE-10CA-09F56272B5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909" t="21164" r="6860" b="31009"/>
          <a:stretch/>
        </p:blipFill>
        <p:spPr>
          <a:xfrm>
            <a:off x="3499620" y="2452206"/>
            <a:ext cx="2144760" cy="2245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C1E68-0FBF-7711-4A53-45BA8209912F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641139-6B52-072B-29F8-03AE4D262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0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0F78E-FD55-E9AA-4534-5301B708F84F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E5F0FF"/>
                </a:solidFill>
                <a:latin typeface="Viga" panose="020B0800030000020004" pitchFamily="34" charset="77"/>
              </a:rPr>
              <a:t>VA sul server SMB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23CE8-2692-77C0-0737-DA01C83F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0" y="992771"/>
            <a:ext cx="3893142" cy="13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2145CB-2DA7-03B3-5A46-3AF476B93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27"/>
          <a:stretch/>
        </p:blipFill>
        <p:spPr bwMode="auto">
          <a:xfrm>
            <a:off x="138370" y="2637256"/>
            <a:ext cx="4557298" cy="202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E01E101-7A81-CED6-D74C-61A34DAE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70" y="1045683"/>
            <a:ext cx="4409815" cy="138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03EF98D-2F57-A6E8-EBEF-540DAD330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93" r="-77153"/>
          <a:stretch/>
        </p:blipFill>
        <p:spPr bwMode="auto">
          <a:xfrm>
            <a:off x="4695669" y="2432766"/>
            <a:ext cx="4409815" cy="21316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8" name="Picture 10" descr="Nmap.org: /images/?C=M;O=D">
            <a:extLst>
              <a:ext uri="{FF2B5EF4-FFF2-40B4-BE49-F238E27FC236}">
                <a16:creationId xmlns:a16="http://schemas.microsoft.com/office/drawing/2014/main" id="{79528CD0-5092-E8AC-F458-99A8F48C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194" y="1307606"/>
            <a:ext cx="876137" cy="87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C032B1C-C1BE-D089-9DEF-9245E33B90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2965" y="1017848"/>
            <a:ext cx="2148708" cy="579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C1CEF9-4838-E25E-3FAF-A90DF603C040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0432AC2-D7F2-D6EC-E483-FA3E13E909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8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BD8A1-A0AD-26EE-20D4-CF8AC0B21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C4EFE-5139-7B97-B2E3-F214B25CF075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E5F0FF"/>
                </a:solidFill>
                <a:latin typeface="Viga" panose="020B0800030000020004" pitchFamily="34" charset="77"/>
              </a:rPr>
              <a:t>Fase di Exploitation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E6A7DF-EF48-B765-A404-09986BBA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123734"/>
            <a:ext cx="8826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9F526-6EFB-0424-0271-CFBEB89CDB92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9E9EA16-ACF2-463F-58AC-C1B5B3C4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BD8A1-A0AD-26EE-20D4-CF8AC0B21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C4EFE-5139-7B97-B2E3-F214B25CF075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E5F0FF"/>
                </a:solidFill>
                <a:latin typeface="Viga" panose="020B0800030000020004" pitchFamily="34" charset="77"/>
              </a:rPr>
              <a:t>Fase di Exploitation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4791E3-88D1-35D2-8C02-F0EDCB94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3" y="969969"/>
            <a:ext cx="6563164" cy="2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7A2F615-4CBB-FCFC-00DE-1E3C9089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3" y="3121462"/>
            <a:ext cx="6702048" cy="185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C4B5B-71E4-3EA5-ED20-8209A89CEEC5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A6EDC5E-0BEE-A438-9D6C-57634BC8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1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BD8A1-A0AD-26EE-20D4-CF8AC0B21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C4EFE-5139-7B97-B2E3-F214B25CF075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E5F0FF"/>
                </a:solidFill>
                <a:latin typeface="Viga" panose="020B0800030000020004" pitchFamily="34" charset="77"/>
              </a:rPr>
              <a:t>Fase di Exploitation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218485-18BA-470C-C7B6-639E2F83C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79551"/>
            <a:ext cx="76454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B0A6F-7BB6-DFBA-CCDB-FB5B7FB6561C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9CE2FA9-1CDB-07ED-D340-82744591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59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C4EFE-5139-7B97-B2E3-F214B25CF075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2A3B5E"/>
                </a:solidFill>
                <a:latin typeface="Viga" panose="020B0800030000020004" pitchFamily="34" charset="77"/>
              </a:rPr>
              <a:t>Contromisure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B511E-0C5C-4A06-A159-99F44F7AAE5D}"/>
              </a:ext>
            </a:extLst>
          </p:cNvPr>
          <p:cNvSpPr txBox="1"/>
          <p:nvPr/>
        </p:nvSpPr>
        <p:spPr>
          <a:xfrm>
            <a:off x="557396" y="1342841"/>
            <a:ext cx="5994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323B5E"/>
                </a:solidFill>
                <a:latin typeface="Muli" panose="02000503000000000000" pitchFamily="2" charset="77"/>
              </a:rPr>
              <a:t>A</a:t>
            </a:r>
            <a:r>
              <a:rPr lang="en-IT">
                <a:solidFill>
                  <a:srgbClr val="323B5E"/>
                </a:solidFill>
                <a:latin typeface="Muli" panose="02000503000000000000" pitchFamily="2" charset="77"/>
              </a:rPr>
              <a:t>ggiornare il sistema installando la patch di sicurezza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DM Sans" pitchFamily="2" charset="77"/>
              </a:rPr>
              <a:t>MS17-010</a:t>
            </a:r>
            <a:endParaRPr lang="en-IT">
              <a:solidFill>
                <a:srgbClr val="323B5E"/>
              </a:solidFill>
              <a:latin typeface="Muli" panose="02000503000000000000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>
              <a:latin typeface="Muli" panose="02000503000000000000" pitchFamily="2" charset="77"/>
            </a:endParaRPr>
          </a:p>
        </p:txBody>
      </p:sp>
      <p:pic>
        <p:nvPicPr>
          <p:cNvPr id="8" name="Picture 7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5DE684A-D8C0-08B8-F072-E575592F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60" y="1651678"/>
            <a:ext cx="2787576" cy="2787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31483D-8577-0F3A-0D79-85E9DA93EA67}"/>
              </a:ext>
            </a:extLst>
          </p:cNvPr>
          <p:cNvSpPr txBox="1"/>
          <p:nvPr/>
        </p:nvSpPr>
        <p:spPr>
          <a:xfrm>
            <a:off x="557395" y="1884045"/>
            <a:ext cx="5994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23B5E"/>
                </a:solidFill>
                <a:latin typeface="Muli" panose="02000503000000000000" pitchFamily="2" charset="77"/>
              </a:rPr>
              <a:t>Chiudere la porta 445</a:t>
            </a:r>
          </a:p>
          <a:p>
            <a:endParaRPr lang="en-IT">
              <a:solidFill>
                <a:srgbClr val="323B5E"/>
              </a:solidFill>
              <a:latin typeface="Muli" panose="02000503000000000000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>
              <a:latin typeface="Muli" panose="02000503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21BC-A2BE-A79D-13AA-66759A5E86C3}"/>
              </a:ext>
            </a:extLst>
          </p:cNvPr>
          <p:cNvSpPr txBox="1"/>
          <p:nvPr/>
        </p:nvSpPr>
        <p:spPr>
          <a:xfrm>
            <a:off x="557394" y="2440454"/>
            <a:ext cx="5994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23B5E"/>
                </a:solidFill>
                <a:latin typeface="Muli" panose="02000503000000000000" pitchFamily="2" charset="77"/>
              </a:rPr>
              <a:t>Disabilitare le vecchie versioni di SMB</a:t>
            </a:r>
            <a:endParaRPr lang="en-IT">
              <a:solidFill>
                <a:srgbClr val="323B5E"/>
              </a:solidFill>
              <a:latin typeface="Muli" panose="02000503000000000000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>
              <a:latin typeface="Muli" panose="02000503000000000000" pitchFamily="2" charset="77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1EF12FE-288F-C27B-7B53-FC809333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407" y="4621025"/>
            <a:ext cx="504285" cy="245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1A36BD-2CC4-38FE-AE9B-6C39F7BF87F2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F124A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rgbClr val="0F1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2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B5E"/>
        </a:soli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91"/>
          <p:cNvSpPr txBox="1">
            <a:spLocks noGrp="1"/>
          </p:cNvSpPr>
          <p:nvPr>
            <p:ph type="ctrTitle"/>
          </p:nvPr>
        </p:nvSpPr>
        <p:spPr>
          <a:xfrm>
            <a:off x="1670850" y="1722300"/>
            <a:ext cx="5802300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</a:rPr>
              <a:t>GRAZIE PER L’ATTENZIONE!</a:t>
            </a:r>
            <a:endParaRPr sz="5100">
              <a:solidFill>
                <a:schemeClr val="lt1"/>
              </a:solidFill>
            </a:endParaRPr>
          </a:p>
        </p:txBody>
      </p:sp>
      <p:sp>
        <p:nvSpPr>
          <p:cNvPr id="1018" name="Google Shape;1018;p91"/>
          <p:cNvSpPr txBox="1"/>
          <p:nvPr/>
        </p:nvSpPr>
        <p:spPr>
          <a:xfrm>
            <a:off x="6163225" y="3305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4631316" y="2580864"/>
            <a:ext cx="1689653" cy="0"/>
          </a:xfrm>
          <a:prstGeom prst="line">
            <a:avLst/>
          </a:prstGeom>
          <a:ln w="19050">
            <a:solidFill>
              <a:srgbClr val="5B6A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6309761" y="2580864"/>
            <a:ext cx="1689653" cy="0"/>
          </a:xfrm>
          <a:prstGeom prst="line">
            <a:avLst/>
          </a:prstGeom>
          <a:ln w="19050">
            <a:solidFill>
              <a:srgbClr val="5B6A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7999414" y="2580864"/>
            <a:ext cx="1153886" cy="0"/>
          </a:xfrm>
          <a:prstGeom prst="line">
            <a:avLst/>
          </a:prstGeom>
          <a:ln w="19050">
            <a:solidFill>
              <a:srgbClr val="5B6A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2933504" y="2580864"/>
            <a:ext cx="1689653" cy="0"/>
          </a:xfrm>
          <a:prstGeom prst="line">
            <a:avLst/>
          </a:prstGeom>
          <a:ln w="19050">
            <a:solidFill>
              <a:srgbClr val="5B6A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243429" y="2580864"/>
            <a:ext cx="1689653" cy="0"/>
          </a:xfrm>
          <a:prstGeom prst="line">
            <a:avLst/>
          </a:prstGeom>
          <a:ln w="19050">
            <a:solidFill>
              <a:srgbClr val="5B6A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862948" y="2236178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2580864"/>
            <a:ext cx="1153886" cy="0"/>
          </a:xfrm>
          <a:prstGeom prst="line">
            <a:avLst/>
          </a:prstGeom>
          <a:ln w="19050">
            <a:solidFill>
              <a:srgbClr val="5B6A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136196" y="2509427"/>
            <a:ext cx="142875" cy="142875"/>
          </a:xfrm>
          <a:prstGeom prst="ellipse">
            <a:avLst/>
          </a:prstGeom>
          <a:solidFill>
            <a:srgbClr val="0F1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046899" y="2420129"/>
            <a:ext cx="321470" cy="321470"/>
          </a:xfrm>
          <a:prstGeom prst="donut">
            <a:avLst>
              <a:gd name="adj" fmla="val 5281"/>
            </a:avLst>
          </a:prstGeom>
          <a:solidFill>
            <a:srgbClr val="0F1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0F124A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947245" y="2320475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207634" y="2841254"/>
            <a:ext cx="0" cy="7750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161044" y="3597444"/>
            <a:ext cx="93180" cy="93180"/>
          </a:xfrm>
          <a:prstGeom prst="ellipse">
            <a:avLst/>
          </a:prstGeom>
          <a:solidFill>
            <a:srgbClr val="0F1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0F124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-29932" y="1853864"/>
            <a:ext cx="24751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0F124A"/>
                </a:solidFill>
                <a:latin typeface="DM Sans" pitchFamily="2" charset="77"/>
              </a:rPr>
              <a:t>14 Marzo 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656962" y="3763872"/>
            <a:ext cx="2400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DM Sans" pitchFamily="2" charset="77"/>
              </a:rPr>
              <a:t>MS17-010 PATCH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4231881" y="2236178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4505129" y="2509427"/>
            <a:ext cx="142875" cy="142875"/>
          </a:xfrm>
          <a:prstGeom prst="ellipse">
            <a:avLst/>
          </a:prstGeom>
          <a:solidFill>
            <a:srgbClr val="0F1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4415832" y="2420129"/>
            <a:ext cx="321470" cy="321470"/>
          </a:xfrm>
          <a:prstGeom prst="donut">
            <a:avLst>
              <a:gd name="adj" fmla="val 5281"/>
            </a:avLst>
          </a:prstGeom>
          <a:solidFill>
            <a:srgbClr val="0F1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4316178" y="2320475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  <a:endCxn id="29" idx="4"/>
          </p:cNvCxnSpPr>
          <p:nvPr/>
        </p:nvCxnSpPr>
        <p:spPr>
          <a:xfrm>
            <a:off x="4570019" y="1622989"/>
            <a:ext cx="6548" cy="1029313"/>
          </a:xfrm>
          <a:prstGeom prst="line">
            <a:avLst/>
          </a:prstGeom>
          <a:ln w="19050">
            <a:solidFill>
              <a:srgbClr val="0F12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4523102" y="1592805"/>
            <a:ext cx="93180" cy="93180"/>
          </a:xfrm>
          <a:prstGeom prst="ellipse">
            <a:avLst/>
          </a:prstGeom>
          <a:solidFill>
            <a:srgbClr val="0F12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3264488" y="3134622"/>
            <a:ext cx="25848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0F124A"/>
                </a:solidFill>
                <a:latin typeface="DM Sans" pitchFamily="2" charset="77"/>
              </a:rPr>
              <a:t>14 Aprile 2017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3778330" y="820776"/>
            <a:ext cx="24007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DM Sans" pitchFamily="2" charset="77"/>
              </a:rPr>
              <a:t>THE SHADOW BROKERS RILASCIANO ETERNALBLUE PUBBLICAMENTE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7608138" y="2236178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7881386" y="2509427"/>
            <a:ext cx="142875" cy="142875"/>
          </a:xfrm>
          <a:prstGeom prst="ellipse">
            <a:avLst/>
          </a:prstGeom>
          <a:solidFill>
            <a:srgbClr val="0F1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7792089" y="2420129"/>
            <a:ext cx="321470" cy="321470"/>
          </a:xfrm>
          <a:prstGeom prst="donut">
            <a:avLst>
              <a:gd name="adj" fmla="val 5281"/>
            </a:avLst>
          </a:prstGeom>
          <a:solidFill>
            <a:srgbClr val="0F1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7692435" y="2320475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7952825" y="2841254"/>
            <a:ext cx="0" cy="775040"/>
          </a:xfrm>
          <a:prstGeom prst="line">
            <a:avLst/>
          </a:prstGeom>
          <a:ln w="19050">
            <a:solidFill>
              <a:srgbClr val="0F12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7906234" y="3597444"/>
            <a:ext cx="93180" cy="93180"/>
          </a:xfrm>
          <a:prstGeom prst="ellipse">
            <a:avLst/>
          </a:prstGeom>
          <a:solidFill>
            <a:srgbClr val="0F1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6570376" y="1806171"/>
            <a:ext cx="26717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0F124A"/>
                </a:solidFill>
                <a:latin typeface="DM Sans" pitchFamily="2" charset="77"/>
              </a:rPr>
              <a:t>12 Maggio 2017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7156120" y="3786614"/>
            <a:ext cx="2400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DM Sans" pitchFamily="2" charset="77"/>
              </a:rPr>
              <a:t>ESPLOSIONE WANNACRY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485899" y="4057580"/>
            <a:ext cx="15366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3848704" y="1431632"/>
            <a:ext cx="15366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7231089" y="4057580"/>
            <a:ext cx="1536649" cy="0"/>
          </a:xfrm>
          <a:prstGeom prst="line">
            <a:avLst/>
          </a:prstGeom>
          <a:ln w="19050">
            <a:solidFill>
              <a:srgbClr val="0F12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485;p79">
            <a:extLst>
              <a:ext uri="{FF2B5EF4-FFF2-40B4-BE49-F238E27FC236}">
                <a16:creationId xmlns:a16="http://schemas.microsoft.com/office/drawing/2014/main" id="{8A13FB71-9536-CC71-5A67-6442F2DF5389}"/>
              </a:ext>
            </a:extLst>
          </p:cNvPr>
          <p:cNvSpPr txBox="1">
            <a:spLocks/>
          </p:cNvSpPr>
          <p:nvPr/>
        </p:nvSpPr>
        <p:spPr>
          <a:xfrm>
            <a:off x="485899" y="191752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>
                <a:solidFill>
                  <a:srgbClr val="2A3B5E"/>
                </a:solidFill>
                <a:latin typeface="Viga" panose="020B0800030000020004" pitchFamily="34" charset="77"/>
              </a:rPr>
              <a:t>INTRODUZIONE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EBA40DAE-8331-25EB-EE63-659BDEFF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407" y="4621025"/>
            <a:ext cx="504285" cy="2456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334D0EF-6147-FC45-33AF-980C3D940D2C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F124A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rgbClr val="0F1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5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3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3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3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3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3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5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8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B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11188" y="292508"/>
            <a:ext cx="8286750" cy="1039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E5F0FF"/>
                </a:solidFill>
                <a:latin typeface="Viga" panose="020B0800030000020004" pitchFamily="34" charset="77"/>
              </a:rPr>
              <a:t>SMB</a:t>
            </a:r>
            <a:r>
              <a:rPr lang="en-US" sz="3600">
                <a:solidFill>
                  <a:srgbClr val="E5F0FF"/>
                </a:solidFill>
                <a:latin typeface="Muli Extra Light Bold"/>
              </a:rPr>
              <a:t> </a:t>
            </a:r>
            <a:br>
              <a:rPr lang="en-US" sz="3600">
                <a:solidFill>
                  <a:srgbClr val="E5F0FF"/>
                </a:solidFill>
                <a:latin typeface="Muli Extra Light Bold"/>
              </a:rPr>
            </a:br>
            <a:r>
              <a:rPr lang="en-US" sz="2400">
                <a:solidFill>
                  <a:srgbClr val="E5F0FF"/>
                </a:solidFill>
                <a:latin typeface="Muli ExtraLight" panose="02000303000000000000" pitchFamily="2" charset="77"/>
              </a:rPr>
              <a:t>(Server Message Block)</a:t>
            </a:r>
            <a:endParaRPr lang="en-US" sz="3600">
              <a:solidFill>
                <a:srgbClr val="E5F0FF"/>
              </a:solidFill>
              <a:latin typeface="Muli ExtraLight" panose="02000303000000000000" pitchFamily="2" charset="77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653103" y="4399320"/>
            <a:ext cx="1691381" cy="1691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4A3758-120D-7ED0-4773-75AE46909C48}"/>
              </a:ext>
            </a:extLst>
          </p:cNvPr>
          <p:cNvSpPr txBox="1"/>
          <p:nvPr/>
        </p:nvSpPr>
        <p:spPr>
          <a:xfrm>
            <a:off x="1850408" y="1801342"/>
            <a:ext cx="24003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6A419"/>
              </a:buClr>
              <a:buFont typeface="Courier New" panose="02070309020205020404" pitchFamily="49" charset="0"/>
              <a:buChar char="o"/>
            </a:pPr>
            <a:r>
              <a:rPr lang="en-IT" sz="1800">
                <a:solidFill>
                  <a:srgbClr val="D6A419"/>
                </a:solidFill>
                <a:latin typeface="Muli ExtraLight" panose="02000303000000000000" pitchFamily="2" charset="77"/>
              </a:rPr>
              <a:t>client–server</a:t>
            </a:r>
          </a:p>
          <a:p>
            <a:pPr marL="285750" indent="-285750">
              <a:buClr>
                <a:srgbClr val="D6A419"/>
              </a:buClr>
              <a:buFont typeface="Courier New" panose="02070309020205020404" pitchFamily="49" charset="0"/>
              <a:buChar char="o"/>
            </a:pPr>
            <a:r>
              <a:rPr lang="en-IT" sz="1800">
                <a:solidFill>
                  <a:srgbClr val="D6A419"/>
                </a:solidFill>
                <a:latin typeface="Muli ExtraLight" panose="02000303000000000000" pitchFamily="2" charset="77"/>
              </a:rPr>
              <a:t>TCP 445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EDE12-634A-0F55-43ED-034478E8E365}"/>
              </a:ext>
            </a:extLst>
          </p:cNvPr>
          <p:cNvGrpSpPr/>
          <p:nvPr/>
        </p:nvGrpSpPr>
        <p:grpSpPr>
          <a:xfrm>
            <a:off x="1850408" y="2103811"/>
            <a:ext cx="5564868" cy="2295509"/>
            <a:chOff x="1850408" y="2103811"/>
            <a:chExt cx="5564868" cy="2295509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4F7E7E4-7BAD-8EB8-B796-BE6996A52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24" t="21165" r="6860" b="29946"/>
            <a:stretch/>
          </p:blipFill>
          <p:spPr>
            <a:xfrm>
              <a:off x="1850408" y="2103811"/>
              <a:ext cx="5564868" cy="2295509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50D8D9-F3A7-A986-007C-CEF068DF3887}"/>
                </a:ext>
              </a:extLst>
            </p:cNvPr>
            <p:cNvCxnSpPr>
              <a:cxnSpLocks/>
            </p:cNvCxnSpPr>
            <p:nvPr/>
          </p:nvCxnSpPr>
          <p:spPr>
            <a:xfrm>
              <a:off x="3494314" y="3156860"/>
              <a:ext cx="1937657" cy="0"/>
            </a:xfrm>
            <a:prstGeom prst="straightConnector1">
              <a:avLst/>
            </a:prstGeom>
            <a:ln w="41275">
              <a:solidFill>
                <a:srgbClr val="5B6A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F45793-8C68-85A0-7786-A7AE02439D62}"/>
                </a:ext>
              </a:extLst>
            </p:cNvPr>
            <p:cNvCxnSpPr>
              <a:cxnSpLocks/>
            </p:cNvCxnSpPr>
            <p:nvPr/>
          </p:nvCxnSpPr>
          <p:spPr>
            <a:xfrm>
              <a:off x="3494313" y="3657604"/>
              <a:ext cx="1937657" cy="0"/>
            </a:xfrm>
            <a:prstGeom prst="straightConnector1">
              <a:avLst/>
            </a:prstGeom>
            <a:ln w="41275">
              <a:solidFill>
                <a:srgbClr val="5B6A9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25A40-E189-DF37-C604-77550D4351FA}"/>
                </a:ext>
              </a:extLst>
            </p:cNvPr>
            <p:cNvSpPr txBox="1"/>
            <p:nvPr/>
          </p:nvSpPr>
          <p:spPr>
            <a:xfrm>
              <a:off x="3418111" y="2905266"/>
              <a:ext cx="1382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sz="1050">
                  <a:solidFill>
                    <a:srgbClr val="D6A419"/>
                  </a:solidFill>
                  <a:latin typeface="Muli" panose="02000503000000000000" pitchFamily="2" charset="77"/>
                </a:rPr>
                <a:t>SMB Request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495D8D-A621-605C-FE9F-843FB2EF5288}"/>
                </a:ext>
              </a:extLst>
            </p:cNvPr>
            <p:cNvSpPr txBox="1"/>
            <p:nvPr/>
          </p:nvSpPr>
          <p:spPr>
            <a:xfrm>
              <a:off x="4365175" y="3655263"/>
              <a:ext cx="1480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sz="1050">
                  <a:solidFill>
                    <a:srgbClr val="D6A419"/>
                  </a:solidFill>
                  <a:latin typeface="Muli" panose="02000503000000000000" pitchFamily="2" charset="77"/>
                </a:rPr>
                <a:t>SMB Response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35B5937-4E7F-3280-A6D3-6FB66D8D5CF3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3E344511-4960-C4E5-EF67-D8F7A3508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B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45E49E-881B-5256-61BC-C9CA98A3D86E}"/>
              </a:ext>
            </a:extLst>
          </p:cNvPr>
          <p:cNvCxnSpPr/>
          <p:nvPr/>
        </p:nvCxnSpPr>
        <p:spPr>
          <a:xfrm>
            <a:off x="2483067" y="2871310"/>
            <a:ext cx="4267200" cy="0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620257-175E-5C03-CB46-30D86E760337}"/>
              </a:ext>
            </a:extLst>
          </p:cNvPr>
          <p:cNvCxnSpPr/>
          <p:nvPr/>
        </p:nvCxnSpPr>
        <p:spPr>
          <a:xfrm>
            <a:off x="2483067" y="3328510"/>
            <a:ext cx="4267200" cy="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3A241F-7D27-86F9-839D-00F776A37CEA}"/>
              </a:ext>
            </a:extLst>
          </p:cNvPr>
          <p:cNvSpPr txBox="1"/>
          <p:nvPr/>
        </p:nvSpPr>
        <p:spPr>
          <a:xfrm>
            <a:off x="2501966" y="2642745"/>
            <a:ext cx="114300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sz="700">
                <a:solidFill>
                  <a:srgbClr val="D6A419"/>
                </a:solidFill>
                <a:latin typeface="Muli" panose="02000503000000000000" pitchFamily="2" charset="77"/>
              </a:rPr>
              <a:t>Primary Transaction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26A10-F523-3E4A-E6F5-41F5C2EA5A8A}"/>
              </a:ext>
            </a:extLst>
          </p:cNvPr>
          <p:cNvSpPr txBox="1"/>
          <p:nvPr/>
        </p:nvSpPr>
        <p:spPr>
          <a:xfrm>
            <a:off x="2526602" y="3517429"/>
            <a:ext cx="1304572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sz="700">
                <a:solidFill>
                  <a:srgbClr val="D6A419"/>
                </a:solidFill>
                <a:latin typeface="Muli" panose="02000503000000000000" pitchFamily="2" charset="77"/>
              </a:rPr>
              <a:t>Secondary Transaction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DDA18C-FF22-6CD0-F266-F838664188DA}"/>
              </a:ext>
            </a:extLst>
          </p:cNvPr>
          <p:cNvCxnSpPr/>
          <p:nvPr/>
        </p:nvCxnSpPr>
        <p:spPr>
          <a:xfrm>
            <a:off x="2498548" y="3747610"/>
            <a:ext cx="4267200" cy="0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9870CD-F22F-8C56-1C64-09C8C6018D29}"/>
              </a:ext>
            </a:extLst>
          </p:cNvPr>
          <p:cNvCxnSpPr/>
          <p:nvPr/>
        </p:nvCxnSpPr>
        <p:spPr>
          <a:xfrm>
            <a:off x="2498548" y="4309910"/>
            <a:ext cx="4267200" cy="0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0B990C-099E-F841-13D3-4BE09A4C3335}"/>
              </a:ext>
            </a:extLst>
          </p:cNvPr>
          <p:cNvSpPr txBox="1"/>
          <p:nvPr/>
        </p:nvSpPr>
        <p:spPr>
          <a:xfrm>
            <a:off x="6466488" y="3105915"/>
            <a:ext cx="114300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sz="700">
                <a:solidFill>
                  <a:srgbClr val="D6A419"/>
                </a:solidFill>
                <a:latin typeface="Muli" panose="02000503000000000000" pitchFamily="2" charset="77"/>
              </a:rPr>
              <a:t>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EF7C1-4603-C23A-31B1-365207753D4D}"/>
              </a:ext>
            </a:extLst>
          </p:cNvPr>
          <p:cNvSpPr txBox="1"/>
          <p:nvPr/>
        </p:nvSpPr>
        <p:spPr>
          <a:xfrm>
            <a:off x="5894988" y="4563111"/>
            <a:ext cx="114300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sz="700">
                <a:solidFill>
                  <a:srgbClr val="D6A419"/>
                </a:solidFill>
                <a:latin typeface="Muli" panose="02000503000000000000" pitchFamily="2" charset="77"/>
              </a:rPr>
              <a:t>Final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621C-6AEF-F936-6690-96D94EC8FE93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9F2AA69-D0F4-B18D-18E9-855A3D98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518282-3819-D2F9-E704-F35BCF7B38AB}"/>
              </a:ext>
            </a:extLst>
          </p:cNvPr>
          <p:cNvCxnSpPr/>
          <p:nvPr/>
        </p:nvCxnSpPr>
        <p:spPr>
          <a:xfrm>
            <a:off x="2372708" y="4763166"/>
            <a:ext cx="4267200" cy="0"/>
          </a:xfrm>
          <a:prstGeom prst="straightConnector1">
            <a:avLst/>
          </a:prstGeom>
          <a:ln w="730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50F00E-B326-1D42-760A-0452A7324897}"/>
              </a:ext>
            </a:extLst>
          </p:cNvPr>
          <p:cNvSpPr txBox="1"/>
          <p:nvPr/>
        </p:nvSpPr>
        <p:spPr>
          <a:xfrm>
            <a:off x="4277710" y="3751709"/>
            <a:ext cx="133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>
                <a:solidFill>
                  <a:schemeClr val="bg1"/>
                </a:solidFill>
                <a:latin typeface="Viga" panose="020B0800030000020004" pitchFamily="34" charset="77"/>
              </a:rPr>
              <a:t>. . 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F45CA-D944-8288-DA1F-B5F74FDE8477}"/>
              </a:ext>
            </a:extLst>
          </p:cNvPr>
          <p:cNvSpPr txBox="1"/>
          <p:nvPr/>
        </p:nvSpPr>
        <p:spPr>
          <a:xfrm>
            <a:off x="2437692" y="4100839"/>
            <a:ext cx="169138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sz="700">
                <a:solidFill>
                  <a:srgbClr val="D6A419"/>
                </a:solidFill>
                <a:latin typeface="Muli" panose="02000503000000000000" pitchFamily="2" charset="77"/>
              </a:rPr>
              <a:t>Last Secondary Transaction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FC6512-529C-507B-F165-56A3064B0CB5}"/>
              </a:ext>
            </a:extLst>
          </p:cNvPr>
          <p:cNvGrpSpPr/>
          <p:nvPr/>
        </p:nvGrpSpPr>
        <p:grpSpPr>
          <a:xfrm>
            <a:off x="1850408" y="329432"/>
            <a:ext cx="5564868" cy="2295509"/>
            <a:chOff x="1850408" y="2103811"/>
            <a:chExt cx="5564868" cy="2295509"/>
          </a:xfrm>
        </p:grpSpPr>
        <p:pic>
          <p:nvPicPr>
            <p:cNvPr id="34" name="Picture 3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20312E3-5514-4840-1A60-6364A49E1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24" t="21165" r="6860" b="29946"/>
            <a:stretch/>
          </p:blipFill>
          <p:spPr>
            <a:xfrm>
              <a:off x="1850408" y="2103811"/>
              <a:ext cx="5564868" cy="2295509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1594FE5-3277-32D7-C66C-92321138EFFE}"/>
                </a:ext>
              </a:extLst>
            </p:cNvPr>
            <p:cNvCxnSpPr>
              <a:cxnSpLocks/>
            </p:cNvCxnSpPr>
            <p:nvPr/>
          </p:nvCxnSpPr>
          <p:spPr>
            <a:xfrm>
              <a:off x="3494314" y="3156860"/>
              <a:ext cx="1937657" cy="0"/>
            </a:xfrm>
            <a:prstGeom prst="straightConnector1">
              <a:avLst/>
            </a:prstGeom>
            <a:ln w="41275">
              <a:solidFill>
                <a:srgbClr val="5B6A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FF612D6-2733-12A6-1D37-04F219F6B9CF}"/>
                </a:ext>
              </a:extLst>
            </p:cNvPr>
            <p:cNvCxnSpPr>
              <a:cxnSpLocks/>
            </p:cNvCxnSpPr>
            <p:nvPr/>
          </p:nvCxnSpPr>
          <p:spPr>
            <a:xfrm>
              <a:off x="3494313" y="3657604"/>
              <a:ext cx="1937657" cy="0"/>
            </a:xfrm>
            <a:prstGeom prst="straightConnector1">
              <a:avLst/>
            </a:prstGeom>
            <a:ln w="41275">
              <a:solidFill>
                <a:srgbClr val="5B6A9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AABC5F-4FAC-95A3-BE55-6A6DDE284A33}"/>
                </a:ext>
              </a:extLst>
            </p:cNvPr>
            <p:cNvSpPr txBox="1"/>
            <p:nvPr/>
          </p:nvSpPr>
          <p:spPr>
            <a:xfrm>
              <a:off x="3418111" y="2905266"/>
              <a:ext cx="1382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sz="1050">
                  <a:solidFill>
                    <a:srgbClr val="D6A419"/>
                  </a:solidFill>
                  <a:latin typeface="Muli" panose="02000503000000000000" pitchFamily="2" charset="77"/>
                </a:rPr>
                <a:t>SMB Request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728622-7545-398E-3FAD-A685F0CC4F7D}"/>
                </a:ext>
              </a:extLst>
            </p:cNvPr>
            <p:cNvSpPr txBox="1"/>
            <p:nvPr/>
          </p:nvSpPr>
          <p:spPr>
            <a:xfrm>
              <a:off x="4365175" y="3655263"/>
              <a:ext cx="1480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sz="1050">
                  <a:solidFill>
                    <a:srgbClr val="D6A419"/>
                  </a:solidFill>
                  <a:latin typeface="Muli" panose="02000503000000000000" pitchFamily="2" charset="77"/>
                </a:rPr>
                <a:t>SMB Response</a:t>
              </a:r>
            </a:p>
          </p:txBody>
        </p:sp>
      </p:grpSp>
      <p:sp>
        <p:nvSpPr>
          <p:cNvPr id="39" name="TextBox 4">
            <a:extLst>
              <a:ext uri="{FF2B5EF4-FFF2-40B4-BE49-F238E27FC236}">
                <a16:creationId xmlns:a16="http://schemas.microsoft.com/office/drawing/2014/main" id="{25376588-5EC7-7C91-16B0-B7A8FDF4BD5A}"/>
              </a:ext>
            </a:extLst>
          </p:cNvPr>
          <p:cNvSpPr txBox="1"/>
          <p:nvPr/>
        </p:nvSpPr>
        <p:spPr>
          <a:xfrm>
            <a:off x="611188" y="292508"/>
            <a:ext cx="828675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E5F0FF"/>
                </a:solidFill>
                <a:latin typeface="Viga" panose="020B0800030000020004" pitchFamily="34" charset="77"/>
              </a:rPr>
              <a:t>SMB Transactions</a:t>
            </a:r>
            <a:r>
              <a:rPr lang="en-US" sz="3600">
                <a:solidFill>
                  <a:srgbClr val="E5F0FF"/>
                </a:solidFill>
                <a:latin typeface="Muli Extra Light Bold"/>
              </a:rPr>
              <a:t> </a:t>
            </a:r>
            <a:endParaRPr lang="en-US" sz="3600">
              <a:solidFill>
                <a:srgbClr val="E5F0FF"/>
              </a:solidFill>
              <a:latin typeface="Muli ExtraLight" panose="020003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443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E16C614-1350-9ADA-769B-A97EE9D9FBC3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323B5E"/>
                </a:solidFill>
                <a:latin typeface="Viga" panose="020B0800030000020004" pitchFamily="34" charset="77"/>
              </a:rPr>
              <a:t>FEA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A8739-7DAD-B59C-DD8E-C209E61F43A2}"/>
              </a:ext>
            </a:extLst>
          </p:cNvPr>
          <p:cNvSpPr txBox="1"/>
          <p:nvPr/>
        </p:nvSpPr>
        <p:spPr>
          <a:xfrm>
            <a:off x="435935" y="894847"/>
            <a:ext cx="578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T">
                <a:solidFill>
                  <a:schemeClr val="bg1"/>
                </a:solidFill>
                <a:latin typeface="Muli" panose="02000503000000000000" pitchFamily="2" charset="77"/>
              </a:rPr>
              <a:t>Coppie di dati Chiave/Valore (metadati di un file)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52A7-4419-1454-7E74-94D07648501B}"/>
              </a:ext>
            </a:extLst>
          </p:cNvPr>
          <p:cNvSpPr txBox="1"/>
          <p:nvPr/>
        </p:nvSpPr>
        <p:spPr>
          <a:xfrm>
            <a:off x="1179218" y="1578427"/>
            <a:ext cx="2466703" cy="307777"/>
          </a:xfrm>
          <a:prstGeom prst="rect">
            <a:avLst/>
          </a:prstGeom>
          <a:solidFill>
            <a:srgbClr val="2A3B5E"/>
          </a:solidFill>
          <a:ln>
            <a:solidFill>
              <a:srgbClr val="2A3B5E"/>
            </a:solidFill>
          </a:ln>
        </p:spPr>
        <p:txBody>
          <a:bodyPr wrap="square" rtlCol="0">
            <a:spAutoFit/>
          </a:bodyPr>
          <a:lstStyle/>
          <a:p>
            <a:r>
              <a:rPr lang="en-IT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SIDE: OS2 FORMAT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3A073-AF1D-BB41-1606-B5BB239A1983}"/>
              </a:ext>
            </a:extLst>
          </p:cNvPr>
          <p:cNvSpPr txBox="1"/>
          <p:nvPr/>
        </p:nvSpPr>
        <p:spPr>
          <a:xfrm>
            <a:off x="5536180" y="1578427"/>
            <a:ext cx="2392815" cy="307777"/>
          </a:xfrm>
          <a:prstGeom prst="rect">
            <a:avLst/>
          </a:prstGeom>
          <a:solidFill>
            <a:srgbClr val="2A3B5E"/>
          </a:solidFill>
          <a:ln>
            <a:solidFill>
              <a:srgbClr val="2A3B5E"/>
            </a:solidFill>
          </a:ln>
        </p:spPr>
        <p:txBody>
          <a:bodyPr wrap="square" rtlCol="0">
            <a:spAutoFit/>
          </a:bodyPr>
          <a:lstStyle/>
          <a:p>
            <a:r>
              <a:rPr lang="en-IT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 SIDE: NT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C67FC-6AF7-F3D7-7FA8-60AE453787C3}"/>
              </a:ext>
            </a:extLst>
          </p:cNvPr>
          <p:cNvSpPr txBox="1"/>
          <p:nvPr/>
        </p:nvSpPr>
        <p:spPr>
          <a:xfrm>
            <a:off x="293914" y="2090057"/>
            <a:ext cx="4150865" cy="1046440"/>
          </a:xfrm>
          <a:prstGeom prst="rect">
            <a:avLst/>
          </a:prstGeom>
          <a:solidFill>
            <a:srgbClr val="2A3B5E"/>
          </a:solidFill>
          <a:ln>
            <a:solidFill>
              <a:srgbClr val="2A3B5E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318D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IT" sz="1200">
                <a:solidFill>
                  <a:srgbClr val="318D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truct </a:t>
            </a:r>
            <a:r>
              <a:rPr lang="en-IT" sz="1200">
                <a:solidFill>
                  <a:srgbClr val="21D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D9F3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93E9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Flags</a:t>
            </a:r>
          </a:p>
          <a:p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D9F3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cbName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93E9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Name of FEA</a:t>
            </a:r>
          </a:p>
          <a:p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D9F3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cbValue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93E9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Value of FEA</a:t>
            </a:r>
          </a:p>
          <a:p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9C40B-5B82-6F5B-32F2-4E68757CFA5D}"/>
              </a:ext>
            </a:extLst>
          </p:cNvPr>
          <p:cNvSpPr txBox="1"/>
          <p:nvPr/>
        </p:nvSpPr>
        <p:spPr>
          <a:xfrm>
            <a:off x="293913" y="3654623"/>
            <a:ext cx="4150866" cy="830997"/>
          </a:xfrm>
          <a:prstGeom prst="rect">
            <a:avLst/>
          </a:prstGeom>
          <a:solidFill>
            <a:srgbClr val="2A3B5E"/>
          </a:solidFill>
          <a:ln>
            <a:solidFill>
              <a:srgbClr val="2A3B5E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318D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IT" sz="1200">
                <a:solidFill>
                  <a:srgbClr val="318D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truct </a:t>
            </a:r>
            <a:r>
              <a:rPr lang="en-IT" sz="1200">
                <a:solidFill>
                  <a:srgbClr val="21D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FEALIST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ULONG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D9F3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cbList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93E9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size of FEALIST</a:t>
            </a:r>
          </a:p>
          <a:p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D9F3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IT" sz="1200">
                <a:solidFill>
                  <a:srgbClr val="00B0C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93E9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 of FEAs</a:t>
            </a:r>
          </a:p>
          <a:p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C21F5-D392-F3FD-8ED7-5848099CD605}"/>
              </a:ext>
            </a:extLst>
          </p:cNvPr>
          <p:cNvSpPr txBox="1"/>
          <p:nvPr/>
        </p:nvSpPr>
        <p:spPr>
          <a:xfrm>
            <a:off x="4825825" y="2094696"/>
            <a:ext cx="4150866" cy="1415772"/>
          </a:xfrm>
          <a:prstGeom prst="rect">
            <a:avLst/>
          </a:prstGeom>
          <a:solidFill>
            <a:srgbClr val="2A3B5E"/>
          </a:solidFill>
          <a:ln>
            <a:solidFill>
              <a:srgbClr val="2A3B5E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318D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IT" sz="1200">
                <a:solidFill>
                  <a:srgbClr val="318D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truct </a:t>
            </a:r>
            <a:r>
              <a:rPr lang="en-IT" sz="1200">
                <a:solidFill>
                  <a:srgbClr val="21D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FILE_FULL_EA_INFORMATION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ULONG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D9F3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NextEntryOffset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93E9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== 0, means end of list</a:t>
            </a:r>
          </a:p>
          <a:p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UCHAR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D9F3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93E9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Flag of current FEA</a:t>
            </a:r>
          </a:p>
          <a:p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UCHAR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D9F3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EaNameLength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UCHAR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 sz="1200">
                <a:solidFill>
                  <a:srgbClr val="D9F3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EaValueLength</a:t>
            </a:r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IT" sz="1200">
              <a:solidFill>
                <a:srgbClr val="93E98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T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IT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255A7-9D23-9CB4-8B35-7DAD126FEF92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85E8EA5-C6CD-192D-6505-402D27F5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8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2FB6343F-63EB-7278-6A03-1A975A2B96E3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323B5E"/>
                </a:solidFill>
                <a:latin typeface="Viga" panose="020B0800030000020004" pitchFamily="34" charset="77"/>
              </a:rPr>
              <a:t>Wrong casting bug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D435B-7C4D-66B5-E9F2-D7A157F39DB1}"/>
              </a:ext>
            </a:extLst>
          </p:cNvPr>
          <p:cNvSpPr txBox="1"/>
          <p:nvPr/>
        </p:nvSpPr>
        <p:spPr>
          <a:xfrm>
            <a:off x="611188" y="1240966"/>
            <a:ext cx="7885111" cy="3231654"/>
          </a:xfrm>
          <a:prstGeom prst="rect">
            <a:avLst/>
          </a:prstGeom>
          <a:solidFill>
            <a:srgbClr val="2A3B5E"/>
          </a:solidFill>
          <a:ln>
            <a:solidFill>
              <a:srgbClr val="2A3B5E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ULONG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21D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SrvOs2FeaListSizeToNt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(FEALIST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200">
                <a:solidFill>
                  <a:srgbClr val="D19A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FeaList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lastValidLocation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FeaList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FeaList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-&gt;cbList;</a:t>
            </a:r>
          </a:p>
          <a:p>
            <a:pPr lvl="1"/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fea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FeaList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-&gt;list;</a:t>
            </a:r>
          </a:p>
          <a:p>
            <a:pPr lvl="1"/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ntBufferSize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GB" sz="120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(fea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lastValidLocation) {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feaSize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-&gt;cbName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 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-&gt;cbValue;</a:t>
            </a:r>
          </a:p>
          <a:p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if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(fea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feaSize › lastValidLocation) {</a:t>
            </a:r>
          </a:p>
          <a:p>
            <a:r>
              <a:rPr lang="en-GB" sz="1200">
                <a:solidFill>
                  <a:srgbClr val="21D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GB" sz="1200">
                <a:solidFill>
                  <a:srgbClr val="21D0B0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SmbPutUshort</a:t>
            </a:r>
            <a:r>
              <a:rPr lang="en-GB" sz="1200">
                <a:solidFill>
                  <a:schemeClr val="bg1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>
                <a:solidFill>
                  <a:srgbClr val="E06C75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GB" sz="1200">
                <a:solidFill>
                  <a:srgbClr val="61AFEF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FeaList</a:t>
            </a:r>
            <a:r>
              <a:rPr lang="en-GB" sz="1200">
                <a:solidFill>
                  <a:schemeClr val="bg1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-&gt;cbList, </a:t>
            </a:r>
            <a:r>
              <a:rPr lang="en-GB" sz="1200">
                <a:solidFill>
                  <a:srgbClr val="21D0B0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PTR_DIFF_SHORT</a:t>
            </a:r>
            <a:r>
              <a:rPr lang="en-GB" sz="1200">
                <a:solidFill>
                  <a:schemeClr val="bg1"/>
                </a:solidFill>
                <a:effectLst/>
                <a:highlight>
                  <a:srgbClr val="5B6A91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(fea, FeaList));</a:t>
            </a:r>
          </a:p>
          <a:p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	     break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ntBufferSize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21D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FEA_SIZE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(fea);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fea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rgbClr val="21D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NEXT_FEA 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(fea);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GB" sz="120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GB" sz="120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ntBufferSize;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720D8-2FDF-C361-066E-342C16B41E37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DC0C1E6-F293-2793-9BB7-8EC3D5A3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77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B9B7C223-61EE-5761-E62D-E57B70C28679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323B5E"/>
                </a:solidFill>
                <a:latin typeface="Viga" panose="020B0800030000020004" pitchFamily="34" charset="77"/>
              </a:rPr>
              <a:t>Wrong casting bug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6EB0E-5C41-6EC2-EBAC-55332AA0BBE0}"/>
              </a:ext>
            </a:extLst>
          </p:cNvPr>
          <p:cNvSpPr txBox="1"/>
          <p:nvPr/>
        </p:nvSpPr>
        <p:spPr>
          <a:xfrm>
            <a:off x="1385247" y="991945"/>
            <a:ext cx="6373506" cy="523220"/>
          </a:xfrm>
          <a:prstGeom prst="rect">
            <a:avLst/>
          </a:prstGeom>
          <a:solidFill>
            <a:srgbClr val="2A3B5E"/>
          </a:solidFill>
          <a:ln>
            <a:solidFill>
              <a:srgbClr val="2A3B5E"/>
            </a:solidFill>
          </a:ln>
        </p:spPr>
        <p:txBody>
          <a:bodyPr wrap="square" rtlCol="0">
            <a:spAutoFit/>
          </a:bodyPr>
          <a:lstStyle/>
          <a:p>
            <a:r>
              <a:rPr lang="en-IT">
                <a:solidFill>
                  <a:srgbClr val="93E9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ULONG</a:t>
            </a:r>
            <a:r>
              <a:rPr lang="en-IT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T">
                <a:solidFill>
                  <a:srgbClr val="D6A41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FEALIST</a:t>
            </a:r>
            <a:r>
              <a:rPr lang="en-IT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T">
                <a:solidFill>
                  <a:srgbClr val="61AF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cblist</a:t>
            </a:r>
            <a:r>
              <a:rPr lang="en-IT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T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SmbPut</a:t>
            </a:r>
            <a:r>
              <a:rPr lang="en-IT">
                <a:solidFill>
                  <a:srgbClr val="93E9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en-IT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(&amp;FeaList-&gt;cbList, PTR_DIFF_SHORT(fea, FeaList));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8F3EDD-BBF7-430E-DE61-BBEBA4173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11162"/>
              </p:ext>
            </p:extLst>
          </p:nvPr>
        </p:nvGraphicFramePr>
        <p:xfrm>
          <a:off x="1524000" y="22914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739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7474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015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T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T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HIDWORD</a:t>
                      </a:r>
                    </a:p>
                  </a:txBody>
                  <a:tcPr>
                    <a:solidFill>
                      <a:srgbClr val="252F3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LODWORD</a:t>
                      </a:r>
                    </a:p>
                  </a:txBody>
                  <a:tcPr>
                    <a:solidFill>
                      <a:srgbClr val="252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6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Attacker</a:t>
                      </a:r>
                    </a:p>
                  </a:txBody>
                  <a:tcPr>
                    <a:solidFill>
                      <a:srgbClr val="505A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>
                    <a:solidFill>
                      <a:srgbClr val="7F89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solidFill>
                      <a:srgbClr val="7F89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0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NT Buffer Size</a:t>
                      </a:r>
                    </a:p>
                  </a:txBody>
                  <a:tcPr>
                    <a:solidFill>
                      <a:srgbClr val="505A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solidFill>
                      <a:srgbClr val="B0BB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en-IT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f5d</a:t>
                      </a:r>
                    </a:p>
                  </a:txBody>
                  <a:tcPr>
                    <a:solidFill>
                      <a:srgbClr val="B0B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Vuln Size</a:t>
                      </a:r>
                    </a:p>
                  </a:txBody>
                  <a:tcPr>
                    <a:solidFill>
                      <a:srgbClr val="505A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IT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7F89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ff5d</a:t>
                      </a:r>
                    </a:p>
                  </a:txBody>
                  <a:tcPr>
                    <a:solidFill>
                      <a:srgbClr val="7F89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10012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781EB-D4F9-8873-1D30-39EA7BF5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407" y="4621025"/>
            <a:ext cx="504285" cy="245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0BEB4-2C4C-A89B-CB19-375FFA1CF7F3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F124A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rgbClr val="0F1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4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B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235E4EFA-07EB-38DB-F6B7-0CDD8D4E85D0}"/>
              </a:ext>
            </a:extLst>
          </p:cNvPr>
          <p:cNvSpPr txBox="1"/>
          <p:nvPr/>
        </p:nvSpPr>
        <p:spPr>
          <a:xfrm>
            <a:off x="611188" y="292508"/>
            <a:ext cx="828675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E5F0FF"/>
                </a:solidFill>
                <a:latin typeface="Viga" panose="020B0800030000020004" pitchFamily="34" charset="77"/>
              </a:rPr>
              <a:t>SMB Transactions</a:t>
            </a:r>
            <a:r>
              <a:rPr lang="en-US" sz="3600">
                <a:solidFill>
                  <a:srgbClr val="E5F0FF"/>
                </a:solidFill>
                <a:latin typeface="Muli Extra Light Bold"/>
              </a:rPr>
              <a:t> </a:t>
            </a:r>
            <a:endParaRPr lang="en-US" sz="3600">
              <a:solidFill>
                <a:srgbClr val="E5F0FF"/>
              </a:solidFill>
              <a:latin typeface="Muli ExtraLight" panose="020003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ABDB4-FF1E-E65C-5690-EFB1EF3B4617}"/>
              </a:ext>
            </a:extLst>
          </p:cNvPr>
          <p:cNvSpPr txBox="1"/>
          <p:nvPr/>
        </p:nvSpPr>
        <p:spPr>
          <a:xfrm>
            <a:off x="1335501" y="1186755"/>
            <a:ext cx="7160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>
                <a:solidFill>
                  <a:srgbClr val="E5F0FF"/>
                </a:solidFill>
                <a:latin typeface="Muli" panose="02000503000000000000" pitchFamily="2" charset="77"/>
              </a:rPr>
              <a:t>Il bug viene triggerato se inviamo una quantità maggiore di </a:t>
            </a:r>
            <a:r>
              <a:rPr lang="en-IT" b="1">
                <a:solidFill>
                  <a:srgbClr val="D6A419"/>
                </a:solidFill>
                <a:latin typeface="Muli" panose="02000503000000000000" pitchFamily="2" charset="77"/>
              </a:rPr>
              <a:t>0xFFFF</a:t>
            </a:r>
            <a:r>
              <a:rPr lang="en-IT">
                <a:solidFill>
                  <a:srgbClr val="E5F0FF"/>
                </a:solidFill>
                <a:latin typeface="Muli" panose="02000503000000000000" pitchFamily="2" charset="77"/>
              </a:rPr>
              <a:t> (0x10000)</a:t>
            </a:r>
          </a:p>
          <a:p>
            <a:pPr marL="342900" indent="-342900">
              <a:buAutoNum type="arabicPeriod"/>
            </a:pPr>
            <a:endParaRPr lang="en-IT">
              <a:solidFill>
                <a:srgbClr val="E5F0FF"/>
              </a:solidFill>
              <a:latin typeface="Muli" panose="02000503000000000000" pitchFamily="2" charset="77"/>
            </a:endParaRPr>
          </a:p>
          <a:p>
            <a:pPr marL="342900" indent="-342900">
              <a:buClr>
                <a:srgbClr val="E5F0FF"/>
              </a:buClr>
              <a:buAutoNum type="arabicPeriod"/>
            </a:pPr>
            <a:r>
              <a:rPr lang="en-IT">
                <a:solidFill>
                  <a:srgbClr val="E5F0FF"/>
                </a:solidFill>
                <a:latin typeface="Muli" panose="02000503000000000000" pitchFamily="2" charset="77"/>
              </a:rPr>
              <a:t>SMB_COM_TRANSACTION2:</a:t>
            </a:r>
          </a:p>
          <a:p>
            <a:r>
              <a:rPr lang="en-IT">
                <a:solidFill>
                  <a:srgbClr val="E5F0FF"/>
                </a:solidFill>
                <a:latin typeface="Muli" panose="02000503000000000000" pitchFamily="2" charset="77"/>
              </a:rPr>
              <a:t>	Blocco dati dimensione di una </a:t>
            </a:r>
            <a:r>
              <a:rPr lang="en-IT" b="1">
                <a:solidFill>
                  <a:srgbClr val="E5F0FF"/>
                </a:solidFill>
                <a:latin typeface="Muli" panose="02000503000000000000" pitchFamily="2" charset="77"/>
              </a:rPr>
              <a:t>Word</a:t>
            </a:r>
            <a:r>
              <a:rPr lang="en-IT">
                <a:solidFill>
                  <a:srgbClr val="E5F0FF"/>
                </a:solidFill>
                <a:latin typeface="Muli" panose="02000503000000000000" pitchFamily="2" charset="77"/>
              </a:rPr>
              <a:t> (max 0xFFFF)</a:t>
            </a:r>
            <a:br>
              <a:rPr lang="en-IT">
                <a:solidFill>
                  <a:srgbClr val="E5F0FF"/>
                </a:solidFill>
                <a:latin typeface="Muli" panose="02000503000000000000" pitchFamily="2" charset="77"/>
              </a:rPr>
            </a:br>
            <a:endParaRPr lang="en-IT">
              <a:solidFill>
                <a:srgbClr val="E5F0FF"/>
              </a:solidFill>
              <a:latin typeface="Muli" panose="02000503000000000000" pitchFamily="2" charset="77"/>
            </a:endParaRPr>
          </a:p>
          <a:p>
            <a:r>
              <a:rPr lang="en-IT">
                <a:solidFill>
                  <a:srgbClr val="E5F0FF"/>
                </a:solidFill>
                <a:latin typeface="Muli" panose="02000503000000000000" pitchFamily="2" charset="77"/>
              </a:rPr>
              <a:t>2.    SMB_COM_NT_TRANSACT:</a:t>
            </a:r>
          </a:p>
          <a:p>
            <a:pPr lvl="3"/>
            <a:r>
              <a:rPr lang="en-IT">
                <a:solidFill>
                  <a:srgbClr val="E5F0FF"/>
                </a:solidFill>
                <a:latin typeface="Muli" panose="02000503000000000000" pitchFamily="2" charset="77"/>
              </a:rPr>
              <a:t>	Blocco dati dimensione di una </a:t>
            </a:r>
            <a:r>
              <a:rPr lang="en-IT" b="1">
                <a:solidFill>
                  <a:srgbClr val="E5F0FF"/>
                </a:solidFill>
                <a:latin typeface="Muli" panose="02000503000000000000" pitchFamily="2" charset="77"/>
              </a:rPr>
              <a:t>DWord</a:t>
            </a:r>
            <a:r>
              <a:rPr lang="en-IT">
                <a:solidFill>
                  <a:srgbClr val="E5F0FF"/>
                </a:solidFill>
                <a:latin typeface="Muli" panose="02000503000000000000" pitchFamily="2" charset="77"/>
              </a:rPr>
              <a:t> (max 0xFFFFFFFF)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6792C-495E-2D8C-2649-57351F26EA09}"/>
              </a:ext>
            </a:extLst>
          </p:cNvPr>
          <p:cNvSpPr txBox="1"/>
          <p:nvPr/>
        </p:nvSpPr>
        <p:spPr>
          <a:xfrm>
            <a:off x="1335502" y="3130008"/>
            <a:ext cx="66895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D6A419"/>
                </a:solidFill>
                <a:latin typeface="Muli SemiBold" panose="02000503000000000000" pitchFamily="2" charset="77"/>
              </a:rPr>
              <a:t>Example:</a:t>
            </a:r>
          </a:p>
          <a:p>
            <a:br>
              <a:rPr lang="en-GB">
                <a:solidFill>
                  <a:srgbClr val="E5F0FF"/>
                </a:solidFill>
                <a:latin typeface="Muli" panose="02000503000000000000" pitchFamily="2" charset="77"/>
              </a:rPr>
            </a:br>
            <a:r>
              <a:rPr lang="en-GB">
                <a:solidFill>
                  <a:srgbClr val="E5F0FF"/>
                </a:solidFill>
                <a:latin typeface="Muli" panose="02000503000000000000" pitchFamily="2" charset="77"/>
              </a:rPr>
              <a:t>SMB_COM_NT_TRANSACT =&gt; SMB_COM_NT_TRANSACT_SECONDARY</a:t>
            </a:r>
            <a:br>
              <a:rPr lang="en-GB">
                <a:solidFill>
                  <a:srgbClr val="E5F0FF"/>
                </a:solidFill>
                <a:latin typeface="Muli" panose="02000503000000000000" pitchFamily="2" charset="77"/>
              </a:rPr>
            </a:br>
            <a:endParaRPr lang="en-GB">
              <a:solidFill>
                <a:srgbClr val="E5F0FF"/>
              </a:solidFill>
              <a:latin typeface="Muli" panose="02000503000000000000" pitchFamily="2" charset="77"/>
            </a:endParaRPr>
          </a:p>
          <a:p>
            <a:r>
              <a:rPr lang="en-GB">
                <a:solidFill>
                  <a:srgbClr val="E5F0FF"/>
                </a:solidFill>
                <a:latin typeface="Muli" panose="02000503000000000000" pitchFamily="2" charset="77"/>
              </a:rPr>
              <a:t>SMB_COM_TRANSACTION2 =&gt; SMB_COM_TRANSACTION2_SECONDARY</a:t>
            </a:r>
            <a:endParaRPr lang="en-IT">
              <a:solidFill>
                <a:srgbClr val="E5F0FF"/>
              </a:solidFill>
              <a:latin typeface="Muli" panose="02000503000000000000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3358A-F9D2-C19E-2E22-8D9413063C2C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B77F8BE-73AF-0AE0-59C5-A847647F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F53BEF3B-DA0E-9A24-F752-0E1C720B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446994" y="4310959"/>
            <a:ext cx="1691381" cy="1691381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7A9E8A8C-23BF-1233-E618-FEC6AE23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165663" y="-759227"/>
            <a:ext cx="1691381" cy="16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6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B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BEF3C9-A6EE-FB96-1E44-D858585569E4}"/>
              </a:ext>
            </a:extLst>
          </p:cNvPr>
          <p:cNvSpPr txBox="1"/>
          <p:nvPr/>
        </p:nvSpPr>
        <p:spPr>
          <a:xfrm>
            <a:off x="611188" y="264242"/>
            <a:ext cx="6290070" cy="55143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E5F0FF"/>
                </a:solidFill>
                <a:latin typeface="Viga" panose="020B0800030000020004" pitchFamily="34" charset="77"/>
              </a:rPr>
              <a:t>Wrong parsing bug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12EC3-706E-9DF8-4D8B-6371948FF667}"/>
              </a:ext>
            </a:extLst>
          </p:cNvPr>
          <p:cNvSpPr txBox="1"/>
          <p:nvPr/>
        </p:nvSpPr>
        <p:spPr>
          <a:xfrm>
            <a:off x="1261503" y="1467853"/>
            <a:ext cx="6669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D6A419"/>
                </a:solidFill>
                <a:latin typeface="Muli" panose="02000503000000000000" pitchFamily="2" charset="77"/>
              </a:rPr>
              <a:t>SMB_COM_NT_TRANSACT =&gt; SMB_COM_TRANSACTION2_SECONDARY</a:t>
            </a:r>
            <a:endParaRPr lang="en-IT" b="1">
              <a:solidFill>
                <a:srgbClr val="D6A419"/>
              </a:solidFill>
              <a:latin typeface="Muli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AA671-C24B-C71F-5BB2-FE8C2776EFCE}"/>
              </a:ext>
            </a:extLst>
          </p:cNvPr>
          <p:cNvSpPr txBox="1"/>
          <p:nvPr/>
        </p:nvSpPr>
        <p:spPr>
          <a:xfrm>
            <a:off x="1927423" y="3060094"/>
            <a:ext cx="1720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>
                <a:solidFill>
                  <a:srgbClr val="FF0000"/>
                </a:solidFill>
                <a:latin typeface="Muli" panose="02000503000000000000" pitchFamily="2" charset="77"/>
              </a:rPr>
              <a:t>Errore di Parsing:</a:t>
            </a:r>
            <a:endParaRPr lang="en-IT">
              <a:solidFill>
                <a:schemeClr val="bg1"/>
              </a:solidFill>
              <a:latin typeface="Muli" panose="02000503000000000000" pitchFamily="2" charset="77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85939A7-7CC1-E9F3-02BA-6B9E1B33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407" y="4621025"/>
            <a:ext cx="504285" cy="245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5FB35-54F7-7A4C-870E-12C03D865C29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F124A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rgbClr val="0F12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B133D-7764-A9DE-5DFA-77B61FFB7A83}"/>
              </a:ext>
            </a:extLst>
          </p:cNvPr>
          <p:cNvSpPr txBox="1"/>
          <p:nvPr/>
        </p:nvSpPr>
        <p:spPr>
          <a:xfrm>
            <a:off x="3510643" y="3060094"/>
            <a:ext cx="4576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>
                <a:solidFill>
                  <a:schemeClr val="bg1"/>
                </a:solidFill>
                <a:latin typeface="Muli" panose="02000503000000000000" pitchFamily="2" charset="77"/>
              </a:rPr>
              <a:t>Le DWORD vengono trattate come WORD…</a:t>
            </a:r>
            <a:endParaRPr lang="en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BA33A-7635-DDE0-5A68-F8C50FB41155}"/>
              </a:ext>
            </a:extLst>
          </p:cNvPr>
          <p:cNvSpPr txBox="1"/>
          <p:nvPr/>
        </p:nvSpPr>
        <p:spPr>
          <a:xfrm>
            <a:off x="7810136" y="484887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YSTEMATIC NEW J" pitchFamily="2" charset="0"/>
              </a:rPr>
              <a:t>ETERNALBLUE</a:t>
            </a:r>
            <a:endParaRPr lang="en-IT">
              <a:solidFill>
                <a:schemeClr val="bg1"/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521561F-D510-AAEA-4933-EDAD71AD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94" y="4621025"/>
            <a:ext cx="531509" cy="2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2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2" grpId="0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693</Words>
  <Application>Microsoft Macintosh PowerPoint</Application>
  <PresentationFormat>On-screen Show (16:9)</PresentationFormat>
  <Paragraphs>151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SYSTEMATIC NEW J</vt:lpstr>
      <vt:lpstr>MULI EXTRALIGHT</vt:lpstr>
      <vt:lpstr>Arial</vt:lpstr>
      <vt:lpstr>Muli</vt:lpstr>
      <vt:lpstr>DM Sans</vt:lpstr>
      <vt:lpstr>Consolas</vt:lpstr>
      <vt:lpstr>Courier New</vt:lpstr>
      <vt:lpstr>Muli Extra Light Bold</vt:lpstr>
      <vt:lpstr>Muli SemiBold</vt:lpstr>
      <vt:lpstr>Viga</vt:lpstr>
      <vt:lpstr>Simple Dark</vt:lpstr>
      <vt:lpstr>Cyber Security Business Plan</vt:lpstr>
      <vt:lpstr>ETERNALBLUE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Paolo Fagioli</cp:lastModifiedBy>
  <cp:revision>22</cp:revision>
  <dcterms:modified xsi:type="dcterms:W3CDTF">2022-10-15T10:23:15Z</dcterms:modified>
</cp:coreProperties>
</file>