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C630235F-CE95-429A-96D0-E36C05C01AF8}"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76830244-69B9-4224-AB89-63F44DC94CF8}"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noAutofit/>
          </a:bodyPr>
          <a:p>
            <a:pPr algn="r"/>
            <a:fld id="{3128D087-50E9-4ECB-B5EA-70B4698912E3}"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noAutofit/>
          </a:bodyPr>
          <a:p>
            <a:pPr algn="r"/>
            <a:fld id="{9D479652-F9DC-4CD3-966E-37F48B8049B6}"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POLITY</a:t>
            </a:r>
            <a:endParaRPr b="0" lang="en-IN" sz="4400" spc="-1" strike="noStrike">
              <a:latin typeface="Arial"/>
            </a:endParaRPr>
          </a:p>
        </p:txBody>
      </p:sp>
      <p:sp>
        <p:nvSpPr>
          <p:cNvPr id="165" name="TextShape 2"/>
          <p:cNvSpPr txBox="1"/>
          <p:nvPr/>
        </p:nvSpPr>
        <p:spPr>
          <a:xfrm>
            <a:off x="504000" y="1769040"/>
            <a:ext cx="9071640" cy="4384440"/>
          </a:xfrm>
          <a:prstGeom prst="rect">
            <a:avLst/>
          </a:prstGeom>
          <a:noFill/>
          <a:ln>
            <a:noFill/>
          </a:ln>
        </p:spPr>
        <p:txBody>
          <a:bodyPr lIns="0" rIns="0" tIns="0" bIns="0" anchor="ctr">
            <a:noAutofit/>
          </a:bodyPr>
          <a:p>
            <a:pPr algn="ctr"/>
            <a:r>
              <a:rPr b="0" lang="en-IN" sz="3200" spc="-1" strike="noStrike">
                <a:latin typeface="Arial"/>
              </a:rPr>
              <a:t>by- Himanshu Shekhar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52920"/>
            <a:ext cx="9071640" cy="1759320"/>
          </a:xfrm>
          <a:prstGeom prst="rect">
            <a:avLst/>
          </a:prstGeom>
          <a:noFill/>
          <a:ln>
            <a:noFill/>
          </a:ln>
        </p:spPr>
        <p:txBody>
          <a:bodyPr lIns="0" rIns="0" tIns="0" bIns="0" anchor="ctr">
            <a:noAutofit/>
          </a:bodyPr>
          <a:p>
            <a:pPr algn="ctr"/>
            <a:r>
              <a:rPr b="0" lang="en-IN" sz="4000" spc="-1" strike="noStrike">
                <a:latin typeface="Arial"/>
              </a:rPr>
              <a:t>Sources of funds for the</a:t>
            </a:r>
            <a:br/>
            <a:r>
              <a:rPr b="0" lang="en-IN" sz="4000" spc="-1" strike="noStrike">
                <a:latin typeface="Arial"/>
              </a:rPr>
              <a:t>Panchayat</a:t>
            </a:r>
            <a:br/>
            <a:endParaRPr b="0" lang="en-IN" sz="4000" spc="-1" strike="noStrike">
              <a:latin typeface="Arial"/>
            </a:endParaRPr>
          </a:p>
        </p:txBody>
      </p:sp>
      <p:sp>
        <p:nvSpPr>
          <p:cNvPr id="18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Collection of taxes on houses, market places etc.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Government scheme funds received through various departments of the government – through the Janpad and Zila Panchayats.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Donations for community works etc.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3-Levels of Panchayats</a:t>
            </a:r>
            <a:endParaRPr b="0" lang="en-IN" sz="4400" spc="-1" strike="noStrike">
              <a:latin typeface="Arial"/>
            </a:endParaRPr>
          </a:p>
        </p:txBody>
      </p:sp>
      <p:pic>
        <p:nvPicPr>
          <p:cNvPr id="182" name="" descr=""/>
          <p:cNvPicPr/>
          <p:nvPr/>
        </p:nvPicPr>
        <p:blipFill>
          <a:blip r:embed="rId1"/>
          <a:stretch/>
        </p:blipFill>
        <p:spPr>
          <a:xfrm>
            <a:off x="547560" y="1563480"/>
            <a:ext cx="9244440" cy="4836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1769040"/>
            <a:ext cx="9071640" cy="4384440"/>
          </a:xfrm>
          <a:prstGeom prst="rect">
            <a:avLst/>
          </a:prstGeom>
          <a:noFill/>
          <a:ln>
            <a:noFill/>
          </a:ln>
        </p:spPr>
        <p:txBody>
          <a:bodyPr lIns="0" rIns="0" tIns="0" bIns="0">
            <a:normAutofit fontScale="73000"/>
          </a:bodyPr>
          <a:p>
            <a:pPr marL="432000" indent="-324000">
              <a:spcBef>
                <a:spcPts val="1417"/>
              </a:spcBef>
              <a:buClr>
                <a:srgbClr val="000000"/>
              </a:buClr>
              <a:buSzPct val="45000"/>
              <a:buFont typeface="Wingdings" charset="2"/>
              <a:buChar char=""/>
            </a:pPr>
            <a:r>
              <a:rPr b="0" lang="en-IN" sz="3200" spc="-1" strike="noStrike">
                <a:latin typeface="Arial"/>
              </a:rPr>
              <a:t>Panchayati Raj System is a process through </a:t>
            </a:r>
            <a:r>
              <a:rPr b="0" lang="en-IN" sz="3200" spc="-1" strike="noStrike">
                <a:latin typeface="Arial"/>
              </a:rPr>
              <a:t>which people participate in their own </a:t>
            </a:r>
            <a:r>
              <a:rPr b="0" lang="en-IN" sz="3200" spc="-1" strike="noStrike">
                <a:latin typeface="Arial"/>
              </a:rPr>
              <a:t>government.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Panchayati Raj system is the first tier or </a:t>
            </a:r>
            <a:r>
              <a:rPr b="0" lang="en-IN" sz="3200" spc="-1" strike="noStrike">
                <a:latin typeface="Arial"/>
              </a:rPr>
              <a:t>level of democratic government.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Panchs and the Gram Panchayat are </a:t>
            </a:r>
            <a:r>
              <a:rPr b="0" lang="en-IN" sz="3200" spc="-1" strike="noStrike">
                <a:latin typeface="Arial"/>
              </a:rPr>
              <a:t>answerable to the Gram Sabha because it is </a:t>
            </a:r>
            <a:r>
              <a:rPr b="0" lang="en-IN" sz="3200" spc="-1" strike="noStrike">
                <a:latin typeface="Arial"/>
              </a:rPr>
              <a:t>the members of the Gram Sabha who elected </a:t>
            </a:r>
            <a:r>
              <a:rPr b="0" lang="en-IN" sz="3200" spc="-1" strike="noStrike">
                <a:latin typeface="Arial"/>
              </a:rPr>
              <a:t>them.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en-IN" sz="4400" spc="-1" strike="noStrike">
              <a:latin typeface="Arial"/>
            </a:endParaRPr>
          </a:p>
        </p:txBody>
      </p:sp>
      <p:sp>
        <p:nvSpPr>
          <p:cNvPr id="185" name="TextShape 2"/>
          <p:cNvSpPr txBox="1"/>
          <p:nvPr/>
        </p:nvSpPr>
        <p:spPr>
          <a:xfrm>
            <a:off x="504000" y="1769040"/>
            <a:ext cx="9071640" cy="4384440"/>
          </a:xfrm>
          <a:prstGeom prst="rect">
            <a:avLst/>
          </a:prstGeom>
          <a:noFill/>
          <a:ln>
            <a:noFill/>
          </a:ln>
        </p:spPr>
        <p:txBody>
          <a:bodyPr lIns="0" rIns="0" tIns="0" bIns="0">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en-IN" sz="4400" spc="-1" strike="noStrike">
              <a:latin typeface="Arial"/>
            </a:endParaRPr>
          </a:p>
        </p:txBody>
      </p:sp>
      <p:sp>
        <p:nvSpPr>
          <p:cNvPr id="187" name="TextShape 2"/>
          <p:cNvSpPr txBox="1"/>
          <p:nvPr/>
        </p:nvSpPr>
        <p:spPr>
          <a:xfrm>
            <a:off x="504000" y="1769040"/>
            <a:ext cx="9071640" cy="4384440"/>
          </a:xfrm>
          <a:prstGeom prst="rect">
            <a:avLst/>
          </a:prstGeom>
          <a:noFill/>
          <a:ln>
            <a:noFill/>
          </a:ln>
        </p:spPr>
        <p:txBody>
          <a:bodyPr lIns="0" rIns="0" tIns="0" bIns="0">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en-IN" sz="4400" spc="-1" strike="noStrike">
              <a:latin typeface="Arial"/>
            </a:endParaRPr>
          </a:p>
        </p:txBody>
      </p:sp>
      <p:sp>
        <p:nvSpPr>
          <p:cNvPr id="189" name="TextShape 2"/>
          <p:cNvSpPr txBox="1"/>
          <p:nvPr/>
        </p:nvSpPr>
        <p:spPr>
          <a:xfrm>
            <a:off x="504000" y="1769040"/>
            <a:ext cx="9071640" cy="4384440"/>
          </a:xfrm>
          <a:prstGeom prst="rect">
            <a:avLst/>
          </a:prstGeom>
          <a:noFill/>
          <a:ln>
            <a:noFill/>
          </a:ln>
        </p:spPr>
        <p:txBody>
          <a:bodyPr lIns="0" rIns="0" tIns="0" bIns="0">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Diversity In India</a:t>
            </a:r>
            <a:endParaRPr b="0" lang="en-IN" sz="4400" spc="-1" strike="noStrike">
              <a:latin typeface="Arial"/>
            </a:endParaRPr>
          </a:p>
        </p:txBody>
      </p:sp>
      <p:sp>
        <p:nvSpPr>
          <p:cNvPr id="167" name="TextShape 2"/>
          <p:cNvSpPr txBox="1"/>
          <p:nvPr/>
        </p:nvSpPr>
        <p:spPr>
          <a:xfrm>
            <a:off x="504000" y="1769040"/>
            <a:ext cx="9071640" cy="4384440"/>
          </a:xfrm>
          <a:prstGeom prst="rect">
            <a:avLst/>
          </a:prstGeom>
          <a:noFill/>
          <a:ln>
            <a:noFill/>
          </a:ln>
        </p:spPr>
        <p:txBody>
          <a:bodyPr lIns="0" rIns="0" tIns="0" bIns="0">
            <a:normAutofit fontScale="65000"/>
          </a:bodyPr>
          <a:p>
            <a:pPr marL="432000" indent="-324000">
              <a:spcBef>
                <a:spcPts val="1417"/>
              </a:spcBef>
              <a:buClr>
                <a:srgbClr val="000000"/>
              </a:buClr>
              <a:buSzPct val="45000"/>
              <a:buFont typeface="Wingdings" charset="2"/>
              <a:buChar char=""/>
            </a:pPr>
            <a:r>
              <a:rPr b="0" lang="en-IN" sz="1400" spc="-1" strike="noStrike">
                <a:latin typeface="Arial"/>
              </a:rPr>
              <a:t>India is a country of many diversities. We speak different languages, have various types of food, celebrate different festivals, practise different religions.</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r>
              <a:rPr b="0" lang="en-IN" sz="1400" spc="-1" strike="noStrike">
                <a:latin typeface="Arial"/>
              </a:rPr>
              <a:t>languages, food, music, religions became a mix of the old and the new, and out of this intermixing of cultures, came something new and different.</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r>
              <a:rPr b="0" lang="en-IN" sz="1400" spc="-1" strike="noStrike">
                <a:latin typeface="Arial"/>
              </a:rPr>
              <a:t>history of many places shows us how many different cultural influences have helped to shape life and culture there.</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Let us try to understand what we mean when we say that historical and geographical factors influence the diversity of a region by looking at life in Kerala and Ladakh.</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Ladakh is a desert in the mountains in the eastern part of Jammu and Kashmir</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Very little agriculture</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People keep Sheep and Goat</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Goat in this region produce </a:t>
            </a:r>
            <a:r>
              <a:rPr b="0" lang="en-IN" sz="1400" spc="-1" strike="noStrike" u="sng">
                <a:uFillTx/>
                <a:latin typeface="Arial"/>
              </a:rPr>
              <a:t>Pashmina wool</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Pashmina Shawl chiefly woven in Kashmir</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People eat meat and milk products such as cheese and butter</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Ladakh lies in the trade route to Tibet where traders carried Carpets, raw silk, textiles, spices etc.</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Buddism reached Tibet via Ladakh. a.k.a Little Tibet.</a:t>
            </a:r>
            <a:endParaRPr b="0" lang="en-IN" sz="1400" spc="-1" strike="noStrike">
              <a:latin typeface="Arial"/>
            </a:endParaRPr>
          </a:p>
          <a:p>
            <a:pPr lvl="1" marL="864000" indent="-324000">
              <a:spcBef>
                <a:spcPts val="1134"/>
              </a:spcBef>
              <a:buClr>
                <a:srgbClr val="000000"/>
              </a:buClr>
              <a:buSzPct val="75000"/>
              <a:buFont typeface="Symbol" charset="2"/>
              <a:buChar char=""/>
            </a:pPr>
            <a:r>
              <a:rPr b="0" lang="en-IN" sz="1400" spc="-1" strike="noStrike">
                <a:latin typeface="Arial"/>
              </a:rPr>
              <a:t>Islam was introduced 400 years ages in Ladakh. </a:t>
            </a:r>
            <a:endParaRPr b="0" lang="en-IN" sz="1400" spc="-1" strike="noStrike">
              <a:latin typeface="Arial"/>
            </a:endParaRPr>
          </a:p>
          <a:p>
            <a:pPr lvl="1" marL="864000" indent="-324000">
              <a:spcBef>
                <a:spcPts val="1134"/>
              </a:spcBef>
              <a:buClr>
                <a:srgbClr val="000000"/>
              </a:buClr>
              <a:buSzPct val="75000"/>
              <a:buFont typeface="Symbol" charset="2"/>
              <a:buChar char=""/>
            </a:pPr>
            <a:r>
              <a:rPr b="0" i="1" lang="en-IN" sz="1400" spc="-1" strike="noStrike">
                <a:latin typeface="Arial"/>
              </a:rPr>
              <a:t>Kesar Saga ( </a:t>
            </a:r>
            <a:r>
              <a:rPr b="0" lang="en-IN" sz="1400" spc="-1" strike="noStrike">
                <a:latin typeface="Arial"/>
              </a:rPr>
              <a:t>a local Tibetian national epic which is performed and sung by both Muslims and Buddhists.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1224000"/>
            <a:ext cx="9071640" cy="4929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1300" spc="-1" strike="noStrike">
                <a:latin typeface="Arial"/>
              </a:rPr>
              <a:t>Kerala is a south-Indian state which is surrounded by water on one side and mountains on the other.</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Spices like Pepper, cloves and cardamons are grown here.</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Jewish and Arab traders first came here.</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The Apostle of Christ , St. Thomas – credited for bringing Christianity in India nearly 2000 years ago.</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Ibn Battuta believed to travelled here nearly 700 years ago and wrote in his travelouge that Muslims community </a:t>
            </a:r>
            <a:r>
              <a:rPr b="0" lang="en-IN" sz="1300" spc="-1" strike="noStrike">
                <a:latin typeface="Arial"/>
              </a:rPr>
              <a:t>were very much respected.</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Vasco da Gama ( a Portugese) discovered a route from Europe to India. He came to Kozikode and docked his ship </a:t>
            </a:r>
            <a:r>
              <a:rPr b="0" lang="en-IN" sz="1300" spc="-1" strike="noStrike">
                <a:latin typeface="Arial"/>
              </a:rPr>
              <a:t>here.</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People practise various religion such as Judaism, Islam, Christianity, Hinduism and Buddhism.</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Chinese fishing nets are called </a:t>
            </a:r>
            <a:r>
              <a:rPr b="0" i="1" lang="en-IN" sz="1300" spc="-1" strike="noStrike">
                <a:latin typeface="Arial"/>
              </a:rPr>
              <a:t>cheena-vala. </a:t>
            </a:r>
            <a:r>
              <a:rPr b="0" lang="en-IN" sz="1300" spc="-1" strike="noStrike">
                <a:latin typeface="Arial"/>
              </a:rPr>
              <a:t> Utensil used for frying fish is called </a:t>
            </a:r>
            <a:r>
              <a:rPr b="0" i="1" lang="en-IN" sz="1300" spc="-1" strike="noStrike">
                <a:latin typeface="Arial"/>
              </a:rPr>
              <a:t> cheenachatti. </a:t>
            </a:r>
            <a:r>
              <a:rPr b="0" lang="en-IN" sz="1300" spc="-1" strike="noStrike">
                <a:latin typeface="Arial"/>
              </a:rPr>
              <a:t>It is believed that </a:t>
            </a:r>
            <a:r>
              <a:rPr b="0" lang="en-IN" sz="1300" spc="-1" strike="noStrike">
                <a:latin typeface="Arial"/>
              </a:rPr>
              <a:t>the word </a:t>
            </a:r>
            <a:r>
              <a:rPr b="0" i="1" lang="en-IN" sz="1300" spc="-1" strike="noStrike">
                <a:latin typeface="Arial"/>
              </a:rPr>
              <a:t>cheen</a:t>
            </a:r>
            <a:r>
              <a:rPr b="0" lang="en-IN" sz="1300" spc="-1" strike="noStrike">
                <a:latin typeface="Arial"/>
              </a:rPr>
              <a:t> has came from China.</a:t>
            </a:r>
            <a:endParaRPr b="0" lang="en-IN" sz="1300" spc="-1" strike="noStrike">
              <a:latin typeface="Arial"/>
            </a:endParaRPr>
          </a:p>
          <a:p>
            <a:pPr lvl="1" marL="864000" indent="-324000">
              <a:spcBef>
                <a:spcPts val="1134"/>
              </a:spcBef>
              <a:buClr>
                <a:srgbClr val="000000"/>
              </a:buClr>
              <a:buSzPct val="75000"/>
              <a:buFont typeface="Symbol" charset="2"/>
              <a:buChar char=""/>
            </a:pPr>
            <a:r>
              <a:rPr b="0" lang="en-IN" sz="1300" spc="-1" strike="noStrike">
                <a:latin typeface="Arial"/>
              </a:rPr>
              <a:t>People here grow rice. They eat rice, fish and vegetables.</a:t>
            </a:r>
            <a:endParaRPr b="0" lang="en-IN" sz="1300" spc="-1" strike="noStrike">
              <a:latin typeface="Arial"/>
            </a:endParaRPr>
          </a:p>
          <a:p>
            <a:endParaRPr b="0" lang="en-IN" sz="1300" spc="-1" strike="noStrike">
              <a:latin typeface="Arial"/>
            </a:endParaRPr>
          </a:p>
          <a:p>
            <a:r>
              <a:rPr b="0" lang="en-IN" sz="1300" spc="-1" strike="noStrike">
                <a:latin typeface="Arial"/>
              </a:rPr>
              <a:t>NOTE:  Nehru, who coined the phrase, </a:t>
            </a:r>
            <a:r>
              <a:rPr b="1" lang="en-IN" sz="1300" spc="-1" strike="noStrike" u="sng">
                <a:uFillTx/>
                <a:latin typeface="Arial"/>
              </a:rPr>
              <a:t>"unity in diversity"</a:t>
            </a:r>
            <a:r>
              <a:rPr b="0" lang="en-IN" sz="1300" spc="-1" strike="noStrike">
                <a:latin typeface="Arial"/>
              </a:rPr>
              <a:t>.</a:t>
            </a:r>
            <a:endParaRPr b="0" lang="en-IN" sz="1300" spc="-1" strike="noStrike">
              <a:latin typeface="Arial"/>
            </a:endParaRPr>
          </a:p>
          <a:p>
            <a:endParaRPr b="0" lang="en-IN" sz="1300" spc="-1" strike="noStrike">
              <a:latin typeface="Arial"/>
            </a:endParaRPr>
          </a:p>
          <a:p>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44360" y="295560"/>
            <a:ext cx="9935640" cy="6256440"/>
          </a:xfrm>
          <a:prstGeom prst="rect">
            <a:avLst/>
          </a:prstGeom>
          <a:noFill/>
          <a:ln>
            <a:noFill/>
          </a:ln>
        </p:spPr>
        <p:txBody>
          <a:bodyPr lIns="0" rIns="0" tIns="0" bIns="0">
            <a:normAutofit fontScale="61000"/>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There are eight major religions in the world. Every single one of them is practised in India. We have more than 1600 languages that are people's mother tongues, and there are more than a hundred dance forms.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Prejudice means to judge other people negatively or see them as inferior.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When we fix people into one image we create a stereotype.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Stereotypes stop us from looking at each person as a unique individual with his or her own special qualities and skills that are different from others. They fit large numbers of people into only one pattern or 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Discrimination happens when people act on their prejudices or stereotypes.</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What is a Government?</a:t>
            </a:r>
            <a:endParaRPr b="0" lang="en-IN" sz="4400" spc="-1" strike="noStrike">
              <a:latin typeface="Arial"/>
            </a:endParaRPr>
          </a:p>
        </p:txBody>
      </p:sp>
      <p:sp>
        <p:nvSpPr>
          <p:cNvPr id="171" name="TextShape 2"/>
          <p:cNvSpPr txBox="1"/>
          <p:nvPr/>
        </p:nvSpPr>
        <p:spPr>
          <a:xfrm>
            <a:off x="504000" y="1769040"/>
            <a:ext cx="9071640" cy="4384440"/>
          </a:xfrm>
          <a:prstGeom prst="rect">
            <a:avLst/>
          </a:prstGeom>
          <a:noFill/>
          <a:ln>
            <a:noFill/>
          </a:ln>
        </p:spPr>
        <p:txBody>
          <a:bodyPr lIns="0" rIns="0" tIns="0" bIns="0">
            <a:normAutofit fontScale="31000"/>
          </a:bodyPr>
          <a:p>
            <a:pPr marL="432000" indent="-324000">
              <a:spcBef>
                <a:spcPts val="1417"/>
              </a:spcBef>
              <a:buClr>
                <a:srgbClr val="000000"/>
              </a:buClr>
              <a:buSzPct val="45000"/>
              <a:buFont typeface="Wingdings" charset="2"/>
              <a:buChar char=""/>
            </a:pPr>
            <a:r>
              <a:rPr b="0" lang="en-IN" sz="3200" spc="-1" strike="noStrike">
                <a:latin typeface="Arial"/>
              </a:rPr>
              <a:t>It is an institution or an individual who is responsible for decision such as:</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Making roads, railways, hospitals, schools etc.</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Running various public services if they deemed it right </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Protecting boundaries of the country and maintaining peace in the country.</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Ensuring enough food for its citizen</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Providing justice to the needed</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Types of Governments:</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Monarchy</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Democracy</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Fascism</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Dictatorship</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Communism</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Oligarchy</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Republicanism</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Totalitarianism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Democratic Governments</a:t>
            </a:r>
            <a:endParaRPr b="0" lang="en-IN" sz="4400" spc="-1" strike="noStrike">
              <a:latin typeface="Arial"/>
            </a:endParaRPr>
          </a:p>
        </p:txBody>
      </p:sp>
      <p:sp>
        <p:nvSpPr>
          <p:cNvPr id="173" name="TextShape 2"/>
          <p:cNvSpPr txBox="1"/>
          <p:nvPr/>
        </p:nvSpPr>
        <p:spPr>
          <a:xfrm>
            <a:off x="504000" y="1769040"/>
            <a:ext cx="9071640" cy="438444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IN" sz="3200" spc="-1" strike="noStrike">
                <a:latin typeface="Arial"/>
              </a:rPr>
              <a:t>People have the power to elect their leaders.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Democracy is the rule by the people.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India is a representative democracy which mean people do not participate directly instead they elect a representative through an election. These representatives meet together and make decision for the entrie population.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government cannot call itself a democratic unless it allows their citizen a </a:t>
            </a:r>
            <a:r>
              <a:rPr b="1" lang="en-IN" sz="3200" spc="-1" strike="noStrike" u="sng">
                <a:uFillTx/>
                <a:latin typeface="Arial"/>
              </a:rPr>
              <a:t>Universal Adult Franchise.(All adults have the right to vote in an election.)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earliest forms governments allowed only men who owned property and were educated, to vote. This meant that women, the poor, the property-less and the uneducated were not allowed to vote.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American women gotAmerican women got the right to vote in 1920 while women in the UK got to vote on the same terms as men some years later, in 1928.</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504000"/>
            <a:ext cx="9071640" cy="5649480"/>
          </a:xfrm>
          <a:prstGeom prst="rect">
            <a:avLst/>
          </a:prstGeom>
          <a:noFill/>
          <a:ln>
            <a:noFill/>
          </a:ln>
        </p:spPr>
        <p:txBody>
          <a:bodyPr lIns="0" rIns="0" tIns="0" bIns="0">
            <a:normAutofit fontScale="67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 Cauvery water dispute between Karnataka and Tamil Nadu. The water stored in Krishna Raja Sagara dam in Karnataka is used for irrigating a number of districts and for meeting the needs of the city of Bengaluru. The water stored in Mettur dam in Tamil Nadu is used for crops grown in the delta region of that state. A conflict arises because both dams are on the same river. The downstream dam in Tamil Nadu can only be filled up if water is released from the upstream one located in Karnataka. Therefore, both states can't get as much water as they need for people in their states. This leads to conflict. The central government has to step in and see that a fair distribution is worked  out for both states.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301320"/>
            <a:ext cx="9071640" cy="1262160"/>
          </a:xfrm>
          <a:prstGeom prst="rect">
            <a:avLst/>
          </a:prstGeom>
          <a:noFill/>
          <a:ln>
            <a:noFill/>
          </a:ln>
        </p:spPr>
        <p:txBody>
          <a:bodyPr lIns="0" rIns="0" tIns="0" bIns="0" anchor="ctr">
            <a:noAutofit/>
          </a:bodyPr>
          <a:p>
            <a:pPr algn="ctr"/>
            <a:r>
              <a:rPr b="0" lang="en-IN" sz="4400" spc="-1" strike="noStrike">
                <a:latin typeface="Arial"/>
              </a:rPr>
              <a:t>Panchayati Raj</a:t>
            </a:r>
            <a:endParaRPr b="0" lang="en-IN" sz="4400" spc="-1" strike="noStrike">
              <a:latin typeface="Arial"/>
            </a:endParaRPr>
          </a:p>
        </p:txBody>
      </p:sp>
      <p:sp>
        <p:nvSpPr>
          <p:cNvPr id="176" name="TextShape 2"/>
          <p:cNvSpPr txBox="1"/>
          <p:nvPr/>
        </p:nvSpPr>
        <p:spPr>
          <a:xfrm>
            <a:off x="504000" y="1769040"/>
            <a:ext cx="9071640" cy="4384440"/>
          </a:xfrm>
          <a:prstGeom prst="rect">
            <a:avLst/>
          </a:prstGeom>
          <a:noFill/>
          <a:ln>
            <a:noFill/>
          </a:ln>
        </p:spPr>
        <p:txBody>
          <a:bodyPr lIns="0" rIns="0" tIns="0" bIns="0">
            <a:normAutofit fontScale="15000"/>
          </a:bodyPr>
          <a:p>
            <a:pPr marL="432000" indent="-324000">
              <a:spcBef>
                <a:spcPts val="1417"/>
              </a:spcBef>
              <a:buClr>
                <a:srgbClr val="000000"/>
              </a:buClr>
              <a:buSzPct val="45000"/>
              <a:buFont typeface="Wingdings" charset="2"/>
              <a:buChar char=""/>
            </a:pPr>
            <a:r>
              <a:rPr b="0" lang="en-IN" sz="3200" spc="-1" strike="noStrike">
                <a:latin typeface="Arial"/>
              </a:rPr>
              <a:t>Gram Sabha is a meeting of all adults who live in the area covered by a Panchayat.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Anyone who is 18 years old or more and who has the right to vote is a member of the Gram Sabha.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Sarpanch = Panchayat President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Panch = member of the panchayat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Village Panchayat is divided into Wards(small areas) and each ward elects representative who is called Ward Member(Panch).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Gram Panchayat = Ward Panchs + Sarpanch</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Gram Panchayat is elected for 5 years.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Gram Panchayat has a secretary who is also called Secretary of Gram Sabha who is responsible for calling the meeting of the Gram Sabha and Gram Panchayat and keeping a record of the proceedings.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Gram Sabha is a key factor in making the Gram Panchayat play its role and be responsible.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Gram Panchayat are placed before the people.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Gram  Sabha prevents the Panchayat from doing wrong things like misusing money or favouring certain people.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Gram Panchayat meets regularly and one of its main tasks is to implement development programmes for all villages that come under it.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work of the Gram Panchayat has to be approved by the Gram Sabha.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52920"/>
            <a:ext cx="9071640" cy="1759320"/>
          </a:xfrm>
          <a:prstGeom prst="rect">
            <a:avLst/>
          </a:prstGeom>
          <a:noFill/>
          <a:ln>
            <a:noFill/>
          </a:ln>
        </p:spPr>
        <p:txBody>
          <a:bodyPr lIns="0" rIns="0" tIns="0" bIns="0" anchor="ctr">
            <a:noAutofit/>
          </a:bodyPr>
          <a:p>
            <a:pPr algn="ctr"/>
            <a:r>
              <a:rPr b="0" lang="en-IN" sz="4000" spc="-1" strike="noStrike">
                <a:latin typeface="Arial"/>
              </a:rPr>
              <a:t>The work of a Gram Panchayat</a:t>
            </a:r>
            <a:br/>
            <a:r>
              <a:rPr b="0" lang="en-IN" sz="4000" spc="-1" strike="noStrike">
                <a:latin typeface="Arial"/>
              </a:rPr>
              <a:t>includes</a:t>
            </a:r>
            <a:br/>
            <a:endParaRPr b="0" lang="en-IN" sz="4000" spc="-1" strike="noStrike">
              <a:latin typeface="Arial"/>
            </a:endParaRPr>
          </a:p>
        </p:txBody>
      </p:sp>
      <p:sp>
        <p:nvSpPr>
          <p:cNvPr id="178"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arenR"/>
            </a:pPr>
            <a:r>
              <a:rPr b="0" lang="en-IN" sz="3200" spc="-1" strike="noStrike">
                <a:latin typeface="Arial"/>
              </a:rPr>
              <a:t>The construction and maintenance of water sources, roads, drainage, school buildings and other common property resources.</a:t>
            </a:r>
            <a:endParaRPr b="0" lang="en-IN" sz="3200" spc="-1" strike="noStrike">
              <a:latin typeface="Arial"/>
            </a:endParaRPr>
          </a:p>
          <a:p>
            <a:pPr marL="432000" indent="-324000">
              <a:spcBef>
                <a:spcPts val="1417"/>
              </a:spcBef>
              <a:buClr>
                <a:srgbClr val="000000"/>
              </a:buClr>
              <a:buFont typeface="StarSymbol"/>
              <a:buAutoNum type="arabicParenR"/>
            </a:pPr>
            <a:r>
              <a:rPr b="0" lang="en-IN" sz="3200" spc="-1" strike="noStrike">
                <a:latin typeface="Arial"/>
              </a:rPr>
              <a:t>Levying and collecting local taxes</a:t>
            </a:r>
            <a:endParaRPr b="0" lang="en-IN" sz="3200" spc="-1" strike="noStrike">
              <a:latin typeface="Arial"/>
            </a:endParaRPr>
          </a:p>
          <a:p>
            <a:pPr marL="432000" indent="-324000">
              <a:spcBef>
                <a:spcPts val="1417"/>
              </a:spcBef>
              <a:buClr>
                <a:srgbClr val="000000"/>
              </a:buClr>
              <a:buFont typeface="StarSymbol"/>
              <a:buAutoNum type="arabicParenR"/>
            </a:pPr>
            <a:r>
              <a:rPr b="0" lang="en-IN" sz="3200" spc="-1" strike="noStrike">
                <a:latin typeface="Arial"/>
              </a:rPr>
              <a:t>Executing government schemes related to generating employment in the village.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2021-04-29T11:48:20Z</dcterms:created>
  <dc:creator/>
  <dc:description/>
  <dc:language>en-IN</dc:language>
  <cp:lastModifiedBy/>
  <dcterms:modified xsi:type="dcterms:W3CDTF">2021-04-29T13:33:35Z</dcterms:modified>
  <cp:revision>7</cp:revision>
  <dc:subject/>
  <dc:title>Forestbird</dc:title>
</cp:coreProperties>
</file>