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59" r:id="rId14"/>
    <p:sldId id="278" r:id="rId15"/>
    <p:sldId id="267" r:id="rId16"/>
    <p:sldId id="268" r:id="rId17"/>
    <p:sldId id="269" r:id="rId18"/>
    <p:sldId id="271" r:id="rId19"/>
    <p:sldId id="273" r:id="rId20"/>
    <p:sldId id="274" r:id="rId21"/>
    <p:sldId id="280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7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81" autoAdjust="0"/>
  </p:normalViewPr>
  <p:slideViewPr>
    <p:cSldViewPr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833D-FCAB-4A30-9049-EA6B029BD711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032E5-0F4E-407D-8327-394FDA5F3B4D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3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312DE2E-234D-4250-AC7B-54CD0CBF0F53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52044C9-950C-460A-8907-41A1B5420594}" type="slidenum">
              <a:rPr lang="ko-KR" altLang="en-US" smtClean="0"/>
              <a:t>‹N°›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CH9. Host Controller Interface and    </a:t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       commands</a:t>
            </a:r>
            <a:br>
              <a:rPr lang="en-US" altLang="ko-KR" sz="2800" dirty="0" smtClean="0"/>
            </a:br>
            <a:r>
              <a:rPr lang="en-US" altLang="ko-KR" sz="2800" dirty="0" smtClean="0"/>
              <a:t>ch10. Logical Link and adaptation </a:t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         protocol(l2cap)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444080"/>
          </a:xfrm>
        </p:spPr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RTLAB</a:t>
            </a:r>
          </a:p>
          <a:p>
            <a:pPr algn="r"/>
            <a:r>
              <a:rPr lang="en-US" altLang="ko-KR" dirty="0" err="1" smtClean="0"/>
              <a:t>YuJin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and 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HCI_LE_Encrypt</a:t>
            </a:r>
            <a:endParaRPr lang="en-US" altLang="ko-KR" dirty="0" smtClean="0"/>
          </a:p>
          <a:p>
            <a:r>
              <a:rPr lang="en-US" altLang="ko-KR" dirty="0" err="1" smtClean="0"/>
              <a:t>HCI_LE_Long_Term_Key_Requested_Event</a:t>
            </a:r>
            <a:endParaRPr lang="en-US" altLang="ko-KR" dirty="0" smtClean="0"/>
          </a:p>
          <a:p>
            <a:r>
              <a:rPr lang="en-US" altLang="ko-KR" dirty="0" err="1" smtClean="0"/>
              <a:t>HCI_LE_Long_Term_Key_Request_Reply</a:t>
            </a:r>
            <a:endParaRPr lang="en-US" altLang="ko-KR" dirty="0" smtClean="0"/>
          </a:p>
          <a:p>
            <a:r>
              <a:rPr lang="en-US" altLang="ko-KR" dirty="0" err="1" smtClean="0"/>
              <a:t>HCI_LE_Long_Term_Key_Request_Negative_Reply</a:t>
            </a:r>
            <a:endParaRPr lang="en-US" altLang="ko-KR" dirty="0" smtClean="0"/>
          </a:p>
          <a:p>
            <a:r>
              <a:rPr lang="en-US" altLang="ko-KR" dirty="0" err="1" smtClean="0"/>
              <a:t>HCI_LE_Rand</a:t>
            </a:r>
            <a:endParaRPr lang="en-US" altLang="ko-KR" dirty="0" smtClean="0"/>
          </a:p>
          <a:p>
            <a:r>
              <a:rPr lang="en-US" altLang="ko-KR" dirty="0" err="1" smtClean="0"/>
              <a:t>HCI_LE_start_Encryption</a:t>
            </a:r>
            <a:endParaRPr lang="en-US" altLang="ko-KR" dirty="0" smtClean="0"/>
          </a:p>
          <a:p>
            <a:r>
              <a:rPr lang="en-US" altLang="ko-KR" dirty="0" err="1" smtClean="0"/>
              <a:t>Ecryption_Change_Event</a:t>
            </a:r>
            <a:endParaRPr lang="en-US" altLang="ko-KR" dirty="0" smtClean="0"/>
          </a:p>
          <a:p>
            <a:r>
              <a:rPr lang="en-US" altLang="ko-KR" dirty="0" err="1" smtClean="0"/>
              <a:t>Encryption_Key_Refresh_Complete_Event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HCI_LE_Receiver_Test</a:t>
            </a:r>
            <a:endParaRPr lang="en-US" altLang="ko-KR" dirty="0" smtClean="0"/>
          </a:p>
          <a:p>
            <a:r>
              <a:rPr lang="en-US" altLang="ko-KR" dirty="0" err="1" smtClean="0"/>
              <a:t>HCI_LE_Transmitter_Test</a:t>
            </a:r>
            <a:endParaRPr lang="en-US" altLang="ko-KR" dirty="0" smtClean="0"/>
          </a:p>
          <a:p>
            <a:r>
              <a:rPr lang="en-US" altLang="ko-KR" dirty="0" err="1" smtClean="0"/>
              <a:t>HCI_LE_Test_End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of White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HCI_LE_Set_Advertising_Parameters</a:t>
            </a:r>
            <a:endParaRPr lang="en-US" altLang="ko-KR" dirty="0" smtClean="0"/>
          </a:p>
          <a:p>
            <a:r>
              <a:rPr lang="en-US" altLang="ko-KR" dirty="0" err="1" smtClean="0"/>
              <a:t>HCI_LE_Set_Scan_Parameters</a:t>
            </a:r>
            <a:endParaRPr lang="en-US" altLang="ko-KR" dirty="0" smtClean="0"/>
          </a:p>
          <a:p>
            <a:r>
              <a:rPr lang="en-US" altLang="ko-KR" dirty="0" err="1" smtClean="0"/>
              <a:t>HCI_LE_Create_Connction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Practical Sequence Diagrams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en-US" altLang="ko-KR" dirty="0" smtClean="0"/>
              <a:t>Typical sequence for passive scanning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23528" y="2255985"/>
            <a:ext cx="8280920" cy="4269359"/>
            <a:chOff x="323528" y="2255985"/>
            <a:chExt cx="8280920" cy="4269359"/>
          </a:xfrm>
        </p:grpSpPr>
        <p:sp>
          <p:nvSpPr>
            <p:cNvPr id="5" name="직사각형 4"/>
            <p:cNvSpPr/>
            <p:nvPr/>
          </p:nvSpPr>
          <p:spPr>
            <a:xfrm>
              <a:off x="323528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Host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75221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27584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6" idx="2"/>
            </p:cNvCxnSpPr>
            <p:nvPr/>
          </p:nvCxnSpPr>
          <p:spPr>
            <a:xfrm>
              <a:off x="2779277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827584" y="3279691"/>
              <a:ext cx="19516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2779277" y="5445224"/>
              <a:ext cx="30168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5796136" y="3284984"/>
              <a:ext cx="230425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11342" y="2927266"/>
              <a:ext cx="158417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Set Scan</a:t>
              </a:r>
            </a:p>
            <a:p>
              <a:r>
                <a:rPr lang="en-US" altLang="ko-KR" sz="1000" dirty="0" smtClean="0"/>
                <a:t>Parameters</a:t>
              </a:r>
            </a:p>
            <a:p>
              <a:r>
                <a:rPr lang="en-US" altLang="ko-KR" sz="1000" b="1" dirty="0" err="1"/>
                <a:t>HCI_LE_Set_Scan</a:t>
              </a:r>
              <a:r>
                <a:rPr lang="en-US" altLang="ko-KR" sz="1000" b="1" dirty="0"/>
                <a:t>_</a:t>
              </a:r>
            </a:p>
            <a:p>
              <a:r>
                <a:rPr lang="en-US" altLang="ko-KR" sz="1000" b="1" dirty="0"/>
                <a:t>Parameters</a:t>
              </a:r>
            </a:p>
            <a:p>
              <a:r>
                <a:rPr lang="en-US" altLang="ko-KR" sz="1000" b="1" dirty="0"/>
                <a:t>= passive </a:t>
              </a:r>
              <a:r>
                <a:rPr lang="en-US" altLang="ko-KR" sz="1000" b="1" dirty="0" smtClean="0"/>
                <a:t>scanning</a:t>
              </a:r>
              <a:endParaRPr lang="ko-KR" altLang="en-US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91662" y="5199003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ADV_IND</a:t>
              </a:r>
              <a:endParaRPr lang="ko-KR" altLang="en-US" sz="10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92080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Host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96136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7596336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>
              <a:stCxn id="27" idx="2"/>
            </p:cNvCxnSpPr>
            <p:nvPr/>
          </p:nvCxnSpPr>
          <p:spPr>
            <a:xfrm>
              <a:off x="8100392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827584" y="3988756"/>
              <a:ext cx="19516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95045" y="3789040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Enable_Scanning</a:t>
              </a:r>
              <a:endParaRPr lang="en-US" altLang="ko-KR" sz="1000" dirty="0" smtClean="0"/>
            </a:p>
            <a:p>
              <a:r>
                <a:rPr lang="en-US" altLang="ko-KR" sz="1000" b="1" dirty="0" err="1" smtClean="0"/>
                <a:t>LE_Set_Scan_Enable</a:t>
              </a:r>
              <a:endParaRPr lang="ko-KR" altLang="en-US" sz="10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1560" y="4293096"/>
              <a:ext cx="2376264" cy="27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Link Layer State : Scanning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84168" y="3081154"/>
              <a:ext cx="18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Set Advertising Parameters</a:t>
              </a:r>
            </a:p>
            <a:p>
              <a:r>
                <a:rPr lang="en-US" altLang="ko-KR" sz="1000" b="1" dirty="0" err="1" smtClean="0"/>
                <a:t>HCI_LE_Set_Advertising</a:t>
              </a:r>
              <a:r>
                <a:rPr lang="en-US" altLang="ko-KR" sz="1000" b="1" dirty="0" smtClean="0"/>
                <a:t>_</a:t>
              </a:r>
              <a:endParaRPr lang="en-US" altLang="ko-KR" sz="1000" b="1" dirty="0"/>
            </a:p>
            <a:p>
              <a:r>
                <a:rPr lang="en-US" altLang="ko-KR" sz="1000" b="1" dirty="0"/>
                <a:t>Parameters</a:t>
              </a:r>
            </a:p>
            <a:p>
              <a:r>
                <a:rPr lang="en-US" altLang="ko-KR" sz="1000" b="1" dirty="0"/>
                <a:t>= </a:t>
              </a:r>
              <a:r>
                <a:rPr lang="en-US" altLang="ko-KR" sz="1000" b="1" dirty="0" err="1" smtClean="0"/>
                <a:t>Connectable_Undirected</a:t>
              </a:r>
              <a:endParaRPr lang="ko-KR" altLang="en-US" sz="1000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H="1">
              <a:off x="5796136" y="3988756"/>
              <a:ext cx="230425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43420" y="3789040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Set Advertising Data</a:t>
              </a:r>
            </a:p>
            <a:p>
              <a:r>
                <a:rPr lang="en-US" altLang="ko-KR" sz="1000" b="1" dirty="0" err="1" smtClean="0"/>
                <a:t>HCI_LE_Set_Advertising</a:t>
              </a:r>
              <a:r>
                <a:rPr lang="en-US" altLang="ko-KR" sz="1000" b="1" dirty="0" smtClean="0"/>
                <a:t>_</a:t>
              </a:r>
              <a:endParaRPr lang="en-US" altLang="ko-KR" sz="1000" b="1" dirty="0"/>
            </a:p>
            <a:p>
              <a:r>
                <a:rPr lang="en-US" altLang="ko-KR" sz="1000" b="1" dirty="0" smtClean="0"/>
                <a:t>Data</a:t>
              </a:r>
              <a:endParaRPr lang="ko-KR" altLang="en-US" sz="1000" b="1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5796136" y="4492812"/>
              <a:ext cx="230425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043420" y="4293096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 Advertising</a:t>
              </a:r>
            </a:p>
            <a:p>
              <a:r>
                <a:rPr lang="en-US" altLang="ko-KR" sz="1000" b="1" dirty="0" err="1" smtClean="0"/>
                <a:t>HCI_LE_Set_Advertise_Enable</a:t>
              </a:r>
              <a:r>
                <a:rPr lang="en-US" altLang="ko-KR" sz="1000" b="1" dirty="0" smtClean="0"/>
                <a:t> = 1</a:t>
              </a:r>
              <a:endParaRPr lang="ko-KR" altLang="en-US" sz="10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80112" y="4847094"/>
              <a:ext cx="2664296" cy="27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LL State : Advertising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2779277" y="5733256"/>
              <a:ext cx="30168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891662" y="5487035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ADV_IND</a:t>
              </a:r>
              <a:endParaRPr lang="ko-KR" altLang="en-US" sz="1000" b="1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>
              <a:off x="827585" y="5610145"/>
              <a:ext cx="1951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95045" y="5402275"/>
              <a:ext cx="1584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Advertising Report</a:t>
              </a:r>
            </a:p>
            <a:p>
              <a:r>
                <a:rPr lang="en-US" altLang="ko-KR" sz="1000" b="1" dirty="0" err="1" smtClean="0"/>
                <a:t>LE_Advertising_Report_Event</a:t>
              </a:r>
              <a:endParaRPr lang="ko-KR" altLang="en-US" sz="1000" b="1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H="1">
              <a:off x="2771800" y="5979477"/>
              <a:ext cx="30168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84185" y="5733256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ADV_IND</a:t>
              </a:r>
              <a:endParaRPr lang="ko-KR" altLang="en-US" sz="1000" b="1" dirty="0"/>
            </a:p>
          </p:txBody>
        </p:sp>
      </p:grpSp>
      <p:sp>
        <p:nvSpPr>
          <p:cNvPr id="86" name="내용 개체 틀 2"/>
          <p:cNvSpPr txBox="1">
            <a:spLocks/>
          </p:cNvSpPr>
          <p:nvPr/>
        </p:nvSpPr>
        <p:spPr>
          <a:xfrm>
            <a:off x="457200" y="1600200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Typical sequence for active scanning</a:t>
            </a:r>
            <a:endParaRPr lang="ko-KR" altLang="en-US" dirty="0"/>
          </a:p>
        </p:txBody>
      </p:sp>
      <p:grpSp>
        <p:nvGrpSpPr>
          <p:cNvPr id="87" name="그룹 86"/>
          <p:cNvGrpSpPr/>
          <p:nvPr/>
        </p:nvGrpSpPr>
        <p:grpSpPr>
          <a:xfrm>
            <a:off x="323528" y="2255985"/>
            <a:ext cx="8280920" cy="4269359"/>
            <a:chOff x="323528" y="2255985"/>
            <a:chExt cx="8280920" cy="4269359"/>
          </a:xfrm>
        </p:grpSpPr>
        <p:sp>
          <p:nvSpPr>
            <p:cNvPr id="88" name="직사각형 87"/>
            <p:cNvSpPr/>
            <p:nvPr/>
          </p:nvSpPr>
          <p:spPr>
            <a:xfrm>
              <a:off x="323528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Host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275221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27584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9" idx="2"/>
            </p:cNvCxnSpPr>
            <p:nvPr/>
          </p:nvCxnSpPr>
          <p:spPr>
            <a:xfrm>
              <a:off x="2779277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827584" y="3279691"/>
              <a:ext cx="19516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H="1">
              <a:off x="2779277" y="5445224"/>
              <a:ext cx="30168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H="1">
              <a:off x="5796136" y="3284984"/>
              <a:ext cx="230425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1342" y="2927266"/>
              <a:ext cx="158417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Set Scan</a:t>
              </a:r>
            </a:p>
            <a:p>
              <a:r>
                <a:rPr lang="en-US" altLang="ko-KR" sz="1000" dirty="0" smtClean="0"/>
                <a:t>Parameters</a:t>
              </a:r>
            </a:p>
            <a:p>
              <a:r>
                <a:rPr lang="en-US" altLang="ko-KR" sz="1000" b="1" dirty="0" err="1"/>
                <a:t>HCI_LE_Set_Scan</a:t>
              </a:r>
              <a:r>
                <a:rPr lang="en-US" altLang="ko-KR" sz="1000" b="1" dirty="0"/>
                <a:t>_</a:t>
              </a:r>
            </a:p>
            <a:p>
              <a:r>
                <a:rPr lang="en-US" altLang="ko-KR" sz="1000" b="1" dirty="0"/>
                <a:t>Parameters</a:t>
              </a:r>
            </a:p>
            <a:p>
              <a:r>
                <a:rPr lang="en-US" altLang="ko-KR" sz="1000" b="1" dirty="0"/>
                <a:t>= </a:t>
              </a:r>
              <a:r>
                <a:rPr lang="en-US" altLang="ko-KR" sz="1000" b="1" dirty="0" smtClean="0"/>
                <a:t>active scanning</a:t>
              </a:r>
              <a:endParaRPr lang="ko-KR" altLang="en-US" sz="1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91662" y="5199003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ADV_IND</a:t>
              </a:r>
              <a:endParaRPr lang="ko-KR" altLang="en-US" sz="1000" b="1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292080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Host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5796136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7596336" y="2255985"/>
              <a:ext cx="1008112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>
              <a:stCxn id="99" idx="2"/>
            </p:cNvCxnSpPr>
            <p:nvPr/>
          </p:nvCxnSpPr>
          <p:spPr>
            <a:xfrm>
              <a:off x="8100392" y="2760041"/>
              <a:ext cx="0" cy="376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827584" y="3988756"/>
              <a:ext cx="19516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5045" y="3789040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Enable_Scanning</a:t>
              </a:r>
              <a:endParaRPr lang="en-US" altLang="ko-KR" sz="1000" dirty="0" smtClean="0"/>
            </a:p>
            <a:p>
              <a:r>
                <a:rPr lang="en-US" altLang="ko-KR" sz="1000" b="1" dirty="0" err="1" smtClean="0"/>
                <a:t>LE_Set_Scan_Enable</a:t>
              </a:r>
              <a:endParaRPr lang="ko-KR" altLang="en-US" sz="1000" b="1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1560" y="4293096"/>
              <a:ext cx="2376264" cy="27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Link Layer State : Scanning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84168" y="3081154"/>
              <a:ext cx="18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Set Advertising Parameters</a:t>
              </a:r>
            </a:p>
            <a:p>
              <a:r>
                <a:rPr lang="en-US" altLang="ko-KR" sz="1000" b="1" dirty="0" err="1" smtClean="0"/>
                <a:t>HCI_LE_Set_Advertising</a:t>
              </a:r>
              <a:r>
                <a:rPr lang="en-US" altLang="ko-KR" sz="1000" b="1" dirty="0" smtClean="0"/>
                <a:t>_</a:t>
              </a:r>
              <a:endParaRPr lang="en-US" altLang="ko-KR" sz="1000" b="1" dirty="0"/>
            </a:p>
            <a:p>
              <a:r>
                <a:rPr lang="en-US" altLang="ko-KR" sz="1000" b="1" dirty="0"/>
                <a:t>Parameters</a:t>
              </a:r>
            </a:p>
            <a:p>
              <a:r>
                <a:rPr lang="en-US" altLang="ko-KR" sz="1000" b="1" dirty="0"/>
                <a:t>= </a:t>
              </a:r>
              <a:r>
                <a:rPr lang="en-US" altLang="ko-KR" sz="1000" b="1" dirty="0" err="1" smtClean="0"/>
                <a:t>Connectable_Undirected</a:t>
              </a:r>
              <a:endParaRPr lang="ko-KR" altLang="en-US" sz="1000" b="1" dirty="0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5796136" y="3988756"/>
              <a:ext cx="230425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43420" y="3789040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Set Advertising Data</a:t>
              </a:r>
            </a:p>
            <a:p>
              <a:r>
                <a:rPr lang="en-US" altLang="ko-KR" sz="1000" b="1" dirty="0" err="1" smtClean="0"/>
                <a:t>HCI_LE_Set_Advertising</a:t>
              </a:r>
              <a:r>
                <a:rPr lang="en-US" altLang="ko-KR" sz="1000" b="1" dirty="0" smtClean="0"/>
                <a:t>_</a:t>
              </a:r>
              <a:endParaRPr lang="en-US" altLang="ko-KR" sz="1000" b="1" dirty="0"/>
            </a:p>
            <a:p>
              <a:r>
                <a:rPr lang="en-US" altLang="ko-KR" sz="1000" b="1" dirty="0" smtClean="0"/>
                <a:t>Data</a:t>
              </a:r>
              <a:endParaRPr lang="ko-KR" altLang="en-US" sz="1000" b="1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H="1">
              <a:off x="5796136" y="4492812"/>
              <a:ext cx="230425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043420" y="4293096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 Advertising</a:t>
              </a:r>
            </a:p>
            <a:p>
              <a:r>
                <a:rPr lang="en-US" altLang="ko-KR" sz="1000" b="1" dirty="0" err="1" smtClean="0"/>
                <a:t>HCI_LE_Set_Advertise_Enable</a:t>
              </a:r>
              <a:r>
                <a:rPr lang="en-US" altLang="ko-KR" sz="1000" b="1" dirty="0" smtClean="0"/>
                <a:t> = 1</a:t>
              </a:r>
              <a:endParaRPr lang="ko-KR" altLang="en-US" sz="10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80112" y="4847094"/>
              <a:ext cx="2664296" cy="27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LL State : Advertising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2779277" y="5733256"/>
              <a:ext cx="30093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819654" y="5487035"/>
              <a:ext cx="9787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SCAN_REQ</a:t>
              </a:r>
              <a:endParaRPr lang="ko-KR" altLang="en-US" sz="1000" b="1" dirty="0"/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H="1">
              <a:off x="827585" y="6150616"/>
              <a:ext cx="1951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995045" y="5942746"/>
              <a:ext cx="1584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Advertising Report</a:t>
              </a:r>
            </a:p>
            <a:p>
              <a:r>
                <a:rPr lang="en-US" altLang="ko-KR" sz="1000" b="1" dirty="0" err="1" smtClean="0"/>
                <a:t>LE_Advertising_Report_Event</a:t>
              </a:r>
              <a:endParaRPr lang="ko-KR" altLang="en-US" sz="1000" b="1" dirty="0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 flipH="1">
              <a:off x="2771800" y="5979477"/>
              <a:ext cx="30168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884185" y="5733256"/>
              <a:ext cx="914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SCAN_RSP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3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ch10. Logical Link and adaptation </a:t>
            </a:r>
            <a:r>
              <a:rPr lang="en-US" altLang="ko-KR" sz="3600" dirty="0" smtClean="0"/>
              <a:t>Protocol(l2cap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37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Logical Link control and Adaptation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369899" cy="4876800"/>
          </a:xfrm>
        </p:spPr>
        <p:txBody>
          <a:bodyPr/>
          <a:lstStyle/>
          <a:p>
            <a:r>
              <a:rPr lang="en-US" altLang="ko-KR" dirty="0" smtClean="0"/>
              <a:t>Interface between the higher Layer protocols and the lower layers(Link/Physical Layer)</a:t>
            </a:r>
          </a:p>
          <a:p>
            <a:endParaRPr lang="en-US" altLang="ko-KR" dirty="0"/>
          </a:p>
          <a:p>
            <a:r>
              <a:rPr lang="en-US" altLang="ko-KR" dirty="0" smtClean="0"/>
              <a:t>LE reuses the L2CAP functionality of BR/EDR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827099" y="1812159"/>
            <a:ext cx="4065391" cy="4929209"/>
            <a:chOff x="4827099" y="1596135"/>
            <a:chExt cx="4065391" cy="4929209"/>
          </a:xfrm>
        </p:grpSpPr>
        <p:sp>
          <p:nvSpPr>
            <p:cNvPr id="5" name="직사각형 4"/>
            <p:cNvSpPr/>
            <p:nvPr/>
          </p:nvSpPr>
          <p:spPr>
            <a:xfrm>
              <a:off x="4899106" y="1596135"/>
              <a:ext cx="3021265" cy="504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GATT Based Profiles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99106" y="2167511"/>
              <a:ext cx="3021265" cy="504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Generic Access Profile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99106" y="2748263"/>
              <a:ext cx="3021265" cy="504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Generic Attribute Profile(GATT)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99106" y="3318429"/>
              <a:ext cx="142177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Attribute Protocol(ATT)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486017" y="3318429"/>
              <a:ext cx="142753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Security Manager (SM)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99106" y="4848357"/>
              <a:ext cx="3021265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Link Layer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02132" y="5445224"/>
              <a:ext cx="3018259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Physical Layer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02760" y="3900391"/>
              <a:ext cx="3021265" cy="5040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L2CAP</a:t>
              </a:r>
              <a:endParaRPr lang="ko-KR" altLang="en-US" sz="12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27099" y="4517203"/>
              <a:ext cx="32403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52120" y="4517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Host Controller Interface (HCI)</a:t>
              </a:r>
              <a:endParaRPr lang="ko-KR" altLang="en-US" sz="1200" dirty="0"/>
            </a:p>
          </p:txBody>
        </p:sp>
        <p:sp>
          <p:nvSpPr>
            <p:cNvPr id="15" name="오른쪽 중괄호 14"/>
            <p:cNvSpPr/>
            <p:nvPr/>
          </p:nvSpPr>
          <p:spPr>
            <a:xfrm>
              <a:off x="8067459" y="1596135"/>
              <a:ext cx="320965" cy="28083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>
              <a:off x="8067459" y="4872499"/>
              <a:ext cx="320965" cy="107678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00038" y="2204864"/>
              <a:ext cx="492443" cy="19442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 smtClean="0"/>
                <a:t>Upper Layer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0047" y="4581128"/>
              <a:ext cx="492443" cy="19442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 smtClean="0"/>
                <a:t>Lower Layer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PDU and SDU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Protocol Data Unit</a:t>
            </a:r>
          </a:p>
          <a:p>
            <a:r>
              <a:rPr lang="en-US" altLang="ko-KR" sz="2000" dirty="0" smtClean="0"/>
              <a:t>Service Data Unit</a:t>
            </a:r>
          </a:p>
          <a:p>
            <a:r>
              <a:rPr lang="en-US" altLang="ko-KR" sz="2000" dirty="0" smtClean="0"/>
              <a:t>Maximum Transmission Unit(MTU) </a:t>
            </a:r>
          </a:p>
          <a:p>
            <a:pPr lvl="1"/>
            <a:r>
              <a:rPr lang="en-US" altLang="ko-KR" sz="1800" dirty="0" smtClean="0"/>
              <a:t>Maximum size of SDU</a:t>
            </a:r>
          </a:p>
          <a:p>
            <a:pPr lvl="1"/>
            <a:r>
              <a:rPr lang="en-US" altLang="ko-KR" sz="1800" dirty="0" smtClean="0"/>
              <a:t>LE minimum MTU : 23 octets</a:t>
            </a:r>
            <a:endParaRPr lang="ko-KR" altLang="en-US" sz="18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87624" y="3645024"/>
            <a:ext cx="6552728" cy="2889979"/>
            <a:chOff x="1043608" y="3356992"/>
            <a:chExt cx="6552728" cy="2889979"/>
          </a:xfrm>
        </p:grpSpPr>
        <p:sp>
          <p:nvSpPr>
            <p:cNvPr id="4" name="직사각형 3"/>
            <p:cNvSpPr/>
            <p:nvPr/>
          </p:nvSpPr>
          <p:spPr>
            <a:xfrm>
              <a:off x="1043608" y="3356992"/>
              <a:ext cx="1872208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Attribute Protocol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24128" y="3356992"/>
              <a:ext cx="1872208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Attribute Protocol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43608" y="5301208"/>
              <a:ext cx="187220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L2CAP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724128" y="5229200"/>
              <a:ext cx="187220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L2CAP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4" idx="2"/>
              <a:endCxn id="6" idx="0"/>
            </p:cNvCxnSpPr>
            <p:nvPr/>
          </p:nvCxnSpPr>
          <p:spPr>
            <a:xfrm>
              <a:off x="1979712" y="4077072"/>
              <a:ext cx="0" cy="12241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7" idx="0"/>
            </p:cNvCxnSpPr>
            <p:nvPr/>
          </p:nvCxnSpPr>
          <p:spPr>
            <a:xfrm>
              <a:off x="6660232" y="4077072"/>
              <a:ext cx="0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3131840" y="5600640"/>
              <a:ext cx="23762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79712" y="450912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SDU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60232" y="450447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SDU</a:t>
              </a:r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1880" y="5231308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L2CAP PDU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5856" y="5600640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Maximum size depends on MTU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Packet delivered in the correct sequence.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Only one LE-U logical link exists between the two devices.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controllers provide a degree of reliability by including error detection, and retransmission mechanisms.</a:t>
            </a:r>
          </a:p>
          <a:p>
            <a:endParaRPr lang="en-US" altLang="ko-KR" dirty="0"/>
          </a:p>
          <a:p>
            <a:r>
              <a:rPr lang="en-US" altLang="ko-KR" dirty="0" smtClean="0"/>
              <a:t>The controller provide flow control mechanisms for data going over the air as well as data going over the HCI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L2CAP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 Channel Identifiers</a:t>
            </a:r>
          </a:p>
          <a:p>
            <a:pPr lvl="1"/>
            <a:r>
              <a:rPr lang="en-US" altLang="ko-KR" dirty="0" smtClean="0"/>
              <a:t>Attribute Protocol (CID : 0x0004)</a:t>
            </a:r>
          </a:p>
          <a:p>
            <a:pPr lvl="1"/>
            <a:r>
              <a:rPr lang="en-US" altLang="ko-KR" dirty="0" smtClean="0"/>
              <a:t>LE L2CAP Signaling Channel (CID : 0x0005)</a:t>
            </a:r>
          </a:p>
          <a:p>
            <a:pPr lvl="1"/>
            <a:r>
              <a:rPr lang="en-US" altLang="ko-KR" dirty="0" smtClean="0"/>
              <a:t>Security Manager Protocol (CID : 0x0006)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Fragmentation and </a:t>
            </a:r>
            <a:r>
              <a:rPr lang="en-US" altLang="ko-KR" dirty="0" err="1" smtClean="0"/>
              <a:t>Deflagmentation</a:t>
            </a:r>
            <a:r>
              <a:rPr lang="en-US" altLang="ko-KR" dirty="0" smtClean="0"/>
              <a:t> of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Multiplexing and </a:t>
            </a:r>
            <a:r>
              <a:rPr lang="en-US" altLang="ko-KR" dirty="0" err="1" smtClean="0"/>
              <a:t>Demultiplexing</a:t>
            </a:r>
            <a:r>
              <a:rPr lang="en-US" altLang="ko-KR" dirty="0" smtClean="0"/>
              <a:t> of various channels over a shared logical link(LE-U)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Packets &amp; L2CAP 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MTU : 23 octets</a:t>
            </a:r>
          </a:p>
          <a:p>
            <a:r>
              <a:rPr lang="en-US" altLang="ko-KR" dirty="0" smtClean="0"/>
              <a:t>Flush Timeout : 0xFFFF (Infinite)</a:t>
            </a:r>
          </a:p>
          <a:p>
            <a:r>
              <a:rPr lang="en-US" altLang="ko-KR" dirty="0" smtClean="0"/>
              <a:t>Quality of Service : Best Effort</a:t>
            </a:r>
          </a:p>
          <a:p>
            <a:r>
              <a:rPr lang="en-US" altLang="ko-KR" dirty="0" smtClean="0"/>
              <a:t>Mode : Basic mode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11560" y="4454125"/>
            <a:ext cx="7056784" cy="720080"/>
            <a:chOff x="611560" y="4454125"/>
            <a:chExt cx="7056784" cy="720080"/>
          </a:xfrm>
        </p:grpSpPr>
        <p:sp>
          <p:nvSpPr>
            <p:cNvPr id="4" name="직사각형 3"/>
            <p:cNvSpPr/>
            <p:nvPr/>
          </p:nvSpPr>
          <p:spPr>
            <a:xfrm>
              <a:off x="611560" y="4454125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Length</a:t>
              </a:r>
            </a:p>
            <a:p>
              <a:pPr algn="ctr"/>
              <a:r>
                <a:rPr lang="en-US" altLang="ko-KR" dirty="0" smtClean="0"/>
                <a:t>(2 octets)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63688" y="4454125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Channel ID</a:t>
              </a:r>
            </a:p>
            <a:p>
              <a:pPr algn="ctr"/>
              <a:r>
                <a:rPr lang="en-US" altLang="ko-KR" dirty="0" smtClean="0"/>
                <a:t>(2 octets)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19872" y="4454125"/>
              <a:ext cx="42484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Information Payload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7064" y="51783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 L2CAP Data Packet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CH9. Host Controller Interface </a:t>
            </a:r>
            <a:r>
              <a:rPr lang="en-US" altLang="ko-KR" dirty="0" smtClean="0"/>
              <a:t>and commands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L2CAP Signaling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 Reject (code : 0x01)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Connection Parameter Update Request (code : 0x12)</a:t>
            </a:r>
          </a:p>
          <a:p>
            <a:pPr lvl="1"/>
            <a:r>
              <a:rPr lang="en-US" altLang="ko-KR" dirty="0" smtClean="0"/>
              <a:t>Interval Min</a:t>
            </a:r>
          </a:p>
          <a:p>
            <a:pPr lvl="1"/>
            <a:r>
              <a:rPr lang="en-US" altLang="ko-KR" dirty="0" smtClean="0"/>
              <a:t>Interval Max</a:t>
            </a:r>
          </a:p>
          <a:p>
            <a:pPr lvl="1"/>
            <a:r>
              <a:rPr lang="en-US" altLang="ko-KR" dirty="0" smtClean="0"/>
              <a:t>Slave Latency</a:t>
            </a:r>
          </a:p>
          <a:p>
            <a:pPr lvl="1"/>
            <a:r>
              <a:rPr lang="en-US" altLang="ko-KR" dirty="0" smtClean="0"/>
              <a:t>Timeout Multiplier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(Connection Supervision Timeout = Timeout </a:t>
            </a:r>
            <a:r>
              <a:rPr lang="en-US" altLang="ko-KR" dirty="0" err="1" smtClean="0"/>
              <a:t>Multipler</a:t>
            </a:r>
            <a:r>
              <a:rPr lang="en-US" altLang="ko-KR" dirty="0" smtClean="0"/>
              <a:t> * 10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Connection Parameter Update Response (code : 0x13)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HCI Connection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Administrator\Pictures\사진자료BL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673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HCI Connection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Pictures\사진자료BL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56984" cy="48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HCI Connection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Administrator\Pictures\사진자료BLE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2" y="1700808"/>
            <a:ext cx="8856984" cy="48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L2CAP Connection Sequence(Classic)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 descr="C:\Users\Administrator\Pictures\사진자료BLE\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28992" cy="48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L2CAP Connection Sequence(Classic)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Administrator\Pictures\사진자료BLE\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" y="1579204"/>
            <a:ext cx="8917716" cy="48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L2CAP Connection Sequence(Classic)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Administrator\Pictures\사진자료BLE\c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28992" cy="48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L2CAP Connection Sequence(Classic)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Administrator\Pictures\사진자료BLE\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9" y="1628800"/>
            <a:ext cx="8928992" cy="48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L2CAP Connection Sequence(Classic)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Administrator\Pictures\사진자료BLE\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28992" cy="48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6136" y="5057889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END.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Host Controller Interface and 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4369898" cy="48768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Standard method of  communication between the upper and lower layers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LE reuses the specification of the HCI layer for BR/EDR and extends it.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HCI Packet Types(LE)</a:t>
            </a:r>
          </a:p>
          <a:p>
            <a:pPr lvl="1"/>
            <a:r>
              <a:rPr lang="en-US" altLang="ko-KR" sz="1600" dirty="0" smtClean="0"/>
              <a:t>HCI Command Packets</a:t>
            </a:r>
          </a:p>
          <a:p>
            <a:pPr lvl="1"/>
            <a:r>
              <a:rPr lang="en-US" altLang="ko-KR" sz="1600" dirty="0" smtClean="0"/>
              <a:t>HCI Event Packet(LE Meta Event = 0x3E)</a:t>
            </a:r>
          </a:p>
          <a:p>
            <a:pPr lvl="1"/>
            <a:r>
              <a:rPr lang="en-US" altLang="ko-KR" sz="1600" dirty="0" smtClean="0"/>
              <a:t>HCI ACL Data Packet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827099" y="1596135"/>
            <a:ext cx="4065391" cy="4929209"/>
            <a:chOff x="4827099" y="1596135"/>
            <a:chExt cx="4065391" cy="4929209"/>
          </a:xfrm>
        </p:grpSpPr>
        <p:sp>
          <p:nvSpPr>
            <p:cNvPr id="5" name="직사각형 4"/>
            <p:cNvSpPr/>
            <p:nvPr/>
          </p:nvSpPr>
          <p:spPr>
            <a:xfrm>
              <a:off x="4899106" y="1596135"/>
              <a:ext cx="3021265" cy="504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GATT Based Profiles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99106" y="2167511"/>
              <a:ext cx="3021265" cy="504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Generic Access Profile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99106" y="2748263"/>
              <a:ext cx="3021265" cy="504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Generic Attribute Profile(GATT)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899106" y="3318429"/>
              <a:ext cx="142177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Attribute Protocol(ATT)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486017" y="3318429"/>
              <a:ext cx="142753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Security Manager (SM)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99106" y="4848357"/>
              <a:ext cx="3021265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Link Layer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02132" y="5445224"/>
              <a:ext cx="3018259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Physical Layer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2760" y="3900391"/>
              <a:ext cx="3021265" cy="504056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L2CAP</a:t>
              </a:r>
              <a:endParaRPr lang="ko-KR" altLang="en-US" sz="1200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827099" y="4517203"/>
              <a:ext cx="32403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52120" y="4517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Host Controller Interface (HCI)</a:t>
              </a:r>
              <a:endParaRPr lang="ko-KR" altLang="en-US" sz="1200" dirty="0"/>
            </a:p>
          </p:txBody>
        </p:sp>
        <p:sp>
          <p:nvSpPr>
            <p:cNvPr id="26" name="오른쪽 중괄호 25"/>
            <p:cNvSpPr/>
            <p:nvPr/>
          </p:nvSpPr>
          <p:spPr>
            <a:xfrm>
              <a:off x="8067459" y="1596135"/>
              <a:ext cx="320965" cy="28083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8067459" y="4872499"/>
              <a:ext cx="320965" cy="107678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00038" y="2204864"/>
              <a:ext cx="492443" cy="19442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 smtClean="0"/>
                <a:t>Upper Layer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00047" y="4581128"/>
              <a:ext cx="492443" cy="19442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 smtClean="0"/>
                <a:t>Lower Layer</a:t>
              </a:r>
              <a:endParaRPr lang="ko-KR" altLang="en-US" sz="20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899106" y="3900391"/>
            <a:ext cx="4141138" cy="2082547"/>
            <a:chOff x="323528" y="3111539"/>
            <a:chExt cx="4141138" cy="2082547"/>
          </a:xfrm>
        </p:grpSpPr>
        <p:grpSp>
          <p:nvGrpSpPr>
            <p:cNvPr id="48" name="그룹 47"/>
            <p:cNvGrpSpPr/>
            <p:nvPr/>
          </p:nvGrpSpPr>
          <p:grpSpPr>
            <a:xfrm>
              <a:off x="323528" y="3111539"/>
              <a:ext cx="4141138" cy="1788096"/>
              <a:chOff x="459364" y="2492896"/>
              <a:chExt cx="4141138" cy="1788096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59364" y="2492896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Event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Code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287456" y="2492896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Parameter Total Length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115548" y="2492896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Event Parameter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943640" y="2492896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Event Parameter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772410" y="2492896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Event Parameter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59364" y="3717032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Event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Code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(0x3E)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287456" y="3717032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Parameter Total Length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15548" y="3717032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Sub Event Code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43640" y="3717032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Sub Event Parameter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772410" y="3717032"/>
                <a:ext cx="828092" cy="563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Event Parameter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23528" y="3675499"/>
              <a:ext cx="4141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Format of BR/EDR Event Packet Types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917087"/>
              <a:ext cx="4141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Format of LE Meta Event Packet Types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74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HCI Commands and 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LE Command : HCI_LE prefix.</a:t>
            </a:r>
          </a:p>
          <a:p>
            <a:r>
              <a:rPr lang="en-US" altLang="ko-KR" dirty="0" smtClean="0"/>
              <a:t>HCI Commands and Events</a:t>
            </a:r>
          </a:p>
          <a:p>
            <a:pPr lvl="1"/>
            <a:r>
              <a:rPr lang="en-US" altLang="ko-KR" dirty="0" smtClean="0"/>
              <a:t>Device Setup</a:t>
            </a:r>
          </a:p>
          <a:p>
            <a:pPr lvl="1"/>
            <a:r>
              <a:rPr lang="en-US" altLang="ko-KR" dirty="0" smtClean="0"/>
              <a:t>Controller Flow control</a:t>
            </a:r>
          </a:p>
          <a:p>
            <a:pPr lvl="1"/>
            <a:r>
              <a:rPr lang="en-US" altLang="ko-KR" dirty="0" smtClean="0"/>
              <a:t>Host flow control</a:t>
            </a:r>
          </a:p>
          <a:p>
            <a:pPr lvl="1"/>
            <a:r>
              <a:rPr lang="en-US" altLang="ko-KR" dirty="0" smtClean="0"/>
              <a:t>Controller Information</a:t>
            </a:r>
          </a:p>
          <a:p>
            <a:pPr lvl="1"/>
            <a:r>
              <a:rPr lang="en-US" altLang="ko-KR" dirty="0" smtClean="0"/>
              <a:t>Remote Configuration</a:t>
            </a:r>
          </a:p>
          <a:p>
            <a:pPr lvl="1"/>
            <a:r>
              <a:rPr lang="en-US" altLang="ko-KR" dirty="0" smtClean="0"/>
              <a:t>Device Discovery</a:t>
            </a:r>
          </a:p>
          <a:p>
            <a:pPr lvl="1"/>
            <a:r>
              <a:rPr lang="en-US" altLang="ko-KR" dirty="0" smtClean="0"/>
              <a:t>Connection Setup</a:t>
            </a:r>
          </a:p>
          <a:p>
            <a:pPr lvl="1"/>
            <a:r>
              <a:rPr lang="en-US" altLang="ko-KR" dirty="0" smtClean="0"/>
              <a:t>Connection State</a:t>
            </a:r>
          </a:p>
          <a:p>
            <a:pPr lvl="1"/>
            <a:r>
              <a:rPr lang="en-US" altLang="ko-KR" dirty="0" smtClean="0"/>
              <a:t>Physical Links</a:t>
            </a:r>
          </a:p>
          <a:p>
            <a:pPr lvl="1"/>
            <a:r>
              <a:rPr lang="en-US" altLang="ko-KR" dirty="0" smtClean="0"/>
              <a:t>Link Information</a:t>
            </a:r>
          </a:p>
          <a:p>
            <a:pPr lvl="1"/>
            <a:r>
              <a:rPr lang="en-US" altLang="ko-KR" dirty="0" smtClean="0"/>
              <a:t>Authentication and Encryption</a:t>
            </a:r>
          </a:p>
          <a:p>
            <a:pPr lvl="1"/>
            <a:r>
              <a:rPr lang="en-US" altLang="ko-KR" dirty="0" smtClean="0"/>
              <a:t>Testing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Device Setup &amp; Flow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Device Setup</a:t>
            </a:r>
          </a:p>
          <a:p>
            <a:pPr lvl="1"/>
            <a:r>
              <a:rPr lang="en-US" altLang="ko-KR" dirty="0" err="1" smtClean="0"/>
              <a:t>HCI_Reset</a:t>
            </a:r>
            <a:r>
              <a:rPr lang="en-US" altLang="ko-KR" dirty="0" smtClean="0"/>
              <a:t> : reset the controller(physical layer) and Link layer.</a:t>
            </a:r>
          </a:p>
          <a:p>
            <a:r>
              <a:rPr lang="en-US" altLang="ko-KR" dirty="0" smtClean="0"/>
              <a:t>Controller Flow Control</a:t>
            </a:r>
          </a:p>
          <a:p>
            <a:pPr lvl="1"/>
            <a:r>
              <a:rPr lang="en-US" altLang="ko-KR" dirty="0" err="1" smtClean="0"/>
              <a:t>HCI_Read_Buffer_Size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HCI_LE_Read_Buffer_Size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Number_Of_Completed_Packets_Event</a:t>
            </a:r>
            <a:endParaRPr lang="en-US" altLang="ko-KR" dirty="0" smtClean="0"/>
          </a:p>
          <a:p>
            <a:r>
              <a:rPr lang="en-US" altLang="ko-KR" dirty="0" smtClean="0"/>
              <a:t>Host Flow Control</a:t>
            </a:r>
          </a:p>
          <a:p>
            <a:pPr lvl="1"/>
            <a:r>
              <a:rPr lang="en-US" altLang="ko-KR" dirty="0" err="1" smtClean="0"/>
              <a:t>Host_Buffer_Size_Command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Host_Number_Of_Completed_Packets_Command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Data_Buffer_Overflow_Event</a:t>
            </a:r>
            <a:endParaRPr lang="en-US" altLang="ko-KR" dirty="0" smtClean="0"/>
          </a:p>
          <a:p>
            <a:r>
              <a:rPr lang="en-US" altLang="ko-KR" dirty="0" err="1" smtClean="0"/>
              <a:t>White_List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HCI_LE_Read_White_List_Size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HCI_LE_Clear_White_List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HCI_LE_Add_Device_To_White_List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HCI_LE_Remove_Deivce_From_White_List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1772816"/>
            <a:ext cx="8208912" cy="4176464"/>
            <a:chOff x="467544" y="2348880"/>
            <a:chExt cx="8208912" cy="4176464"/>
          </a:xfrm>
        </p:grpSpPr>
        <p:sp>
          <p:nvSpPr>
            <p:cNvPr id="5" name="직사각형 4"/>
            <p:cNvSpPr/>
            <p:nvPr/>
          </p:nvSpPr>
          <p:spPr>
            <a:xfrm>
              <a:off x="1763688" y="2348880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Host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88224" y="2348880"/>
              <a:ext cx="1008112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267744" y="2852936"/>
              <a:ext cx="0" cy="302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6" idx="2"/>
            </p:cNvCxnSpPr>
            <p:nvPr/>
          </p:nvCxnSpPr>
          <p:spPr>
            <a:xfrm>
              <a:off x="7092280" y="2852936"/>
              <a:ext cx="0" cy="3096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2267744" y="3356992"/>
              <a:ext cx="48245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267744" y="4797152"/>
              <a:ext cx="48245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2267744" y="5517232"/>
              <a:ext cx="48245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2267744" y="4077072"/>
              <a:ext cx="48245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 설명선 12"/>
            <p:cNvSpPr/>
            <p:nvPr/>
          </p:nvSpPr>
          <p:spPr>
            <a:xfrm>
              <a:off x="467544" y="3861048"/>
              <a:ext cx="1368152" cy="576064"/>
            </a:xfrm>
            <a:prstGeom prst="wedgeRectCallout">
              <a:avLst>
                <a:gd name="adj1" fmla="val 79272"/>
                <a:gd name="adj2" fmla="val -196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Initialize count of buffers to Number of buffers</a:t>
              </a:r>
              <a:endParaRPr lang="ko-KR" altLang="en-US" sz="1000" dirty="0"/>
            </a:p>
          </p:txBody>
        </p:sp>
        <p:sp>
          <p:nvSpPr>
            <p:cNvPr id="14" name="사각형 설명선 13"/>
            <p:cNvSpPr/>
            <p:nvPr/>
          </p:nvSpPr>
          <p:spPr>
            <a:xfrm>
              <a:off x="467544" y="4509120"/>
              <a:ext cx="1368152" cy="288032"/>
            </a:xfrm>
            <a:prstGeom prst="wedgeRectCallout">
              <a:avLst>
                <a:gd name="adj1" fmla="val 79272"/>
                <a:gd name="adj2" fmla="val 345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If count &gt; 0</a:t>
              </a:r>
              <a:endParaRPr lang="ko-KR" altLang="en-US" sz="1000" dirty="0"/>
            </a:p>
          </p:txBody>
        </p:sp>
        <p:sp>
          <p:nvSpPr>
            <p:cNvPr id="15" name="사각형 설명선 14"/>
            <p:cNvSpPr/>
            <p:nvPr/>
          </p:nvSpPr>
          <p:spPr>
            <a:xfrm>
              <a:off x="467544" y="4941168"/>
              <a:ext cx="1368152" cy="576064"/>
            </a:xfrm>
            <a:prstGeom prst="wedgeRectCallout">
              <a:avLst>
                <a:gd name="adj1" fmla="val 79272"/>
                <a:gd name="adj2" fmla="val -630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Decrement count by number of packets sent to the controller</a:t>
              </a:r>
              <a:endParaRPr lang="ko-KR" altLang="en-US" sz="1000" dirty="0"/>
            </a:p>
          </p:txBody>
        </p:sp>
        <p:sp>
          <p:nvSpPr>
            <p:cNvPr id="16" name="사각형 설명선 15"/>
            <p:cNvSpPr/>
            <p:nvPr/>
          </p:nvSpPr>
          <p:spPr>
            <a:xfrm>
              <a:off x="467544" y="5661248"/>
              <a:ext cx="1368152" cy="864096"/>
            </a:xfrm>
            <a:prstGeom prst="wedgeRectCallout">
              <a:avLst>
                <a:gd name="adj1" fmla="val 79272"/>
                <a:gd name="adj2" fmla="val -630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Increment count by number of packets reported as processed by the controller</a:t>
              </a:r>
              <a:endParaRPr lang="ko-KR" altLang="en-US" sz="1000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7092280" y="5229200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92280" y="4829090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Packets Transmitted on LE-U logical link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9912" y="2956882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HCI LE Read Buffer Size</a:t>
              </a:r>
            </a:p>
            <a:p>
              <a:r>
                <a:rPr lang="en-US" altLang="ko-KR" sz="1000" dirty="0" smtClean="0"/>
                <a:t>HCI Read Buffer Size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7924" y="3676962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LE ACL Buffer Size, Number of LE Buffers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9397" y="4550931"/>
              <a:ext cx="1584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HCI ACL Data Packet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5650" y="5309023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Number of Completed Packet Event</a:t>
              </a:r>
              <a:endParaRPr lang="ko-KR" altLang="en-US" sz="1000" dirty="0"/>
            </a:p>
          </p:txBody>
        </p:sp>
        <p:sp>
          <p:nvSpPr>
            <p:cNvPr id="23" name="사각형 설명선 22"/>
            <p:cNvSpPr/>
            <p:nvPr/>
          </p:nvSpPr>
          <p:spPr>
            <a:xfrm>
              <a:off x="5292080" y="2600908"/>
              <a:ext cx="1224136" cy="252028"/>
            </a:xfrm>
            <a:prstGeom prst="wedgeRectCallout">
              <a:avLst>
                <a:gd name="adj1" fmla="val -49424"/>
                <a:gd name="adj2" fmla="val 1342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Separate Buffers</a:t>
              </a:r>
              <a:endParaRPr lang="ko-KR" altLang="en-US" sz="1000" dirty="0"/>
            </a:p>
          </p:txBody>
        </p:sp>
        <p:sp>
          <p:nvSpPr>
            <p:cNvPr id="24" name="사각형 설명선 23"/>
            <p:cNvSpPr/>
            <p:nvPr/>
          </p:nvSpPr>
          <p:spPr>
            <a:xfrm>
              <a:off x="5472100" y="3550948"/>
              <a:ext cx="1224136" cy="252028"/>
            </a:xfrm>
            <a:prstGeom prst="wedgeRectCallout">
              <a:avLst>
                <a:gd name="adj1" fmla="val -78792"/>
                <a:gd name="adj2" fmla="val -1665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Shared Buffers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&amp; Remote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 Information</a:t>
            </a:r>
          </a:p>
          <a:p>
            <a:pPr lvl="1"/>
            <a:r>
              <a:rPr lang="en-US" altLang="ko-KR" dirty="0" err="1" smtClean="0"/>
              <a:t>HCI_Read_Local_Version_Information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HCI_Read_Local_Supported_Command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HCI_Read_Support_Features_Command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HCI_LE_Read_Support_Features_Command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HCI_LE_Read_Supported_States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Remote Information</a:t>
            </a:r>
          </a:p>
          <a:p>
            <a:pPr lvl="1"/>
            <a:r>
              <a:rPr lang="en-US" altLang="ko-KR" dirty="0" err="1" smtClean="0"/>
              <a:t>HCI_LE_Read_Remote_Used_Features</a:t>
            </a:r>
            <a:r>
              <a:rPr lang="en-US" altLang="ko-KR" dirty="0" smtClean="0"/>
              <a:t>(Encryption Only)</a:t>
            </a:r>
          </a:p>
          <a:p>
            <a:pPr lvl="1"/>
            <a:r>
              <a:rPr lang="en-US" altLang="ko-KR" dirty="0" err="1" smtClean="0"/>
              <a:t>LE_Read_Remote_Used_Feature_Complete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Controller Configuration Commands</a:t>
            </a:r>
          </a:p>
          <a:p>
            <a:pPr lvl="1"/>
            <a:r>
              <a:rPr lang="en-US" altLang="ko-KR" b="1" dirty="0" err="1" smtClean="0"/>
              <a:t>HCI_LE_Set_Advertise_Enable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HCI_LE_Set_Advertising_Data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HCI_LE_Set_Advertising_Parameters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HCI_LE_Set_Random_Address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HCI_LE_Set_Scan_Response_Data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HCI_Read_LE_Host_Support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HCI_Write_LE_Host_Support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Discovery and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Device Discovery</a:t>
            </a:r>
          </a:p>
          <a:p>
            <a:pPr lvl="1"/>
            <a:r>
              <a:rPr lang="en-US" altLang="ko-KR" dirty="0" err="1" smtClean="0"/>
              <a:t>HCI_LE_Set_Scan_Enable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HCI_LE_Set_Scan_Parameters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HCI_LE_Advertising_Report_Event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Connection Setup</a:t>
            </a:r>
          </a:p>
          <a:p>
            <a:pPr lvl="1"/>
            <a:r>
              <a:rPr lang="en-US" altLang="ko-KR" dirty="0" err="1" smtClean="0"/>
              <a:t>HCI_LE_Create_Connection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LE_Connection_Complete_Event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HCI_Disconnet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Disconnetion_Complete_Event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Connection State</a:t>
            </a:r>
          </a:p>
          <a:p>
            <a:pPr lvl="1"/>
            <a:r>
              <a:rPr lang="en-US" altLang="ko-KR" dirty="0" err="1" smtClean="0"/>
              <a:t>HCI_LE_Connection_Update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LE_Connection_Update_Complete_Event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Link &amp; Link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Physical Link</a:t>
            </a:r>
          </a:p>
          <a:p>
            <a:pPr lvl="1"/>
            <a:r>
              <a:rPr lang="en-US" altLang="ko-KR" dirty="0" err="1" smtClean="0"/>
              <a:t>HCI_LE_Set_Host_Chnnel_Classification</a:t>
            </a:r>
            <a:r>
              <a:rPr lang="en-US" altLang="ko-KR" dirty="0" smtClean="0"/>
              <a:t>(Channel map)</a:t>
            </a:r>
          </a:p>
          <a:p>
            <a:endParaRPr lang="en-US" altLang="ko-KR" dirty="0"/>
          </a:p>
          <a:p>
            <a:r>
              <a:rPr lang="en-US" altLang="ko-KR" dirty="0" smtClean="0"/>
              <a:t>Link Information</a:t>
            </a:r>
          </a:p>
          <a:p>
            <a:pPr lvl="1"/>
            <a:r>
              <a:rPr lang="en-US" altLang="ko-KR" dirty="0" err="1" smtClean="0"/>
              <a:t>HCI_Read_Transmit_Power_Level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HCI_Read_RSSI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HCI_LE_Read_Advertising_Channel_Tx_Power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HCI_LE_Read_Channel_Map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823</TotalTime>
  <Words>819</Words>
  <Application>Microsoft Office PowerPoint</Application>
  <PresentationFormat>Affichage à l'écran (4:3)</PresentationFormat>
  <Paragraphs>287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돋움</vt:lpstr>
      <vt:lpstr>맑은 고딕</vt:lpstr>
      <vt:lpstr>Arial</vt:lpstr>
      <vt:lpstr>HY동녘M</vt:lpstr>
      <vt:lpstr>투명도</vt:lpstr>
      <vt:lpstr>CH9. Host Controller Interface and               commands ch10. Logical Link and adaptation              protocol(l2cap)</vt:lpstr>
      <vt:lpstr>CH9. Host Controller Interface and commands</vt:lpstr>
      <vt:lpstr>Host Controller Interface and Commands</vt:lpstr>
      <vt:lpstr>HCI Commands and Events</vt:lpstr>
      <vt:lpstr>Device Setup &amp; Flow control</vt:lpstr>
      <vt:lpstr>Controller &amp; Remote Information</vt:lpstr>
      <vt:lpstr>Controller configuration</vt:lpstr>
      <vt:lpstr>Device Discovery and Connection</vt:lpstr>
      <vt:lpstr>Physical Link &amp; Link Information</vt:lpstr>
      <vt:lpstr>Authentication and Encryption</vt:lpstr>
      <vt:lpstr>Testing</vt:lpstr>
      <vt:lpstr>Usage of White Lists</vt:lpstr>
      <vt:lpstr>Practical Sequence Diagrams</vt:lpstr>
      <vt:lpstr>ch10. Logical Link and adaptation Protocol(l2cap)</vt:lpstr>
      <vt:lpstr>Logical Link control and Adaptation Protocol</vt:lpstr>
      <vt:lpstr>PDU and SDU</vt:lpstr>
      <vt:lpstr>Basic Assumptions</vt:lpstr>
      <vt:lpstr>L2CAP Features</vt:lpstr>
      <vt:lpstr>Data Packets &amp; L2CAP Parameters</vt:lpstr>
      <vt:lpstr>L2CAP Signaling</vt:lpstr>
      <vt:lpstr>HCI Connection Sequence</vt:lpstr>
      <vt:lpstr>HCI Connection Sequence</vt:lpstr>
      <vt:lpstr>HCI Connection Sequence</vt:lpstr>
      <vt:lpstr>L2CAP Connection Sequence(Classic)</vt:lpstr>
      <vt:lpstr>L2CAP Connection Sequence(Classic)</vt:lpstr>
      <vt:lpstr>L2CAP Connection Sequence(Classic)</vt:lpstr>
      <vt:lpstr>L2CAP Connection Sequence(Classic)</vt:lpstr>
      <vt:lpstr>L2CAP Connection Sequence(Classic)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POWER AND DATA TELEMETRY FOR WEARABLE AND IMPLANTABLE ELECTRONICS</dc:title>
  <dc:creator>PYJ</dc:creator>
  <cp:lastModifiedBy>Gilbert BRAULT</cp:lastModifiedBy>
  <cp:revision>68</cp:revision>
  <dcterms:created xsi:type="dcterms:W3CDTF">2013-05-09T02:57:52Z</dcterms:created>
  <dcterms:modified xsi:type="dcterms:W3CDTF">2015-08-17T11:41:16Z</dcterms:modified>
</cp:coreProperties>
</file>