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1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5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675" y="597087"/>
            <a:ext cx="75426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430" y="1367301"/>
            <a:ext cx="7571138" cy="1504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ztad/CyberSecur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ology.org/winsorize/" TargetMode="External"/><Relationship Id="rId2" Type="http://schemas.openxmlformats.org/officeDocument/2006/relationships/hyperlink" Target="https://www.analyticsvidhya.com/blog/2020/04/feature-scaling-machine-learning-normalization-standardiz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machinelearningmastery.com/knn-imputation-for-missing-values-in-machine-learning/" TargetMode="External"/><Relationship Id="rId4" Type="http://schemas.openxmlformats.org/officeDocument/2006/relationships/hyperlink" Target="https://towardsdatascience.com/pca-is-not-feature-selection-3344fb764ae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125" y="400294"/>
            <a:ext cx="452818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120" dirty="0"/>
              <a:t>Problem</a:t>
            </a:r>
            <a:r>
              <a:rPr sz="3750" spc="-285" dirty="0"/>
              <a:t> </a:t>
            </a:r>
            <a:r>
              <a:rPr sz="3750" spc="105" dirty="0"/>
              <a:t>Statement</a:t>
            </a:r>
            <a:endParaRPr sz="3750"/>
          </a:p>
        </p:txBody>
      </p:sp>
      <p:sp>
        <p:nvSpPr>
          <p:cNvPr id="8" name="object 8"/>
          <p:cNvSpPr txBox="1"/>
          <p:nvPr/>
        </p:nvSpPr>
        <p:spPr>
          <a:xfrm>
            <a:off x="671125" y="1820348"/>
            <a:ext cx="7209790" cy="1793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8440">
              <a:lnSpc>
                <a:spcPct val="116700"/>
              </a:lnSpc>
              <a:spcBef>
                <a:spcPts val="95"/>
              </a:spcBef>
            </a:pP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Machine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learning plays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an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increasingly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significant role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in the building of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Network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Intrusion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Detection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Systems.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D101A"/>
                </a:solidFill>
                <a:latin typeface="Arial MT"/>
                <a:cs typeface="Arial MT"/>
              </a:rPr>
              <a:t>However,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machine</a:t>
            </a:r>
            <a:r>
              <a:rPr sz="1200" spc="1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learning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models </a:t>
            </a:r>
            <a:r>
              <a:rPr sz="1200" spc="1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trained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imbalanced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cybersecurity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data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cannot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recognize minority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data </a:t>
            </a:r>
            <a:r>
              <a:rPr sz="1200" spc="-44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D101A"/>
                </a:solidFill>
                <a:latin typeface="Arial MT"/>
                <a:cs typeface="Arial MT"/>
              </a:rPr>
              <a:t>effectively.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Arial MT"/>
              <a:cs typeface="Arial MT"/>
            </a:endParaRPr>
          </a:p>
          <a:p>
            <a:pPr marL="601345">
              <a:lnSpc>
                <a:spcPts val="1945"/>
              </a:lnSpc>
              <a:spcBef>
                <a:spcPts val="5"/>
              </a:spcBef>
            </a:pP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Some</a:t>
            </a:r>
            <a:r>
              <a:rPr sz="1200" spc="-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reasons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causing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imbalanced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data</a:t>
            </a:r>
            <a:endParaRPr sz="1200" dirty="0">
              <a:latin typeface="Arial MT"/>
              <a:cs typeface="Arial MT"/>
            </a:endParaRPr>
          </a:p>
          <a:p>
            <a:pPr marL="927100" marR="5080" indent="-357505">
              <a:lnSpc>
                <a:spcPts val="1910"/>
              </a:lnSpc>
              <a:spcBef>
                <a:spcPts val="85"/>
              </a:spcBef>
              <a:buChar char="●"/>
              <a:tabLst>
                <a:tab pos="926465" algn="l"/>
                <a:tab pos="927100" algn="l"/>
              </a:tabLst>
            </a:pP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In data flow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majority class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tends to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be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benign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classes,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thus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making </a:t>
            </a:r>
            <a:r>
              <a:rPr sz="1200" spc="-44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dataset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imbalance</a:t>
            </a:r>
            <a:endParaRPr sz="1200" dirty="0">
              <a:latin typeface="Arial MT"/>
              <a:cs typeface="Arial MT"/>
            </a:endParaRPr>
          </a:p>
          <a:p>
            <a:pPr marL="927100" indent="-357505">
              <a:lnSpc>
                <a:spcPts val="1820"/>
              </a:lnSpc>
              <a:buChar char="●"/>
              <a:tabLst>
                <a:tab pos="926465" algn="l"/>
                <a:tab pos="927100" algn="l"/>
              </a:tabLst>
            </a:pP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malicious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attack approaches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 changes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over time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and very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 few</a:t>
            </a:r>
            <a:endParaRPr sz="1200" dirty="0">
              <a:latin typeface="Arial MT"/>
              <a:cs typeface="Arial MT"/>
            </a:endParaRPr>
          </a:p>
          <a:p>
            <a:pPr marL="927100">
              <a:lnSpc>
                <a:spcPts val="1945"/>
              </a:lnSpc>
            </a:pP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samples</a:t>
            </a:r>
            <a:r>
              <a:rPr sz="1200" spc="-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can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be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0D101A"/>
                </a:solidFill>
                <a:latin typeface="Arial MT"/>
                <a:cs typeface="Arial MT"/>
              </a:rPr>
              <a:t>seen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or</a:t>
            </a:r>
            <a:r>
              <a:rPr sz="12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0D101A"/>
                </a:solidFill>
                <a:latin typeface="Arial MT"/>
                <a:cs typeface="Arial MT"/>
              </a:rPr>
              <a:t>labeled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0" y="590550"/>
            <a:ext cx="60398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352550"/>
            <a:ext cx="5105400" cy="1579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350"/>
            <a:ext cx="3048000" cy="1409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280789"/>
            <a:ext cx="5410200" cy="162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" y="3076214"/>
            <a:ext cx="2889100" cy="1352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0" y="96244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 on PCA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0900" y="292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 on Original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0" y="590550"/>
            <a:ext cx="6039800" cy="7258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r>
              <a:rPr lang="en-US" dirty="0" smtClean="0"/>
              <a:t>K-Means Results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" y="1535794"/>
            <a:ext cx="8412931" cy="2140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00" y="3782716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 results are pretty much the same with Agglomerative Clustering so its reasonable to merge those clusters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" y="4162358"/>
            <a:ext cx="1653683" cy="3962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27039" y="470535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: DBSCAN was not useful as its produces 169 clusters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27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758587"/>
            <a:ext cx="4298315" cy="7258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05" dirty="0" smtClean="0"/>
              <a:t>Smote</a:t>
            </a:r>
            <a:br>
              <a:rPr lang="en-US" spc="105" dirty="0" smtClean="0"/>
            </a:b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1405380"/>
            <a:ext cx="7244715" cy="27449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Tahoma"/>
              <a:cs typeface="Tahoma"/>
            </a:endParaRPr>
          </a:p>
          <a:p>
            <a:pPr marL="12700" marR="145415">
              <a:lnSpc>
                <a:spcPts val="1510"/>
              </a:lnSpc>
            </a:pPr>
            <a:r>
              <a:rPr sz="1400" b="1" spc="-10" dirty="0">
                <a:latin typeface="Calibri"/>
                <a:cs typeface="Calibri"/>
              </a:rPr>
              <a:t>Core</a:t>
            </a:r>
            <a:r>
              <a:rPr sz="1400" b="1" spc="-5" dirty="0">
                <a:latin typeface="Calibri"/>
                <a:cs typeface="Calibri"/>
              </a:rPr>
              <a:t> idea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Convert</a:t>
            </a:r>
            <a:r>
              <a:rPr sz="1400" spc="-5" dirty="0">
                <a:latin typeface="Calibri"/>
                <a:cs typeface="Calibri"/>
              </a:rPr>
              <a:t> the (imbalanced) training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set </a:t>
            </a:r>
            <a:r>
              <a:rPr sz="1400" spc="-10" dirty="0">
                <a:latin typeface="Calibri"/>
                <a:cs typeface="Calibri"/>
              </a:rPr>
              <a:t>into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balanced training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before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training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classifier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b="1" spc="-5" dirty="0">
                <a:latin typeface="Calibri"/>
                <a:cs typeface="Calibri"/>
              </a:rPr>
              <a:t>Undersampling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Frequency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benign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 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reduced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match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frequency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minority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endParaRPr sz="1400" dirty="0">
              <a:latin typeface="Calibri"/>
              <a:cs typeface="Calibri"/>
            </a:endParaRPr>
          </a:p>
          <a:p>
            <a:pPr marL="184150" indent="-110489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5" dirty="0">
                <a:latin typeface="Calibri"/>
                <a:cs typeface="Calibri"/>
              </a:rPr>
              <a:t>Fewer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5" dirty="0" smtClean="0">
                <a:latin typeface="Calibri"/>
                <a:cs typeface="Calibri"/>
              </a:rPr>
              <a:t>samples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spc="-5" dirty="0" smtClean="0">
                <a:latin typeface="Calibri"/>
                <a:cs typeface="Calibri"/>
              </a:rPr>
              <a:t>: </a:t>
            </a:r>
            <a:r>
              <a:rPr sz="1400" spc="-5" dirty="0" smtClean="0">
                <a:latin typeface="Calibri"/>
                <a:cs typeface="Calibri"/>
              </a:rPr>
              <a:t>hi</a:t>
            </a:r>
            <a:r>
              <a:rPr lang="en-US" sz="1400" spc="-5" dirty="0" smtClean="0">
                <a:latin typeface="Calibri"/>
                <a:cs typeface="Calibri"/>
              </a:rPr>
              <a:t>g</a:t>
            </a:r>
            <a:r>
              <a:rPr sz="1400" spc="-5" dirty="0" smtClean="0">
                <a:latin typeface="Calibri"/>
                <a:cs typeface="Calibri"/>
              </a:rPr>
              <a:t>her </a:t>
            </a:r>
            <a:r>
              <a:rPr sz="1400" spc="-5" dirty="0">
                <a:latin typeface="Calibri"/>
                <a:cs typeface="Calibri"/>
              </a:rPr>
              <a:t>variance, </a:t>
            </a:r>
            <a:r>
              <a:rPr sz="1400" spc="-15" dirty="0">
                <a:latin typeface="Calibri"/>
                <a:cs typeface="Calibri"/>
              </a:rPr>
              <a:t>may</a:t>
            </a:r>
            <a:r>
              <a:rPr sz="1400" spc="-5" dirty="0">
                <a:latin typeface="Calibri"/>
                <a:cs typeface="Calibri"/>
              </a:rPr>
              <a:t> impact decision boundary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poorer</a:t>
            </a:r>
            <a:r>
              <a:rPr sz="1400" spc="-5" dirty="0" smtClean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classifier</a:t>
            </a:r>
            <a:endParaRPr sz="1400" dirty="0">
              <a:latin typeface="Calibri"/>
              <a:cs typeface="Calibri"/>
            </a:endParaRPr>
          </a:p>
          <a:p>
            <a:pPr marL="12700" marR="160020">
              <a:lnSpc>
                <a:spcPts val="1510"/>
              </a:lnSpc>
              <a:spcBef>
                <a:spcPts val="775"/>
              </a:spcBef>
            </a:pPr>
            <a:r>
              <a:rPr sz="1400" b="1" spc="-10" dirty="0">
                <a:latin typeface="Calibri"/>
                <a:cs typeface="Calibri"/>
              </a:rPr>
              <a:t>Oversampling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Synthetic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samples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minority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(e.g.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via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duplication)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make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them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equal/close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proportion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majority class</a:t>
            </a:r>
            <a:endParaRPr sz="1400" dirty="0">
              <a:latin typeface="Calibri"/>
              <a:cs typeface="Calibri"/>
            </a:endParaRPr>
          </a:p>
          <a:p>
            <a:pPr marL="184150" marR="2328545" indent="-110489">
              <a:lnSpc>
                <a:spcPts val="1510"/>
              </a:lnSpc>
              <a:spcBef>
                <a:spcPts val="75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-5" dirty="0">
                <a:latin typeface="Calibri"/>
                <a:cs typeface="Calibri"/>
              </a:rPr>
              <a:t> enough samples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justify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creation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decision boundary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Analogous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assigning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higher</a:t>
            </a:r>
            <a:r>
              <a:rPr sz="1400" spc="-10" dirty="0">
                <a:latin typeface="Calibri"/>
                <a:cs typeface="Calibri"/>
              </a:rPr>
              <a:t> weight 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samples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during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training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  <a:spcBef>
                <a:spcPts val="755"/>
              </a:spcBef>
            </a:pPr>
            <a:r>
              <a:rPr sz="1400" b="1" spc="-10" dirty="0" smtClean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Model </a:t>
            </a:r>
            <a:r>
              <a:rPr sz="1400" b="1" spc="-10" dirty="0">
                <a:latin typeface="Calibri"/>
                <a:cs typeface="Calibri"/>
              </a:rPr>
              <a:t>Evaluation: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Oversampling/Undersampling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will be done with</a:t>
            </a:r>
            <a:r>
              <a:rPr sz="1400" spc="-10" dirty="0">
                <a:latin typeface="Calibri"/>
                <a:cs typeface="Calibri"/>
              </a:rPr>
              <a:t> several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different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ratios. 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-10" dirty="0">
                <a:latin typeface="Calibri"/>
                <a:cs typeface="Calibri"/>
              </a:rPr>
              <a:t> best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ratio</a:t>
            </a:r>
            <a:r>
              <a:rPr sz="1400" spc="-5" dirty="0">
                <a:latin typeface="Calibri"/>
                <a:cs typeface="Calibri"/>
              </a:rPr>
              <a:t> will be chosen based </a:t>
            </a:r>
            <a:r>
              <a:rPr sz="1400" spc="-5" dirty="0" smtClean="0">
                <a:latin typeface="Calibri"/>
                <a:cs typeface="Calibri"/>
              </a:rPr>
              <a:t>F-1 </a:t>
            </a:r>
            <a:r>
              <a:rPr sz="1400" spc="-10" dirty="0">
                <a:latin typeface="Calibri"/>
                <a:cs typeface="Calibri"/>
              </a:rPr>
              <a:t>Score.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597087"/>
            <a:ext cx="324548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70" dirty="0" smtClean="0"/>
              <a:t>Cross Validation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352550"/>
            <a:ext cx="6841490" cy="1426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1100" b="1" dirty="0" smtClean="0"/>
              <a:t>K-fold Cross validation</a:t>
            </a:r>
            <a:endParaRPr lang="en-US" sz="1100" dirty="0" smtClean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800"/>
              <a:buChar char="•"/>
            </a:pPr>
            <a:r>
              <a:rPr lang="en-US" sz="1100" dirty="0" smtClean="0"/>
              <a:t>Makes effective use of all available samples for both training and testing</a:t>
            </a:r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800"/>
              <a:buChar char="•"/>
            </a:pPr>
            <a:r>
              <a:rPr lang="en-US" sz="1100" dirty="0" smtClean="0"/>
              <a:t>Partition data into k disjoint subsets</a:t>
            </a:r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800"/>
              <a:buChar char="•"/>
            </a:pPr>
            <a:r>
              <a:rPr lang="en-US" sz="1100" dirty="0" smtClean="0"/>
              <a:t>k-fold: train on k-1 partitions, test on the remaining one</a:t>
            </a:r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800"/>
              <a:buChar char="•"/>
            </a:pPr>
            <a:r>
              <a:rPr lang="en-US" sz="1100" dirty="0" smtClean="0"/>
              <a:t>Test error (generalization error) is estimated as average error across folds</a:t>
            </a:r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800"/>
              <a:buChar char="•"/>
            </a:pPr>
            <a:r>
              <a:rPr lang="en-US" sz="1100" dirty="0" smtClean="0"/>
              <a:t>Choosing k – </a:t>
            </a:r>
            <a:r>
              <a:rPr lang="en-US" sz="1100" dirty="0" err="1" smtClean="0"/>
              <a:t>tradefoff</a:t>
            </a:r>
            <a:r>
              <a:rPr lang="en-US" sz="1100" dirty="0" smtClean="0"/>
              <a:t> between effective training and reliable evaluation</a:t>
            </a:r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500"/>
              <a:buChar char="•"/>
            </a:pPr>
            <a:r>
              <a:rPr lang="en-US" sz="1100" dirty="0" smtClean="0"/>
              <a:t>k between 5 and 10 (80 – 90% samples used for training) works in most cases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321143"/>
            <a:ext cx="3124199" cy="15227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19600" y="2876550"/>
            <a:ext cx="44958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sz="1400" b="1" dirty="0" err="1" smtClean="0"/>
              <a:t>GridSearch</a:t>
            </a:r>
            <a:r>
              <a:rPr lang="en-US" sz="1400" b="1" dirty="0" smtClean="0"/>
              <a:t> C</a:t>
            </a:r>
            <a:r>
              <a:rPr lang="en-US" sz="1400" b="1" dirty="0" smtClean="0"/>
              <a:t>ross-Validation </a:t>
            </a:r>
            <a:r>
              <a:rPr lang="en-US" sz="1400" dirty="0" smtClean="0"/>
              <a:t>can be used to estimate generalization error</a:t>
            </a:r>
            <a:endParaRPr lang="en-US" sz="1400" dirty="0"/>
          </a:p>
        </p:txBody>
      </p:sp>
      <p:pic>
        <p:nvPicPr>
          <p:cNvPr id="9" name="Google Shape;66;p11" descr="page273image82357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8148" y="3525095"/>
            <a:ext cx="3947652" cy="131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959232"/>
            <a:ext cx="5586010" cy="5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597087"/>
            <a:ext cx="324548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70" dirty="0" smtClean="0"/>
              <a:t>Base Line Model</a:t>
            </a:r>
            <a:endParaRPr spc="6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09750"/>
            <a:ext cx="470194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597087"/>
            <a:ext cx="7352725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170" dirty="0" smtClean="0"/>
              <a:t>Winner Models: Equal Distributions</a:t>
            </a:r>
            <a:endParaRPr sz="1800" spc="6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62150"/>
            <a:ext cx="2834640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44859"/>
            <a:ext cx="4244708" cy="2796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54164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Group 1 = FTP-</a:t>
            </a:r>
            <a:r>
              <a:rPr lang="en-US" sz="1200" dirty="0" err="1" smtClean="0"/>
              <a:t>BruteForce</a:t>
            </a:r>
            <a:r>
              <a:rPr lang="en-US" sz="1200" dirty="0" smtClean="0"/>
              <a:t>, </a:t>
            </a:r>
            <a:r>
              <a:rPr lang="en-US" sz="1200" dirty="0" err="1" smtClean="0"/>
              <a:t>SlowHttpTest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Group2 = Bot, </a:t>
            </a:r>
            <a:r>
              <a:rPr lang="en-US" sz="1200" dirty="0" err="1" smtClean="0"/>
              <a:t>DDosHoic</a:t>
            </a:r>
            <a:r>
              <a:rPr lang="en-US" sz="1200" dirty="0" smtClean="0"/>
              <a:t>, </a:t>
            </a:r>
            <a:r>
              <a:rPr lang="en-US" sz="1200" dirty="0" err="1" smtClean="0"/>
              <a:t>DosHulk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597087"/>
            <a:ext cx="7352725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170" dirty="0" smtClean="0"/>
              <a:t>Winner Models: </a:t>
            </a:r>
            <a:r>
              <a:rPr lang="en-US" sz="1800" spc="170" dirty="0"/>
              <a:t>Equal Distributions and Grouping Method</a:t>
            </a:r>
            <a:endParaRPr sz="1800" spc="6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44859"/>
            <a:ext cx="3124471" cy="264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4859"/>
            <a:ext cx="4153260" cy="2400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447675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Group 1 = FTP-</a:t>
            </a:r>
            <a:r>
              <a:rPr lang="en-US" sz="1200" dirty="0" err="1" smtClean="0"/>
              <a:t>BruteForce</a:t>
            </a:r>
            <a:r>
              <a:rPr lang="en-US" sz="1200" dirty="0" smtClean="0"/>
              <a:t>, </a:t>
            </a:r>
            <a:r>
              <a:rPr lang="en-US" sz="1200" dirty="0" err="1" smtClean="0"/>
              <a:t>SlowHttpTest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Group2 = Bot, </a:t>
            </a:r>
            <a:r>
              <a:rPr lang="en-US" sz="1200" dirty="0" err="1" smtClean="0"/>
              <a:t>DDosHoic</a:t>
            </a:r>
            <a:r>
              <a:rPr lang="en-US" sz="1200" dirty="0" smtClean="0"/>
              <a:t>, </a:t>
            </a:r>
            <a:r>
              <a:rPr lang="en-US" sz="1200" dirty="0" err="1" smtClean="0"/>
              <a:t>DosHulk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4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90550"/>
            <a:ext cx="7352725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170" dirty="0" smtClean="0"/>
              <a:t>Feature Importance</a:t>
            </a:r>
            <a:endParaRPr sz="1800" spc="6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07383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597087"/>
            <a:ext cx="7352725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170" dirty="0" smtClean="0"/>
              <a:t>Conclusion</a:t>
            </a:r>
            <a:endParaRPr sz="1800" spc="65" dirty="0"/>
          </a:p>
        </p:txBody>
      </p:sp>
      <p:sp>
        <p:nvSpPr>
          <p:cNvPr id="3" name="TextBox 2"/>
          <p:cNvSpPr txBox="1"/>
          <p:nvPr/>
        </p:nvSpPr>
        <p:spPr>
          <a:xfrm>
            <a:off x="800675" y="1504950"/>
            <a:ext cx="4228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Oversampling helps for detecting minority classes in Malicious Attacks problem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Grouping </a:t>
            </a:r>
            <a:r>
              <a:rPr lang="en-US" sz="1200" dirty="0" err="1" smtClean="0"/>
              <a:t>SlowHTTPTest</a:t>
            </a:r>
            <a:r>
              <a:rPr lang="en-US" sz="1200" dirty="0" smtClean="0"/>
              <a:t> with FTP-</a:t>
            </a:r>
            <a:r>
              <a:rPr lang="en-US" sz="1200" dirty="0" err="1" smtClean="0"/>
              <a:t>BruteForce</a:t>
            </a:r>
            <a:r>
              <a:rPr lang="en-US" sz="1200" dirty="0" smtClean="0"/>
              <a:t> in one group and Bot, </a:t>
            </a:r>
            <a:r>
              <a:rPr lang="en-US" sz="1200" dirty="0" err="1" smtClean="0"/>
              <a:t>Ddos</a:t>
            </a:r>
            <a:r>
              <a:rPr lang="en-US" sz="1200" dirty="0" smtClean="0"/>
              <a:t> </a:t>
            </a:r>
            <a:r>
              <a:rPr lang="en-US" sz="1200" dirty="0" err="1" smtClean="0"/>
              <a:t>Hoic</a:t>
            </a:r>
            <a:r>
              <a:rPr lang="en-US" sz="1200" dirty="0"/>
              <a:t> </a:t>
            </a:r>
            <a:r>
              <a:rPr lang="en-US" sz="1200" dirty="0" smtClean="0"/>
              <a:t>and Dos Hulk into another decrease chance of them to be misclassified as Benign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case of Data Dimensionality issue Clustering performs better and faster on PCA 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44005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GitHub Repo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1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9400" y="1504950"/>
            <a:ext cx="33348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b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5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584662"/>
            <a:ext cx="28124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P</a:t>
            </a:r>
            <a:r>
              <a:rPr spc="-5" dirty="0"/>
              <a:t>r</a:t>
            </a:r>
            <a:r>
              <a:rPr spc="120" dirty="0"/>
              <a:t>oblem</a:t>
            </a:r>
            <a:r>
              <a:rPr spc="-135" dirty="0"/>
              <a:t> </a:t>
            </a:r>
            <a:r>
              <a:rPr spc="225" dirty="0"/>
              <a:t>S</a:t>
            </a:r>
            <a:r>
              <a:rPr spc="40" dirty="0"/>
              <a:t>t</a:t>
            </a:r>
            <a:r>
              <a:rPr spc="45" dirty="0"/>
              <a:t>a</a:t>
            </a:r>
            <a:r>
              <a:rPr spc="-30" dirty="0"/>
              <a:t>t</a:t>
            </a:r>
            <a:r>
              <a:rPr spc="105" dirty="0"/>
              <a:t>eme</a:t>
            </a:r>
            <a:r>
              <a:rPr spc="85" dirty="0"/>
              <a:t>n</a:t>
            </a:r>
            <a:r>
              <a:rPr spc="-1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450" y="1424450"/>
            <a:ext cx="3795395" cy="160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The</a:t>
            </a:r>
            <a:r>
              <a:rPr sz="1300" spc="4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imbalance</a:t>
            </a:r>
            <a:r>
              <a:rPr sz="1300" spc="4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problem</a:t>
            </a:r>
            <a:r>
              <a:rPr sz="1300" spc="4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is</a:t>
            </a:r>
            <a:r>
              <a:rPr sz="1300" spc="4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prevalent</a:t>
            </a:r>
            <a:r>
              <a:rPr sz="1300" spc="4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in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Cybersecurity which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can significantly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deteriorate the </a:t>
            </a:r>
            <a:r>
              <a:rPr sz="1300" spc="-35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performance of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Machine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 Learning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 models.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 dirty="0">
              <a:latin typeface="Arial MT"/>
              <a:cs typeface="Arial MT"/>
            </a:endParaRPr>
          </a:p>
          <a:p>
            <a:pPr marL="12700" marR="252729">
              <a:lnSpc>
                <a:spcPct val="114199"/>
              </a:lnSpc>
            </a:pP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New types of attacks are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constantly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developed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which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could</a:t>
            </a:r>
            <a:r>
              <a:rPr sz="130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be absent from training dataset and </a:t>
            </a:r>
            <a:r>
              <a:rPr sz="1300" spc="-35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can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 be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 misclassified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 as</a:t>
            </a: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 “benign”.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450" y="3519430"/>
            <a:ext cx="3606800" cy="9309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Proposed</a:t>
            </a:r>
            <a:r>
              <a:rPr sz="1300" spc="-5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Solution:</a:t>
            </a:r>
            <a:endParaRPr sz="1300" dirty="0">
              <a:latin typeface="Arial MT"/>
              <a:cs typeface="Arial MT"/>
            </a:endParaRPr>
          </a:p>
          <a:p>
            <a:pPr marL="469900" indent="-327660">
              <a:lnSpc>
                <a:spcPct val="100000"/>
              </a:lnSpc>
              <a:spcBef>
                <a:spcPts val="22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Undersampling</a:t>
            </a:r>
            <a:r>
              <a:rPr sz="1300" spc="-3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or</a:t>
            </a:r>
            <a:r>
              <a:rPr sz="1300" spc="-3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Oversampling.</a:t>
            </a:r>
            <a:endParaRPr sz="1300" dirty="0">
              <a:latin typeface="Arial MT"/>
              <a:cs typeface="Arial MT"/>
            </a:endParaRPr>
          </a:p>
          <a:p>
            <a:pPr marL="469900" marR="5080" indent="-318135">
              <a:lnSpc>
                <a:spcPct val="114199"/>
              </a:lnSpc>
              <a:buClr>
                <a:srgbClr val="000000"/>
              </a:buClr>
              <a:buSzPct val="88461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0D101A"/>
                </a:solidFill>
                <a:latin typeface="Arial MT"/>
                <a:cs typeface="Arial MT"/>
              </a:rPr>
              <a:t>Merging minority classes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into larger groups </a:t>
            </a:r>
            <a:r>
              <a:rPr sz="1300" spc="-35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using unsupervised ML</a:t>
            </a:r>
            <a:r>
              <a:rPr sz="1300" spc="-60" dirty="0">
                <a:solidFill>
                  <a:srgbClr val="0D101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101A"/>
                </a:solidFill>
                <a:latin typeface="Arial MT"/>
                <a:cs typeface="Arial MT"/>
              </a:rPr>
              <a:t>approaches.</a:t>
            </a:r>
            <a:endParaRPr sz="13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8600" y="795125"/>
            <a:ext cx="5325399" cy="4220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584662"/>
            <a:ext cx="28124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5" dirty="0" smtClean="0"/>
              <a:t>Outline</a:t>
            </a:r>
            <a:endParaRPr spc="-15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5735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Getting Data 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Smote Over-Under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</a:p>
        </p:txBody>
      </p:sp>
      <p:pic>
        <p:nvPicPr>
          <p:cNvPr id="2052" name="Picture 4" descr="Cloudflare Bot Management: machine learning and m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43338"/>
            <a:ext cx="4057598" cy="207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66751"/>
            <a:ext cx="2362200" cy="26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600" spc="15" dirty="0" smtClean="0"/>
              <a:t>Getting Data IDS 2018</a:t>
            </a:r>
            <a:endParaRPr sz="1600" spc="-1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47750"/>
            <a:ext cx="6019800" cy="23153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2" y="3363058"/>
            <a:ext cx="4844845" cy="16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90550"/>
            <a:ext cx="38100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b="0" dirty="0"/>
              <a:t>Exploratory data analysis</a:t>
            </a:r>
            <a:endParaRPr sz="1600" spc="-1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71500"/>
            <a:ext cx="3048271" cy="4512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81150"/>
            <a:ext cx="4130398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00" y="684062"/>
            <a:ext cx="280162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5" dirty="0"/>
              <a:t>Data</a:t>
            </a:r>
            <a:r>
              <a:rPr spc="-165" dirty="0"/>
              <a:t> </a:t>
            </a:r>
            <a:r>
              <a:rPr spc="8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833" y="1544078"/>
            <a:ext cx="2411730" cy="9372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0"/>
              </a:spcBef>
              <a:buClr>
                <a:srgbClr val="595959"/>
              </a:buClr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u="heavy" spc="2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Normalizin</a:t>
            </a:r>
            <a:r>
              <a:rPr sz="1300" u="heavy" spc="-5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300" u="heavy" spc="35" dirty="0" smtClean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&amp;</a:t>
            </a:r>
            <a:r>
              <a:rPr sz="1300" u="heavy" spc="-160" dirty="0" smtClean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300" u="heavy" spc="5" dirty="0" smtClean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Standardizing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u="heavy" spc="30" dirty="0" err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Winsorizin</a:t>
            </a:r>
            <a:r>
              <a:rPr sz="1300" u="heavy" spc="-55" dirty="0" err="1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300" u="heavy" spc="20" dirty="0" smtClean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fo</a:t>
            </a:r>
            <a:r>
              <a:rPr sz="1300" u="heavy" spc="55" dirty="0" smtClean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1300" u="heavy" spc="-160" dirty="0" smtClean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300" u="heavy" spc="3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3"/>
              </a:rPr>
              <a:t>Outliers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u="heavy" spc="9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PC</a:t>
            </a:r>
            <a:r>
              <a:rPr sz="1300" u="heavy" spc="10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300" u="heavy" spc="2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fo</a:t>
            </a:r>
            <a:r>
              <a:rPr sz="1300" u="heavy" spc="5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r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300" u="heavy" spc="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numeric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300" u="heavy" spc="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4"/>
              </a:rPr>
              <a:t>variables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u="heavy" spc="114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KNN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300" u="heavy" spc="2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fo</a:t>
            </a:r>
            <a:r>
              <a:rPr sz="1300" u="heavy" spc="5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r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3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missin</a:t>
            </a:r>
            <a:r>
              <a:rPr sz="1300" u="heavy" spc="-5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g</a:t>
            </a:r>
            <a:r>
              <a:rPr sz="1300" u="heavy" spc="-16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3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5"/>
              </a:rPr>
              <a:t>values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1575" y="3132837"/>
            <a:ext cx="6934199" cy="1190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00" y="684062"/>
            <a:ext cx="280162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95" dirty="0" smtClean="0"/>
              <a:t>Why to use PCA</a:t>
            </a:r>
            <a:endParaRPr spc="8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36" y="2510694"/>
            <a:ext cx="3959969" cy="26328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203738"/>
            <a:ext cx="1005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Principal component analysis (PCA) is the process of </a:t>
            </a:r>
            <a:r>
              <a:rPr lang="en-US" sz="1400" dirty="0" smtClean="0"/>
              <a:t>computing</a:t>
            </a:r>
            <a:r>
              <a:rPr lang="en-US" sz="1400" dirty="0"/>
              <a:t> the principal components and using them to 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perform</a:t>
            </a:r>
            <a:r>
              <a:rPr lang="en-US" sz="1400" dirty="0"/>
              <a:t> a change of basis on the </a:t>
            </a:r>
            <a:r>
              <a:rPr lang="en-US" sz="1400" dirty="0" smtClean="0"/>
              <a:t>data.</a:t>
            </a:r>
            <a:br>
              <a:rPr lang="en-US" sz="1400" dirty="0" smtClean="0"/>
            </a:br>
            <a:r>
              <a:rPr lang="en-US" sz="1400" dirty="0"/>
              <a:t>S</a:t>
            </a:r>
            <a:r>
              <a:rPr lang="en-US" sz="1400" dirty="0" smtClean="0"/>
              <a:t>ometimes</a:t>
            </a:r>
            <a:r>
              <a:rPr lang="en-US" sz="1400" dirty="0"/>
              <a:t> using only the first few principal components and ignoring the </a:t>
            </a:r>
            <a:r>
              <a:rPr lang="en-US" sz="1400" dirty="0" smtClean="0"/>
              <a:t>rest. </a:t>
            </a:r>
            <a:br>
              <a:rPr lang="en-US" sz="1400" dirty="0" smtClean="0"/>
            </a:br>
            <a:r>
              <a:rPr lang="en-US" sz="1400" dirty="0" smtClean="0"/>
              <a:t>It</a:t>
            </a:r>
            <a:r>
              <a:rPr lang="en-US" sz="1400" dirty="0"/>
              <a:t> is used for data reduction, in our project we need it </a:t>
            </a:r>
            <a:r>
              <a:rPr lang="en-US" sz="1400" dirty="0" smtClean="0"/>
              <a:t>because</a:t>
            </a:r>
            <a:r>
              <a:rPr lang="en-US" sz="1400" dirty="0"/>
              <a:t> out clustering methods worked </a:t>
            </a:r>
            <a:r>
              <a:rPr lang="en-US" sz="1400" dirty="0" smtClean="0"/>
              <a:t>better</a:t>
            </a:r>
            <a:br>
              <a:rPr lang="en-US" sz="1400" dirty="0" smtClean="0"/>
            </a:br>
            <a:r>
              <a:rPr lang="en-US" sz="1400" dirty="0" smtClean="0"/>
              <a:t>and</a:t>
            </a:r>
            <a:r>
              <a:rPr lang="en-US" sz="1400" dirty="0"/>
              <a:t> faster on principal components rather than original 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323" y="2724150"/>
            <a:ext cx="490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state that 10 principal components explains more than 90% variation of the data with 80 features.</a:t>
            </a:r>
          </a:p>
        </p:txBody>
      </p:sp>
    </p:spTree>
    <p:extLst>
      <p:ext uri="{BB962C8B-B14F-4D97-AF65-F5344CB8AC3E}">
        <p14:creationId xmlns:p14="http://schemas.microsoft.com/office/powerpoint/2010/main" val="1657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00" y="684062"/>
            <a:ext cx="60398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95" dirty="0" smtClean="0"/>
              <a:t>Unsupervised Learning : Clustering</a:t>
            </a:r>
            <a:endParaRPr spc="8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0495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groups of </a:t>
            </a:r>
            <a:r>
              <a:rPr lang="en-US" dirty="0" smtClean="0"/>
              <a:t>malicious attacks </a:t>
            </a:r>
            <a:r>
              <a:rPr lang="en-US" dirty="0"/>
              <a:t>such that the objects in a group will be similar (or related) to one another and different </a:t>
            </a:r>
            <a:r>
              <a:rPr lang="en-US" dirty="0" smtClean="0"/>
              <a:t>the attacks </a:t>
            </a:r>
            <a:r>
              <a:rPr lang="en-US" dirty="0"/>
              <a:t>in other </a:t>
            </a:r>
            <a:r>
              <a:rPr lang="en-US" dirty="0" smtClean="0"/>
              <a:t>groups.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The purpose of Clustering is to </a:t>
            </a:r>
            <a:br>
              <a:rPr lang="en-US" dirty="0" smtClean="0"/>
            </a:br>
            <a:r>
              <a:rPr lang="en-US" dirty="0" smtClean="0"/>
              <a:t>merge malicious attacks.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Agglomerative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DBSCAN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70638"/>
            <a:ext cx="4252441" cy="22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00" y="684062"/>
            <a:ext cx="60398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r>
              <a:rPr lang="en-US" dirty="0"/>
              <a:t>Agglomerative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29" y="684062"/>
            <a:ext cx="2263409" cy="1534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66949"/>
            <a:ext cx="8686800" cy="2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509</Words>
  <Application>Microsoft Office PowerPoint</Application>
  <PresentationFormat>On-screen Show (16:9)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Tahoma</vt:lpstr>
      <vt:lpstr>Trebuchet MS</vt:lpstr>
      <vt:lpstr>Office Theme</vt:lpstr>
      <vt:lpstr>Problem Statement</vt:lpstr>
      <vt:lpstr>Problem Statement</vt:lpstr>
      <vt:lpstr>Outline</vt:lpstr>
      <vt:lpstr>Getting Data IDS 2018</vt:lpstr>
      <vt:lpstr>Exploratory data analysis</vt:lpstr>
      <vt:lpstr>Data Preprocessing</vt:lpstr>
      <vt:lpstr>Why to use PCA</vt:lpstr>
      <vt:lpstr>Unsupervised Learning : Clustering</vt:lpstr>
      <vt:lpstr>Agglomerative Clustering</vt:lpstr>
      <vt:lpstr>K-Means</vt:lpstr>
      <vt:lpstr>K-Means Results </vt:lpstr>
      <vt:lpstr>Smote </vt:lpstr>
      <vt:lpstr>Cross Validation</vt:lpstr>
      <vt:lpstr>Base Line Model</vt:lpstr>
      <vt:lpstr>Winner Models: Equal Distributions</vt:lpstr>
      <vt:lpstr>Winner Models: Equal Distributions and Grouping Method</vt:lpstr>
      <vt:lpstr>Feature Importance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cp:lastModifiedBy>tadevosianvazgen@gmail.com</cp:lastModifiedBy>
  <cp:revision>19</cp:revision>
  <dcterms:created xsi:type="dcterms:W3CDTF">2022-04-21T00:50:02Z</dcterms:created>
  <dcterms:modified xsi:type="dcterms:W3CDTF">2022-04-21T06:23:22Z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