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7772400" cy="10058400"/>
  <p:notesSz cx="6858000" cy="9144000"/>
  <p:embeddedFontLst>
    <p:embeddedFont>
      <p:font typeface="Antikvar Shadow" panose="020B0000000000000000" pitchFamily="34" charset="0"/>
      <p:regular r:id="rId4"/>
    </p:embeddedFont>
    <p:embeddedFont>
      <p:font typeface="BeckettKanzleiCY" panose="02000503020000020003" pitchFamily="2" charset="0"/>
      <p:regular r:id="rId5"/>
    </p:embeddedFont>
    <p:embeddedFont>
      <p:font typeface="Bodoni" panose="020B0604020202020204" charset="0"/>
      <p:bold r:id="rId6"/>
      <p:boldItalic r:id="rId7"/>
    </p:embeddedFont>
    <p:embeddedFont>
      <p:font typeface="Eberron" panose="02000000000000000000" pitchFamily="2" charset="0"/>
      <p:regular r:id="rId8"/>
    </p:embeddedFont>
    <p:embeddedFont>
      <p:font typeface="Gabriola" panose="04040605051002020D02" pitchFamily="82" charset="0"/>
      <p:regular r:id="rId9"/>
    </p:embeddedFont>
    <p:embeddedFont>
      <p:font typeface="Georgia" panose="02040502050405020303" pitchFamily="18" charset="0"/>
      <p:regular r:id="rId10"/>
      <p:bold r:id="rId11"/>
      <p:italic r:id="rId12"/>
      <p:boldItalic r:id="rId13"/>
    </p:embeddedFont>
    <p:embeddedFont>
      <p:font typeface="Helvetica Neue" panose="020B0604020202020204" charset="0"/>
      <p:regular r:id="rId14"/>
      <p:bold r:id="rId15"/>
      <p:italic r:id="rId16"/>
      <p:boldItalic r:id="rId17"/>
    </p:embeddedFont>
    <p:embeddedFont>
      <p:font typeface="Helvetica Neue Light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A48101-83A0-4787-903E-A3D57A7EDCAB}" v="1" dt="2019-10-06T00:23:26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834" y="-111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microsoft.com/office/2015/10/relationships/revisionInfo" Target="revisionInfo.xml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theme" Target="theme/theme1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viewProps" Target="viewProps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Change size: File → Page Setup…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Change Color Background: Slide → Change background… →Color</a:t>
            </a:r>
            <a:endParaRPr/>
          </a:p>
        </p:txBody>
      </p:sp>
      <p:sp>
        <p:nvSpPr>
          <p:cNvPr id="13" name="Google Shape;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3438" y="685800"/>
            <a:ext cx="26511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nyNewspaper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3740483" y="7181453"/>
            <a:ext cx="288136" cy="27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3514" y="2777992"/>
            <a:ext cx="5405372" cy="1051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3514" y="3915965"/>
            <a:ext cx="5405372" cy="3061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/>
          <a:lstStyle>
            <a:lvl1pPr marL="457200" marR="0" lvl="0" indent="-523240" algn="l" rtl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523240" algn="l" rtl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523239" algn="l" rtl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523239" algn="l" rtl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523239" algn="l" rtl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523239" algn="l" rtl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523239" algn="l" rtl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523239" algn="l" rtl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523240" algn="l" rtl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740483" y="7181453"/>
            <a:ext cx="288136" cy="27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4E7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/>
        </p:nvSpPr>
        <p:spPr>
          <a:xfrm>
            <a:off x="540076" y="734763"/>
            <a:ext cx="6603112" cy="773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3A2E"/>
              </a:buClr>
              <a:buSzPts val="4800"/>
              <a:buFont typeface="Bodoni"/>
              <a:buNone/>
            </a:pPr>
            <a:r>
              <a:rPr lang="ru-RU" sz="2400" b="1" dirty="0">
                <a:solidFill>
                  <a:srgbClr val="433A2E"/>
                </a:solidFill>
                <a:latin typeface="BeckettKanzleiCY" panose="02000503020000020003" pitchFamily="2" charset="0"/>
                <a:ea typeface="Fredericka the Great"/>
                <a:cs typeface="Fredericka the Great"/>
                <a:sym typeface="Fredericka the Great"/>
              </a:rPr>
              <a:t>НАСМЕШЛИВЫЙ МЕНЕСТРЕЛЬ</a:t>
            </a:r>
            <a:endParaRPr sz="2400" dirty="0">
              <a:latin typeface="BeckettKanzleiCY" panose="02000503020000020003" pitchFamily="2" charset="0"/>
              <a:ea typeface="Fredericka the Great"/>
              <a:cs typeface="Fredericka the Great"/>
              <a:sym typeface="Fredericka the Great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584645" y="1504675"/>
            <a:ext cx="6603111" cy="76190"/>
            <a:chOff x="0" y="0"/>
            <a:chExt cx="6603110" cy="76189"/>
          </a:xfrm>
        </p:grpSpPr>
        <p:cxnSp>
          <p:nvCxnSpPr>
            <p:cNvPr id="17" name="Google Shape;17;p3"/>
            <p:cNvCxnSpPr/>
            <p:nvPr/>
          </p:nvCxnSpPr>
          <p:spPr>
            <a:xfrm>
              <a:off x="0" y="0"/>
              <a:ext cx="6603110" cy="0"/>
            </a:xfrm>
            <a:prstGeom prst="straightConnector1">
              <a:avLst/>
            </a:prstGeom>
            <a:noFill/>
            <a:ln w="76200" cap="flat" cmpd="sng">
              <a:solidFill>
                <a:srgbClr val="242019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18" name="Google Shape;18;p3"/>
            <p:cNvCxnSpPr/>
            <p:nvPr/>
          </p:nvCxnSpPr>
          <p:spPr>
            <a:xfrm>
              <a:off x="1609" y="76188"/>
              <a:ext cx="6586527" cy="1"/>
            </a:xfrm>
            <a:prstGeom prst="straightConnector1">
              <a:avLst/>
            </a:prstGeom>
            <a:noFill/>
            <a:ln w="25400" cap="flat" cmpd="sng">
              <a:solidFill>
                <a:srgbClr val="242019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  <p:grpSp>
        <p:nvGrpSpPr>
          <p:cNvPr id="19" name="Google Shape;19;p3"/>
          <p:cNvGrpSpPr/>
          <p:nvPr/>
        </p:nvGrpSpPr>
        <p:grpSpPr>
          <a:xfrm>
            <a:off x="6688028" y="891229"/>
            <a:ext cx="527665" cy="435046"/>
            <a:chOff x="0" y="0"/>
            <a:chExt cx="527663" cy="435044"/>
          </a:xfrm>
        </p:grpSpPr>
        <p:sp>
          <p:nvSpPr>
            <p:cNvPr id="20" name="Google Shape;20;p3"/>
            <p:cNvSpPr/>
            <p:nvPr/>
          </p:nvSpPr>
          <p:spPr>
            <a:xfrm>
              <a:off x="0" y="45515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0" y="91031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0" y="136547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0" y="182063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0" y="227579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273095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0" y="318611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0" y="364127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0" y="409643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5515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5515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5515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5515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5515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5515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5515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45515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5515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91031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91031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91031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91031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91031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91031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91031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91031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91031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36547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36547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36547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36547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36547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36547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36547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36547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36547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82063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82063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82063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82063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82063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82063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82063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82063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82063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27579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27579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27579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27579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27579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27579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27579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27579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27579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73095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73095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273095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73095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273095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273095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273095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273095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273095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18611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318611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318611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18611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318611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18611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318611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318611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318611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364127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64127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64127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64127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64127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64127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364127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364127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64127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09643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09643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09643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09643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09643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09643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09643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09643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09643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55159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55159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55159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55159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55159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55159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55159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55159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455159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00675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00675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00675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00675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00675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00675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500675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500675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500675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587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47103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92619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38135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83651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29167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274683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20199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65715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11231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56746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02262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40" name="Google Shape;140;p3"/>
          <p:cNvSpPr txBox="1"/>
          <p:nvPr/>
        </p:nvSpPr>
        <p:spPr>
          <a:xfrm>
            <a:off x="556112" y="616353"/>
            <a:ext cx="2198407" cy="176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850"/>
              <a:buFont typeface="Georgia"/>
              <a:buNone/>
            </a:pPr>
            <a:endParaRPr sz="700" dirty="0"/>
          </a:p>
        </p:txBody>
      </p:sp>
      <p:sp>
        <p:nvSpPr>
          <p:cNvPr id="141" name="Google Shape;141;p3"/>
          <p:cNvSpPr txBox="1"/>
          <p:nvPr/>
        </p:nvSpPr>
        <p:spPr>
          <a:xfrm>
            <a:off x="5073446" y="616353"/>
            <a:ext cx="2140479" cy="176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850"/>
              <a:buFont typeface="Georgia"/>
              <a:buNone/>
            </a:pPr>
            <a:r>
              <a:rPr lang="ru-RU" sz="700" b="1" i="0" u="none" strike="noStrike" cap="none" dirty="0">
                <a:solidFill>
                  <a:srgbClr val="242019"/>
                </a:solidFill>
                <a:latin typeface="Georgia"/>
                <a:ea typeface="Georgia"/>
                <a:cs typeface="Georgia"/>
                <a:sym typeface="Georgia"/>
              </a:rPr>
              <a:t>ВЫПУСКАЕТСЯ С 1463 </a:t>
            </a:r>
            <a:r>
              <a:rPr lang="ru-RU" sz="700" b="1" i="0" u="none" strike="noStrike" cap="none" dirty="0" err="1">
                <a:solidFill>
                  <a:srgbClr val="242019"/>
                </a:solidFill>
                <a:latin typeface="Georgia"/>
                <a:ea typeface="Georgia"/>
                <a:cs typeface="Georgia"/>
                <a:sym typeface="Georgia"/>
              </a:rPr>
              <a:t>лд</a:t>
            </a:r>
            <a:endParaRPr sz="700" dirty="0"/>
          </a:p>
        </p:txBody>
      </p:sp>
      <p:grpSp>
        <p:nvGrpSpPr>
          <p:cNvPr id="142" name="Google Shape;142;p3"/>
          <p:cNvGrpSpPr/>
          <p:nvPr/>
        </p:nvGrpSpPr>
        <p:grpSpPr>
          <a:xfrm>
            <a:off x="556708" y="900729"/>
            <a:ext cx="527665" cy="435045"/>
            <a:chOff x="0" y="0"/>
            <a:chExt cx="527663" cy="435044"/>
          </a:xfrm>
        </p:grpSpPr>
        <p:sp>
          <p:nvSpPr>
            <p:cNvPr id="143" name="Google Shape;143;p3"/>
            <p:cNvSpPr/>
            <p:nvPr/>
          </p:nvSpPr>
          <p:spPr>
            <a:xfrm>
              <a:off x="0" y="45515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0" y="91031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0" y="136547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0" y="182063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0" y="227579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0" y="273095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0" y="318611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0" y="364127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0" y="409643"/>
              <a:ext cx="25400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5515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5515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5515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45515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45515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5515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5515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45515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5515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91031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91031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91031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91031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91031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91031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91031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91031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91031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36547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136547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136547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36547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136547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136547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136547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136547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136547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182063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182063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182063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182063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182063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182063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182063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182063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82063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227579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227579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227579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27579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227579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227579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27579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227579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227579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273095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273095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273095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73095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273095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273095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73095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73095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273095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318611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318611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18611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18611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18611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18611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18611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18611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18611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64127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364127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364127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364127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364127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364127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364127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364127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64127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409643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409643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409643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409643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09643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409643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409643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409643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409643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55159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455159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455159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455159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455159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455159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455159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455159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455159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500675" y="4551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500675" y="9103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00675" y="13654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00675" y="18206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00675" y="227579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00675" y="273095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500675" y="318611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500675" y="364127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00675" y="409643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1587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47103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92619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138135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183651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229167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274683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20199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65715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411231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456746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02262" y="0"/>
              <a:ext cx="25401" cy="25401"/>
            </a:xfrm>
            <a:prstGeom prst="roundRect">
              <a:avLst>
                <a:gd name="adj" fmla="val 50000"/>
              </a:avLst>
            </a:prstGeom>
            <a:solidFill>
              <a:srgbClr val="242019"/>
            </a:solidFill>
            <a:ln>
              <a:noFill/>
            </a:ln>
          </p:spPr>
          <p:txBody>
            <a:bodyPr spcFirstLastPara="1" wrap="square" lIns="24725" tIns="24725" rIns="24725" bIns="247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endPara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263" name="Google Shape;263;p3"/>
          <p:cNvCxnSpPr/>
          <p:nvPr/>
        </p:nvCxnSpPr>
        <p:spPr>
          <a:xfrm>
            <a:off x="586255" y="789027"/>
            <a:ext cx="6586527" cy="1"/>
          </a:xfrm>
          <a:prstGeom prst="straightConnector1">
            <a:avLst/>
          </a:prstGeom>
          <a:noFill/>
          <a:ln w="25400" cap="flat" cmpd="sng">
            <a:solidFill>
              <a:srgbClr val="24201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64" name="Google Shape;264;p3" descr="Vintage_77 copy 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1194" y="411816"/>
            <a:ext cx="1356649" cy="367562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"/>
          <p:cNvSpPr txBox="1"/>
          <p:nvPr/>
        </p:nvSpPr>
        <p:spPr>
          <a:xfrm>
            <a:off x="592937" y="1644977"/>
            <a:ext cx="6586526" cy="468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2900"/>
              <a:buFont typeface="Georgia"/>
              <a:buNone/>
            </a:pPr>
            <a:r>
              <a:rPr lang="ru-RU" sz="3600" dirty="0">
                <a:latin typeface="Antikvar Shadow" panose="020B0000000000000000" pitchFamily="34" charset="0"/>
              </a:rPr>
              <a:t>Десять дней не видно</a:t>
            </a:r>
            <a:endParaRPr sz="3600" dirty="0">
              <a:latin typeface="Antikvar Shadow" panose="020B0000000000000000" pitchFamily="34" charset="0"/>
            </a:endParaRPr>
          </a:p>
        </p:txBody>
      </p:sp>
      <p:sp>
        <p:nvSpPr>
          <p:cNvPr id="266" name="Google Shape;266;p3"/>
          <p:cNvSpPr txBox="1"/>
          <p:nvPr/>
        </p:nvSpPr>
        <p:spPr>
          <a:xfrm>
            <a:off x="586255" y="2064637"/>
            <a:ext cx="6586527" cy="74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lvl="0" algn="ctr">
              <a:buClr>
                <a:srgbClr val="242019"/>
              </a:buClr>
              <a:buSzPts val="2900"/>
            </a:pPr>
            <a:r>
              <a:rPr lang="ru-RU" sz="3200" b="1" dirty="0">
                <a:solidFill>
                  <a:srgbClr val="242019"/>
                </a:solidFill>
                <a:latin typeface="Antikvar Shadow" panose="020B0000000000000000" pitchFamily="34" charset="0"/>
                <a:sym typeface="Georgia"/>
              </a:rPr>
              <a:t>ЛАЭРЕЛЬ СИЛЬВЕРХЕНД</a:t>
            </a:r>
            <a:endParaRPr lang="ru-RU" sz="3200" dirty="0">
              <a:latin typeface="Antikvar Shadow" panose="020B0000000000000000" pitchFamily="34" charset="0"/>
            </a:endParaRPr>
          </a:p>
        </p:txBody>
      </p:sp>
      <p:grpSp>
        <p:nvGrpSpPr>
          <p:cNvPr id="267" name="Google Shape;267;p3"/>
          <p:cNvGrpSpPr/>
          <p:nvPr/>
        </p:nvGrpSpPr>
        <p:grpSpPr>
          <a:xfrm rot="10800000" flipH="1">
            <a:off x="584645" y="2838925"/>
            <a:ext cx="6603111" cy="76190"/>
            <a:chOff x="0" y="0"/>
            <a:chExt cx="6603110" cy="76189"/>
          </a:xfrm>
        </p:grpSpPr>
        <p:cxnSp>
          <p:nvCxnSpPr>
            <p:cNvPr id="268" name="Google Shape;268;p3"/>
            <p:cNvCxnSpPr/>
            <p:nvPr/>
          </p:nvCxnSpPr>
          <p:spPr>
            <a:xfrm>
              <a:off x="0" y="0"/>
              <a:ext cx="6603110" cy="0"/>
            </a:xfrm>
            <a:prstGeom prst="straightConnector1">
              <a:avLst/>
            </a:prstGeom>
            <a:noFill/>
            <a:ln w="76200" cap="flat" cmpd="sng">
              <a:solidFill>
                <a:srgbClr val="242019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269" name="Google Shape;269;p3"/>
            <p:cNvCxnSpPr/>
            <p:nvPr/>
          </p:nvCxnSpPr>
          <p:spPr>
            <a:xfrm>
              <a:off x="1609" y="76188"/>
              <a:ext cx="6586527" cy="1"/>
            </a:xfrm>
            <a:prstGeom prst="straightConnector1">
              <a:avLst/>
            </a:prstGeom>
            <a:noFill/>
            <a:ln w="25400" cap="flat" cmpd="sng">
              <a:solidFill>
                <a:srgbClr val="242019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</p:grpSp>
      <p:cxnSp>
        <p:nvCxnSpPr>
          <p:cNvPr id="270" name="Google Shape;270;p3"/>
          <p:cNvCxnSpPr/>
          <p:nvPr/>
        </p:nvCxnSpPr>
        <p:spPr>
          <a:xfrm>
            <a:off x="592937" y="3283687"/>
            <a:ext cx="6586526" cy="1"/>
          </a:xfrm>
          <a:prstGeom prst="straightConnector1">
            <a:avLst/>
          </a:prstGeom>
          <a:noFill/>
          <a:ln w="25400" cap="flat" cmpd="sng">
            <a:solidFill>
              <a:srgbClr val="24201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1" name="Google Shape;271;p3"/>
          <p:cNvSpPr txBox="1"/>
          <p:nvPr/>
        </p:nvSpPr>
        <p:spPr>
          <a:xfrm>
            <a:off x="586255" y="2979154"/>
            <a:ext cx="6586527" cy="252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lvl="0" algn="ctr">
              <a:buClr>
                <a:srgbClr val="242019"/>
              </a:buClr>
              <a:buSzPts val="850"/>
            </a:pPr>
            <a:r>
              <a:rPr lang="ru-RU" sz="1600" b="1" dirty="0">
                <a:solidFill>
                  <a:srgbClr val="242019"/>
                </a:solidFill>
                <a:latin typeface="Georgia"/>
                <a:ea typeface="Georgia"/>
                <a:cs typeface="Georgia"/>
                <a:sym typeface="Georgia"/>
              </a:rPr>
              <a:t>3 ЭЛЕЙНТА 1492 ЛД        </a:t>
            </a:r>
            <a:r>
              <a:rPr lang="en-US" sz="1600" b="1" dirty="0">
                <a:solidFill>
                  <a:srgbClr val="242019"/>
                </a:solidFill>
                <a:latin typeface="Georgia"/>
                <a:ea typeface="Georgia"/>
                <a:cs typeface="Georgia"/>
                <a:sym typeface="Georgia"/>
              </a:rPr>
              <a:t>|</a:t>
            </a:r>
            <a:r>
              <a:rPr lang="ru-RU" sz="1600" b="1" dirty="0">
                <a:solidFill>
                  <a:srgbClr val="242019"/>
                </a:solidFill>
                <a:latin typeface="Georgia"/>
                <a:ea typeface="Georgia"/>
                <a:cs typeface="Georgia"/>
                <a:sym typeface="Georgia"/>
              </a:rPr>
              <a:t>      </a:t>
            </a:r>
            <a:r>
              <a:rPr lang="en-US" sz="1600" b="1" dirty="0">
                <a:solidFill>
                  <a:srgbClr val="24201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ru-RU" sz="1600" b="1" dirty="0">
                <a:solidFill>
                  <a:srgbClr val="242019"/>
                </a:solidFill>
                <a:latin typeface="Georgia"/>
                <a:ea typeface="Georgia"/>
                <a:cs typeface="Georgia"/>
                <a:sym typeface="Georgia"/>
              </a:rPr>
              <a:t>НЕЗАВИСИМЫЕ НОВОСТИ</a:t>
            </a:r>
            <a:endParaRPr lang="ru-RU" sz="1600" dirty="0"/>
          </a:p>
        </p:txBody>
      </p:sp>
      <p:cxnSp>
        <p:nvCxnSpPr>
          <p:cNvPr id="272" name="Google Shape;272;p3"/>
          <p:cNvCxnSpPr/>
          <p:nvPr/>
        </p:nvCxnSpPr>
        <p:spPr>
          <a:xfrm>
            <a:off x="645215" y="4863413"/>
            <a:ext cx="3648215" cy="1"/>
          </a:xfrm>
          <a:prstGeom prst="straightConnector1">
            <a:avLst/>
          </a:prstGeom>
          <a:noFill/>
          <a:ln w="25400" cap="flat" cmpd="sng">
            <a:solidFill>
              <a:srgbClr val="24201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73" name="Google Shape;273;p3"/>
          <p:cNvCxnSpPr/>
          <p:nvPr/>
        </p:nvCxnSpPr>
        <p:spPr>
          <a:xfrm>
            <a:off x="4428057" y="7278425"/>
            <a:ext cx="2691921" cy="1"/>
          </a:xfrm>
          <a:prstGeom prst="straightConnector1">
            <a:avLst/>
          </a:prstGeom>
          <a:noFill/>
          <a:ln w="25400" cap="flat" cmpd="sng">
            <a:solidFill>
              <a:srgbClr val="24201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74" name="Google Shape;274;p3"/>
          <p:cNvCxnSpPr/>
          <p:nvPr/>
        </p:nvCxnSpPr>
        <p:spPr>
          <a:xfrm flipH="1">
            <a:off x="4360743" y="3408470"/>
            <a:ext cx="1" cy="4975940"/>
          </a:xfrm>
          <a:prstGeom prst="straightConnector1">
            <a:avLst/>
          </a:prstGeom>
          <a:noFill/>
          <a:ln w="25400" cap="flat" cmpd="sng">
            <a:solidFill>
              <a:srgbClr val="24201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6" name="Google Shape;276;p3"/>
          <p:cNvSpPr txBox="1"/>
          <p:nvPr/>
        </p:nvSpPr>
        <p:spPr>
          <a:xfrm>
            <a:off x="548321" y="3395770"/>
            <a:ext cx="3863418" cy="37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2300"/>
              <a:buFont typeface="Georgia"/>
              <a:buNone/>
            </a:pPr>
            <a:r>
              <a:rPr lang="ru-RU" dirty="0"/>
              <a:t>ДИПЛОМАТИЧЕСКИЙ ИНЦИДЕНТ</a:t>
            </a:r>
            <a:endParaRPr dirty="0"/>
          </a:p>
        </p:txBody>
      </p:sp>
      <p:sp>
        <p:nvSpPr>
          <p:cNvPr id="278" name="Google Shape;278;p3"/>
          <p:cNvSpPr txBox="1"/>
          <p:nvPr/>
        </p:nvSpPr>
        <p:spPr>
          <a:xfrm>
            <a:off x="4392527" y="6707786"/>
            <a:ext cx="2813781" cy="52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1800"/>
              <a:buFont typeface="Georgia"/>
              <a:buNone/>
            </a:pPr>
            <a:r>
              <a:rPr lang="uk-UA" sz="1100" b="1" dirty="0">
                <a:solidFill>
                  <a:srgbClr val="242019"/>
                </a:solidFill>
                <a:latin typeface="Georgia"/>
                <a:sym typeface="Georgia"/>
              </a:rPr>
              <a:t>КАК ВЕСЕЛЯТСЯ МОЛОД</a:t>
            </a:r>
            <a:r>
              <a:rPr lang="ru-RU" sz="1100" b="1" dirty="0">
                <a:solidFill>
                  <a:srgbClr val="242019"/>
                </a:solidFill>
                <a:latin typeface="Georgia"/>
                <a:sym typeface="Georgia"/>
              </a:rPr>
              <a:t>ЫЕ НАСЛЕДНИКИ ДВОРЯНСКИХ СЕМЕЙ?</a:t>
            </a:r>
            <a:endParaRPr sz="1100" dirty="0"/>
          </a:p>
        </p:txBody>
      </p:sp>
      <p:sp>
        <p:nvSpPr>
          <p:cNvPr id="279" name="Google Shape;279;p3"/>
          <p:cNvSpPr txBox="1"/>
          <p:nvPr/>
        </p:nvSpPr>
        <p:spPr>
          <a:xfrm>
            <a:off x="678058" y="3866843"/>
            <a:ext cx="3582529" cy="877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1800"/>
              <a:buFont typeface="Georgia"/>
              <a:buNone/>
            </a:pPr>
            <a:r>
              <a:rPr lang="ru-RU" sz="1800" b="1" dirty="0">
                <a:solidFill>
                  <a:srgbClr val="242019"/>
                </a:solidFill>
                <a:latin typeface="Georgia"/>
                <a:sym typeface="Georgia"/>
              </a:rPr>
              <a:t>УКРАДЕН ФЛАГ ИЗ ЛУСКАНСКОГО ПРЕДСТАВИТЕЛЬСТВА</a:t>
            </a:r>
            <a:endParaRPr dirty="0"/>
          </a:p>
        </p:txBody>
      </p:sp>
      <p:sp>
        <p:nvSpPr>
          <p:cNvPr id="280" name="Google Shape;280;p3"/>
          <p:cNvSpPr txBox="1"/>
          <p:nvPr/>
        </p:nvSpPr>
        <p:spPr>
          <a:xfrm>
            <a:off x="656287" y="4931900"/>
            <a:ext cx="3582529" cy="2783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1200"/>
              <a:buFont typeface="Georgia"/>
              <a:buNone/>
            </a:pPr>
            <a:r>
              <a:rPr lang="uk-UA" dirty="0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Три дня назад с </a:t>
            </a:r>
            <a:r>
              <a:rPr lang="uk-UA" dirty="0" err="1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территории</a:t>
            </a:r>
            <a:r>
              <a:rPr lang="uk-UA" dirty="0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 </a:t>
            </a:r>
            <a:r>
              <a:rPr lang="uk-UA" dirty="0" err="1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поместья</a:t>
            </a:r>
            <a:r>
              <a:rPr lang="uk-UA" dirty="0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, в </a:t>
            </a:r>
            <a:r>
              <a:rPr lang="uk-UA" dirty="0" err="1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котором</a:t>
            </a:r>
            <a:r>
              <a:rPr lang="uk-UA" dirty="0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 </a:t>
            </a:r>
            <a:r>
              <a:rPr lang="uk-UA" dirty="0" err="1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остановилась</a:t>
            </a:r>
            <a:r>
              <a:rPr lang="uk-UA" dirty="0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 </a:t>
            </a:r>
            <a:r>
              <a:rPr lang="uk-UA" dirty="0" err="1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делегация</a:t>
            </a:r>
            <a:r>
              <a:rPr lang="uk-UA" dirty="0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 </a:t>
            </a:r>
            <a:r>
              <a:rPr lang="uk-UA" dirty="0" err="1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из</a:t>
            </a:r>
            <a:r>
              <a:rPr lang="uk-UA" dirty="0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 </a:t>
            </a:r>
            <a:r>
              <a:rPr lang="uk-UA" dirty="0" err="1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Лускана</a:t>
            </a:r>
            <a:r>
              <a:rPr lang="uk-UA" dirty="0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 </a:t>
            </a:r>
            <a:r>
              <a:rPr lang="uk-UA" dirty="0" err="1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пропал</a:t>
            </a:r>
            <a:r>
              <a:rPr lang="uk-UA" dirty="0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 флаг </a:t>
            </a:r>
            <a:r>
              <a:rPr lang="uk-UA" dirty="0" err="1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Лускана</a:t>
            </a:r>
            <a:r>
              <a:rPr lang="uk-UA" dirty="0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, </a:t>
            </a:r>
            <a:r>
              <a:rPr lang="uk-UA" dirty="0" err="1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котор</a:t>
            </a:r>
            <a:r>
              <a:rPr lang="ru-RU" dirty="0" err="1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ый</a:t>
            </a:r>
            <a:r>
              <a:rPr lang="ru-RU" dirty="0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 был поднят над городом после того  как </a:t>
            </a:r>
            <a:r>
              <a:rPr lang="ru-RU" dirty="0" err="1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Иллуск</a:t>
            </a:r>
            <a:r>
              <a:rPr lang="ru-RU" dirty="0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 был вновь отбит у орков.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1200"/>
              <a:buFont typeface="Georgia"/>
              <a:buNone/>
            </a:pPr>
            <a:r>
              <a:rPr lang="ru-RU" dirty="0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На поиски реликвии отправляют лучше смены, но за эти три дня Городской Страже так и не удалось ничего узнать. Надеюсь, </a:t>
            </a:r>
            <a:r>
              <a:rPr lang="ru-RU" dirty="0" err="1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госопоже</a:t>
            </a:r>
            <a:r>
              <a:rPr lang="ru-RU" dirty="0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 </a:t>
            </a:r>
            <a:r>
              <a:rPr lang="ru-RU" dirty="0" err="1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Силверхенд</a:t>
            </a:r>
            <a:r>
              <a:rPr lang="ru-RU" dirty="0">
                <a:solidFill>
                  <a:srgbClr val="242019"/>
                </a:solidFill>
                <a:latin typeface="Eberron" panose="02000000000000000000" pitchFamily="2" charset="0"/>
                <a:sym typeface="Georgia"/>
              </a:rPr>
              <a:t>  теперь придется признать несостоятельность текущего управления Городской Стражей.</a:t>
            </a:r>
            <a:endParaRPr sz="1600" dirty="0">
              <a:latin typeface="Eberron" panose="02000000000000000000" pitchFamily="2" charset="0"/>
            </a:endParaRPr>
          </a:p>
        </p:txBody>
      </p:sp>
      <p:sp>
        <p:nvSpPr>
          <p:cNvPr id="281" name="Google Shape;281;p3"/>
          <p:cNvSpPr txBox="1"/>
          <p:nvPr/>
        </p:nvSpPr>
        <p:spPr>
          <a:xfrm>
            <a:off x="4441494" y="7370297"/>
            <a:ext cx="2665048" cy="938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1200"/>
              <a:buFont typeface="Georgia"/>
              <a:buNone/>
            </a:pPr>
            <a:r>
              <a:rPr lang="ru-RU" b="1" dirty="0">
                <a:solidFill>
                  <a:srgbClr val="242019"/>
                </a:solidFill>
                <a:latin typeface="Gabriola" panose="04040605051002020D02" pitchFamily="82" charset="0"/>
                <a:sym typeface="Georgia"/>
              </a:rPr>
              <a:t>В СЛЕДУЮЩЕМ НОМЕРЕ – ЭКСКЛЮЗИВНЫЙ МАТЕРИАЛ ОТ НАШЕГО РЕПОРТЕРА ПРО СКРОМНЫЙ ДОСУГ НАСЛЕДНИКОВ  СТАРЕЙШИХ СЕМЕЙСТВ В ГОРОДЕ</a:t>
            </a:r>
            <a:endParaRPr sz="1600" b="1" dirty="0">
              <a:latin typeface="Gabriola" panose="04040605051002020D02" pitchFamily="82" charset="0"/>
            </a:endParaRPr>
          </a:p>
        </p:txBody>
      </p:sp>
      <p:cxnSp>
        <p:nvCxnSpPr>
          <p:cNvPr id="282" name="Google Shape;282;p3"/>
          <p:cNvCxnSpPr/>
          <p:nvPr/>
        </p:nvCxnSpPr>
        <p:spPr>
          <a:xfrm>
            <a:off x="605637" y="8447909"/>
            <a:ext cx="6586526" cy="1"/>
          </a:xfrm>
          <a:prstGeom prst="straightConnector1">
            <a:avLst/>
          </a:prstGeom>
          <a:noFill/>
          <a:ln w="25400" cap="flat" cmpd="sng">
            <a:solidFill>
              <a:srgbClr val="24201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83" name="Google Shape;283;p3"/>
          <p:cNvSpPr txBox="1"/>
          <p:nvPr/>
        </p:nvSpPr>
        <p:spPr>
          <a:xfrm>
            <a:off x="995013" y="7927913"/>
            <a:ext cx="2861697" cy="40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2500"/>
              <a:buFont typeface="Georgia"/>
              <a:buNone/>
            </a:pPr>
            <a:r>
              <a:rPr lang="ru-RU" sz="2500" b="1" dirty="0">
                <a:solidFill>
                  <a:srgbClr val="242019"/>
                </a:solidFill>
                <a:latin typeface="Georgia"/>
                <a:ea typeface="Georgia"/>
                <a:cs typeface="Georgia"/>
                <a:sym typeface="Georgia"/>
              </a:rPr>
              <a:t>РЕЗУЛЬТАТОВ</a:t>
            </a:r>
            <a:r>
              <a:rPr lang="en-US" sz="2500" b="1" i="0" u="none" strike="noStrike" cap="none" dirty="0">
                <a:solidFill>
                  <a:srgbClr val="242019"/>
                </a:solidFill>
                <a:latin typeface="Georgia"/>
                <a:ea typeface="Georgia"/>
                <a:cs typeface="Georgia"/>
                <a:sym typeface="Georgia"/>
              </a:rPr>
              <a:t>!</a:t>
            </a:r>
            <a:endParaRPr dirty="0"/>
          </a:p>
        </p:txBody>
      </p:sp>
      <p:sp>
        <p:nvSpPr>
          <p:cNvPr id="284" name="Google Shape;284;p3"/>
          <p:cNvSpPr txBox="1"/>
          <p:nvPr/>
        </p:nvSpPr>
        <p:spPr>
          <a:xfrm>
            <a:off x="1173323" y="7715680"/>
            <a:ext cx="2473521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1500"/>
              <a:buFont typeface="Georgia"/>
              <a:buNone/>
            </a:pPr>
            <a:r>
              <a:rPr lang="ru-RU" sz="1500" b="1" i="0" u="none" strike="noStrike" cap="none" dirty="0">
                <a:solidFill>
                  <a:srgbClr val="242019"/>
                </a:solidFill>
                <a:latin typeface="Georgia"/>
                <a:ea typeface="Georgia"/>
                <a:cs typeface="Georgia"/>
                <a:sym typeface="Georgia"/>
              </a:rPr>
              <a:t>МЫ ТРЕБУЕМ </a:t>
            </a:r>
            <a:endParaRPr dirty="0"/>
          </a:p>
        </p:txBody>
      </p:sp>
      <p:sp>
        <p:nvSpPr>
          <p:cNvPr id="299" name="Google Shape;299;p3"/>
          <p:cNvSpPr/>
          <p:nvPr/>
        </p:nvSpPr>
        <p:spPr>
          <a:xfrm>
            <a:off x="656287" y="8501099"/>
            <a:ext cx="1724190" cy="316178"/>
          </a:xfrm>
          <a:prstGeom prst="rect">
            <a:avLst/>
          </a:prstGeom>
          <a:solidFill>
            <a:srgbClr val="242019"/>
          </a:solidFill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0" name="Google Shape;300;p3"/>
          <p:cNvSpPr txBox="1"/>
          <p:nvPr/>
        </p:nvSpPr>
        <p:spPr>
          <a:xfrm>
            <a:off x="712382" y="8536550"/>
            <a:ext cx="1612000" cy="227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1200"/>
              <a:buFont typeface="Georgia"/>
              <a:buNone/>
            </a:pPr>
            <a:r>
              <a:rPr lang="ru-RU" sz="1200" b="1" dirty="0">
                <a:solidFill>
                  <a:srgbClr val="FFF8EB"/>
                </a:solidFill>
                <a:latin typeface="Georgia"/>
                <a:sym typeface="Georgia"/>
              </a:rPr>
              <a:t>ОБЩЕСТВО</a:t>
            </a:r>
            <a:endParaRPr dirty="0">
              <a:solidFill>
                <a:srgbClr val="FFF8EB"/>
              </a:solidFill>
            </a:endParaRPr>
          </a:p>
        </p:txBody>
      </p:sp>
      <p:sp>
        <p:nvSpPr>
          <p:cNvPr id="301" name="Google Shape;301;p3"/>
          <p:cNvSpPr txBox="1"/>
          <p:nvPr/>
        </p:nvSpPr>
        <p:spPr>
          <a:xfrm>
            <a:off x="1404498" y="8849241"/>
            <a:ext cx="970671" cy="62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800"/>
              <a:buFont typeface="Georgia"/>
              <a:buNone/>
            </a:pPr>
            <a:r>
              <a:rPr lang="ru-RU" sz="800" dirty="0">
                <a:solidFill>
                  <a:srgbClr val="242019"/>
                </a:solidFill>
                <a:latin typeface="Georgia"/>
                <a:sym typeface="Georgia"/>
              </a:rPr>
              <a:t>Какие планы у Дома </a:t>
            </a:r>
            <a:r>
              <a:rPr lang="ru-RU" sz="800" dirty="0" err="1">
                <a:solidFill>
                  <a:srgbClr val="242019"/>
                </a:solidFill>
                <a:latin typeface="Georgia"/>
                <a:sym typeface="Georgia"/>
              </a:rPr>
              <a:t>Росзнар</a:t>
            </a:r>
            <a:r>
              <a:rPr lang="ru-RU" sz="800" dirty="0">
                <a:solidFill>
                  <a:srgbClr val="242019"/>
                </a:solidFill>
                <a:latin typeface="Georgia"/>
                <a:sym typeface="Georgia"/>
              </a:rPr>
              <a:t> и сколько на самом деле построено новых кораблей?</a:t>
            </a:r>
            <a:endParaRPr dirty="0"/>
          </a:p>
        </p:txBody>
      </p:sp>
      <p:sp>
        <p:nvSpPr>
          <p:cNvPr id="302" name="Google Shape;302;p3"/>
          <p:cNvSpPr/>
          <p:nvPr/>
        </p:nvSpPr>
        <p:spPr>
          <a:xfrm>
            <a:off x="2437887" y="8498580"/>
            <a:ext cx="1190960" cy="316178"/>
          </a:xfrm>
          <a:prstGeom prst="rect">
            <a:avLst/>
          </a:prstGeom>
          <a:solidFill>
            <a:srgbClr val="242019"/>
          </a:solidFill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Google Shape;303;p3"/>
          <p:cNvSpPr txBox="1"/>
          <p:nvPr/>
        </p:nvSpPr>
        <p:spPr>
          <a:xfrm>
            <a:off x="2457201" y="8536120"/>
            <a:ext cx="1164985" cy="210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1200"/>
              <a:buFont typeface="Georgia"/>
              <a:buNone/>
            </a:pPr>
            <a:r>
              <a:rPr lang="ru-RU" sz="1200" b="1" dirty="0">
                <a:solidFill>
                  <a:srgbClr val="FFF8EB"/>
                </a:solidFill>
                <a:latin typeface="Georgia"/>
                <a:sym typeface="Georgia"/>
              </a:rPr>
              <a:t>СВАДЬБА</a:t>
            </a:r>
            <a:endParaRPr dirty="0">
              <a:solidFill>
                <a:srgbClr val="FFF8EB"/>
              </a:solidFill>
            </a:endParaRPr>
          </a:p>
        </p:txBody>
      </p:sp>
      <p:sp>
        <p:nvSpPr>
          <p:cNvPr id="304" name="Google Shape;304;p3"/>
          <p:cNvSpPr txBox="1"/>
          <p:nvPr/>
        </p:nvSpPr>
        <p:spPr>
          <a:xfrm>
            <a:off x="2444861" y="8814757"/>
            <a:ext cx="1165044" cy="54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800"/>
              <a:buFont typeface="Georgia"/>
              <a:buNone/>
            </a:pPr>
            <a:r>
              <a:rPr lang="ru-RU" dirty="0">
                <a:solidFill>
                  <a:srgbClr val="242019"/>
                </a:solidFill>
                <a:latin typeface="Gabriola" panose="04040605051002020D02" pitchFamily="82" charset="0"/>
                <a:sym typeface="Georgia"/>
              </a:rPr>
              <a:t>7</a:t>
            </a:r>
            <a:r>
              <a:rPr lang="ru-RU" sz="900" dirty="0">
                <a:solidFill>
                  <a:srgbClr val="242019"/>
                </a:solidFill>
                <a:latin typeface="Gabriola" panose="04040605051002020D02" pitchFamily="82" charset="0"/>
                <a:sym typeface="Georgia"/>
              </a:rPr>
              <a:t> ЭЛЕЙНТА В ХРАМЕ  КРАСОТЫ ДОМ АНТЕОС ВЫДАСТ ЗАМУЖ  СВОЮ НЕПУТЕВУЮ ДОЧЬ</a:t>
            </a:r>
            <a:endParaRPr sz="1600" dirty="0">
              <a:latin typeface="Gabriola" panose="04040605051002020D02" pitchFamily="82" charset="0"/>
            </a:endParaRPr>
          </a:p>
        </p:txBody>
      </p:sp>
      <p:sp>
        <p:nvSpPr>
          <p:cNvPr id="305" name="Google Shape;305;p3"/>
          <p:cNvSpPr/>
          <p:nvPr/>
        </p:nvSpPr>
        <p:spPr>
          <a:xfrm>
            <a:off x="3679597" y="8501099"/>
            <a:ext cx="1724189" cy="316178"/>
          </a:xfrm>
          <a:prstGeom prst="rect">
            <a:avLst/>
          </a:prstGeom>
          <a:solidFill>
            <a:srgbClr val="242019"/>
          </a:solidFill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6" name="Google Shape;306;p3"/>
          <p:cNvSpPr txBox="1"/>
          <p:nvPr/>
        </p:nvSpPr>
        <p:spPr>
          <a:xfrm>
            <a:off x="3714261" y="8536550"/>
            <a:ext cx="1654862" cy="227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1200"/>
              <a:buFont typeface="Georgia"/>
              <a:buNone/>
            </a:pPr>
            <a:r>
              <a:rPr lang="ru-RU" sz="1000" b="1" dirty="0">
                <a:solidFill>
                  <a:srgbClr val="FFF8EB"/>
                </a:solidFill>
                <a:latin typeface="Georgia"/>
                <a:sym typeface="Georgia"/>
              </a:rPr>
              <a:t>ИЗЫСКАННЫЕ ВИНА</a:t>
            </a:r>
            <a:endParaRPr sz="1050" dirty="0">
              <a:solidFill>
                <a:srgbClr val="FFF8EB"/>
              </a:solidFill>
            </a:endParaRPr>
          </a:p>
        </p:txBody>
      </p:sp>
      <p:sp>
        <p:nvSpPr>
          <p:cNvPr id="307" name="Google Shape;307;p3"/>
          <p:cNvSpPr txBox="1"/>
          <p:nvPr/>
        </p:nvSpPr>
        <p:spPr>
          <a:xfrm>
            <a:off x="3609906" y="8763714"/>
            <a:ext cx="1798936" cy="72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1100"/>
              <a:buFont typeface="Georgia"/>
              <a:buNone/>
            </a:pPr>
            <a:r>
              <a:rPr lang="ru-RU" sz="1100" b="1" dirty="0">
                <a:solidFill>
                  <a:srgbClr val="242019"/>
                </a:solidFill>
                <a:latin typeface="Georgia"/>
                <a:sym typeface="Georgia"/>
              </a:rPr>
              <a:t>Бутылки </a:t>
            </a:r>
            <a:r>
              <a:rPr lang="ru-RU" sz="1100" b="1" dirty="0" err="1">
                <a:solidFill>
                  <a:srgbClr val="242019"/>
                </a:solidFill>
                <a:latin typeface="Georgia"/>
                <a:sym typeface="Georgia"/>
              </a:rPr>
              <a:t>Бхефеля</a:t>
            </a:r>
            <a:endParaRPr dirty="0"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800"/>
              <a:buFont typeface="Georgia"/>
              <a:buNone/>
            </a:pPr>
            <a:r>
              <a:rPr lang="ru-RU" sz="800" b="0" i="0" u="none" strike="noStrike" cap="none" dirty="0">
                <a:solidFill>
                  <a:srgbClr val="242019"/>
                </a:solidFill>
                <a:latin typeface="Georgia"/>
                <a:ea typeface="Georgia"/>
                <a:cs typeface="Georgia"/>
                <a:sym typeface="Georgia"/>
              </a:rPr>
              <a:t>Позволят вам выбрать самые удивительные вина привезенные в Глубоководье</a:t>
            </a:r>
            <a:endParaRPr dirty="0"/>
          </a:p>
        </p:txBody>
      </p:sp>
      <p:sp>
        <p:nvSpPr>
          <p:cNvPr id="308" name="Google Shape;308;p3"/>
          <p:cNvSpPr/>
          <p:nvPr/>
        </p:nvSpPr>
        <p:spPr>
          <a:xfrm>
            <a:off x="5461197" y="8498580"/>
            <a:ext cx="1664539" cy="316178"/>
          </a:xfrm>
          <a:prstGeom prst="rect">
            <a:avLst/>
          </a:prstGeom>
          <a:solidFill>
            <a:srgbClr val="242019"/>
          </a:solidFill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endParaRPr sz="24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9" name="Google Shape;309;p3"/>
          <p:cNvSpPr txBox="1"/>
          <p:nvPr/>
        </p:nvSpPr>
        <p:spPr>
          <a:xfrm>
            <a:off x="5467350" y="8536119"/>
            <a:ext cx="1630323" cy="27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D5D5"/>
              </a:buClr>
              <a:buSzPts val="1200"/>
              <a:buFont typeface="Georgia"/>
              <a:buNone/>
            </a:pPr>
            <a:r>
              <a:rPr lang="ru-RU" sz="1100" b="1" dirty="0">
                <a:solidFill>
                  <a:srgbClr val="FFF8EB"/>
                </a:solidFill>
                <a:latin typeface="Georgia"/>
                <a:sym typeface="Georgia"/>
              </a:rPr>
              <a:t>ЛУЧШИЕ КЛИНКИ?</a:t>
            </a:r>
            <a:endParaRPr sz="1200" dirty="0">
              <a:solidFill>
                <a:srgbClr val="FFF8EB"/>
              </a:solidFill>
            </a:endParaRPr>
          </a:p>
        </p:txBody>
      </p:sp>
      <p:sp>
        <p:nvSpPr>
          <p:cNvPr id="310" name="Google Shape;310;p3"/>
          <p:cNvSpPr txBox="1"/>
          <p:nvPr/>
        </p:nvSpPr>
        <p:spPr>
          <a:xfrm>
            <a:off x="5557756" y="8894076"/>
            <a:ext cx="1564691" cy="63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1100"/>
              <a:buFont typeface="Georgia"/>
              <a:buNone/>
            </a:pPr>
            <a:r>
              <a:rPr lang="ru-RU" sz="1000" b="1" dirty="0">
                <a:solidFill>
                  <a:srgbClr val="242019"/>
                </a:solidFill>
                <a:latin typeface="Georgia"/>
                <a:sym typeface="Georgia"/>
              </a:rPr>
              <a:t>Продолжается спор между Оружием Триумфа </a:t>
            </a:r>
            <a:r>
              <a:rPr lang="ru-RU" sz="1000" b="1" dirty="0" err="1">
                <a:solidFill>
                  <a:srgbClr val="242019"/>
                </a:solidFill>
                <a:latin typeface="Georgia"/>
                <a:sym typeface="Georgia"/>
              </a:rPr>
              <a:t>Саренды</a:t>
            </a:r>
            <a:r>
              <a:rPr lang="ru-RU" sz="1000" b="1" dirty="0">
                <a:solidFill>
                  <a:srgbClr val="242019"/>
                </a:solidFill>
                <a:latin typeface="Georgia"/>
                <a:sym typeface="Georgia"/>
              </a:rPr>
              <a:t> и Прекрасными клинками </a:t>
            </a:r>
            <a:r>
              <a:rPr lang="ru-RU" sz="1000" b="1" dirty="0" err="1">
                <a:solidFill>
                  <a:srgbClr val="242019"/>
                </a:solidFill>
                <a:latin typeface="Georgia"/>
                <a:sym typeface="Georgia"/>
              </a:rPr>
              <a:t>Саэрна</a:t>
            </a:r>
            <a:endParaRPr sz="1100" dirty="0"/>
          </a:p>
        </p:txBody>
      </p:sp>
      <p:pic>
        <p:nvPicPr>
          <p:cNvPr id="311" name="Google Shape;311;p3" descr="Vintage_3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9550" y="8779283"/>
            <a:ext cx="984763" cy="637201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"/>
          <p:cNvSpPr/>
          <p:nvPr/>
        </p:nvSpPr>
        <p:spPr>
          <a:xfrm>
            <a:off x="2608747" y="9502199"/>
            <a:ext cx="2885166" cy="4453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693" y="0"/>
                </a:moveTo>
                <a:cubicBezTo>
                  <a:pt x="698" y="199"/>
                  <a:pt x="711" y="382"/>
                  <a:pt x="711" y="592"/>
                </a:cubicBezTo>
                <a:cubicBezTo>
                  <a:pt x="711" y="2573"/>
                  <a:pt x="462" y="4184"/>
                  <a:pt x="156" y="4184"/>
                </a:cubicBezTo>
                <a:cubicBezTo>
                  <a:pt x="100" y="4184"/>
                  <a:pt x="51" y="4067"/>
                  <a:pt x="0" y="3968"/>
                </a:cubicBezTo>
                <a:lnTo>
                  <a:pt x="0" y="18325"/>
                </a:lnTo>
                <a:cubicBezTo>
                  <a:pt x="51" y="18225"/>
                  <a:pt x="100" y="18123"/>
                  <a:pt x="156" y="18123"/>
                </a:cubicBezTo>
                <a:cubicBezTo>
                  <a:pt x="456" y="18123"/>
                  <a:pt x="700" y="19668"/>
                  <a:pt x="708" y="21600"/>
                </a:cubicBezTo>
                <a:lnTo>
                  <a:pt x="1263" y="21600"/>
                </a:lnTo>
                <a:lnTo>
                  <a:pt x="20337" y="21600"/>
                </a:lnTo>
                <a:lnTo>
                  <a:pt x="20892" y="21600"/>
                </a:lnTo>
                <a:cubicBezTo>
                  <a:pt x="20900" y="19668"/>
                  <a:pt x="21144" y="18123"/>
                  <a:pt x="21444" y="18123"/>
                </a:cubicBezTo>
                <a:cubicBezTo>
                  <a:pt x="21500" y="18123"/>
                  <a:pt x="21549" y="18225"/>
                  <a:pt x="21600" y="18325"/>
                </a:cubicBezTo>
                <a:lnTo>
                  <a:pt x="21600" y="3968"/>
                </a:lnTo>
                <a:cubicBezTo>
                  <a:pt x="21549" y="4067"/>
                  <a:pt x="21500" y="4184"/>
                  <a:pt x="21444" y="4184"/>
                </a:cubicBezTo>
                <a:cubicBezTo>
                  <a:pt x="21138" y="4184"/>
                  <a:pt x="20889" y="2573"/>
                  <a:pt x="20889" y="592"/>
                </a:cubicBezTo>
                <a:cubicBezTo>
                  <a:pt x="20889" y="382"/>
                  <a:pt x="20902" y="199"/>
                  <a:pt x="20907" y="0"/>
                </a:cubicBezTo>
                <a:lnTo>
                  <a:pt x="20337" y="0"/>
                </a:lnTo>
                <a:lnTo>
                  <a:pt x="1263" y="0"/>
                </a:lnTo>
                <a:lnTo>
                  <a:pt x="693" y="0"/>
                </a:lnTo>
                <a:close/>
              </a:path>
            </a:pathLst>
          </a:custGeom>
          <a:noFill/>
          <a:ln w="25400" cap="flat" cmpd="sng">
            <a:solidFill>
              <a:srgbClr val="242019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4725" tIns="24725" rIns="24725" bIns="24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019"/>
              </a:buClr>
              <a:buSzPts val="1200"/>
              <a:buFont typeface="Georgia"/>
              <a:buNone/>
            </a:pPr>
            <a:r>
              <a:rPr lang="ru-RU" sz="1200" b="1" dirty="0">
                <a:solidFill>
                  <a:srgbClr val="242019"/>
                </a:solidFill>
                <a:latin typeface="Georgia"/>
                <a:sym typeface="Georgia"/>
              </a:rPr>
              <a:t>ВЫХОДИТ РАЗ В ПЯТЬ ДНЕЙ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41E77F41-4F80-42F2-B131-44D97071EE8B}"/>
              </a:ext>
            </a:extLst>
          </p:cNvPr>
          <p:cNvSpPr/>
          <p:nvPr/>
        </p:nvSpPr>
        <p:spPr>
          <a:xfrm>
            <a:off x="621479" y="588927"/>
            <a:ext cx="227818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buClr>
                <a:srgbClr val="242019"/>
              </a:buClr>
              <a:buSzPts val="850"/>
            </a:pPr>
            <a:r>
              <a:rPr lang="ru-RU" sz="800" b="1" dirty="0">
                <a:solidFill>
                  <a:srgbClr val="242019"/>
                </a:solidFill>
                <a:latin typeface="Georgia"/>
                <a:sym typeface="Georgia"/>
              </a:rPr>
              <a:t>БОЛЬШЕ ПЯТИ ТЫСЯЧ ЧИТАТЕЛЕЙ</a:t>
            </a:r>
            <a:endParaRPr lang="ru-RU" sz="800" dirty="0"/>
          </a:p>
        </p:txBody>
      </p:sp>
      <p:pic>
        <p:nvPicPr>
          <p:cNvPr id="4" name="Рисунок 3" descr="Зображення, що містить особа, стіна, одяг, військова форма&#10;&#10;Автоматично згенерований опис">
            <a:extLst>
              <a:ext uri="{FF2B5EF4-FFF2-40B4-BE49-F238E27FC236}">
                <a16:creationId xmlns:a16="http://schemas.microsoft.com/office/drawing/2014/main" id="{DEDB813A-44E8-4149-8897-D1BC36F3F4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l="4875" r="6679"/>
          <a:stretch/>
        </p:blipFill>
        <p:spPr>
          <a:xfrm>
            <a:off x="4578042" y="3494447"/>
            <a:ext cx="2590548" cy="31778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204</Words>
  <Application>Microsoft Office PowerPoint</Application>
  <PresentationFormat>Довільний</PresentationFormat>
  <Paragraphs>26</Paragraphs>
  <Slides>1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size="11" baseType="lpstr">
      <vt:lpstr>BeckettKanzleiCY</vt:lpstr>
      <vt:lpstr>Gabriola</vt:lpstr>
      <vt:lpstr>Georgia</vt:lpstr>
      <vt:lpstr>Helvetica Neue</vt:lpstr>
      <vt:lpstr>Helvetica Neue Light</vt:lpstr>
      <vt:lpstr>Bodoni</vt:lpstr>
      <vt:lpstr>Arial</vt:lpstr>
      <vt:lpstr>Eberron</vt:lpstr>
      <vt:lpstr>Antikvar Shadow</vt:lpstr>
      <vt:lpstr>White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cp:lastModifiedBy>Палихов Антон</cp:lastModifiedBy>
  <cp:revision>2</cp:revision>
  <dcterms:modified xsi:type="dcterms:W3CDTF">2019-10-06T00:23:55Z</dcterms:modified>
</cp:coreProperties>
</file>