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2A1C"/>
    <a:srgbClr val="5B402B"/>
    <a:srgbClr val="7A5E49"/>
    <a:srgbClr val="917C69"/>
    <a:srgbClr val="7C59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82" autoAdjust="0"/>
    <p:restoredTop sz="91134" autoAdjust="0"/>
  </p:normalViewPr>
  <p:slideViewPr>
    <p:cSldViewPr snapToGrid="0">
      <p:cViewPr>
        <p:scale>
          <a:sx n="125" d="100"/>
          <a:sy n="125" d="100"/>
        </p:scale>
        <p:origin x="90" y="-5658"/>
      </p:cViewPr>
      <p:guideLst>
        <p:guide orient="horz" pos="312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3451470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2487266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3837795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7373424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1084391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35518462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1103679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334165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2395455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1771504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738EC-B133-447D-8528-814741A352E2}" type="datetimeFigureOut">
              <a:rPr lang="en-GB" smtClean="0"/>
              <a:t>11/05/2019</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593527E8-98FE-4510-AA48-53A6A92202E2}" type="slidenum">
              <a:rPr lang="en-GB" smtClean="0"/>
              <a:t>‹№›</a:t>
            </a:fld>
            <a:endParaRPr lang="en-GB" dirty="0"/>
          </a:p>
        </p:txBody>
      </p:sp>
    </p:spTree>
    <p:extLst>
      <p:ext uri="{BB962C8B-B14F-4D97-AF65-F5344CB8AC3E}">
        <p14:creationId xmlns:p14="http://schemas.microsoft.com/office/powerpoint/2010/main" val="248071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3A738EC-B133-447D-8528-814741A352E2}" type="datetimeFigureOut">
              <a:rPr lang="en-GB" smtClean="0"/>
              <a:t>11/05/2019</a:t>
            </a:fld>
            <a:endParaRPr lang="en-GB"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93527E8-98FE-4510-AA48-53A6A92202E2}" type="slidenum">
              <a:rPr lang="en-GB" smtClean="0"/>
              <a:t>‹№›</a:t>
            </a:fld>
            <a:endParaRPr lang="en-GB" dirty="0"/>
          </a:p>
        </p:txBody>
      </p:sp>
    </p:spTree>
    <p:extLst>
      <p:ext uri="{BB962C8B-B14F-4D97-AF65-F5344CB8AC3E}">
        <p14:creationId xmlns:p14="http://schemas.microsoft.com/office/powerpoint/2010/main" val="151924457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 name="Picture 26">
            <a:extLst>
              <a:ext uri="{FF2B5EF4-FFF2-40B4-BE49-F238E27FC236}">
                <a16:creationId xmlns:a16="http://schemas.microsoft.com/office/drawing/2014/main" id="{3E722C4B-3FBC-4BD2-8A74-DDD9062D8B06}"/>
              </a:ext>
            </a:extLst>
          </p:cNvPr>
          <p:cNvPicPr/>
          <p:nvPr/>
        </p:nvPicPr>
        <p:blipFill>
          <a:blip r:embed="rId2"/>
          <a:stretch>
            <a:fillRect/>
          </a:stretch>
        </p:blipFill>
        <p:spPr>
          <a:xfrm>
            <a:off x="0" y="0"/>
            <a:ext cx="6858000" cy="9906000"/>
          </a:xfrm>
          <a:prstGeom prst="rect">
            <a:avLst/>
          </a:prstGeom>
        </p:spPr>
      </p:pic>
      <p:sp>
        <p:nvSpPr>
          <p:cNvPr id="7" name="TextBox 6">
            <a:extLst>
              <a:ext uri="{FF2B5EF4-FFF2-40B4-BE49-F238E27FC236}">
                <a16:creationId xmlns:a16="http://schemas.microsoft.com/office/drawing/2014/main" id="{38DE9826-2C46-4BE4-9D67-E1F6AFF85B5A}"/>
              </a:ext>
            </a:extLst>
          </p:cNvPr>
          <p:cNvSpPr txBox="1"/>
          <p:nvPr/>
        </p:nvSpPr>
        <p:spPr>
          <a:xfrm rot="1591458">
            <a:off x="5286269" y="541114"/>
            <a:ext cx="1189291" cy="402992"/>
          </a:xfrm>
          <a:prstGeom prst="rect">
            <a:avLst/>
          </a:prstGeom>
          <a:noFill/>
        </p:spPr>
        <p:txBody>
          <a:bodyPr wrap="none" rtlCol="0">
            <a:prstTxWarp prst="textCanUp">
              <a:avLst>
                <a:gd name="adj" fmla="val 95567"/>
              </a:avLst>
            </a:prstTxWarp>
            <a:spAutoFit/>
          </a:bodyPr>
          <a:lstStyle/>
          <a:p>
            <a:pPr algn="ctr"/>
            <a:r>
              <a:rPr lang="en-AU" sz="1200" dirty="0">
                <a:ln w="6350">
                  <a:solidFill>
                    <a:srgbClr val="5B402B"/>
                  </a:solidFill>
                </a:ln>
                <a:solidFill>
                  <a:srgbClr val="917C69"/>
                </a:solidFill>
                <a:latin typeface="Book Antiqua" panose="02040602050305030304" pitchFamily="18" charset="0"/>
              </a:rPr>
              <a:t>16</a:t>
            </a:r>
            <a:r>
              <a:rPr lang="en-AU" sz="1200" baseline="30000" dirty="0">
                <a:ln w="6350">
                  <a:solidFill>
                    <a:srgbClr val="5B402B"/>
                  </a:solidFill>
                </a:ln>
                <a:solidFill>
                  <a:srgbClr val="917C69"/>
                </a:solidFill>
                <a:latin typeface="Book Antiqua" panose="02040602050305030304" pitchFamily="18" charset="0"/>
              </a:rPr>
              <a:t>th</a:t>
            </a:r>
            <a:r>
              <a:rPr lang="en-AU" sz="1200" dirty="0">
                <a:ln w="6350">
                  <a:solidFill>
                    <a:srgbClr val="5B402B"/>
                  </a:solidFill>
                </a:ln>
                <a:solidFill>
                  <a:srgbClr val="917C69"/>
                </a:solidFill>
                <a:latin typeface="Book Antiqua" panose="02040602050305030304" pitchFamily="18" charset="0"/>
              </a:rPr>
              <a:t> Day Alturiak</a:t>
            </a:r>
            <a:br>
              <a:rPr lang="en-AU" sz="1200" dirty="0">
                <a:ln w="6350">
                  <a:solidFill>
                    <a:srgbClr val="5B402B"/>
                  </a:solidFill>
                </a:ln>
                <a:solidFill>
                  <a:srgbClr val="917C69"/>
                </a:solidFill>
                <a:latin typeface="Book Antiqua" panose="02040602050305030304" pitchFamily="18" charset="0"/>
              </a:rPr>
            </a:br>
            <a:r>
              <a:rPr lang="en-AU" sz="1200" dirty="0">
                <a:ln w="6350">
                  <a:solidFill>
                    <a:srgbClr val="5B402B"/>
                  </a:solidFill>
                </a:ln>
                <a:solidFill>
                  <a:srgbClr val="917C69"/>
                </a:solidFill>
                <a:latin typeface="Book Antiqua" panose="02040602050305030304" pitchFamily="18" charset="0"/>
              </a:rPr>
              <a:t>Second Tenday</a:t>
            </a:r>
            <a:endParaRPr lang="en-GB" sz="1200" dirty="0">
              <a:ln w="6350">
                <a:solidFill>
                  <a:srgbClr val="5B402B"/>
                </a:solidFill>
              </a:ln>
              <a:solidFill>
                <a:srgbClr val="917C69"/>
              </a:solidFill>
              <a:latin typeface="Book Antiqua" panose="02040602050305030304" pitchFamily="18" charset="0"/>
            </a:endParaRPr>
          </a:p>
        </p:txBody>
      </p:sp>
      <p:sp>
        <p:nvSpPr>
          <p:cNvPr id="22" name="Rectangle 21">
            <a:extLst>
              <a:ext uri="{FF2B5EF4-FFF2-40B4-BE49-F238E27FC236}">
                <a16:creationId xmlns:a16="http://schemas.microsoft.com/office/drawing/2014/main" id="{95008B18-C539-400E-A9AE-9E83C5DEF8F3}"/>
              </a:ext>
            </a:extLst>
          </p:cNvPr>
          <p:cNvSpPr/>
          <p:nvPr/>
        </p:nvSpPr>
        <p:spPr>
          <a:xfrm>
            <a:off x="108639" y="5506943"/>
            <a:ext cx="3290612" cy="1240672"/>
          </a:xfrm>
          <a:prstGeom prst="rect">
            <a:avLst/>
          </a:prstGeom>
          <a:noFill/>
          <a:ln>
            <a:gradFill flip="none" rotWithShape="1">
              <a:gsLst>
                <a:gs pos="0">
                  <a:srgbClr val="7C593F">
                    <a:alpha val="71000"/>
                  </a:srgbClr>
                </a:gs>
                <a:gs pos="31080">
                  <a:srgbClr val="6E4F37">
                    <a:alpha val="3000"/>
                  </a:srgbClr>
                </a:gs>
                <a:gs pos="65000">
                  <a:srgbClr val="5B402B">
                    <a:alpha val="0"/>
                  </a:srgbClr>
                </a:gs>
                <a:gs pos="79000">
                  <a:srgbClr val="917C69">
                    <a:alpha val="62000"/>
                  </a:srgbClr>
                </a:gs>
                <a:gs pos="100000">
                  <a:srgbClr val="7A5E49">
                    <a:alpha val="83000"/>
                  </a:srgbClr>
                </a:gs>
              </a:gsLst>
              <a:lin ang="27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8" name="TextBox 27">
            <a:extLst>
              <a:ext uri="{FF2B5EF4-FFF2-40B4-BE49-F238E27FC236}">
                <a16:creationId xmlns:a16="http://schemas.microsoft.com/office/drawing/2014/main" id="{1129EA7E-1988-4937-98FF-F9CD53048E8F}"/>
              </a:ext>
            </a:extLst>
          </p:cNvPr>
          <p:cNvSpPr txBox="1"/>
          <p:nvPr/>
        </p:nvSpPr>
        <p:spPr>
          <a:xfrm>
            <a:off x="108639" y="6893644"/>
            <a:ext cx="6503176" cy="369332"/>
          </a:xfrm>
          <a:prstGeom prst="rect">
            <a:avLst/>
          </a:prstGeom>
          <a:noFill/>
        </p:spPr>
        <p:txBody>
          <a:bodyPr wrap="square" rtlCol="0">
            <a:spAutoFit/>
          </a:bodyPr>
          <a:lstStyle/>
          <a:p>
            <a:pPr algn="ctr"/>
            <a:r>
              <a:rPr lang="en-AU" cap="small" dirty="0">
                <a:ln w="6350">
                  <a:solidFill>
                    <a:srgbClr val="5B402B"/>
                  </a:solidFill>
                </a:ln>
                <a:solidFill>
                  <a:srgbClr val="917C69"/>
                </a:solidFill>
                <a:latin typeface="Book Antiqua" panose="02040602050305030304" pitchFamily="18" charset="0"/>
              </a:rPr>
              <a:t>Important news from the other wards of Waterdeep!</a:t>
            </a:r>
            <a:endParaRPr lang="en-GB" cap="small" dirty="0">
              <a:ln w="6350">
                <a:solidFill>
                  <a:srgbClr val="5B402B"/>
                </a:solidFill>
              </a:ln>
              <a:solidFill>
                <a:srgbClr val="917C69"/>
              </a:solidFill>
              <a:latin typeface="Book Antiqua" panose="02040602050305030304" pitchFamily="18" charset="0"/>
            </a:endParaRPr>
          </a:p>
        </p:txBody>
      </p:sp>
      <p:cxnSp>
        <p:nvCxnSpPr>
          <p:cNvPr id="29" name="Straight Connector 28">
            <a:extLst>
              <a:ext uri="{FF2B5EF4-FFF2-40B4-BE49-F238E27FC236}">
                <a16:creationId xmlns:a16="http://schemas.microsoft.com/office/drawing/2014/main" id="{DA090FBC-F66B-4A24-A752-A8F83D1F2980}"/>
              </a:ext>
            </a:extLst>
          </p:cNvPr>
          <p:cNvCxnSpPr>
            <a:cxnSpLocks/>
          </p:cNvCxnSpPr>
          <p:nvPr/>
        </p:nvCxnSpPr>
        <p:spPr>
          <a:xfrm>
            <a:off x="75959" y="6835187"/>
            <a:ext cx="6716727" cy="0"/>
          </a:xfrm>
          <a:prstGeom prst="line">
            <a:avLst/>
          </a:prstGeom>
          <a:ln w="44450" cap="sq" cmpd="dbl">
            <a:solidFill>
              <a:srgbClr val="5B402B">
                <a:alpha val="39000"/>
              </a:srgbClr>
            </a:solidFill>
            <a:prstDash val="solid"/>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1CA84D68-7E8E-4036-A34F-86E2A8A31D61}"/>
              </a:ext>
            </a:extLst>
          </p:cNvPr>
          <p:cNvSpPr txBox="1"/>
          <p:nvPr/>
        </p:nvSpPr>
        <p:spPr>
          <a:xfrm>
            <a:off x="75959" y="7308862"/>
            <a:ext cx="3226042" cy="646331"/>
          </a:xfrm>
          <a:prstGeom prst="rect">
            <a:avLst/>
          </a:prstGeom>
          <a:noFill/>
        </p:spPr>
        <p:txBody>
          <a:bodyPr wrap="square" rtlCol="0">
            <a:spAutoFit/>
          </a:bodyPr>
          <a:lstStyle/>
          <a:p>
            <a:pPr algn="ctr"/>
            <a:r>
              <a:rPr lang="en-AU" cap="small" dirty="0">
                <a:ln w="6350">
                  <a:solidFill>
                    <a:srgbClr val="5B402B"/>
                  </a:solidFill>
                </a:ln>
                <a:solidFill>
                  <a:srgbClr val="917C69"/>
                </a:solidFill>
                <a:latin typeface="Book Antiqua" panose="02040602050305030304" pitchFamily="18" charset="0"/>
              </a:rPr>
              <a:t>Giant Lobster Terrorises Dock Ward</a:t>
            </a:r>
            <a:endParaRPr lang="en-GB" cap="small" dirty="0">
              <a:ln w="6350">
                <a:solidFill>
                  <a:srgbClr val="5B402B"/>
                </a:solidFill>
              </a:ln>
              <a:solidFill>
                <a:srgbClr val="917C69"/>
              </a:solidFill>
              <a:latin typeface="Book Antiqua" panose="02040602050305030304" pitchFamily="18" charset="0"/>
            </a:endParaRPr>
          </a:p>
        </p:txBody>
      </p:sp>
      <p:sp>
        <p:nvSpPr>
          <p:cNvPr id="33" name="TextBox 32">
            <a:extLst>
              <a:ext uri="{FF2B5EF4-FFF2-40B4-BE49-F238E27FC236}">
                <a16:creationId xmlns:a16="http://schemas.microsoft.com/office/drawing/2014/main" id="{FBA3D27B-6051-4184-BAC4-BF432608F9EA}"/>
              </a:ext>
            </a:extLst>
          </p:cNvPr>
          <p:cNvSpPr txBox="1"/>
          <p:nvPr/>
        </p:nvSpPr>
        <p:spPr>
          <a:xfrm>
            <a:off x="75959" y="7936327"/>
            <a:ext cx="3226042" cy="1523494"/>
          </a:xfrm>
          <a:prstGeom prst="rect">
            <a:avLst/>
          </a:prstGeom>
          <a:noFill/>
        </p:spPr>
        <p:txBody>
          <a:bodyPr wrap="square" rtlCol="0">
            <a:spAutoFit/>
          </a:bodyPr>
          <a:lstStyle/>
          <a:p>
            <a:pPr algn="just">
              <a:spcAft>
                <a:spcPts val="600"/>
              </a:spcAft>
            </a:pPr>
            <a:r>
              <a:rPr lang="en-AU" sz="1100" dirty="0">
                <a:ln w="6350">
                  <a:solidFill>
                    <a:srgbClr val="5B402B">
                      <a:alpha val="22000"/>
                    </a:srgbClr>
                  </a:solidFill>
                </a:ln>
                <a:solidFill>
                  <a:srgbClr val="5B402B">
                    <a:alpha val="86000"/>
                  </a:srgbClr>
                </a:solidFill>
                <a:latin typeface="Book Antiqua" panose="02040602050305030304" pitchFamily="18" charset="0"/>
              </a:rPr>
              <a:t>A local fisherman lost his life when a giant lobster was pulled out of the sea. Witnesses say it measured 8 feet across. </a:t>
            </a:r>
          </a:p>
          <a:p>
            <a:pPr algn="just">
              <a:spcAft>
                <a:spcPts val="600"/>
              </a:spcAft>
            </a:pPr>
            <a:r>
              <a:rPr lang="en-AU" sz="1100" dirty="0">
                <a:ln w="6350">
                  <a:solidFill>
                    <a:srgbClr val="5B402B">
                      <a:alpha val="22000"/>
                    </a:srgbClr>
                  </a:solidFill>
                </a:ln>
                <a:solidFill>
                  <a:srgbClr val="5B402B">
                    <a:alpha val="86000"/>
                  </a:srgbClr>
                </a:solidFill>
                <a:latin typeface="Book Antiqua" panose="02040602050305030304" pitchFamily="18" charset="0"/>
              </a:rPr>
              <a:t>Quick actions from nearby citizens led to the mammoth crustacean quickly being subdued. Had it not been for their quick reactions, it’s believed that the injury count could would have been much higher. </a:t>
            </a:r>
            <a:endParaRPr lang="en-GB" sz="1100" dirty="0">
              <a:ln w="6350">
                <a:solidFill>
                  <a:srgbClr val="5B402B">
                    <a:alpha val="22000"/>
                  </a:srgbClr>
                </a:solidFill>
              </a:ln>
              <a:solidFill>
                <a:srgbClr val="5B402B">
                  <a:alpha val="86000"/>
                </a:srgbClr>
              </a:solidFill>
              <a:latin typeface="Book Antiqua" panose="02040602050305030304" pitchFamily="18" charset="0"/>
            </a:endParaRPr>
          </a:p>
        </p:txBody>
      </p:sp>
      <p:cxnSp>
        <p:nvCxnSpPr>
          <p:cNvPr id="34" name="Straight Connector 33">
            <a:extLst>
              <a:ext uri="{FF2B5EF4-FFF2-40B4-BE49-F238E27FC236}">
                <a16:creationId xmlns:a16="http://schemas.microsoft.com/office/drawing/2014/main" id="{C39032F6-B625-46F0-ACDB-7470DA85BD2B}"/>
              </a:ext>
            </a:extLst>
          </p:cNvPr>
          <p:cNvCxnSpPr>
            <a:cxnSpLocks/>
          </p:cNvCxnSpPr>
          <p:nvPr/>
        </p:nvCxnSpPr>
        <p:spPr>
          <a:xfrm>
            <a:off x="3429000" y="7350545"/>
            <a:ext cx="0" cy="2032332"/>
          </a:xfrm>
          <a:prstGeom prst="line">
            <a:avLst/>
          </a:prstGeom>
          <a:ln w="12700" cap="rnd">
            <a:solidFill>
              <a:srgbClr val="5B402B">
                <a:alpha val="39000"/>
              </a:srgbClr>
            </a:solidFill>
            <a:prstDash val="dash"/>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D548705C-EC89-4C18-9823-DB195AFE5B08}"/>
              </a:ext>
            </a:extLst>
          </p:cNvPr>
          <p:cNvSpPr txBox="1"/>
          <p:nvPr/>
        </p:nvSpPr>
        <p:spPr>
          <a:xfrm>
            <a:off x="3566644" y="7308862"/>
            <a:ext cx="3226042" cy="646331"/>
          </a:xfrm>
          <a:prstGeom prst="rect">
            <a:avLst/>
          </a:prstGeom>
          <a:noFill/>
        </p:spPr>
        <p:txBody>
          <a:bodyPr wrap="square" rtlCol="0">
            <a:spAutoFit/>
          </a:bodyPr>
          <a:lstStyle/>
          <a:p>
            <a:pPr algn="ctr"/>
            <a:r>
              <a:rPr lang="en-AU" cap="small" dirty="0">
                <a:ln w="6350">
                  <a:solidFill>
                    <a:srgbClr val="5B402B"/>
                  </a:solidFill>
                </a:ln>
                <a:solidFill>
                  <a:srgbClr val="917C69"/>
                </a:solidFill>
                <a:latin typeface="Book Antiqua" panose="02040602050305030304" pitchFamily="18" charset="0"/>
              </a:rPr>
              <a:t>Noble presumed dead in Blue Alley, Sea Ward</a:t>
            </a:r>
            <a:endParaRPr lang="en-GB" cap="small" dirty="0">
              <a:ln w="6350">
                <a:solidFill>
                  <a:srgbClr val="5B402B"/>
                </a:solidFill>
              </a:ln>
              <a:solidFill>
                <a:srgbClr val="917C69"/>
              </a:solidFill>
              <a:latin typeface="Book Antiqua" panose="02040602050305030304" pitchFamily="18" charset="0"/>
            </a:endParaRPr>
          </a:p>
        </p:txBody>
      </p:sp>
      <p:sp>
        <p:nvSpPr>
          <p:cNvPr id="52" name="TextBox 51">
            <a:extLst>
              <a:ext uri="{FF2B5EF4-FFF2-40B4-BE49-F238E27FC236}">
                <a16:creationId xmlns:a16="http://schemas.microsoft.com/office/drawing/2014/main" id="{88AE6411-E013-48A7-B6CE-77F38FDB3611}"/>
              </a:ext>
            </a:extLst>
          </p:cNvPr>
          <p:cNvSpPr txBox="1"/>
          <p:nvPr/>
        </p:nvSpPr>
        <p:spPr>
          <a:xfrm>
            <a:off x="3566644" y="7936327"/>
            <a:ext cx="3226042" cy="1446550"/>
          </a:xfrm>
          <a:prstGeom prst="rect">
            <a:avLst/>
          </a:prstGeom>
          <a:noFill/>
        </p:spPr>
        <p:txBody>
          <a:bodyPr wrap="square" rtlCol="0">
            <a:spAutoFit/>
          </a:bodyPr>
          <a:lstStyle/>
          <a:p>
            <a:pPr algn="just">
              <a:spcAft>
                <a:spcPts val="600"/>
              </a:spcAft>
            </a:pPr>
            <a:r>
              <a:rPr lang="en-AU" sz="1100" dirty="0">
                <a:ln w="6350">
                  <a:solidFill>
                    <a:srgbClr val="5B402B">
                      <a:alpha val="22000"/>
                    </a:srgbClr>
                  </a:solidFill>
                </a:ln>
                <a:solidFill>
                  <a:srgbClr val="5B402B">
                    <a:alpha val="86000"/>
                  </a:srgbClr>
                </a:solidFill>
                <a:latin typeface="Book Antiqua" panose="02040602050305030304" pitchFamily="18" charset="0"/>
              </a:rPr>
              <a:t>Stan Hiilgauntlet, son of the infamous noble Robert Hiilgauntlet, has been missing for over a week. His companions last saw him walking along Ivory street, boasting how he was going to  get rid of the menace that is the ‘Blue Alley’. This mysterious alley has long attracted curious adventurers. Should someone enter this mysterious place, they rarely leave it.</a:t>
            </a:r>
            <a:endParaRPr lang="en-GB" sz="1100" dirty="0">
              <a:ln w="6350">
                <a:solidFill>
                  <a:srgbClr val="5B402B">
                    <a:alpha val="22000"/>
                  </a:srgbClr>
                </a:solidFill>
              </a:ln>
              <a:solidFill>
                <a:srgbClr val="5B402B">
                  <a:alpha val="86000"/>
                </a:srgbClr>
              </a:solidFill>
              <a:latin typeface="Book Antiqua" panose="02040602050305030304" pitchFamily="18" charset="0"/>
            </a:endParaRPr>
          </a:p>
        </p:txBody>
      </p:sp>
      <p:sp>
        <p:nvSpPr>
          <p:cNvPr id="30" name="TextBox 29">
            <a:extLst>
              <a:ext uri="{FF2B5EF4-FFF2-40B4-BE49-F238E27FC236}">
                <a16:creationId xmlns:a16="http://schemas.microsoft.com/office/drawing/2014/main" id="{B2DDAB3A-CB10-4A55-BDA9-AEA8CB91FB93}"/>
              </a:ext>
            </a:extLst>
          </p:cNvPr>
          <p:cNvSpPr txBox="1"/>
          <p:nvPr/>
        </p:nvSpPr>
        <p:spPr>
          <a:xfrm>
            <a:off x="87644" y="2980336"/>
            <a:ext cx="3171329" cy="2708434"/>
          </a:xfrm>
          <a:prstGeom prst="rect">
            <a:avLst/>
          </a:prstGeom>
          <a:noFill/>
        </p:spPr>
        <p:txBody>
          <a:bodyPr wrap="square" rtlCol="0">
            <a:spAutoFit/>
          </a:bodyPr>
          <a:lstStyle/>
          <a:p>
            <a:pPr algn="ctr">
              <a:spcAft>
                <a:spcPts val="600"/>
              </a:spcAft>
            </a:pPr>
            <a:r>
              <a:rPr lang="en-AU" cap="small" dirty="0">
                <a:ln w="6350">
                  <a:solidFill>
                    <a:srgbClr val="5B402B"/>
                  </a:solidFill>
                </a:ln>
                <a:solidFill>
                  <a:srgbClr val="917C69"/>
                </a:solidFill>
                <a:latin typeface="Book Antiqua" panose="02040602050305030304" pitchFamily="18" charset="0"/>
              </a:rPr>
              <a:t>Wererats in North Ward?</a:t>
            </a:r>
            <a:endParaRPr lang="en-GB" cap="small" dirty="0">
              <a:ln w="6350">
                <a:solidFill>
                  <a:srgbClr val="5B402B"/>
                </a:solidFill>
              </a:ln>
              <a:solidFill>
                <a:srgbClr val="917C69"/>
              </a:solidFill>
              <a:latin typeface="Book Antiqua" panose="02040602050305030304" pitchFamily="18" charset="0"/>
            </a:endParaRPr>
          </a:p>
          <a:p>
            <a:pPr algn="just">
              <a:spcAft>
                <a:spcPts val="600"/>
              </a:spcAft>
            </a:pPr>
            <a:r>
              <a:rPr lang="en-AU" sz="1100" dirty="0">
                <a:ln w="6350">
                  <a:solidFill>
                    <a:srgbClr val="5B402B">
                      <a:alpha val="22000"/>
                    </a:srgbClr>
                  </a:solidFill>
                </a:ln>
                <a:solidFill>
                  <a:srgbClr val="5B402B">
                    <a:alpha val="86000"/>
                  </a:srgbClr>
                </a:solidFill>
                <a:latin typeface="Book Antiqua" panose="02040602050305030304" pitchFamily="18" charset="0"/>
              </a:rPr>
              <a:t>There have been a handful of reports of Wererats beings sighted in various places of the North Ward.</a:t>
            </a:r>
          </a:p>
          <a:p>
            <a:pPr algn="just">
              <a:spcAft>
                <a:spcPts val="600"/>
              </a:spcAft>
            </a:pPr>
            <a:r>
              <a:rPr lang="en-AU" sz="1100" dirty="0">
                <a:ln w="6350">
                  <a:solidFill>
                    <a:srgbClr val="5B402B">
                      <a:alpha val="22000"/>
                    </a:srgbClr>
                  </a:solidFill>
                </a:ln>
                <a:solidFill>
                  <a:srgbClr val="5B402B">
                    <a:alpha val="86000"/>
                  </a:srgbClr>
                </a:solidFill>
                <a:latin typeface="Book Antiqua" panose="02040602050305030304" pitchFamily="18" charset="0"/>
              </a:rPr>
              <a:t>“I saw ‘</a:t>
            </a:r>
            <a:r>
              <a:rPr lang="en-AU" sz="1100" dirty="0" err="1">
                <a:ln w="6350">
                  <a:solidFill>
                    <a:srgbClr val="5B402B">
                      <a:alpha val="22000"/>
                    </a:srgbClr>
                  </a:solidFill>
                </a:ln>
                <a:solidFill>
                  <a:srgbClr val="5B402B">
                    <a:alpha val="86000"/>
                  </a:srgbClr>
                </a:solidFill>
                <a:latin typeface="Book Antiqua" panose="02040602050305030304" pitchFamily="18" charset="0"/>
              </a:rPr>
              <a:t>im</a:t>
            </a:r>
            <a:r>
              <a:rPr lang="en-AU" sz="1100" dirty="0">
                <a:ln w="6350">
                  <a:solidFill>
                    <a:srgbClr val="5B402B">
                      <a:alpha val="22000"/>
                    </a:srgbClr>
                  </a:solidFill>
                </a:ln>
                <a:solidFill>
                  <a:srgbClr val="5B402B">
                    <a:alpha val="86000"/>
                  </a:srgbClr>
                </a:solidFill>
                <a:latin typeface="Book Antiqua" panose="02040602050305030304" pitchFamily="18" charset="0"/>
              </a:rPr>
              <a:t> I did! A tiny rat! He ‘</a:t>
            </a:r>
            <a:r>
              <a:rPr lang="en-AU" sz="1100" dirty="0" err="1">
                <a:ln w="6350">
                  <a:solidFill>
                    <a:srgbClr val="5B402B">
                      <a:alpha val="22000"/>
                    </a:srgbClr>
                  </a:solidFill>
                </a:ln>
                <a:solidFill>
                  <a:srgbClr val="5B402B">
                    <a:alpha val="86000"/>
                  </a:srgbClr>
                </a:solidFill>
                <a:latin typeface="Book Antiqua" panose="02040602050305030304" pitchFamily="18" charset="0"/>
              </a:rPr>
              <a:t>urned</a:t>
            </a:r>
            <a:r>
              <a:rPr lang="en-AU" sz="1100" dirty="0">
                <a:ln w="6350">
                  <a:solidFill>
                    <a:srgbClr val="5B402B">
                      <a:alpha val="22000"/>
                    </a:srgbClr>
                  </a:solidFill>
                </a:ln>
                <a:solidFill>
                  <a:srgbClr val="5B402B">
                    <a:alpha val="86000"/>
                  </a:srgbClr>
                </a:solidFill>
                <a:latin typeface="Book Antiqua" panose="02040602050305030304" pitchFamily="18" charset="0"/>
              </a:rPr>
              <a:t> into a </a:t>
            </a:r>
            <a:r>
              <a:rPr lang="en-AU" sz="1100" dirty="0" err="1">
                <a:ln w="6350">
                  <a:solidFill>
                    <a:srgbClr val="5B402B">
                      <a:alpha val="22000"/>
                    </a:srgbClr>
                  </a:solidFill>
                </a:ln>
                <a:solidFill>
                  <a:srgbClr val="5B402B">
                    <a:alpha val="86000"/>
                  </a:srgbClr>
                </a:solidFill>
                <a:latin typeface="Book Antiqua" panose="02040602050305030304" pitchFamily="18" charset="0"/>
              </a:rPr>
              <a:t>biggun</a:t>
            </a:r>
            <a:r>
              <a:rPr lang="en-AU" sz="1100" dirty="0">
                <a:ln w="6350">
                  <a:solidFill>
                    <a:srgbClr val="5B402B">
                      <a:alpha val="22000"/>
                    </a:srgbClr>
                  </a:solidFill>
                </a:ln>
                <a:solidFill>
                  <a:srgbClr val="5B402B">
                    <a:alpha val="86000"/>
                  </a:srgbClr>
                </a:solidFill>
                <a:latin typeface="Book Antiqua" panose="02040602050305030304" pitchFamily="18" charset="0"/>
              </a:rPr>
              <a:t>! </a:t>
            </a:r>
            <a:r>
              <a:rPr lang="en-AU" sz="1100" dirty="0" err="1">
                <a:ln w="6350">
                  <a:solidFill>
                    <a:srgbClr val="5B402B">
                      <a:alpha val="22000"/>
                    </a:srgbClr>
                  </a:solidFill>
                </a:ln>
                <a:solidFill>
                  <a:srgbClr val="5B402B">
                    <a:alpha val="86000"/>
                  </a:srgbClr>
                </a:solidFill>
                <a:latin typeface="Book Antiqua" panose="02040602050305030304" pitchFamily="18" charset="0"/>
              </a:rPr>
              <a:t>‘Twas</a:t>
            </a:r>
            <a:r>
              <a:rPr lang="en-AU" sz="1100" dirty="0">
                <a:ln w="6350">
                  <a:solidFill>
                    <a:srgbClr val="5B402B">
                      <a:alpha val="22000"/>
                    </a:srgbClr>
                  </a:solidFill>
                </a:ln>
                <a:solidFill>
                  <a:srgbClr val="5B402B">
                    <a:alpha val="86000"/>
                  </a:srgbClr>
                </a:solidFill>
                <a:latin typeface="Book Antiqua" panose="02040602050305030304" pitchFamily="18" charset="0"/>
              </a:rPr>
              <a:t> scary I tells you! I </a:t>
            </a:r>
            <a:r>
              <a:rPr lang="en-AU" sz="1100" dirty="0" err="1">
                <a:ln w="6350">
                  <a:solidFill>
                    <a:srgbClr val="5B402B">
                      <a:alpha val="22000"/>
                    </a:srgbClr>
                  </a:solidFill>
                </a:ln>
                <a:solidFill>
                  <a:srgbClr val="5B402B">
                    <a:alpha val="86000"/>
                  </a:srgbClr>
                </a:solidFill>
                <a:latin typeface="Book Antiqua" panose="02040602050305030304" pitchFamily="18" charset="0"/>
              </a:rPr>
              <a:t>couldsa</a:t>
            </a:r>
            <a:r>
              <a:rPr lang="en-AU" sz="1100" dirty="0">
                <a:ln w="6350">
                  <a:solidFill>
                    <a:srgbClr val="5B402B">
                      <a:alpha val="22000"/>
                    </a:srgbClr>
                  </a:solidFill>
                </a:ln>
                <a:solidFill>
                  <a:srgbClr val="5B402B">
                    <a:alpha val="86000"/>
                  </a:srgbClr>
                </a:solidFill>
                <a:latin typeface="Book Antiqua" panose="02040602050305030304" pitchFamily="18" charset="0"/>
              </a:rPr>
              <a:t> been dead now I say!”</a:t>
            </a:r>
          </a:p>
          <a:p>
            <a:pPr algn="just">
              <a:spcAft>
                <a:spcPts val="600"/>
              </a:spcAft>
            </a:pPr>
            <a:r>
              <a:rPr lang="en-AU" sz="1100" dirty="0">
                <a:ln w="6350">
                  <a:solidFill>
                    <a:srgbClr val="5B402B">
                      <a:alpha val="22000"/>
                    </a:srgbClr>
                  </a:solidFill>
                </a:ln>
                <a:solidFill>
                  <a:srgbClr val="5B402B">
                    <a:alpha val="86000"/>
                  </a:srgbClr>
                </a:solidFill>
                <a:latin typeface="Book Antiqua" panose="02040602050305030304" pitchFamily="18" charset="0"/>
              </a:rPr>
              <a:t>Lycanthropes are known to be immune to regular steel and due to the multiple reports, City Guards are ensuring that they now have at least one silvered weapon when patrolling the North Ward. </a:t>
            </a:r>
          </a:p>
          <a:p>
            <a:pPr algn="just">
              <a:spcAft>
                <a:spcPts val="600"/>
              </a:spcAft>
            </a:pPr>
            <a:endParaRPr lang="en-GB" sz="1100" dirty="0">
              <a:ln w="6350">
                <a:solidFill>
                  <a:srgbClr val="5B402B">
                    <a:alpha val="22000"/>
                  </a:srgbClr>
                </a:solidFill>
              </a:ln>
              <a:solidFill>
                <a:srgbClr val="5B402B">
                  <a:alpha val="86000"/>
                </a:srgbClr>
              </a:solidFill>
              <a:latin typeface="Book Antiqua" panose="02040602050305030304" pitchFamily="18" charset="0"/>
            </a:endParaRPr>
          </a:p>
        </p:txBody>
      </p:sp>
      <p:sp>
        <p:nvSpPr>
          <p:cNvPr id="31" name="TextBox 30">
            <a:extLst>
              <a:ext uri="{FF2B5EF4-FFF2-40B4-BE49-F238E27FC236}">
                <a16:creationId xmlns:a16="http://schemas.microsoft.com/office/drawing/2014/main" id="{86DBAEAE-E185-41D3-B8EB-032FC0DED88B}"/>
              </a:ext>
            </a:extLst>
          </p:cNvPr>
          <p:cNvSpPr txBox="1"/>
          <p:nvPr/>
        </p:nvSpPr>
        <p:spPr>
          <a:xfrm>
            <a:off x="123371" y="5506943"/>
            <a:ext cx="3178630" cy="1554272"/>
          </a:xfrm>
          <a:prstGeom prst="rect">
            <a:avLst/>
          </a:prstGeom>
          <a:noFill/>
        </p:spPr>
        <p:txBody>
          <a:bodyPr wrap="square" rtlCol="0">
            <a:spAutoFit/>
          </a:bodyPr>
          <a:lstStyle/>
          <a:p>
            <a:pPr algn="ctr"/>
            <a:r>
              <a:rPr lang="en-AU" sz="1100" dirty="0">
                <a:ln w="6350">
                  <a:solidFill>
                    <a:srgbClr val="5B402B">
                      <a:alpha val="22000"/>
                    </a:srgbClr>
                  </a:solidFill>
                </a:ln>
                <a:solidFill>
                  <a:srgbClr val="5B402B">
                    <a:alpha val="86000"/>
                  </a:srgbClr>
                </a:solidFill>
                <a:latin typeface="Book Antiqua" panose="02040602050305030304" pitchFamily="18" charset="0"/>
              </a:rPr>
              <a:t>ADVERTISEMENT</a:t>
            </a:r>
            <a:br>
              <a:rPr lang="en-AU" sz="2000" cap="small" dirty="0">
                <a:ln w="6350">
                  <a:solidFill>
                    <a:srgbClr val="5B402B"/>
                  </a:solidFill>
                </a:ln>
                <a:solidFill>
                  <a:srgbClr val="917C69"/>
                </a:solidFill>
                <a:latin typeface="Book Antiqua" panose="02040602050305030304" pitchFamily="18" charset="0"/>
              </a:rPr>
            </a:br>
            <a:r>
              <a:rPr lang="en-AU" sz="2000" cap="small" dirty="0">
                <a:ln w="6350">
                  <a:solidFill>
                    <a:srgbClr val="5B402B"/>
                  </a:solidFill>
                </a:ln>
                <a:solidFill>
                  <a:srgbClr val="917C69"/>
                </a:solidFill>
                <a:latin typeface="Book Antiqua" panose="02040602050305030304" pitchFamily="18" charset="0"/>
              </a:rPr>
              <a:t>Frewn’s Brews Special</a:t>
            </a:r>
          </a:p>
          <a:p>
            <a:pPr algn="just"/>
            <a:r>
              <a:rPr lang="en-AU" sz="1100" dirty="0">
                <a:ln w="6350">
                  <a:solidFill>
                    <a:srgbClr val="5B402B">
                      <a:alpha val="22000"/>
                    </a:srgbClr>
                  </a:solidFill>
                </a:ln>
                <a:solidFill>
                  <a:srgbClr val="5B402B">
                    <a:alpha val="86000"/>
                  </a:srgbClr>
                </a:solidFill>
                <a:latin typeface="Book Antiqua" panose="02040602050305030304" pitchFamily="18" charset="0"/>
              </a:rPr>
              <a:t>In the entire second tenday of Alturiak, Frewn's Brews in the North Ward are offering half-price lager, ales, meads and 20% off all meals. Come and enjoy the friendly atmosphere.</a:t>
            </a:r>
            <a:endParaRPr lang="en-GB" sz="1100" dirty="0">
              <a:ln w="6350">
                <a:solidFill>
                  <a:srgbClr val="5B402B">
                    <a:alpha val="22000"/>
                  </a:srgbClr>
                </a:solidFill>
              </a:ln>
              <a:solidFill>
                <a:srgbClr val="5B402B">
                  <a:alpha val="86000"/>
                </a:srgbClr>
              </a:solidFill>
              <a:latin typeface="Book Antiqua" panose="02040602050305030304" pitchFamily="18" charset="0"/>
            </a:endParaRPr>
          </a:p>
          <a:p>
            <a:pPr algn="ctr"/>
            <a:endParaRPr lang="en-GB" sz="2000" cap="small" dirty="0">
              <a:ln w="6350">
                <a:solidFill>
                  <a:srgbClr val="5B402B"/>
                </a:solidFill>
              </a:ln>
              <a:solidFill>
                <a:srgbClr val="917C69"/>
              </a:solidFill>
              <a:latin typeface="Book Antiqua" panose="02040602050305030304" pitchFamily="18" charset="0"/>
            </a:endParaRPr>
          </a:p>
        </p:txBody>
      </p:sp>
      <p:sp>
        <p:nvSpPr>
          <p:cNvPr id="35" name="TextBox 34">
            <a:extLst>
              <a:ext uri="{FF2B5EF4-FFF2-40B4-BE49-F238E27FC236}">
                <a16:creationId xmlns:a16="http://schemas.microsoft.com/office/drawing/2014/main" id="{713628CA-936C-4B96-AAF4-243044E09FA1}"/>
              </a:ext>
            </a:extLst>
          </p:cNvPr>
          <p:cNvSpPr txBox="1"/>
          <p:nvPr/>
        </p:nvSpPr>
        <p:spPr>
          <a:xfrm>
            <a:off x="3556002" y="1746340"/>
            <a:ext cx="3145248" cy="5262979"/>
          </a:xfrm>
          <a:prstGeom prst="rect">
            <a:avLst/>
          </a:prstGeom>
          <a:noFill/>
        </p:spPr>
        <p:txBody>
          <a:bodyPr wrap="square" rtlCol="0">
            <a:spAutoFit/>
          </a:bodyPr>
          <a:lstStyle/>
          <a:p>
            <a:pPr algn="ctr">
              <a:spcAft>
                <a:spcPts val="600"/>
              </a:spcAft>
            </a:pPr>
            <a:r>
              <a:rPr lang="en-AU" sz="2000" cap="small" dirty="0">
                <a:ln w="6350">
                  <a:solidFill>
                    <a:srgbClr val="5B402B"/>
                  </a:solidFill>
                </a:ln>
                <a:solidFill>
                  <a:srgbClr val="917C69"/>
                </a:solidFill>
                <a:latin typeface="Book Antiqua" panose="02040602050305030304" pitchFamily="18" charset="0"/>
              </a:rPr>
              <a:t>Black Viper Returns?!</a:t>
            </a:r>
          </a:p>
          <a:p>
            <a:pPr algn="just">
              <a:spcAft>
                <a:spcPts val="600"/>
              </a:spcAft>
            </a:pPr>
            <a:r>
              <a:rPr lang="en-GB" sz="1100" dirty="0">
                <a:ln w="6350">
                  <a:solidFill>
                    <a:srgbClr val="5B402B">
                      <a:alpha val="22000"/>
                    </a:srgbClr>
                  </a:solidFill>
                </a:ln>
                <a:solidFill>
                  <a:srgbClr val="5B402B">
                    <a:alpha val="86000"/>
                  </a:srgbClr>
                </a:solidFill>
                <a:latin typeface="Book Antiqua" panose="02040602050305030304" pitchFamily="18" charset="0"/>
              </a:rPr>
              <a:t>City guard have connected the robberies of several noble estates and linked them to a notorious thief, previously thought dead .. The Black Viper! It has not yet been confirmed if the most recent calling cards match the calling cards from the previous robberies century ago. </a:t>
            </a:r>
          </a:p>
          <a:p>
            <a:pPr algn="just">
              <a:spcAft>
                <a:spcPts val="600"/>
              </a:spcAft>
            </a:pPr>
            <a:r>
              <a:rPr lang="en-GB" sz="1100" dirty="0">
                <a:ln w="6350">
                  <a:solidFill>
                    <a:srgbClr val="5B402B">
                      <a:alpha val="22000"/>
                    </a:srgbClr>
                  </a:solidFill>
                </a:ln>
                <a:solidFill>
                  <a:srgbClr val="5B402B">
                    <a:alpha val="86000"/>
                  </a:srgbClr>
                </a:solidFill>
                <a:latin typeface="Book Antiqua" panose="02040602050305030304" pitchFamily="18" charset="0"/>
              </a:rPr>
              <a:t>Some people theorise that this could a copy-cat. Others believe that the new thief could be a descendant of the original Black Viper. </a:t>
            </a:r>
          </a:p>
          <a:p>
            <a:pPr algn="just">
              <a:spcAft>
                <a:spcPts val="600"/>
              </a:spcAft>
            </a:pPr>
            <a:r>
              <a:rPr lang="en-GB" sz="1100" dirty="0">
                <a:ln w="6350">
                  <a:solidFill>
                    <a:srgbClr val="5B402B">
                      <a:alpha val="22000"/>
                    </a:srgbClr>
                  </a:solidFill>
                </a:ln>
                <a:solidFill>
                  <a:srgbClr val="5B402B">
                    <a:alpha val="86000"/>
                  </a:srgbClr>
                </a:solidFill>
                <a:latin typeface="Book Antiqua" panose="02040602050305030304" pitchFamily="18" charset="0"/>
              </a:rPr>
              <a:t>Just under a dozen noble estates have been hit and many valuables, items of jewellery and priceless family heirlooms have been stolen.</a:t>
            </a:r>
          </a:p>
          <a:p>
            <a:pPr algn="just">
              <a:spcAft>
                <a:spcPts val="600"/>
              </a:spcAft>
            </a:pPr>
            <a:r>
              <a:rPr lang="en-GB" sz="1100" dirty="0">
                <a:ln w="6350">
                  <a:solidFill>
                    <a:srgbClr val="5B402B">
                      <a:alpha val="22000"/>
                    </a:srgbClr>
                  </a:solidFill>
                </a:ln>
                <a:solidFill>
                  <a:srgbClr val="5B402B">
                    <a:alpha val="86000"/>
                  </a:srgbClr>
                </a:solidFill>
                <a:latin typeface="Book Antiqua" panose="02040602050305030304" pitchFamily="18" charset="0"/>
              </a:rPr>
              <a:t>Brendan </a:t>
            </a:r>
            <a:r>
              <a:rPr lang="en-GB" sz="1100" dirty="0" err="1">
                <a:ln w="6350">
                  <a:solidFill>
                    <a:srgbClr val="5B402B">
                      <a:alpha val="22000"/>
                    </a:srgbClr>
                  </a:solidFill>
                </a:ln>
                <a:solidFill>
                  <a:srgbClr val="5B402B">
                    <a:alpha val="86000"/>
                  </a:srgbClr>
                </a:solidFill>
                <a:latin typeface="Book Antiqua" panose="02040602050305030304" pitchFamily="18" charset="0"/>
              </a:rPr>
              <a:t>Burbridge</a:t>
            </a:r>
            <a:r>
              <a:rPr lang="en-GB" sz="1100" dirty="0">
                <a:ln w="6350">
                  <a:solidFill>
                    <a:srgbClr val="5B402B">
                      <a:alpha val="22000"/>
                    </a:srgbClr>
                  </a:solidFill>
                </a:ln>
                <a:solidFill>
                  <a:srgbClr val="5B402B">
                    <a:alpha val="86000"/>
                  </a:srgbClr>
                </a:solidFill>
                <a:latin typeface="Book Antiqua" panose="02040602050305030304" pitchFamily="18" charset="0"/>
              </a:rPr>
              <a:t>, </a:t>
            </a:r>
            <a:r>
              <a:rPr lang="en-GB" sz="1100" dirty="0" err="1">
                <a:ln w="6350">
                  <a:solidFill>
                    <a:srgbClr val="5B402B">
                      <a:alpha val="22000"/>
                    </a:srgbClr>
                  </a:solidFill>
                </a:ln>
                <a:solidFill>
                  <a:srgbClr val="5B402B">
                    <a:alpha val="86000"/>
                  </a:srgbClr>
                </a:solidFill>
                <a:latin typeface="Book Antiqua" panose="02040602050305030304" pitchFamily="18" charset="0"/>
              </a:rPr>
              <a:t>Waterdeep’s</a:t>
            </a:r>
            <a:r>
              <a:rPr lang="en-GB" sz="1100" dirty="0">
                <a:ln w="6350">
                  <a:solidFill>
                    <a:srgbClr val="5B402B">
                      <a:alpha val="22000"/>
                    </a:srgbClr>
                  </a:solidFill>
                </a:ln>
                <a:solidFill>
                  <a:srgbClr val="5B402B">
                    <a:alpha val="86000"/>
                  </a:srgbClr>
                </a:solidFill>
                <a:latin typeface="Book Antiqua" panose="02040602050305030304" pitchFamily="18" charset="0"/>
              </a:rPr>
              <a:t> most eligible bachelor, was the latest host for the Viper’s undesirable visitation and that an anonymous source revealed to us that the City Watch has taken him into protective custody.</a:t>
            </a:r>
          </a:p>
          <a:p>
            <a:pPr algn="just">
              <a:spcAft>
                <a:spcPts val="600"/>
              </a:spcAft>
            </a:pPr>
            <a:r>
              <a:rPr lang="en-GB" sz="1100" dirty="0">
                <a:ln w="6350">
                  <a:solidFill>
                    <a:srgbClr val="5B402B">
                      <a:alpha val="22000"/>
                    </a:srgbClr>
                  </a:solidFill>
                </a:ln>
                <a:solidFill>
                  <a:srgbClr val="5B402B">
                    <a:alpha val="86000"/>
                  </a:srgbClr>
                </a:solidFill>
                <a:latin typeface="Book Antiqua" panose="02040602050305030304" pitchFamily="18" charset="0"/>
              </a:rPr>
              <a:t>The Black Viper’s identity has long been thought a mystery. Whilst several witnesses have seen the Black Viper, due to the red mask worn over the face, all they have been able to tell is that the thief is most likely a female of regular human height. There is a reason to suspect, however, that the Black Viper,  is a noble, or of noble upbringing.</a:t>
            </a:r>
          </a:p>
          <a:p>
            <a:pPr algn="just">
              <a:spcAft>
                <a:spcPts val="600"/>
              </a:spcAft>
            </a:pPr>
            <a:endParaRPr lang="en-GB" sz="1100" dirty="0">
              <a:ln w="6350">
                <a:solidFill>
                  <a:srgbClr val="5B402B">
                    <a:alpha val="22000"/>
                  </a:srgbClr>
                </a:solidFill>
              </a:ln>
              <a:solidFill>
                <a:srgbClr val="5B402B">
                  <a:alpha val="86000"/>
                </a:srgbClr>
              </a:solidFill>
              <a:latin typeface="Book Antiqua" panose="02040602050305030304" pitchFamily="18" charset="0"/>
            </a:endParaRPr>
          </a:p>
        </p:txBody>
      </p:sp>
      <p:sp>
        <p:nvSpPr>
          <p:cNvPr id="36" name="TextBox 35">
            <a:extLst>
              <a:ext uri="{FF2B5EF4-FFF2-40B4-BE49-F238E27FC236}">
                <a16:creationId xmlns:a16="http://schemas.microsoft.com/office/drawing/2014/main" id="{1B9ACACF-CC0D-4AE2-AC8F-30FFB77BD414}"/>
              </a:ext>
            </a:extLst>
          </p:cNvPr>
          <p:cNvSpPr txBox="1"/>
          <p:nvPr/>
        </p:nvSpPr>
        <p:spPr>
          <a:xfrm>
            <a:off x="123371" y="1780557"/>
            <a:ext cx="3178630" cy="584775"/>
          </a:xfrm>
          <a:prstGeom prst="rect">
            <a:avLst/>
          </a:prstGeom>
          <a:noFill/>
        </p:spPr>
        <p:txBody>
          <a:bodyPr wrap="square" rtlCol="0">
            <a:spAutoFit/>
          </a:bodyPr>
          <a:lstStyle/>
          <a:p>
            <a:pPr algn="r"/>
            <a:r>
              <a:rPr lang="en-AU" sz="1100" dirty="0">
                <a:ln w="6350">
                  <a:solidFill>
                    <a:srgbClr val="5B402B">
                      <a:alpha val="22000"/>
                    </a:srgbClr>
                  </a:solidFill>
                </a:ln>
                <a:solidFill>
                  <a:srgbClr val="5B402B">
                    <a:alpha val="86000"/>
                  </a:srgbClr>
                </a:solidFill>
                <a:latin typeface="Book Antiqua" panose="02040602050305030304" pitchFamily="18" charset="0"/>
              </a:rPr>
              <a:t>ADVERTISEMENT</a:t>
            </a:r>
            <a:br>
              <a:rPr lang="en-AU" sz="2000" cap="small" dirty="0">
                <a:ln w="6350">
                  <a:solidFill>
                    <a:srgbClr val="5B402B"/>
                  </a:solidFill>
                </a:ln>
                <a:solidFill>
                  <a:srgbClr val="917C69"/>
                </a:solidFill>
                <a:latin typeface="Book Antiqua" panose="02040602050305030304" pitchFamily="18" charset="0"/>
              </a:rPr>
            </a:br>
            <a:r>
              <a:rPr lang="en-AU" sz="2000" cap="small" dirty="0">
                <a:ln w="6350">
                  <a:solidFill>
                    <a:srgbClr val="5B402B"/>
                  </a:solidFill>
                </a:ln>
                <a:solidFill>
                  <a:srgbClr val="917C69"/>
                </a:solidFill>
                <a:latin typeface="Book Antiqua" panose="02040602050305030304" pitchFamily="18" charset="0"/>
              </a:rPr>
              <a:t>Tusmerg’s Opens!</a:t>
            </a:r>
            <a:endParaRPr lang="en-GB" sz="2000" cap="small" dirty="0">
              <a:ln w="6350">
                <a:solidFill>
                  <a:srgbClr val="5B402B"/>
                </a:solidFill>
              </a:ln>
              <a:solidFill>
                <a:srgbClr val="917C69"/>
              </a:solidFill>
              <a:latin typeface="Book Antiqua" panose="02040602050305030304" pitchFamily="18" charset="0"/>
            </a:endParaRPr>
          </a:p>
        </p:txBody>
      </p:sp>
      <p:sp>
        <p:nvSpPr>
          <p:cNvPr id="37" name="TextBox 36">
            <a:extLst>
              <a:ext uri="{FF2B5EF4-FFF2-40B4-BE49-F238E27FC236}">
                <a16:creationId xmlns:a16="http://schemas.microsoft.com/office/drawing/2014/main" id="{426C9591-DC55-48B0-8504-EC7AC7CAD358}"/>
              </a:ext>
            </a:extLst>
          </p:cNvPr>
          <p:cNvSpPr txBox="1"/>
          <p:nvPr/>
        </p:nvSpPr>
        <p:spPr>
          <a:xfrm>
            <a:off x="282745" y="2294817"/>
            <a:ext cx="2964543" cy="600164"/>
          </a:xfrm>
          <a:prstGeom prst="rect">
            <a:avLst/>
          </a:prstGeom>
          <a:noFill/>
        </p:spPr>
        <p:txBody>
          <a:bodyPr wrap="square" rtlCol="0">
            <a:spAutoFit/>
          </a:bodyPr>
          <a:lstStyle/>
          <a:p>
            <a:pPr algn="r"/>
            <a:r>
              <a:rPr lang="en-AU" sz="1100" dirty="0">
                <a:ln w="6350">
                  <a:solidFill>
                    <a:srgbClr val="5B402B">
                      <a:alpha val="22000"/>
                    </a:srgbClr>
                  </a:solidFill>
                </a:ln>
                <a:solidFill>
                  <a:srgbClr val="5B402B">
                    <a:alpha val="86000"/>
                  </a:srgbClr>
                </a:solidFill>
                <a:latin typeface="Book Antiqua" panose="02040602050305030304" pitchFamily="18" charset="0"/>
              </a:rPr>
              <a:t>Tusmerg’s Tavern is having</a:t>
            </a:r>
            <a:br>
              <a:rPr lang="en-AU" sz="1100" dirty="0">
                <a:ln w="6350">
                  <a:solidFill>
                    <a:srgbClr val="5B402B">
                      <a:alpha val="22000"/>
                    </a:srgbClr>
                  </a:solidFill>
                </a:ln>
                <a:solidFill>
                  <a:srgbClr val="5B402B">
                    <a:alpha val="86000"/>
                  </a:srgbClr>
                </a:solidFill>
                <a:latin typeface="Book Antiqua" panose="02040602050305030304" pitchFamily="18" charset="0"/>
              </a:rPr>
            </a:br>
            <a:r>
              <a:rPr lang="en-AU" sz="1100" dirty="0">
                <a:ln w="6350">
                  <a:solidFill>
                    <a:srgbClr val="5B402B">
                      <a:alpha val="22000"/>
                    </a:srgbClr>
                  </a:solidFill>
                </a:ln>
                <a:solidFill>
                  <a:srgbClr val="5B402B">
                    <a:alpha val="86000"/>
                  </a:srgbClr>
                </a:solidFill>
                <a:latin typeface="Book Antiqua" panose="02040602050305030304" pitchFamily="18" charset="0"/>
              </a:rPr>
              <a:t>their grand opening tonight at sundown! </a:t>
            </a:r>
          </a:p>
          <a:p>
            <a:pPr algn="r"/>
            <a:r>
              <a:rPr lang="en-AU" sz="1100" dirty="0">
                <a:ln w="6350">
                  <a:solidFill>
                    <a:srgbClr val="5B402B">
                      <a:alpha val="22000"/>
                    </a:srgbClr>
                  </a:solidFill>
                </a:ln>
                <a:solidFill>
                  <a:srgbClr val="5B402B">
                    <a:alpha val="86000"/>
                  </a:srgbClr>
                </a:solidFill>
                <a:latin typeface="Book Antiqua" panose="02040602050305030304" pitchFamily="18" charset="0"/>
              </a:rPr>
              <a:t>Come and join in the opening festivities!</a:t>
            </a:r>
            <a:endParaRPr lang="en-GB" sz="1100" dirty="0">
              <a:ln w="6350">
                <a:solidFill>
                  <a:srgbClr val="5B402B">
                    <a:alpha val="22000"/>
                  </a:srgbClr>
                </a:solidFill>
              </a:ln>
              <a:solidFill>
                <a:srgbClr val="5B402B">
                  <a:alpha val="86000"/>
                </a:srgbClr>
              </a:solidFill>
              <a:latin typeface="Book Antiqua" panose="02040602050305030304" pitchFamily="18" charset="0"/>
            </a:endParaRPr>
          </a:p>
        </p:txBody>
      </p:sp>
    </p:spTree>
    <p:extLst>
      <p:ext uri="{BB962C8B-B14F-4D97-AF65-F5344CB8AC3E}">
        <p14:creationId xmlns:p14="http://schemas.microsoft.com/office/powerpoint/2010/main" val="25438422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3921</TotalTime>
  <Words>466</Words>
  <Application>Microsoft Office PowerPoint</Application>
  <PresentationFormat>Аркуш A4 (210x297 мм)</PresentationFormat>
  <Paragraphs>22</Paragraphs>
  <Slides>1</Slides>
  <Notes>0</Notes>
  <HiddenSlides>0</HiddenSlides>
  <MMClips>0</MMClips>
  <ScaleCrop>false</ScaleCrop>
  <HeadingPairs>
    <vt:vector size="6" baseType="variant">
      <vt:variant>
        <vt:lpstr>Використані шрифти</vt:lpstr>
      </vt:variant>
      <vt:variant>
        <vt:i4>4</vt:i4>
      </vt:variant>
      <vt:variant>
        <vt:lpstr>Тема</vt:lpstr>
      </vt:variant>
      <vt:variant>
        <vt:i4>1</vt:i4>
      </vt:variant>
      <vt:variant>
        <vt:lpstr>Заголовки слайдів</vt:lpstr>
      </vt:variant>
      <vt:variant>
        <vt:i4>1</vt:i4>
      </vt:variant>
    </vt:vector>
  </HeadingPairs>
  <TitlesOfParts>
    <vt:vector size="6" baseType="lpstr">
      <vt:lpstr>Arial</vt:lpstr>
      <vt:lpstr>Book Antiqua</vt:lpstr>
      <vt:lpstr>Calibri</vt:lpstr>
      <vt:lpstr>Calibri Light</vt:lpstr>
      <vt:lpstr>Office Theme</vt:lpstr>
      <vt:lpstr>Презентація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Panda M</dc:creator>
  <cp:lastModifiedBy>Палихов Антон</cp:lastModifiedBy>
  <cp:revision>33</cp:revision>
  <dcterms:created xsi:type="dcterms:W3CDTF">2019-04-22T12:14:19Z</dcterms:created>
  <dcterms:modified xsi:type="dcterms:W3CDTF">2019-05-11T01:25:55Z</dcterms:modified>
</cp:coreProperties>
</file>